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545" r:id="rId6"/>
    <p:sldId id="565" r:id="rId7"/>
    <p:sldId id="512" r:id="rId8"/>
    <p:sldId id="567" r:id="rId9"/>
    <p:sldId id="577" r:id="rId10"/>
    <p:sldId id="580" r:id="rId11"/>
    <p:sldId id="568" r:id="rId12"/>
    <p:sldId id="569" r:id="rId13"/>
    <p:sldId id="572" r:id="rId14"/>
    <p:sldId id="573" r:id="rId15"/>
    <p:sldId id="524" r:id="rId16"/>
    <p:sldId id="574" r:id="rId17"/>
    <p:sldId id="575" r:id="rId18"/>
    <p:sldId id="576" r:id="rId19"/>
    <p:sldId id="593" r:id="rId20"/>
    <p:sldId id="594" r:id="rId21"/>
    <p:sldId id="597" r:id="rId22"/>
    <p:sldId id="598" r:id="rId23"/>
    <p:sldId id="599" r:id="rId24"/>
    <p:sldId id="563" r:id="rId25"/>
    <p:sldId id="505" r:id="rId2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C890"/>
    <a:srgbClr val="FF0000"/>
    <a:srgbClr val="009900"/>
    <a:srgbClr val="FFFF66"/>
    <a:srgbClr val="FF3399"/>
    <a:srgbClr val="00CC66"/>
    <a:srgbClr val="FF99CC"/>
    <a:srgbClr val="FF6699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664"/>
    <p:restoredTop sz="94796"/>
  </p:normalViewPr>
  <p:slideViewPr>
    <p:cSldViewPr showGuides="1">
      <p:cViewPr>
        <p:scale>
          <a:sx n="75" d="100"/>
          <a:sy n="75" d="100"/>
        </p:scale>
        <p:origin x="-1956" y="-432"/>
      </p:cViewPr>
      <p:guideLst>
        <p:guide orient="horz" pos="2160"/>
        <p:guide pos="28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62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3058" name="页眉占位符 17305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endParaRPr lang="zh-CN" altLang="en-US" sz="1200" strike="noStrike" noProof="1" dirty="0"/>
          </a:p>
        </p:txBody>
      </p:sp>
      <p:sp>
        <p:nvSpPr>
          <p:cNvPr id="173059" name="日期占位符 17305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fontAlgn="base"/>
            <a:endParaRPr lang="zh-CN" altLang="en-US" sz="1200" strike="noStrike" noProof="1" dirty="0"/>
          </a:p>
        </p:txBody>
      </p:sp>
      <p:sp>
        <p:nvSpPr>
          <p:cNvPr id="10244" name="幻灯片图像占位符 173059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245" name="文本占位符 173060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 indent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0"/>
            <a:r>
              <a:rPr lang="zh-CN" altLang="en-US" dirty="0"/>
              <a:t>第二级</a:t>
            </a:r>
            <a:endParaRPr lang="zh-CN" altLang="en-US" dirty="0"/>
          </a:p>
          <a:p>
            <a:pPr lvl="2" indent="0"/>
            <a:r>
              <a:rPr lang="zh-CN" altLang="en-US" dirty="0"/>
              <a:t>第三级</a:t>
            </a:r>
            <a:endParaRPr lang="zh-CN" altLang="en-US" dirty="0"/>
          </a:p>
          <a:p>
            <a:pPr lvl="3" indent="0"/>
            <a:r>
              <a:rPr lang="zh-CN" altLang="en-US" dirty="0"/>
              <a:t>第四级</a:t>
            </a:r>
            <a:endParaRPr lang="zh-CN" altLang="en-US" dirty="0"/>
          </a:p>
          <a:p>
            <a:pPr lvl="4" indent="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73062" name="页脚占位符 17306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fontAlgn="base"/>
            <a:endParaRPr lang="zh-CN" altLang="en-US" sz="1200" strike="noStrike" noProof="1" dirty="0"/>
          </a:p>
        </p:txBody>
      </p:sp>
      <p:sp>
        <p:nvSpPr>
          <p:cNvPr id="173063" name="灯片编号占位符 17306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幻灯片图像占位符 40857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2290" name="文本占位符 408578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 indent="0"/>
            <a:r>
              <a:rPr lang="en-US" altLang="zh-CN" dirty="0"/>
              <a:t>T</a:t>
            </a:r>
            <a:r>
              <a:rPr lang="zh-CN" altLang="en-US" dirty="0"/>
              <a:t>明确本课时教学内容。</a:t>
            </a:r>
            <a:endParaRPr lang="zh-CN" altLang="en-US" dirty="0"/>
          </a:p>
        </p:txBody>
      </p:sp>
      <p:sp>
        <p:nvSpPr>
          <p:cNvPr id="12291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幻灯片图像占位符 57344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4338" name="文本占位符 57344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 indent="0"/>
            <a:r>
              <a:rPr lang="zh-CN" altLang="en-US" dirty="0"/>
              <a:t>此处三个知识点分别有超链接，超链接内容为：该知识点的呈现与练习、产出等 。注重讲练结合。</a:t>
            </a:r>
            <a:endParaRPr lang="zh-CN" altLang="en-US"/>
          </a:p>
        </p:txBody>
      </p:sp>
      <p:sp>
        <p:nvSpPr>
          <p:cNvPr id="14339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 indent="0"/>
            <a:endParaRPr lang="zh-CN" altLang="en-US"/>
          </a:p>
        </p:txBody>
      </p:sp>
      <p:sp>
        <p:nvSpPr>
          <p:cNvPr id="2969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/>
            <a:fld id="{9A0DB2DC-4C9A-4742-B13C-FB6460FD3503}" type="slidenum"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</a:fld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 indent="0"/>
            <a:endParaRPr lang="zh-CN" altLang="en-US"/>
          </a:p>
        </p:txBody>
      </p:sp>
      <p:sp>
        <p:nvSpPr>
          <p:cNvPr id="317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/>
            <a:fld id="{9A0DB2DC-4C9A-4742-B13C-FB6460FD3503}" type="slidenum"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</a:fld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 indent="0"/>
            <a:endParaRPr lang="zh-CN" altLang="en-US"/>
          </a:p>
        </p:txBody>
      </p:sp>
      <p:sp>
        <p:nvSpPr>
          <p:cNvPr id="337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/>
            <a:fld id="{9A0DB2DC-4C9A-4742-B13C-FB6460FD3503}" type="slidenum"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</a:fld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 indent="0"/>
            <a:endParaRPr lang="zh-CN" altLang="en-US"/>
          </a:p>
        </p:txBody>
      </p:sp>
      <p:sp>
        <p:nvSpPr>
          <p:cNvPr id="358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/>
            <a:fld id="{9A0DB2DC-4C9A-4742-B13C-FB6460FD3503}" type="slidenum"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</a:fld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 indent="0"/>
            <a:endParaRPr lang="zh-CN" altLang="en-US"/>
          </a:p>
        </p:txBody>
      </p:sp>
      <p:sp>
        <p:nvSpPr>
          <p:cNvPr id="378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/>
            <a:fld id="{9A0DB2DC-4C9A-4742-B13C-FB6460FD3503}" type="slidenum"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</a:fld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7" name="幻灯片图像占位符 57036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9938" name="文本占位符 570370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marL="228600" lvl="0" indent="-228600"/>
            <a:r>
              <a:rPr lang="en-US" altLang="zh-CN" dirty="0">
                <a:solidFill>
                  <a:srgbClr val="CC0000"/>
                </a:solidFill>
              </a:rPr>
              <a:t>《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》</a:t>
            </a:r>
            <a:r>
              <a:rPr lang="zh-CN" altLang="en-US" dirty="0">
                <a:solidFill>
                  <a:srgbClr val="CC0000"/>
                </a:solidFill>
              </a:rPr>
              <a:t>见超链接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  <a:endParaRPr lang="zh-CN" altLang="en-US" dirty="0">
              <a:solidFill>
                <a:srgbClr val="CC0000"/>
              </a:solidFill>
            </a:endParaRPr>
          </a:p>
        </p:txBody>
      </p:sp>
      <p:sp>
        <p:nvSpPr>
          <p:cNvPr id="39939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64463" cy="3770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225" y="5741988"/>
            <a:ext cx="4427538" cy="1116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60498" y="2261290"/>
            <a:ext cx="6134976" cy="1728412"/>
          </a:xfrm>
        </p:spPr>
        <p:txBody>
          <a:bodyPr anchor="b"/>
          <a:lstStyle>
            <a:lvl1pPr algn="l">
              <a:defRPr sz="4500">
                <a:solidFill>
                  <a:schemeClr val="accent1"/>
                </a:solidFill>
              </a:defRPr>
            </a:lvl1pPr>
          </a:lstStyle>
          <a:p>
            <a:pPr fontAlgn="auto"/>
            <a:r>
              <a:rPr lang="zh-CN" altLang="en-US" strike="noStrike" noProof="1" dirty="0"/>
              <a:t>编辑标题</a:t>
            </a:r>
            <a:endParaRPr lang="zh-CN" altLang="en-US" strike="noStrike" noProof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60498" y="3995799"/>
            <a:ext cx="6134977" cy="113225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accent4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auto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71650" cy="127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691978"/>
            <a:ext cx="7886700" cy="998710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1A6B2389-6066-47D3-8C36-0B43EE222554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2ED1C8E2-562E-4A5D-91CC-346B94A11CEC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2638"/>
            <a:ext cx="3805238" cy="5292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194667" y="1915296"/>
            <a:ext cx="5692092" cy="1892628"/>
          </a:xfrm>
        </p:spPr>
        <p:txBody>
          <a:bodyPr anchor="b"/>
          <a:lstStyle>
            <a:lvl1pPr algn="ctr">
              <a:defRPr sz="4500">
                <a:solidFill>
                  <a:schemeClr val="accent1"/>
                </a:solidFill>
              </a:defRPr>
            </a:lvl1pPr>
          </a:lstStyle>
          <a:p>
            <a:pPr fontAlgn="auto"/>
            <a:r>
              <a:rPr lang="zh-CN" altLang="en-US" strike="noStrike" noProof="1" dirty="0"/>
              <a:t>编辑标题</a:t>
            </a:r>
            <a:endParaRPr lang="zh-CN" altLang="en-US" strike="noStrike" noProof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194667" y="3834913"/>
            <a:ext cx="5692092" cy="1154629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4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62200" cy="127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704336"/>
            <a:ext cx="7886700" cy="98635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1A6B2389-6066-47D3-8C36-0B43EE222554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2ED1C8E2-562E-4A5D-91CC-346B94A11CEC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55305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44346"/>
            <a:ext cx="3868340" cy="3545317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55305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44346"/>
            <a:ext cx="3887391" cy="3545317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64463" cy="3770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2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225" y="5741988"/>
            <a:ext cx="4427538" cy="1116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503900" y="2260800"/>
            <a:ext cx="6134400" cy="1728000"/>
          </a:xfrm>
        </p:spPr>
        <p:txBody>
          <a:bodyPr anchor="b" anchorCtr="0">
            <a:normAutofit/>
          </a:bodyPr>
          <a:lstStyle>
            <a:lvl1pPr>
              <a:defRPr sz="6000">
                <a:solidFill>
                  <a:schemeClr val="accent1"/>
                </a:solidFill>
              </a:defRPr>
            </a:lvl1pPr>
          </a:lstStyle>
          <a:p>
            <a:pPr fontAlgn="auto"/>
            <a:r>
              <a:rPr lang="zh-CN" altLang="en-US" strike="noStrike" noProof="1" dirty="0"/>
              <a:t>编辑标题</a:t>
            </a:r>
            <a:endParaRPr lang="zh-CN" altLang="en-US" strike="noStrike" noProof="1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1503900" y="3996000"/>
            <a:ext cx="6134400" cy="113400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62200" cy="127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62200" cy="127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 anchorCtr="0">
            <a:noAutofit/>
          </a:bodyPr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 dirty="0"/>
              <a:t>单击此处编辑标题</a:t>
            </a:r>
            <a:endParaRPr lang="zh-CN" altLang="en-US" strike="noStrike" noProof="1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733425"/>
            <a:ext cx="4478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6EF2F5ED-D19D-4097-92A9-D6092B3D6E68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A7AAEAA2-D029-4D23-B6D5-DE004B8B3ED2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441857" y="365125"/>
            <a:ext cx="1073493" cy="5811838"/>
          </a:xfrm>
        </p:spPr>
        <p:txBody>
          <a:bodyPr vert="eaVert">
            <a:noAutofit/>
          </a:bodyPr>
          <a:lstStyle>
            <a:lvl1pPr>
              <a:defRPr sz="4000"/>
            </a:lvl1pPr>
          </a:lstStyle>
          <a:p>
            <a:pPr fontAlgn="auto"/>
            <a:r>
              <a:rPr lang="zh-CN" altLang="en-US" strike="noStrike" noProof="1" dirty="0"/>
              <a:t>单击此处编辑标题</a:t>
            </a:r>
            <a:endParaRPr lang="zh-CN" altLang="en-US" strike="noStrike" noProof="1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5658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auto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auto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auto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auto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1" y="667266"/>
            <a:ext cx="7886700" cy="5461686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4"/>
          </p:nvPr>
        </p:nvSpPr>
        <p:spPr/>
        <p:txBody>
          <a:bodyPr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5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6"/>
          </p:nvPr>
        </p:nvSpPr>
        <p:spPr/>
        <p:txBody>
          <a:bodyPr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62817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62818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62820" name="日期占位符 162819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2821" name="页脚占位符 162820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2822" name="灯片编号占位符 162821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auto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auto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auto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auto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accent4"/>
                </a:solidFill>
              </a:defRPr>
            </a:lvl1pPr>
          </a:lstStyle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accent4"/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accent4"/>
                </a:solidFill>
              </a:defRPr>
            </a:lvl1pPr>
          </a:lstStyle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7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3.xml"/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0.xml"/><Relationship Id="rId1" Type="http://schemas.openxmlformats.org/officeDocument/2006/relationships/tags" Target="../tags/tag9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7.xml"/><Relationship Id="rId2" Type="http://schemas.openxmlformats.org/officeDocument/2006/relationships/hyperlink" Target="&#38142;&#25509;&#36164;&#28304;\&#20064;&#39064;\Unit%201%20Grammar&#21516;&#27493;&#32451;&#20064;.doc" TargetMode="External"/><Relationship Id="rId1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GIF"/><Relationship Id="rId1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5" name="流程图: 可选过程 30732"/>
          <p:cNvSpPr/>
          <p:nvPr/>
        </p:nvSpPr>
        <p:spPr>
          <a:xfrm>
            <a:off x="3563938" y="5340350"/>
            <a:ext cx="2447925" cy="609600"/>
          </a:xfrm>
          <a:prstGeom prst="flowChartAlternateProcess">
            <a:avLst/>
          </a:prstGeom>
          <a:solidFill>
            <a:srgbClr val="FF990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教学内容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P 7-9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6" name="标题 30721"/>
          <p:cNvSpPr>
            <a:spLocks noGrp="1"/>
          </p:cNvSpPr>
          <p:nvPr>
            <p:ph type="ctrTitle"/>
          </p:nvPr>
        </p:nvSpPr>
        <p:spPr>
          <a:xfrm>
            <a:off x="0" y="2276475"/>
            <a:ext cx="9540875" cy="1873250"/>
          </a:xfrm>
          <a:ln/>
        </p:spPr>
        <p:txBody>
          <a:bodyPr anchor="ctr" anchorCtr="0"/>
          <a:p>
            <a:pPr defTabSz="914400">
              <a:lnSpc>
                <a:spcPct val="130000"/>
              </a:lnSpc>
              <a:buClrTx/>
              <a:buSzTx/>
              <a:buFontTx/>
              <a:buNone/>
            </a:pPr>
            <a:r>
              <a:rPr lang="en-US" altLang="zh-CN" sz="4400" b="1" kern="1200" baseline="0">
                <a:solidFill>
                  <a:srgbClr val="000066"/>
                </a:solidFill>
                <a:latin typeface="Arial" panose="020B0604020202020204" pitchFamily="34" charset="0"/>
                <a:ea typeface="+mj-ea"/>
                <a:cs typeface="+mj-cs"/>
              </a:rPr>
              <a:t>Unit 1 Wise men in history</a:t>
            </a:r>
            <a:endParaRPr lang="en-US" altLang="zh-CN" sz="4400" b="1" kern="1200" baseline="0">
              <a:solidFill>
                <a:srgbClr val="000066"/>
              </a:solidFill>
              <a:latin typeface="Arial" panose="020B0604020202020204" pitchFamily="34" charset="0"/>
              <a:ea typeface="+mj-ea"/>
              <a:cs typeface="+mj-cs"/>
            </a:endParaRPr>
          </a:p>
        </p:txBody>
      </p:sp>
      <p:sp>
        <p:nvSpPr>
          <p:cNvPr id="11267" name="文本框 30724"/>
          <p:cNvSpPr txBox="1"/>
          <p:nvPr/>
        </p:nvSpPr>
        <p:spPr>
          <a:xfrm>
            <a:off x="179388" y="404813"/>
            <a:ext cx="3563937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8" name="文本框 30726"/>
          <p:cNvSpPr txBox="1"/>
          <p:nvPr/>
        </p:nvSpPr>
        <p:spPr>
          <a:xfrm>
            <a:off x="2339975" y="3789363"/>
            <a:ext cx="6264275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609600" indent="-609600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Grammar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9" name="矩形 30729"/>
          <p:cNvSpPr/>
          <p:nvPr/>
        </p:nvSpPr>
        <p:spPr>
          <a:xfrm>
            <a:off x="1260475" y="765175"/>
            <a:ext cx="6021388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 i="1">
                <a:ln w="9525" cap="flat" cmpd="sng">
                  <a:solidFill>
                    <a:srgbClr val="008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8000"/>
                </a:solidFill>
                <a:latin typeface="幼圆" charset="0"/>
                <a:ea typeface="幼圆" charset="0"/>
              </a:rPr>
              <a:t>英语教学课件系列</a:t>
            </a:r>
            <a:endParaRPr lang="zh-CN" altLang="en-US" sz="4800" b="1" i="1">
              <a:ln w="9525" cap="flat" cmpd="sng">
                <a:solidFill>
                  <a:srgbClr val="008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8000"/>
              </a:solidFill>
              <a:latin typeface="幼圆" charset="0"/>
              <a:ea typeface="幼圆" charset="0"/>
            </a:endParaRPr>
          </a:p>
        </p:txBody>
      </p:sp>
      <p:pic>
        <p:nvPicPr>
          <p:cNvPr id="11270" name="图片 30730" descr="QQ截图20121229120154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53313" y="476250"/>
            <a:ext cx="781050" cy="703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1" name="文本框 30731"/>
          <p:cNvSpPr txBox="1"/>
          <p:nvPr/>
        </p:nvSpPr>
        <p:spPr>
          <a:xfrm>
            <a:off x="5364163" y="1773238"/>
            <a:ext cx="23272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defTabSz="1186180"/>
            <a:r>
              <a:rPr lang="en-US" altLang="zh-CN" b="1" dirty="0">
                <a:solidFill>
                  <a:srgbClr val="FF66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---</a:t>
            </a:r>
            <a:r>
              <a:rPr lang="zh-CN" altLang="en-US" b="1" dirty="0">
                <a:solidFill>
                  <a:srgbClr val="FF66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九年级上册</a:t>
            </a:r>
            <a:endParaRPr lang="zh-CN" altLang="en-US" b="1" dirty="0">
              <a:solidFill>
                <a:srgbClr val="FF66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4771" name="任意多边形 544770"/>
          <p:cNvSpPr/>
          <p:nvPr/>
        </p:nvSpPr>
        <p:spPr>
          <a:xfrm>
            <a:off x="1390650" y="3644900"/>
            <a:ext cx="3181350" cy="1341438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16200" y="0"/>
              </a:cxn>
              <a:cxn ang="180">
                <a:pos x="0" y="10800"/>
              </a:cxn>
              <a:cxn ang="90">
                <a:pos x="16200" y="21600"/>
              </a:cxn>
              <a:cxn ang="0">
                <a:pos x="21600" y="10800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en-US" altLang="zh-CN" b="1">
                <a:solidFill>
                  <a:srgbClr val="FF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Sentence types</a:t>
            </a:r>
            <a:endParaRPr lang="en-US" altLang="zh-CN" b="1">
              <a:solidFill>
                <a:srgbClr val="FF33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3314" name="图片 544784" descr="u=3381797333,4184550386&amp;fm=27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48263" y="476250"/>
            <a:ext cx="3171825" cy="2857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文本框 544785"/>
          <p:cNvSpPr txBox="1"/>
          <p:nvPr/>
        </p:nvSpPr>
        <p:spPr>
          <a:xfrm rot="358294">
            <a:off x="5435600" y="1773238"/>
            <a:ext cx="260350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4400" b="1">
                <a:solidFill>
                  <a:srgbClr val="66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Grammar</a:t>
            </a:r>
            <a:endParaRPr lang="en-US" altLang="zh-CN" sz="4400" b="1">
              <a:solidFill>
                <a:srgbClr val="66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44787" name="任意多边形 544786"/>
          <p:cNvSpPr/>
          <p:nvPr/>
        </p:nvSpPr>
        <p:spPr>
          <a:xfrm>
            <a:off x="1362075" y="2060575"/>
            <a:ext cx="3167063" cy="1412875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16200" y="0"/>
              </a:cxn>
              <a:cxn ang="180">
                <a:pos x="0" y="10800"/>
              </a:cxn>
              <a:cxn ang="90">
                <a:pos x="16200" y="21600"/>
              </a:cxn>
              <a:cxn ang="0">
                <a:pos x="21600" y="10800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en-US" altLang="zh-CN" b="1">
                <a:solidFill>
                  <a:srgbClr val="FF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Question tags</a:t>
            </a:r>
            <a:endParaRPr lang="en-US" altLang="zh-CN" b="1">
              <a:solidFill>
                <a:srgbClr val="FF33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44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544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771" grpId="1" animBg="1"/>
      <p:bldP spid="54478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577542" name="图片 5775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450" y="1916113"/>
            <a:ext cx="6767513" cy="1966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文本框 577542"/>
          <p:cNvSpPr txBox="1"/>
          <p:nvPr/>
        </p:nvSpPr>
        <p:spPr>
          <a:xfrm>
            <a:off x="1763713" y="704850"/>
            <a:ext cx="4752975" cy="10683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				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	</a:t>
            </a:r>
            <a:r>
              <a:rPr lang="en-US" altLang="zh-CN" sz="3600">
                <a:latin typeface="Times New Roman" panose="02020603050405020304" pitchFamily="18" charset="0"/>
                <a:ea typeface="黑体" panose="02010609060101010101" pitchFamily="49" charset="-122"/>
              </a:rPr>
              <a:t>A. Question tags</a:t>
            </a:r>
            <a:endParaRPr lang="en-US" altLang="zh-CN" sz="36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77544" name="矩形 577543"/>
          <p:cNvSpPr/>
          <p:nvPr/>
        </p:nvSpPr>
        <p:spPr>
          <a:xfrm>
            <a:off x="1044575" y="4037013"/>
            <a:ext cx="7488238" cy="15525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反义疑问句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是由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陈述句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和附在其后的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附加疑问句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组成。其中附加疑问句是对陈述句所说的事实或观点提出疑问，起证实作用，一般用于证实说话者所说的事实或观点。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5" name="圆角矩形 577544"/>
          <p:cNvSpPr/>
          <p:nvPr/>
        </p:nvSpPr>
        <p:spPr>
          <a:xfrm>
            <a:off x="323850" y="333375"/>
            <a:ext cx="4392613" cy="649288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defTabSz="118618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Presentation/Practice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77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775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775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775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75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6386" name="文本框 500750"/>
          <p:cNvSpPr txBox="1"/>
          <p:nvPr/>
        </p:nvSpPr>
        <p:spPr>
          <a:xfrm>
            <a:off x="1743075" y="4238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500752" name="图片 50075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113" y="1916113"/>
            <a:ext cx="7239000" cy="1819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0753" name="流程图: 过程 500752"/>
          <p:cNvSpPr/>
          <p:nvPr/>
        </p:nvSpPr>
        <p:spPr>
          <a:xfrm>
            <a:off x="4984750" y="2219325"/>
            <a:ext cx="1223963" cy="215900"/>
          </a:xfrm>
          <a:prstGeom prst="flowChartProcess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0754" name="流程图: 过程 500753"/>
          <p:cNvSpPr/>
          <p:nvPr/>
        </p:nvSpPr>
        <p:spPr>
          <a:xfrm>
            <a:off x="4913313" y="2579688"/>
            <a:ext cx="1223962" cy="215900"/>
          </a:xfrm>
          <a:prstGeom prst="flowChartProcess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0755" name="流程图: 过程 500754"/>
          <p:cNvSpPr/>
          <p:nvPr/>
        </p:nvSpPr>
        <p:spPr>
          <a:xfrm>
            <a:off x="3113088" y="2905125"/>
            <a:ext cx="1223962" cy="215900"/>
          </a:xfrm>
          <a:prstGeom prst="flowChartProcess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0756" name="流程图: 过程 500755"/>
          <p:cNvSpPr/>
          <p:nvPr/>
        </p:nvSpPr>
        <p:spPr>
          <a:xfrm>
            <a:off x="3084513" y="3275013"/>
            <a:ext cx="1223962" cy="215900"/>
          </a:xfrm>
          <a:prstGeom prst="flowChartProcess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92" name="矩形 500756"/>
          <p:cNvSpPr/>
          <p:nvPr/>
        </p:nvSpPr>
        <p:spPr>
          <a:xfrm>
            <a:off x="755650" y="836613"/>
            <a:ext cx="6772275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 typeface="Wingdings" panose="05000000000000000000" pitchFamily="2" charset="2"/>
              <a:buChar char="u"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反意疑问句遵循“（人称、时态和数的）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一致性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r>
              <a:rPr lang="zh-CN" altLang="en-US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前肯后否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r>
              <a:rPr lang="zh-CN" altLang="en-US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前否后肯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”的原则。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0758" name="矩形 500757"/>
          <p:cNvSpPr/>
          <p:nvPr/>
        </p:nvSpPr>
        <p:spPr>
          <a:xfrm>
            <a:off x="684213" y="4138613"/>
            <a:ext cx="7704137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 typeface="Wingdings" panose="05000000000000000000" pitchFamily="2" charset="2"/>
              <a:buChar char="u"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反意疑问句的回答：根据事实来回答。与事实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    相符，用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yes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；与事实不符用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no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0759" name="矩形 500758"/>
          <p:cNvSpPr/>
          <p:nvPr/>
        </p:nvSpPr>
        <p:spPr>
          <a:xfrm>
            <a:off x="1908175" y="5157788"/>
            <a:ext cx="6624638" cy="15525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 err="1">
                <a:latin typeface="Times New Roman" panose="02020603050405020304" pitchFamily="18" charset="0"/>
                <a:ea typeface="黑体" panose="02010609060101010101" pitchFamily="49" charset="-122"/>
              </a:rPr>
              <a:t>   eg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: ---The runner didn’t win the race, did he?/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    The runner won the race, didn’t he?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---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Yes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, he did. (He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won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the race.)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---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No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, he didn’t. (He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did not win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the race.)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0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0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0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0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3" dur="500"/>
                                        <p:tgtEl>
                                          <p:spTgt spid="5007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8" dur="500"/>
                                        <p:tgtEl>
                                          <p:spTgt spid="5007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3" dur="500"/>
                                        <p:tgtEl>
                                          <p:spTgt spid="5007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8" dur="500"/>
                                        <p:tgtEl>
                                          <p:spTgt spid="5007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50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00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0758" grpId="0"/>
      <p:bldP spid="5007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7410" name="文本框 579590"/>
          <p:cNvSpPr txBox="1"/>
          <p:nvPr/>
        </p:nvSpPr>
        <p:spPr>
          <a:xfrm>
            <a:off x="1023938" y="15033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79592" name="文本框 579591"/>
          <p:cNvSpPr txBox="1"/>
          <p:nvPr/>
        </p:nvSpPr>
        <p:spPr>
          <a:xfrm>
            <a:off x="684213" y="1039813"/>
            <a:ext cx="7848600" cy="6243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en-US" altLang="zh-CN" sz="36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如果陈述句中有助动词（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be, have, do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及情态动词），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则在附加问句中重复该助动词。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You can’t be serious, can you?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附加问句用人称代词主格，不能用名词。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latin typeface="Arial" panose="020B0604020202020204" pitchFamily="34" charset="0"/>
                <a:ea typeface="黑体" panose="02010609060101010101" pitchFamily="49" charset="-122"/>
              </a:rPr>
              <a:t>    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The bag is yours, isn’t it? </a:t>
            </a:r>
            <a:r>
              <a:rPr lang="en-US" altLang="zh-CN" sz="2000" b="1">
                <a:solidFill>
                  <a:srgbClr val="FF0000"/>
                </a:solidFill>
                <a:latin typeface="Arial Narrow" pitchFamily="34" charset="0"/>
                <a:ea typeface="黑体" panose="02010609060101010101" pitchFamily="49" charset="-122"/>
              </a:rPr>
              <a:t>√</a:t>
            </a:r>
            <a:endParaRPr lang="en-US" altLang="zh-CN" sz="2000" b="1">
              <a:solidFill>
                <a:srgbClr val="FF0000"/>
              </a:solidFill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                      The bag is yours, isn’t the bag?</a:t>
            </a:r>
            <a:r>
              <a:rPr lang="en-US" altLang="zh-CN" sz="20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简略问句如果是否定式：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not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应与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do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will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等系动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词、助动词、情态动词缩写。</a:t>
            </a: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陈述句中含有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little, few, never, no, nobody, hardly, seldom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等否定词或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too…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to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时，附加问句用肯定式。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000">
                <a:latin typeface="Times New Roman" panose="02020603050405020304" pitchFamily="18" charset="0"/>
                <a:ea typeface="黑体" panose="02010609060101010101" pitchFamily="49" charset="-122"/>
              </a:rPr>
              <a:t>        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：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She never lies, does she?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祈使句后用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will you?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或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shall we?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Let’s get out of here, shall we?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                                  Take out your books, will you?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　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　                             　</a:t>
            </a:r>
            <a:endParaRPr lang="zh-CN" altLang="en-US" sz="2000">
              <a:latin typeface="Arial Narrow" pitchFamily="34" charset="0"/>
              <a:ea typeface="黑体" panose="02010609060101010101" pitchFamily="49" charset="-122"/>
            </a:endParaRPr>
          </a:p>
        </p:txBody>
      </p:sp>
      <p:sp>
        <p:nvSpPr>
          <p:cNvPr id="17412" name="矩形 579595"/>
          <p:cNvSpPr/>
          <p:nvPr/>
        </p:nvSpPr>
        <p:spPr>
          <a:xfrm>
            <a:off x="461963" y="1109663"/>
            <a:ext cx="447040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使用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反意疑问句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时应注意：</a:t>
            </a:r>
            <a:endParaRPr lang="zh-CN" altLang="en-US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7413" name="组合 579596"/>
          <p:cNvGrpSpPr/>
          <p:nvPr/>
        </p:nvGrpSpPr>
        <p:grpSpPr>
          <a:xfrm>
            <a:off x="3184525" y="188913"/>
            <a:ext cx="2971800" cy="1219200"/>
            <a:chOff x="1746" y="255"/>
            <a:chExt cx="1872" cy="768"/>
          </a:xfrm>
        </p:grpSpPr>
        <p:pic>
          <p:nvPicPr>
            <p:cNvPr id="17414" name="图片 579597" descr="图片5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46" y="255"/>
              <a:ext cx="1872" cy="76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15" name="矩形 579598"/>
            <p:cNvSpPr/>
            <p:nvPr/>
          </p:nvSpPr>
          <p:spPr>
            <a:xfrm>
              <a:off x="2018" y="350"/>
              <a:ext cx="131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36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Extension</a:t>
              </a:r>
              <a:endParaRPr lang="en-US" altLang="zh-CN" sz="36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charRg st="1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79592">
                                            <p:txEl>
                                              <p:charRg st="1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charRg st="33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79592">
                                            <p:txEl>
                                              <p:charRg st="33" end="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charRg st="53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79592">
                                            <p:txEl>
                                              <p:charRg st="53" end="10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charRg st="100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579592">
                                            <p:txEl>
                                              <p:charRg st="100" end="1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charRg st="120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579592">
                                            <p:txEl>
                                              <p:charRg st="120" end="1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charRg st="165" end="2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579592">
                                            <p:txEl>
                                              <p:charRg st="165" end="2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charRg st="222" end="2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579592">
                                            <p:txEl>
                                              <p:charRg st="222" end="2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charRg st="253" end="2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579592">
                                            <p:txEl>
                                              <p:charRg st="253" end="27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charRg st="271" end="3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579592">
                                            <p:txEl>
                                              <p:charRg st="271" end="3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charRg st="325" end="3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579592">
                                            <p:txEl>
                                              <p:charRg st="325" end="3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charRg st="352" end="3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579592">
                                            <p:txEl>
                                              <p:charRg st="352" end="3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charRg st="396" end="4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579592">
                                            <p:txEl>
                                              <p:charRg st="396" end="4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charRg st="434" end="4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579592">
                                            <p:txEl>
                                              <p:charRg st="434" end="4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charRg st="492" end="5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579592">
                                            <p:txEl>
                                              <p:charRg st="492" end="5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89828" name="矩形 589827"/>
          <p:cNvSpPr/>
          <p:nvPr/>
        </p:nvSpPr>
        <p:spPr>
          <a:xfrm>
            <a:off x="684213" y="776288"/>
            <a:ext cx="8064500" cy="59991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陈述部分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I am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时，疑问部分要用 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aren't I?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: I'm as tall as your sister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，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aren't I?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陈述部分有情态动词：</a:t>
            </a:r>
            <a:endParaRPr lang="zh-CN" altLang="en-US" sz="2400" b="1" u="sng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have to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+v.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时，疑问部分常用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don’t +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主语  。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　　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We have to get there at eight tomorrow, don't we?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used to 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+v. 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时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，疑问部分用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didn't +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主语或 </a:t>
            </a:r>
            <a:r>
              <a:rPr lang="en-US" altLang="zh-CN" sz="2400" err="1">
                <a:latin typeface="Times New Roman" panose="02020603050405020304" pitchFamily="18" charset="0"/>
                <a:ea typeface="黑体" panose="02010609060101010101" pitchFamily="49" charset="-122"/>
              </a:rPr>
              <a:t>usedn’t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+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主语。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　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　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eg: He used to take pictures there, didn't he? / usedn't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 he?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　 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had better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（最好）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+ v.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时， 疑问句部分用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hadn’t you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　　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You'd better read it by yourself, hadn't you?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陈述部分有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would rather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（宁可、宁愿） 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+v.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，疑问部分多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用 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wouldn't +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主语。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　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　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He would rather read it ten times than recite it, wouldn't he?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Arial Narrow" pitchFamily="34" charset="0"/>
                <a:ea typeface="黑体" panose="02010609060101010101" pitchFamily="49" charset="-122"/>
              </a:rPr>
              <a:t>              </a:t>
            </a:r>
            <a:r>
              <a:rPr lang="zh-CN" altLang="en-US" sz="2400" dirty="0">
                <a:latin typeface="Arial Narrow" pitchFamily="34" charset="0"/>
                <a:ea typeface="黑体" panose="02010609060101010101" pitchFamily="49" charset="-122"/>
              </a:rPr>
              <a:t>陈述部分有</a:t>
            </a:r>
            <a:r>
              <a:rPr lang="en-US" altLang="zh-CN" sz="2400" dirty="0">
                <a:latin typeface="Arial Narrow" pitchFamily="34" charset="0"/>
                <a:ea typeface="黑体" panose="02010609060101010101" pitchFamily="49" charset="-122"/>
              </a:rPr>
              <a:t>You'd like to +v. </a:t>
            </a:r>
            <a:r>
              <a:rPr lang="zh-CN" altLang="en-US" sz="2400" dirty="0">
                <a:latin typeface="Arial Narrow" pitchFamily="34" charset="0"/>
                <a:ea typeface="黑体" panose="02010609060101010101" pitchFamily="49" charset="-122"/>
              </a:rPr>
              <a:t>疑问部分用</a:t>
            </a:r>
            <a:r>
              <a:rPr lang="en-US" altLang="zh-CN" sz="2400" dirty="0">
                <a:latin typeface="Arial Narrow" pitchFamily="34" charset="0"/>
                <a:ea typeface="黑体" panose="02010609060101010101" pitchFamily="49" charset="-122"/>
              </a:rPr>
              <a:t>wouldn't +</a:t>
            </a:r>
            <a:r>
              <a:rPr lang="zh-CN" altLang="en-US" sz="2400" dirty="0">
                <a:latin typeface="Arial Narrow" pitchFamily="34" charset="0"/>
                <a:ea typeface="黑体" panose="02010609060101010101" pitchFamily="49" charset="-122"/>
              </a:rPr>
              <a:t>主语。</a:t>
            </a:r>
            <a:endParaRPr lang="zh-CN" altLang="en-US" sz="2400" dirty="0">
              <a:latin typeface="Arial Narrow" pitchFamily="34" charset="0"/>
              <a:ea typeface="黑体" panose="02010609060101010101" pitchFamily="49" charset="-122"/>
            </a:endParaRPr>
          </a:p>
          <a:p>
            <a:r>
              <a:rPr lang="zh-CN" altLang="en-US" sz="2400" dirty="0">
                <a:latin typeface="Arial Narrow" pitchFamily="34" charset="0"/>
                <a:ea typeface="黑体" panose="02010609060101010101" pitchFamily="49" charset="-122"/>
              </a:rPr>
              <a:t>　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　               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You'd like to go with me, wouldn't you?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endParaRPr lang="en-US" altLang="zh-CN" sz="2000" dirty="0">
              <a:latin typeface="Arial Narrow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charRg st="29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89828">
                                            <p:txEl>
                                              <p:charRg st="29" end="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charRg st="80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89828">
                                            <p:txEl>
                                              <p:charRg st="80" end="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charRg st="92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89828">
                                            <p:txEl>
                                              <p:charRg st="92" end="1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charRg st="130" end="1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589828">
                                            <p:txEl>
                                              <p:charRg st="130" end="1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charRg st="190" end="2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589828">
                                            <p:txEl>
                                              <p:charRg st="190" end="2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charRg st="239" end="3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589828">
                                            <p:txEl>
                                              <p:charRg st="239" end="3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charRg st="308" end="3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589828">
                                            <p:txEl>
                                              <p:charRg st="308" end="3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charRg st="350" end="4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589828">
                                            <p:txEl>
                                              <p:charRg st="350" end="40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charRg st="406" end="4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589828">
                                            <p:txEl>
                                              <p:charRg st="406" end="4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charRg st="442" end="4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500"/>
                                        <p:tgtEl>
                                          <p:spTgt spid="589828">
                                            <p:txEl>
                                              <p:charRg st="442" end="4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charRg st="462" end="5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589828">
                                            <p:txEl>
                                              <p:charRg st="462" end="5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charRg st="538" end="5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589828">
                                            <p:txEl>
                                              <p:charRg st="538" end="5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charRg st="594" end="6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3" dur="500"/>
                                        <p:tgtEl>
                                          <p:spTgt spid="589828">
                                            <p:txEl>
                                              <p:charRg st="594" end="6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92900" name="矩形 592899"/>
          <p:cNvSpPr/>
          <p:nvPr/>
        </p:nvSpPr>
        <p:spPr>
          <a:xfrm>
            <a:off x="684213" y="908050"/>
            <a:ext cx="7991475" cy="544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陈述部分主语是指示代词或不定代词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everything, that, 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nothing, this,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疑问部分主语用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it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Everything is ready, isn't it? 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陈述部分主语是不定代词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everybody, anyone, somebody, 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nobody, no one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等，疑问部分常用复数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they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，有时也用单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数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he.    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Everyone knows the answer, don't they? (doesn’t he?)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think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引导的宾语从句：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主语是第一人称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　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　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I don't think he is bright, is he?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　　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We believe she can do it better, can't she?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B.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如果主语不是第一人称则疑问部分与主句相对应构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成反意疑问句。</a:t>
            </a: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　          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He thought they were wrong, didn't he? 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                                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（而不能说</a:t>
            </a:r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weren't they?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）</a:t>
            </a:r>
            <a:endParaRPr lang="zh-CN" altLang="en-US" sz="2000" dirty="0">
              <a:latin typeface="Arial Narrow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92900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36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92900">
                                            <p:txEl>
                                              <p:charRg st="36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65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92900">
                                            <p:txEl>
                                              <p:charRg st="65" end="1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113" end="1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592900">
                                            <p:txEl>
                                              <p:charRg st="113" end="1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155" end="1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592900">
                                            <p:txEl>
                                              <p:charRg st="155" end="1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194" end="2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92900">
                                            <p:txEl>
                                              <p:charRg st="194" end="20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207" end="2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592900">
                                            <p:txEl>
                                              <p:charRg st="207" end="2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276" end="2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592900">
                                            <p:txEl>
                                              <p:charRg st="276" end="2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291" end="3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592900">
                                            <p:txEl>
                                              <p:charRg st="291" end="30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306" end="3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592900">
                                            <p:txEl>
                                              <p:charRg st="306" end="3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353" end="4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592900">
                                            <p:txEl>
                                              <p:charRg st="353" end="4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410" end="4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592900">
                                            <p:txEl>
                                              <p:charRg st="410" end="4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441" end="4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592900">
                                            <p:txEl>
                                              <p:charRg st="441" end="4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459" end="5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592900">
                                            <p:txEl>
                                              <p:charRg st="459" end="5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charRg st="521" end="5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3" dur="500"/>
                                        <p:tgtEl>
                                          <p:spTgt spid="592900">
                                            <p:txEl>
                                              <p:charRg st="521" end="5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矩形 580611"/>
          <p:cNvSpPr/>
          <p:nvPr/>
        </p:nvSpPr>
        <p:spPr>
          <a:xfrm>
            <a:off x="827088" y="2479675"/>
            <a:ext cx="7704137" cy="3378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Queen: You aren’t happy, _________? What happened?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King: It’s my new crown. Take a look at it, _________?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Queen: It looks beautiful, _________? What’s wrong with it?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King: It isn’t made completely of gold. That’s why I’m angry.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Queen: The crown maker tricked you, __________? How did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   you find out?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King: Archimedes told me. Let’s have dinner with him  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 tonight, __________?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Queen: OK.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482" name="矩形 580612"/>
          <p:cNvSpPr/>
          <p:nvPr/>
        </p:nvSpPr>
        <p:spPr>
          <a:xfrm>
            <a:off x="827088" y="1341438"/>
            <a:ext cx="7921625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 typeface="Wingdings" panose="05000000000000000000" pitchFamily="2" charset="2"/>
              <a:buChar char="Ø"/>
            </a:pP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Complete their conversation with question tags.</a:t>
            </a:r>
            <a:endParaRPr lang="en-US" altLang="zh-CN" sz="32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0614" name="文本框 580613"/>
          <p:cNvSpPr txBox="1"/>
          <p:nvPr/>
        </p:nvSpPr>
        <p:spPr>
          <a:xfrm>
            <a:off x="4211638" y="2459038"/>
            <a:ext cx="10890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are you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0615" name="文本框 580614"/>
          <p:cNvSpPr txBox="1"/>
          <p:nvPr/>
        </p:nvSpPr>
        <p:spPr>
          <a:xfrm>
            <a:off x="6262688" y="2828925"/>
            <a:ext cx="11906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will you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0616" name="文本框 580615"/>
          <p:cNvSpPr txBox="1"/>
          <p:nvPr/>
        </p:nvSpPr>
        <p:spPr>
          <a:xfrm>
            <a:off x="4140200" y="3236913"/>
            <a:ext cx="13255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doesn’t it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0617" name="文本框 580616"/>
          <p:cNvSpPr txBox="1"/>
          <p:nvPr/>
        </p:nvSpPr>
        <p:spPr>
          <a:xfrm>
            <a:off x="5715000" y="3938588"/>
            <a:ext cx="12747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didn’t he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0618" name="文本框 580617"/>
          <p:cNvSpPr txBox="1"/>
          <p:nvPr/>
        </p:nvSpPr>
        <p:spPr>
          <a:xfrm>
            <a:off x="2876550" y="5072063"/>
            <a:ext cx="11906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shall we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488" name="圆角矩形 580618"/>
          <p:cNvSpPr/>
          <p:nvPr/>
        </p:nvSpPr>
        <p:spPr>
          <a:xfrm>
            <a:off x="539750" y="547688"/>
            <a:ext cx="2305050" cy="649287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defTabSz="118618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Production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0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0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80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80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80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0614" grpId="0"/>
      <p:bldP spid="580615" grpId="0"/>
      <p:bldP spid="580616" grpId="0"/>
      <p:bldP spid="580617" grpId="0"/>
      <p:bldP spid="5806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1506" name="文本框 581635"/>
          <p:cNvSpPr txBox="1"/>
          <p:nvPr/>
        </p:nvSpPr>
        <p:spPr>
          <a:xfrm>
            <a:off x="1908175" y="692150"/>
            <a:ext cx="4752975" cy="10683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				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	</a:t>
            </a:r>
            <a:r>
              <a:rPr lang="en-US" altLang="zh-CN" sz="3600">
                <a:latin typeface="Times New Roman" panose="02020603050405020304" pitchFamily="18" charset="0"/>
                <a:ea typeface="黑体" panose="02010609060101010101" pitchFamily="49" charset="-122"/>
              </a:rPr>
              <a:t>B. Sentence types</a:t>
            </a:r>
            <a:endParaRPr lang="en-US" altLang="zh-CN" sz="36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07" name="圆角矩形 581636"/>
          <p:cNvSpPr/>
          <p:nvPr/>
        </p:nvSpPr>
        <p:spPr>
          <a:xfrm>
            <a:off x="323850" y="333375"/>
            <a:ext cx="4392613" cy="649288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defTabSz="118618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Presentation/Practice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581881" name="表格 581880"/>
          <p:cNvGraphicFramePr/>
          <p:nvPr/>
        </p:nvGraphicFramePr>
        <p:xfrm>
          <a:off x="900113" y="1831975"/>
          <a:ext cx="7416800" cy="4473575"/>
        </p:xfrm>
        <a:graphic>
          <a:graphicData uri="http://schemas.openxmlformats.org/drawingml/2006/table">
            <a:tbl>
              <a:tblPr/>
              <a:tblGrid>
                <a:gridCol w="1584325"/>
                <a:gridCol w="2159000"/>
                <a:gridCol w="3673475"/>
              </a:tblGrid>
              <a:tr h="823913"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/>
                        <a:t>Statements</a:t>
                      </a:r>
                      <a:endParaRPr lang="zh-CN" altLang="en-US" sz="24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66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/>
                        <a:t>Positive statement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66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1600" err="1">
                          <a:latin typeface="Arial" panose="020B0604020202020204" pitchFamily="34" charset="0"/>
                        </a:rPr>
                        <a:t>One day in ancient Greece, King Hiero</a:t>
                      </a:r>
                      <a:r>
                        <a:rPr lang="en-US" altLang="zh-CN" sz="1600">
                          <a:latin typeface="Arial" panose="020B0604020202020204" pitchFamily="34" charset="0"/>
                        </a:rPr>
                        <a:t> asked a crown maker to make him a golden crown.</a:t>
                      </a:r>
                      <a:endParaRPr lang="zh-CN" altLang="en-US" sz="1600">
                        <a:latin typeface="Arial" panose="020B06040202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5287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/>
                        <a:t>Negative statement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66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>
                          <a:latin typeface="Arial Narrow" pitchFamily="34" charset="0"/>
                        </a:rPr>
                        <a:t>It was not a real golden crown.</a:t>
                      </a:r>
                      <a:endParaRPr lang="zh-CN" altLang="en-US" sz="2000">
                        <a:latin typeface="Arial Narrow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 rowSpan="4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/>
                        <a:t>Questions</a:t>
                      </a:r>
                      <a:endParaRPr lang="zh-CN" altLang="en-US" sz="24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/>
                        <a:t>Yes/No question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>
                          <a:latin typeface="Arial Narrow" pitchFamily="34" charset="0"/>
                        </a:rPr>
                        <a:t>Is it made completely of gold?</a:t>
                      </a:r>
                      <a:endParaRPr lang="zh-CN" altLang="en-US" sz="2000">
                        <a:latin typeface="Arial Narrow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085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 err="1"/>
                        <a:t>Wh</a:t>
                      </a:r>
                      <a:r>
                        <a:rPr lang="en-US" altLang="zh-CN" sz="2000"/>
                        <a:t>-question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>
                          <a:latin typeface="Arial Narrow" pitchFamily="34" charset="0"/>
                        </a:rPr>
                        <a:t>What should I do?</a:t>
                      </a:r>
                      <a:endParaRPr lang="zh-CN" altLang="en-US" sz="2000">
                        <a:latin typeface="Arial Narrow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0088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/>
                        <a:t>Alternative question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>
                          <a:latin typeface="Arial Narrow" pitchFamily="34" charset="0"/>
                        </a:rPr>
                        <a:t>What is the crown made of, gold or something else?</a:t>
                      </a:r>
                      <a:endParaRPr lang="zh-CN" altLang="en-US" sz="2000">
                        <a:latin typeface="Arial Narrow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5287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/>
                        <a:t>Tag question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>
                          <a:latin typeface="Arial Narrow" pitchFamily="34" charset="0"/>
                        </a:rPr>
                        <a:t>It’s a nice crown, isn’t it?</a:t>
                      </a:r>
                      <a:endParaRPr lang="zh-CN" altLang="en-US" sz="2000">
                        <a:latin typeface="Arial Narrow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4963">
                <a:tc rowSpan="2"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/>
                        <a:t>Imperatives           </a:t>
                      </a:r>
                      <a:endParaRPr lang="zh-CN" altLang="en-US" sz="24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 rowSpan="2"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1600">
                          <a:latin typeface="Arial" panose="020B0604020202020204" pitchFamily="34" charset="0"/>
                        </a:rPr>
                        <a:t>Look at this!</a:t>
                      </a:r>
                      <a:endParaRPr lang="zh-CN" altLang="en-US" sz="1600">
                        <a:latin typeface="Arial" panose="020B06040202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4962">
                <a:tc vMerge="1" gridSpan="2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1600">
                          <a:latin typeface="Arial" panose="020B0604020202020204" pitchFamily="34" charset="0"/>
                        </a:rPr>
                        <a:t>Let me help you.</a:t>
                      </a:r>
                      <a:endParaRPr lang="zh-CN" altLang="en-US" sz="1600">
                        <a:latin typeface="Arial" panose="020B06040202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28650"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/>
                        <a:t>Exclamations</a:t>
                      </a:r>
                      <a:endParaRPr lang="zh-CN" altLang="en-US" sz="24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1600">
                          <a:latin typeface="Arial" panose="020B0604020202020204" pitchFamily="34" charset="0"/>
                        </a:rPr>
                        <a:t>How excited Archimedes was!</a:t>
                      </a:r>
                      <a:endParaRPr lang="en-US" altLang="zh-CN" sz="1600">
                        <a:latin typeface="Arial" panose="020B0604020202020204" pitchFamily="34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1600">
                          <a:latin typeface="Arial" panose="020B0604020202020204" pitchFamily="34" charset="0"/>
                        </a:rPr>
                        <a:t>What a bad man the crown maker is!</a:t>
                      </a:r>
                      <a:endParaRPr lang="zh-CN" altLang="en-US" sz="1600">
                        <a:latin typeface="Arial" panose="020B06040202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542" name="直接连接符 581882"/>
          <p:cNvSpPr/>
          <p:nvPr/>
        </p:nvSpPr>
        <p:spPr>
          <a:xfrm>
            <a:off x="2916238" y="5038725"/>
            <a:ext cx="0" cy="1223963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543" name="直接连接符 581883"/>
          <p:cNvSpPr/>
          <p:nvPr/>
        </p:nvSpPr>
        <p:spPr>
          <a:xfrm flipV="1">
            <a:off x="2916238" y="5338763"/>
            <a:ext cx="18002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544" name="直接连接符 581884"/>
          <p:cNvSpPr/>
          <p:nvPr/>
        </p:nvSpPr>
        <p:spPr>
          <a:xfrm flipV="1">
            <a:off x="2916238" y="5949950"/>
            <a:ext cx="5327650" cy="539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545" name="文本框 581885"/>
          <p:cNvSpPr txBox="1"/>
          <p:nvPr/>
        </p:nvSpPr>
        <p:spPr>
          <a:xfrm>
            <a:off x="3111500" y="4976813"/>
            <a:ext cx="8128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Do 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型</a:t>
            </a:r>
            <a:endParaRPr lang="zh-CN" altLang="en-US" sz="2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46" name="文本框 581886"/>
          <p:cNvSpPr txBox="1"/>
          <p:nvPr/>
        </p:nvSpPr>
        <p:spPr>
          <a:xfrm>
            <a:off x="3132138" y="5337175"/>
            <a:ext cx="839787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Let 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型</a:t>
            </a:r>
            <a:endParaRPr lang="zh-CN" altLang="en-US" sz="2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47" name="文本框 581887"/>
          <p:cNvSpPr txBox="1"/>
          <p:nvPr/>
        </p:nvSpPr>
        <p:spPr>
          <a:xfrm>
            <a:off x="2987675" y="5657850"/>
            <a:ext cx="14414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How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引导的</a:t>
            </a:r>
            <a:endParaRPr lang="zh-CN" altLang="en-US" sz="2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48" name="文本框 581888"/>
          <p:cNvSpPr txBox="1"/>
          <p:nvPr/>
        </p:nvSpPr>
        <p:spPr>
          <a:xfrm>
            <a:off x="2987675" y="5962650"/>
            <a:ext cx="1495425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What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引导的</a:t>
            </a:r>
            <a:endParaRPr lang="zh-CN" altLang="en-US" sz="2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893" name="流程图: 过程 581892"/>
          <p:cNvSpPr/>
          <p:nvPr/>
        </p:nvSpPr>
        <p:spPr>
          <a:xfrm>
            <a:off x="7308850" y="3060700"/>
            <a:ext cx="215900" cy="360363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894" name="流程图: 过程 581893"/>
          <p:cNvSpPr/>
          <p:nvPr/>
        </p:nvSpPr>
        <p:spPr>
          <a:xfrm>
            <a:off x="5867400" y="2297113"/>
            <a:ext cx="215900" cy="360362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895" name="流程图: 过程 581894"/>
          <p:cNvSpPr/>
          <p:nvPr/>
        </p:nvSpPr>
        <p:spPr>
          <a:xfrm>
            <a:off x="7439025" y="2682875"/>
            <a:ext cx="215900" cy="360363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896" name="流程图: 过程 581895"/>
          <p:cNvSpPr/>
          <p:nvPr/>
        </p:nvSpPr>
        <p:spPr>
          <a:xfrm>
            <a:off x="6253163" y="3454400"/>
            <a:ext cx="215900" cy="360363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897" name="流程图: 过程 581896"/>
          <p:cNvSpPr/>
          <p:nvPr/>
        </p:nvSpPr>
        <p:spPr>
          <a:xfrm>
            <a:off x="6084888" y="4213225"/>
            <a:ext cx="215900" cy="360363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898" name="流程图: 过程 581897"/>
          <p:cNvSpPr/>
          <p:nvPr/>
        </p:nvSpPr>
        <p:spPr>
          <a:xfrm>
            <a:off x="6826250" y="4602163"/>
            <a:ext cx="215900" cy="360362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899" name="流程图: 过程 581898"/>
          <p:cNvSpPr/>
          <p:nvPr/>
        </p:nvSpPr>
        <p:spPr>
          <a:xfrm>
            <a:off x="5689600" y="4965700"/>
            <a:ext cx="215900" cy="360363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900" name="流程图: 过程 581899"/>
          <p:cNvSpPr/>
          <p:nvPr/>
        </p:nvSpPr>
        <p:spPr>
          <a:xfrm>
            <a:off x="6084888" y="5351463"/>
            <a:ext cx="215900" cy="360362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901" name="流程图: 过程 581900"/>
          <p:cNvSpPr/>
          <p:nvPr/>
        </p:nvSpPr>
        <p:spPr>
          <a:xfrm>
            <a:off x="7296150" y="5610225"/>
            <a:ext cx="215900" cy="360363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902" name="流程图: 过程 581901"/>
          <p:cNvSpPr/>
          <p:nvPr/>
        </p:nvSpPr>
        <p:spPr>
          <a:xfrm>
            <a:off x="7910513" y="5927725"/>
            <a:ext cx="215900" cy="360363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818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8189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81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81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5818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58189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81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581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5818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58189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581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581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70" decel="100000"/>
                                        <p:tgtEl>
                                          <p:spTgt spid="5818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770" decel="100000"/>
                                        <p:tgtEl>
                                          <p:spTgt spid="5818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581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" dur="770" fill="hold"/>
                                        <p:tgtEl>
                                          <p:spTgt spid="581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70" decel="100000"/>
                                        <p:tgtEl>
                                          <p:spTgt spid="5818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770" decel="100000"/>
                                        <p:tgtEl>
                                          <p:spTgt spid="58189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581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770" fill="hold"/>
                                        <p:tgtEl>
                                          <p:spTgt spid="581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70" decel="100000"/>
                                        <p:tgtEl>
                                          <p:spTgt spid="5818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770" decel="100000"/>
                                        <p:tgtEl>
                                          <p:spTgt spid="5818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581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9" dur="770" fill="hold"/>
                                        <p:tgtEl>
                                          <p:spTgt spid="581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70" decel="100000"/>
                                        <p:tgtEl>
                                          <p:spTgt spid="5818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770" decel="100000"/>
                                        <p:tgtEl>
                                          <p:spTgt spid="58189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8" dur="770" fill="hold"/>
                                        <p:tgtEl>
                                          <p:spTgt spid="581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0" dur="770" fill="hold"/>
                                        <p:tgtEl>
                                          <p:spTgt spid="581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770" decel="100000"/>
                                        <p:tgtEl>
                                          <p:spTgt spid="5819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770" decel="100000"/>
                                        <p:tgtEl>
                                          <p:spTgt spid="5819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7" dur="770" fill="hold"/>
                                        <p:tgtEl>
                                          <p:spTgt spid="581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9" dur="770" fill="hold"/>
                                        <p:tgtEl>
                                          <p:spTgt spid="581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70" decel="100000"/>
                                        <p:tgtEl>
                                          <p:spTgt spid="5819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770" decel="100000"/>
                                        <p:tgtEl>
                                          <p:spTgt spid="5819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8" dur="770" fill="hold"/>
                                        <p:tgtEl>
                                          <p:spTgt spid="581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0" dur="770" fill="hold"/>
                                        <p:tgtEl>
                                          <p:spTgt spid="581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770" decel="100000"/>
                                        <p:tgtEl>
                                          <p:spTgt spid="5819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770" decel="100000"/>
                                        <p:tgtEl>
                                          <p:spTgt spid="5819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7" dur="770" fill="hold"/>
                                        <p:tgtEl>
                                          <p:spTgt spid="581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9" dur="770" fill="hold"/>
                                        <p:tgtEl>
                                          <p:spTgt spid="581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文本框 584705"/>
          <p:cNvSpPr txBox="1"/>
          <p:nvPr/>
        </p:nvSpPr>
        <p:spPr>
          <a:xfrm>
            <a:off x="1331913" y="2347913"/>
            <a:ext cx="6858000" cy="3851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How can I find out___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The crown is nice___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How wonderful___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The king was not happy___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Please close the window___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What a nice crown___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This is difficult, isn’t it___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Leave me alone ___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0" name="矩形 584706"/>
          <p:cNvSpPr/>
          <p:nvPr/>
        </p:nvSpPr>
        <p:spPr>
          <a:xfrm>
            <a:off x="900113" y="1196975"/>
            <a:ext cx="8208962" cy="1182688"/>
          </a:xfrm>
          <a:prstGeom prst="rect">
            <a:avLst/>
          </a:prstGeom>
          <a:solidFill>
            <a:schemeClr val="bg1">
              <a:alpha val="42999"/>
            </a:schemeClr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85000"/>
              </a:lnSpc>
              <a:buFont typeface="Wingdings" panose="05000000000000000000" pitchFamily="2" charset="2"/>
              <a:buChar char="Ø"/>
            </a:pPr>
            <a:r>
              <a:rPr lang="en-US" altLang="zh-CN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Add a full stop (.), a question mark (?) or an  exclamation mark (!) to the end of the following sentences.  </a:t>
            </a:r>
            <a:endParaRPr lang="en-US" altLang="zh-CN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4709" name="矩形 584708"/>
          <p:cNvSpPr/>
          <p:nvPr/>
        </p:nvSpPr>
        <p:spPr>
          <a:xfrm>
            <a:off x="4592638" y="243363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en-US" altLang="zh-CN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4710" name="矩形 584709"/>
          <p:cNvSpPr/>
          <p:nvPr/>
        </p:nvSpPr>
        <p:spPr>
          <a:xfrm>
            <a:off x="4452938" y="2782888"/>
            <a:ext cx="387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6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4711" name="矩形 584710"/>
          <p:cNvSpPr/>
          <p:nvPr/>
        </p:nvSpPr>
        <p:spPr>
          <a:xfrm>
            <a:off x="4065588" y="3375025"/>
            <a:ext cx="30321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!</a:t>
            </a:r>
            <a:endParaRPr lang="en-US" altLang="zh-CN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4712" name="矩形 584711"/>
          <p:cNvSpPr/>
          <p:nvPr/>
        </p:nvSpPr>
        <p:spPr>
          <a:xfrm>
            <a:off x="5245100" y="3719513"/>
            <a:ext cx="381000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6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4713" name="矩形 584712"/>
          <p:cNvSpPr/>
          <p:nvPr/>
        </p:nvSpPr>
        <p:spPr>
          <a:xfrm>
            <a:off x="5318125" y="4273550"/>
            <a:ext cx="2730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4714" name="矩形 584713"/>
          <p:cNvSpPr/>
          <p:nvPr/>
        </p:nvSpPr>
        <p:spPr>
          <a:xfrm>
            <a:off x="4540250" y="4673600"/>
            <a:ext cx="417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!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6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4715" name="矩形 584714"/>
          <p:cNvSpPr/>
          <p:nvPr/>
        </p:nvSpPr>
        <p:spPr>
          <a:xfrm>
            <a:off x="5089525" y="52593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en-US" altLang="zh-CN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4717" name="矩形 584716"/>
          <p:cNvSpPr/>
          <p:nvPr/>
        </p:nvSpPr>
        <p:spPr>
          <a:xfrm>
            <a:off x="4149725" y="5713413"/>
            <a:ext cx="3032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!</a:t>
            </a:r>
            <a:endParaRPr lang="en-US" altLang="zh-CN" b="1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9" name="圆角矩形 584717"/>
          <p:cNvSpPr/>
          <p:nvPr/>
        </p:nvSpPr>
        <p:spPr>
          <a:xfrm>
            <a:off x="611188" y="333375"/>
            <a:ext cx="2305050" cy="649288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defTabSz="118618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Production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84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84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84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84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84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84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84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84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709" grpId="0"/>
      <p:bldP spid="584710" grpId="0"/>
      <p:bldP spid="584711" grpId="0"/>
      <p:bldP spid="584712" grpId="0"/>
      <p:bldP spid="584713" grpId="0"/>
      <p:bldP spid="584714" grpId="0"/>
      <p:bldP spid="584715" grpId="0"/>
      <p:bldP spid="5847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3" name="图片 58574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56100" y="4735513"/>
            <a:ext cx="2089150" cy="1717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4" name="文本框 585729"/>
          <p:cNvSpPr txBox="1"/>
          <p:nvPr/>
        </p:nvSpPr>
        <p:spPr>
          <a:xfrm>
            <a:off x="1116013" y="1854200"/>
            <a:ext cx="3959225" cy="2781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05000"/>
              </a:lnSpc>
            </a:pPr>
            <a:r>
              <a:rPr lang="en-US" altLang="zh-CN" sz="1600">
                <a:latin typeface="Arial Narrow" pitchFamily="34" charset="0"/>
                <a:ea typeface="宋体" panose="02010600030101010101" pitchFamily="2" charset="-122"/>
              </a:rPr>
              <a:t>(1)</a:t>
            </a:r>
            <a:r>
              <a:rPr lang="en-US" altLang="zh-CN" sz="2400">
                <a:latin typeface="Arial Narrow" pitchFamily="34" charset="0"/>
                <a:ea typeface="宋体" panose="02010600030101010101" pitchFamily="2" charset="-122"/>
              </a:rPr>
              <a:t> How did Archimedes discover the truth? </a:t>
            </a:r>
            <a:r>
              <a:rPr lang="en-US" altLang="zh-CN" sz="1600">
                <a:latin typeface="Arial Narrow" pitchFamily="34" charset="0"/>
                <a:ea typeface="宋体" panose="02010600030101010101" pitchFamily="2" charset="-122"/>
              </a:rPr>
              <a:t>(2)</a:t>
            </a:r>
            <a:r>
              <a:rPr lang="en-US" altLang="zh-CN" sz="2400">
                <a:latin typeface="Arial Narrow" pitchFamily="34" charset="0"/>
                <a:ea typeface="宋体" panose="02010600030101010101" pitchFamily="2" charset="-122"/>
              </a:rPr>
              <a:t> He’s so clever, isn’t he? </a:t>
            </a:r>
            <a:r>
              <a:rPr lang="en-US" altLang="zh-CN" sz="1600">
                <a:latin typeface="Arial Narrow" pitchFamily="34" charset="0"/>
                <a:ea typeface="宋体" panose="02010600030101010101" pitchFamily="2" charset="-122"/>
              </a:rPr>
              <a:t>(3)</a:t>
            </a:r>
            <a:r>
              <a:rPr lang="en-US" altLang="zh-CN" sz="2400" err="1">
                <a:latin typeface="Arial Narrow" pitchFamily="34" charset="0"/>
                <a:ea typeface="宋体" panose="02010600030101010101" pitchFamily="2" charset="-122"/>
              </a:rPr>
              <a:t> King Hiero</a:t>
            </a:r>
            <a:r>
              <a:rPr lang="en-US" altLang="zh-CN" sz="2400">
                <a:latin typeface="Arial Narrow" pitchFamily="34" charset="0"/>
                <a:ea typeface="宋体" panose="02010600030101010101" pitchFamily="2" charset="-122"/>
              </a:rPr>
              <a:t> sent me to prison. </a:t>
            </a:r>
            <a:r>
              <a:rPr lang="en-US" altLang="zh-CN" sz="1600">
                <a:latin typeface="Arial Narrow" pitchFamily="34" charset="0"/>
                <a:ea typeface="宋体" panose="02010600030101010101" pitchFamily="2" charset="-122"/>
              </a:rPr>
              <a:t>(4)</a:t>
            </a:r>
            <a:r>
              <a:rPr lang="en-US" altLang="zh-CN" sz="2400">
                <a:latin typeface="Arial Narrow" pitchFamily="34" charset="0"/>
                <a:ea typeface="宋体" panose="02010600030101010101" pitchFamily="2" charset="-122"/>
              </a:rPr>
              <a:t> What a lonely place this is! </a:t>
            </a:r>
            <a:r>
              <a:rPr lang="en-US" altLang="zh-CN" sz="1600">
                <a:latin typeface="Arial Narrow" pitchFamily="34" charset="0"/>
                <a:ea typeface="宋体" panose="02010600030101010101" pitchFamily="2" charset="-122"/>
              </a:rPr>
              <a:t>(5)</a:t>
            </a:r>
            <a:r>
              <a:rPr lang="en-US" altLang="zh-CN" sz="2400">
                <a:latin typeface="Arial Narrow" pitchFamily="34" charset="0"/>
                <a:ea typeface="宋体" panose="02010600030101010101" pitchFamily="2" charset="-122"/>
              </a:rPr>
              <a:t> Will he let me out soon? </a:t>
            </a:r>
            <a:r>
              <a:rPr lang="en-US" altLang="zh-CN" sz="1600">
                <a:latin typeface="Arial Narrow" pitchFamily="34" charset="0"/>
                <a:ea typeface="宋体" panose="02010600030101010101" pitchFamily="2" charset="-122"/>
              </a:rPr>
              <a:t>(6)</a:t>
            </a:r>
            <a:r>
              <a:rPr lang="en-US" altLang="zh-CN" sz="2400">
                <a:latin typeface="Arial Narrow" pitchFamily="34" charset="0"/>
                <a:ea typeface="宋体" panose="02010600030101010101" pitchFamily="2" charset="-122"/>
              </a:rPr>
              <a:t> I don’t want to stay here any longer.   </a:t>
            </a:r>
            <a:r>
              <a:rPr lang="en-US" altLang="zh-CN" sz="1600">
                <a:latin typeface="Arial Narrow" pitchFamily="34" charset="0"/>
                <a:ea typeface="宋体" panose="02010600030101010101" pitchFamily="2" charset="-122"/>
              </a:rPr>
              <a:t>(7)</a:t>
            </a:r>
            <a:r>
              <a:rPr lang="en-US" altLang="zh-CN" sz="2400">
                <a:latin typeface="Arial Narrow" pitchFamily="34" charset="0"/>
                <a:ea typeface="宋体" panose="02010600030101010101" pitchFamily="2" charset="-122"/>
              </a:rPr>
              <a:t> Please let me out!</a:t>
            </a:r>
            <a:endParaRPr lang="en-US" altLang="zh-CN" sz="2400">
              <a:latin typeface="Arial Narrow" pitchFamily="34" charset="0"/>
              <a:ea typeface="宋体" panose="02010600030101010101" pitchFamily="2" charset="-122"/>
            </a:endParaRPr>
          </a:p>
        </p:txBody>
      </p:sp>
      <p:sp>
        <p:nvSpPr>
          <p:cNvPr id="23555" name="文本框 585730"/>
          <p:cNvSpPr txBox="1"/>
          <p:nvPr/>
        </p:nvSpPr>
        <p:spPr>
          <a:xfrm>
            <a:off x="5334000" y="1862138"/>
            <a:ext cx="3733800" cy="2781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>
              <a:lnSpc>
                <a:spcPct val="105000"/>
              </a:lnSpc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1. ___________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05000"/>
              </a:lnSpc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2. ___________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05000"/>
              </a:lnSpc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3. _______________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05000"/>
              </a:lnSpc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4. ___________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05000"/>
              </a:lnSpc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5. ______________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05000"/>
              </a:lnSpc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6. _______________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42900" indent="-342900">
              <a:lnSpc>
                <a:spcPct val="105000"/>
              </a:lnSpc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7. ___________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5732" name="矩形 585731"/>
          <p:cNvSpPr/>
          <p:nvPr/>
        </p:nvSpPr>
        <p:spPr>
          <a:xfrm>
            <a:off x="5715000" y="1868488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-question</a:t>
            </a:r>
            <a:r>
              <a:rPr lang="en-US" altLang="zh-CN" sz="2400">
                <a:solidFill>
                  <a:srgbClr val="66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400">
              <a:solidFill>
                <a:srgbClr val="66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5733" name="矩形 585732"/>
          <p:cNvSpPr/>
          <p:nvPr/>
        </p:nvSpPr>
        <p:spPr>
          <a:xfrm>
            <a:off x="5699125" y="2249488"/>
            <a:ext cx="17653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Tag question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5734" name="矩形 585733"/>
          <p:cNvSpPr/>
          <p:nvPr/>
        </p:nvSpPr>
        <p:spPr>
          <a:xfrm>
            <a:off x="5638800" y="2678113"/>
            <a:ext cx="34290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Positive statement 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5735" name="矩形 585734"/>
          <p:cNvSpPr/>
          <p:nvPr/>
        </p:nvSpPr>
        <p:spPr>
          <a:xfrm>
            <a:off x="5651500" y="3043238"/>
            <a:ext cx="17208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Exclamation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5736" name="矩形 585735"/>
          <p:cNvSpPr/>
          <p:nvPr/>
        </p:nvSpPr>
        <p:spPr>
          <a:xfrm>
            <a:off x="5651500" y="3413125"/>
            <a:ext cx="31242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Yes/No question 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5737" name="矩形 585736"/>
          <p:cNvSpPr/>
          <p:nvPr/>
        </p:nvSpPr>
        <p:spPr>
          <a:xfrm>
            <a:off x="5638800" y="3803650"/>
            <a:ext cx="25241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Negative statement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85738" name="矩形 585737"/>
          <p:cNvSpPr/>
          <p:nvPr/>
        </p:nvSpPr>
        <p:spPr>
          <a:xfrm>
            <a:off x="5676900" y="4178300"/>
            <a:ext cx="22860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Imperatives  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63" name="矩形 585738"/>
          <p:cNvSpPr/>
          <p:nvPr/>
        </p:nvSpPr>
        <p:spPr>
          <a:xfrm>
            <a:off x="827088" y="738188"/>
            <a:ext cx="7720012" cy="819150"/>
          </a:xfrm>
          <a:prstGeom prst="rect">
            <a:avLst/>
          </a:prstGeom>
          <a:solidFill>
            <a:schemeClr val="bg1">
              <a:alpha val="42999"/>
            </a:schemeClr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85000"/>
              </a:lnSpc>
              <a:buFont typeface="Wingdings" panose="05000000000000000000" pitchFamily="2" charset="2"/>
              <a:buChar char="Ø"/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Look at the sentences below and label the </a:t>
            </a:r>
            <a:endParaRPr lang="en-US" altLang="zh-CN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85000"/>
              </a:lnSpc>
              <a:buFont typeface="Wingdings" panose="05000000000000000000" pitchFamily="2" charset="2"/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sentence types.</a:t>
            </a:r>
            <a:r>
              <a:rPr lang="en-US" altLang="zh-CN" sz="240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endParaRPr lang="en-US" altLang="zh-CN" sz="240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64" name="圆角矩形标注 585742"/>
          <p:cNvSpPr/>
          <p:nvPr/>
        </p:nvSpPr>
        <p:spPr>
          <a:xfrm>
            <a:off x="1042988" y="1782763"/>
            <a:ext cx="4032250" cy="2952750"/>
          </a:xfrm>
          <a:prstGeom prst="wedgeRoundRectCallout">
            <a:avLst>
              <a:gd name="adj1" fmla="val 36574"/>
              <a:gd name="adj2" fmla="val 57528"/>
              <a:gd name="adj3" fmla="val 16667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zh-CN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85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85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85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85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85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85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85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5732" grpId="0"/>
      <p:bldP spid="585733" grpId="0"/>
      <p:bldP spid="585734" grpId="0"/>
      <p:bldP spid="585735" grpId="0"/>
      <p:bldP spid="585736" grpId="0"/>
      <p:bldP spid="585737" grpId="0"/>
      <p:bldP spid="5857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7" name="Picture 2" descr="图片165756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65363" y="261938"/>
            <a:ext cx="4899025" cy="5543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1" name="图片 5867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908050"/>
            <a:ext cx="8277225" cy="5041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6770" name="椭圆 586769"/>
          <p:cNvSpPr/>
          <p:nvPr/>
        </p:nvSpPr>
        <p:spPr>
          <a:xfrm>
            <a:off x="985838" y="214788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6771" name="椭圆 586770"/>
          <p:cNvSpPr/>
          <p:nvPr/>
        </p:nvSpPr>
        <p:spPr>
          <a:xfrm>
            <a:off x="4356100" y="3357563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6772" name="椭圆 586771"/>
          <p:cNvSpPr/>
          <p:nvPr/>
        </p:nvSpPr>
        <p:spPr>
          <a:xfrm>
            <a:off x="5834063" y="4645025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6773" name="椭圆 586772"/>
          <p:cNvSpPr/>
          <p:nvPr/>
        </p:nvSpPr>
        <p:spPr>
          <a:xfrm>
            <a:off x="2411413" y="5440363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6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86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86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5" name="图片 5877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2663" y="844550"/>
            <a:ext cx="7477125" cy="5232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7783" name="椭圆 587782"/>
          <p:cNvSpPr/>
          <p:nvPr/>
        </p:nvSpPr>
        <p:spPr>
          <a:xfrm>
            <a:off x="4787900" y="1196975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7784" name="椭圆 587783"/>
          <p:cNvSpPr/>
          <p:nvPr/>
        </p:nvSpPr>
        <p:spPr>
          <a:xfrm>
            <a:off x="3225800" y="241300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7785" name="椭圆 587784"/>
          <p:cNvSpPr/>
          <p:nvPr/>
        </p:nvSpPr>
        <p:spPr>
          <a:xfrm>
            <a:off x="1387475" y="4016375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7786" name="椭圆 587785"/>
          <p:cNvSpPr/>
          <p:nvPr/>
        </p:nvSpPr>
        <p:spPr>
          <a:xfrm>
            <a:off x="4818063" y="560228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7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7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87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87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49" name="图片 5888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0113" y="1311275"/>
            <a:ext cx="7343775" cy="4205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8805" name="椭圆 588804"/>
          <p:cNvSpPr/>
          <p:nvPr/>
        </p:nvSpPr>
        <p:spPr>
          <a:xfrm>
            <a:off x="1184275" y="1687513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8806" name="椭圆 588805"/>
          <p:cNvSpPr/>
          <p:nvPr/>
        </p:nvSpPr>
        <p:spPr>
          <a:xfrm>
            <a:off x="1187450" y="2492375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8807" name="椭圆 588806"/>
          <p:cNvSpPr/>
          <p:nvPr/>
        </p:nvSpPr>
        <p:spPr>
          <a:xfrm>
            <a:off x="5054600" y="376713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8808" name="椭圆 588807"/>
          <p:cNvSpPr/>
          <p:nvPr/>
        </p:nvSpPr>
        <p:spPr>
          <a:xfrm>
            <a:off x="4906963" y="501650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8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8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88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88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770063" y="3649663"/>
            <a:ext cx="6403975" cy="1225550"/>
          </a:xfrm>
        </p:spPr>
        <p:txBody>
          <a:bodyPr anchor="b">
            <a:normAutofit fontScale="90000"/>
          </a:bodyPr>
          <a:lstStyle/>
          <a:p>
            <a:pPr fontAlgn="auto"/>
            <a:r>
              <a:rPr lang="zh-CN" altLang="en-US" sz="6000" b="1" strike="noStrike" noProof="1">
                <a:solidFill>
                  <a:schemeClr val="tx1"/>
                </a:solidFill>
                <a:sym typeface="+mn-ea"/>
              </a:rPr>
              <a:t>中考真题实战篇</a:t>
            </a:r>
            <a:br>
              <a:rPr lang="zh-CN" altLang="en-US" sz="6000" b="1">
                <a:solidFill>
                  <a:schemeClr val="tx1"/>
                </a:solidFill>
                <a:sym typeface="+mn-ea"/>
              </a:rPr>
            </a:br>
            <a:r>
              <a:rPr lang="zh-CN" altLang="en-US" b="1" strike="noStrike" noProof="1">
                <a:solidFill>
                  <a:srgbClr val="00B050"/>
                </a:solidFill>
                <a:sym typeface="+mn-ea"/>
              </a:rPr>
              <a:t>             </a:t>
            </a:r>
            <a:r>
              <a:rPr lang="zh-CN" altLang="en-US" b="1" strike="noStrike" noProof="1">
                <a:solidFill>
                  <a:srgbClr val="97C890"/>
                </a:solidFill>
                <a:sym typeface="+mn-ea"/>
              </a:rPr>
              <a:t>  </a:t>
            </a:r>
            <a:r>
              <a:rPr lang="zh-CN" altLang="en-US" sz="4000" b="1" strike="noStrike" noProof="1">
                <a:solidFill>
                  <a:srgbClr val="97C890"/>
                </a:solidFill>
                <a:sym typeface="+mn-ea"/>
              </a:rPr>
              <a:t> </a:t>
            </a:r>
            <a:br>
              <a:rPr lang="zh-CN" altLang="en-US" sz="4000" b="1">
                <a:solidFill>
                  <a:srgbClr val="97C890"/>
                </a:solidFill>
                <a:sym typeface="+mn-ea"/>
              </a:rPr>
            </a:br>
            <a:r>
              <a:rPr lang="zh-CN" altLang="en-US" sz="4000" b="1" strike="noStrike" noProof="1">
                <a:solidFill>
                  <a:srgbClr val="97C890"/>
                </a:solidFill>
                <a:sym typeface="+mn-ea"/>
              </a:rPr>
              <a:t>                  </a:t>
            </a:r>
            <a:r>
              <a:rPr lang="en-US" altLang="zh-CN" sz="4000" b="1" strike="noStrike" noProof="1">
                <a:solidFill>
                  <a:srgbClr val="97C890"/>
                </a:solidFill>
                <a:sym typeface="+mn-ea"/>
              </a:rPr>
              <a:t>It's easy if you try.</a:t>
            </a:r>
            <a:br>
              <a:rPr lang="en-US" altLang="zh-CN" sz="4000" b="1">
                <a:solidFill>
                  <a:srgbClr val="97C890"/>
                </a:solidFill>
              </a:rPr>
            </a:br>
            <a:endParaRPr lang="en-US" altLang="zh-CN" sz="4000" strike="noStrike" noProof="1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28650" y="396875"/>
            <a:ext cx="7634288" cy="620713"/>
          </a:xfrm>
        </p:spPr>
        <p:txBody>
          <a:bodyPr>
            <a:normAutofit fontScale="90000"/>
          </a:bodyPr>
          <a:lstStyle/>
          <a:p>
            <a:pPr fontAlgn="auto"/>
            <a:r>
              <a:rPr lang="zh-CN" altLang="en-US" strike="noStrike" noProof="1" dirty="0">
                <a:solidFill>
                  <a:schemeClr val="tx1"/>
                </a:solidFill>
              </a:rPr>
              <a:t>一、选择题</a:t>
            </a:r>
            <a:endParaRPr lang="zh-CN" altLang="en-US" strike="noStrike" noProof="1" dirty="0">
              <a:solidFill>
                <a:schemeClr val="tx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90525" y="904875"/>
            <a:ext cx="8516938" cy="5846763"/>
          </a:xfrm>
        </p:spPr>
        <p:txBody>
          <a:bodyPr>
            <a:no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1._______special classes we had! We have learned a lot about paper cutting.(2019.青岛市）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A.What        B.What a    C.How a        D.How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2.______smart the driverless car is! I really want to have one.(2019.广东省）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A.What          B.What a     C. What an      D.How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3.-----It is said that 5G is coming. It will improve our life greatly.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------ _____ amazing it is!(2019.淮安市）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A.What an         B.How a       C.What        D.How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4.The self-driving plane proves to be useful in many ways.______ smart invention it is!（2018.上海市）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A. What           B.What a      C.What an        D. How</a:t>
            </a:r>
            <a:endParaRPr lang="zh-CN" altLang="en-US" sz="1700" b="1" strike="noStrike" noProof="1" dirty="0">
              <a:solidFill>
                <a:schemeClr val="tx1"/>
              </a:solidFill>
            </a:endParaRPr>
          </a:p>
          <a:p>
            <a:pPr fontAlgn="auto"/>
            <a:endParaRPr lang="zh-CN" altLang="en-US" sz="1700" b="1" strike="noStrike" noProof="1" dirty="0">
              <a:solidFill>
                <a:schemeClr val="tx1"/>
              </a:solidFill>
            </a:endParaRPr>
          </a:p>
          <a:p>
            <a:pPr fontAlgn="auto"/>
            <a:endParaRPr lang="zh-CN" altLang="en-US" sz="1700" b="1" strike="noStrike" noProof="1" dirty="0">
              <a:solidFill>
                <a:schemeClr val="tx1"/>
              </a:solidFill>
            </a:endParaRPr>
          </a:p>
        </p:txBody>
      </p:sp>
      <p:sp>
        <p:nvSpPr>
          <p:cNvPr id="586770" name="椭圆 586769"/>
          <p:cNvSpPr/>
          <p:nvPr/>
        </p:nvSpPr>
        <p:spPr>
          <a:xfrm>
            <a:off x="628650" y="153035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073650" y="306070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199063" y="466248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124075" y="612298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8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3" grpId="1" build="p"/>
      <p:bldP spid="586770" grpId="0" animBg="1"/>
      <p:bldP spid="7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403225" y="603250"/>
            <a:ext cx="8337550" cy="6037263"/>
          </a:xfrm>
        </p:spPr>
        <p:txBody>
          <a:bodyPr>
            <a:normAutofit lnSpcReduction="20000"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5.-----All of my classmates have passed the PE test.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 -----______exciting the news is！（2018.白银市）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A.How             B.What        C.What an       D.How an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6.People in the past could hardly eat fish vegetables in winter,_________?   (2018.黑龙江省）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A.could they         B.couldn’t they   C. could people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7.Professor Tu Youyou never stops doing research on Chinese medicine,______?     (2017.上海市）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A.is she    B.does she   C.isn’t she   D.doesn’t she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8.I hear the tall girl wearing glasses is your new classmate.She’s from America,______?  （</a:t>
            </a:r>
            <a:r>
              <a:rPr lang="en-US" altLang="zh-CN" sz="2000" b="1" strike="noStrike" noProof="1" dirty="0">
                <a:solidFill>
                  <a:schemeClr val="tx1"/>
                </a:solidFill>
              </a:rPr>
              <a:t>2011.</a:t>
            </a:r>
            <a:r>
              <a:rPr lang="zh-CN" altLang="en-US" sz="2000" b="1" strike="noStrike" noProof="1" dirty="0">
                <a:solidFill>
                  <a:schemeClr val="tx1"/>
                </a:solidFill>
              </a:rPr>
              <a:t>广州市）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A.has she    B.isn</a:t>
            </a:r>
            <a:r>
              <a:rPr lang="en-US" altLang="zh-CN" sz="2000" b="1" strike="noStrike" noProof="1" dirty="0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 dirty="0">
                <a:solidFill>
                  <a:schemeClr val="tx1"/>
                </a:solidFill>
              </a:rPr>
              <a:t>t she   C. hasn</a:t>
            </a:r>
            <a:r>
              <a:rPr lang="en-US" altLang="zh-CN" sz="2000" b="1" strike="noStrike" noProof="1" dirty="0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 dirty="0">
                <a:solidFill>
                  <a:schemeClr val="tx1"/>
                </a:solidFill>
              </a:rPr>
              <a:t>t she  D. does she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9.____me a chance and I</a:t>
            </a:r>
            <a:r>
              <a:rPr lang="en-US" altLang="zh-CN" sz="2000" b="1" strike="noStrike" noProof="1" dirty="0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 dirty="0">
                <a:solidFill>
                  <a:schemeClr val="tx1"/>
                </a:solidFill>
              </a:rPr>
              <a:t>ll bring you a surprise.（2018.重庆市）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A.Give      B.Giving       C.Gives      D.To give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</p:txBody>
      </p:sp>
      <p:sp>
        <p:nvSpPr>
          <p:cNvPr id="586770" name="椭圆 586769"/>
          <p:cNvSpPr/>
          <p:nvPr/>
        </p:nvSpPr>
        <p:spPr>
          <a:xfrm>
            <a:off x="493713" y="1177925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03225" y="240030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744663" y="373538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081213" y="497205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03225" y="605155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内容占位符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30238" y="674688"/>
            <a:ext cx="8221662" cy="6219825"/>
          </a:xfrm>
          <a:noFill/>
          <a:ln>
            <a:noFill/>
          </a:ln>
        </p:spPr>
        <p:txBody>
          <a:bodyPr lIns="91440" tIns="45720" rIns="91440" bIns="45720" anchor="t" anchorCtr="0"/>
          <a:p>
            <a:pPr fontAlgn="base">
              <a:lnSpc>
                <a:spcPct val="100000"/>
              </a:lnSpc>
            </a:pPr>
            <a:r>
              <a:rPr lang="zh-CN" altLang="en-US" sz="2000" b="1" dirty="0">
                <a:solidFill>
                  <a:schemeClr val="tx1"/>
                </a:solidFill>
              </a:rPr>
              <a:t>10.Tom,_________the umbrella with you .Look at the clouds,it's going to rain!      (2018.黑龙江省）</a:t>
            </a: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chemeClr val="tx1"/>
                </a:solidFill>
              </a:rPr>
              <a:t>    A.taking        B.takes        C.take</a:t>
            </a: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</a:pP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</a:pPr>
            <a:r>
              <a:rPr lang="zh-CN" altLang="en-US" sz="2000" b="1" dirty="0">
                <a:solidFill>
                  <a:schemeClr val="tx1"/>
                </a:solidFill>
              </a:rPr>
              <a:t>11.----Sorry I'm late.</a:t>
            </a: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chemeClr val="tx1"/>
                </a:solidFill>
              </a:rPr>
              <a:t>       ----______tell me the bus broke down again!    (2014.广州市）</a:t>
            </a: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chemeClr val="tx1"/>
                </a:solidFill>
              </a:rPr>
              <a:t>      A.Never to    B.Not     C.Don’t    D.No</a:t>
            </a: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</a:pP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</a:pPr>
            <a:r>
              <a:rPr lang="zh-CN" altLang="en-US" sz="2000" b="1" dirty="0">
                <a:solidFill>
                  <a:schemeClr val="tx1"/>
                </a:solidFill>
              </a:rPr>
              <a:t>12.----He doesn't speak English or Japanese ,_________?      (2020广东深圳市)</a:t>
            </a: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chemeClr val="tx1"/>
                </a:solidFill>
              </a:rPr>
              <a:t>       ----________.He speaks Chinese.</a:t>
            </a: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chemeClr val="tx1"/>
                </a:solidFill>
              </a:rPr>
              <a:t>     A.does, he ; Yes,he does.</a:t>
            </a: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chemeClr val="tx1"/>
                </a:solidFill>
              </a:rPr>
              <a:t>     B.doesn't he; No, he does.</a:t>
            </a: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chemeClr val="tx1"/>
                </a:solidFill>
              </a:rPr>
              <a:t>     C.does he;No, he doesn't.</a:t>
            </a:r>
            <a:endParaRPr lang="zh-CN" altLang="en-US" sz="2000" b="1" dirty="0">
              <a:solidFill>
                <a:schemeClr val="tx1"/>
              </a:solidFill>
              <a:latin typeface="黑体" panose="02010609060101010101" pitchFamily="49" charset="-122"/>
            </a:endParaRPr>
          </a:p>
          <a:p>
            <a:pPr fontAlgn="base">
              <a:lnSpc>
                <a:spcPct val="100000"/>
              </a:lnSpc>
            </a:pPr>
            <a:endParaRPr lang="zh-CN" altLang="en-US" sz="2000" b="1" dirty="0">
              <a:solidFill>
                <a:schemeClr val="tx1"/>
              </a:solidFill>
              <a:latin typeface="黑体" panose="02010609060101010101" pitchFamily="49" charset="-122"/>
            </a:endParaRPr>
          </a:p>
          <a:p>
            <a:pPr fontAlgn="base">
              <a:lnSpc>
                <a:spcPct val="100000"/>
              </a:lnSpc>
            </a:pP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</a:pPr>
            <a:endParaRPr lang="zh-CN" altLang="en-US" sz="2000" b="1" dirty="0">
              <a:solidFill>
                <a:schemeClr val="tx1"/>
              </a:solidFill>
            </a:endParaRPr>
          </a:p>
        </p:txBody>
      </p:sp>
      <p:sp>
        <p:nvSpPr>
          <p:cNvPr id="586770" name="椭圆 586769"/>
          <p:cNvSpPr/>
          <p:nvPr/>
        </p:nvSpPr>
        <p:spPr>
          <a:xfrm>
            <a:off x="3649663" y="1387475"/>
            <a:ext cx="647700" cy="436563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3360738" y="2933700"/>
            <a:ext cx="604837" cy="449263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733425" y="5729288"/>
            <a:ext cx="647700" cy="406400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7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304800" y="828675"/>
            <a:ext cx="8715375" cy="5348288"/>
          </a:xfrm>
        </p:spPr>
        <p:txBody>
          <a:bodyPr/>
          <a:lstStyle/>
          <a:p>
            <a:pPr fontAlgn="auto"/>
            <a:r>
              <a:rPr lang="zh-CN" altLang="en-US" sz="2000" b="1" strike="noStrike" noProof="1" dirty="0">
                <a:solidFill>
                  <a:schemeClr val="tx1"/>
                </a:solidFill>
              </a:rPr>
              <a:t>13.---There is nothing left in the fridge,_____?(2019.甘肃）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  ---_____</a:t>
            </a:r>
            <a:r>
              <a:rPr lang="en-US" altLang="zh-CN" sz="2000" b="1" strike="noStrike" noProof="1" dirty="0">
                <a:solidFill>
                  <a:schemeClr val="tx1"/>
                </a:solidFill>
              </a:rPr>
              <a:t>___</a:t>
            </a:r>
            <a:r>
              <a:rPr lang="zh-CN" altLang="en-US" sz="2000" b="1" strike="noStrike" noProof="1" dirty="0">
                <a:solidFill>
                  <a:schemeClr val="tx1"/>
                </a:solidFill>
              </a:rPr>
              <a:t>.Let</a:t>
            </a:r>
            <a:r>
              <a:rPr lang="en-US" altLang="zh-CN" sz="2000" b="1" strike="noStrike" noProof="1" dirty="0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 dirty="0">
                <a:solidFill>
                  <a:schemeClr val="tx1"/>
                </a:solidFill>
              </a:rPr>
              <a:t>s go to the supermarket to buy some.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  A.is there;Yes            B.isn</a:t>
            </a:r>
            <a:r>
              <a:rPr lang="en-US" altLang="zh-CN" sz="2000" b="1" strike="noStrike" noProof="1" dirty="0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 dirty="0">
                <a:solidFill>
                  <a:schemeClr val="tx1"/>
                </a:solidFill>
              </a:rPr>
              <a:t>t there;Yes       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  C.is there;No              D.isn</a:t>
            </a:r>
            <a:r>
              <a:rPr lang="en-US" altLang="zh-CN" sz="2000" b="1" strike="noStrike" noProof="1" dirty="0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 dirty="0">
                <a:solidFill>
                  <a:schemeClr val="tx1"/>
                </a:solidFill>
              </a:rPr>
              <a:t>t there;No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r>
              <a:rPr lang="zh-CN" altLang="en-US" sz="2000" b="1" strike="noStrike" noProof="1" dirty="0">
                <a:solidFill>
                  <a:schemeClr val="tx1"/>
                </a:solidFill>
              </a:rPr>
              <a:t>14._____ on the grass.It</a:t>
            </a:r>
            <a:r>
              <a:rPr lang="en-US" altLang="zh-CN" sz="2000" b="1" strike="noStrike" noProof="1" dirty="0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 dirty="0">
                <a:solidFill>
                  <a:schemeClr val="tx1"/>
                </a:solidFill>
              </a:rPr>
              <a:t>s a rule of the park.(2019青海中考）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 A.Step        B.Don’t step    C.To step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r>
              <a:rPr lang="zh-CN" altLang="en-US" sz="2000" b="1" strike="noStrike" noProof="1" dirty="0">
                <a:solidFill>
                  <a:schemeClr val="tx1"/>
                </a:solidFill>
              </a:rPr>
              <a:t>15.----All of my classmates have passed the English test.(2019新疆中考）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   ----_____ exciting the new is!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 A.How        B.What     C.What an    D.How an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</p:txBody>
      </p:sp>
      <p:sp>
        <p:nvSpPr>
          <p:cNvPr id="586770" name="椭圆 586769"/>
          <p:cNvSpPr/>
          <p:nvPr/>
        </p:nvSpPr>
        <p:spPr>
          <a:xfrm>
            <a:off x="522288" y="1935163"/>
            <a:ext cx="647700" cy="407987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787525" y="3046413"/>
            <a:ext cx="619125" cy="406400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38150" y="4718050"/>
            <a:ext cx="647700" cy="44767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8914" name="文本框 569345"/>
          <p:cNvSpPr txBox="1"/>
          <p:nvPr/>
        </p:nvSpPr>
        <p:spPr>
          <a:xfrm>
            <a:off x="2268538" y="2092325"/>
            <a:ext cx="4032250" cy="833438"/>
          </a:xfrm>
          <a:prstGeom prst="rect">
            <a:avLst/>
          </a:prstGeom>
          <a:noFill/>
          <a:ln w="9525">
            <a:noFill/>
          </a:ln>
        </p:spPr>
        <p:txBody>
          <a:bodyPr lIns="118510" tIns="59255" rIns="118510" bIns="59255" anchor="t" anchorCtr="0">
            <a:spAutoFit/>
          </a:bodyPr>
          <a:p>
            <a:pPr algn="ctr" defTabSz="1186180">
              <a:spcBef>
                <a:spcPct val="50000"/>
              </a:spcBef>
            </a:pPr>
            <a:r>
              <a:rPr lang="en-US" altLang="zh-CN" sz="4700" b="1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Homework</a:t>
            </a:r>
            <a:endParaRPr lang="en-US" altLang="zh-CN" sz="4700" b="1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9347" name="文本框 569346"/>
          <p:cNvSpPr txBox="1"/>
          <p:nvPr/>
        </p:nvSpPr>
        <p:spPr>
          <a:xfrm>
            <a:off x="2089150" y="3013075"/>
            <a:ext cx="6659563" cy="1568450"/>
          </a:xfrm>
          <a:prstGeom prst="rect">
            <a:avLst/>
          </a:prstGeom>
          <a:noFill/>
          <a:ln w="9525">
            <a:noFill/>
          </a:ln>
        </p:spPr>
        <p:txBody>
          <a:bodyPr lIns="118510" tIns="59255" rIns="118510" bIns="59255" anchor="t" anchorCtr="0">
            <a:spAutoFit/>
          </a:bodyPr>
          <a:p>
            <a:pPr marL="592455" indent="-592455" defTabSz="1186180">
              <a:lnSpc>
                <a:spcPct val="170000"/>
              </a:lnSpc>
            </a:pPr>
            <a:r>
              <a:rPr lang="en-US" altLang="zh-CN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zh-CN" altLang="en-US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复习并熟记该部分语法点。</a:t>
            </a:r>
            <a:endParaRPr lang="zh-CN" altLang="en-US" dirty="0">
              <a:solidFill>
                <a:srgbClr val="FFFF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592455" indent="-592455" defTabSz="1186180">
              <a:lnSpc>
                <a:spcPct val="170000"/>
              </a:lnSpc>
            </a:pPr>
            <a:r>
              <a:rPr lang="en-US" altLang="zh-CN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zh-CN" altLang="en-US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完成本部分</a:t>
            </a:r>
            <a:r>
              <a:rPr lang="en-US" altLang="zh-CN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  <a:hlinkClick r:id="rId2" action="ppaction://hlinkfile"/>
              </a:rPr>
              <a:t>同步练习题</a:t>
            </a:r>
            <a:r>
              <a:rPr lang="en-US" altLang="zh-CN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>
              <a:solidFill>
                <a:srgbClr val="FFFF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693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693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693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934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40962" name="图片 438273" descr="tim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-171450"/>
            <a:ext cx="1873250" cy="20875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63258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63258"/>
</p:tagLst>
</file>

<file path=ppt/tags/tag3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TEMPLATE_THUMBS_INDEX" val="1、4、10、11、15、21、24、30、48、52、55、62、64、74、75"/>
</p:tagLst>
</file>

<file path=ppt/tags/tag4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a"/>
  <p:tag name="KSO_WM_UNIT_INDEX" val="1"/>
  <p:tag name="KSO_WM_UNIT_ID" val="custom20163258_1*a*1"/>
  <p:tag name="KSO_WM_UNIT_LAYERLEVEL" val="1"/>
  <p:tag name="KSO_WM_UNIT_VALUE" val="20"/>
  <p:tag name="KSO_WM_UNIT_ISCONTENTSTITLE" val="0"/>
  <p:tag name="KSO_WM_UNIT_HIGHLIGHT" val="0"/>
  <p:tag name="KSO_WM_UNIT_COMPATIBLE" val="0"/>
  <p:tag name="KSO_WM_UNIT_CLEAR" val="0"/>
  <p:tag name="KSO_WM_UNIT_PRESET_TEXT" val="BUSINESS REPORTS"/>
</p:tagLst>
</file>

<file path=ppt/tags/tag5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SLIDE_ID" val="custom20163258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TEMPLATE_THUMBS_INDEX" val="1、4、10、11、15、21、24、30、48、52、55、62、64、74、75、"/>
  <p:tag name="KSO_WM_SLIDE_SUBTYPE" val="pureTxt"/>
</p:tagLst>
</file>

<file path=ppt/tags/tag6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a"/>
  <p:tag name="KSO_WM_UNIT_INDEX" val="1"/>
  <p:tag name="KSO_WM_UNIT_ID" val="custom20163258_2*a*1"/>
  <p:tag name="KSO_WM_UNIT_LAYERLEVEL" val="1"/>
  <p:tag name="KSO_WM_UNIT_VALUE" val="16"/>
  <p:tag name="KSO_WM_UNIT_ISCONTENTSTITLE" val="0"/>
  <p:tag name="KSO_WM_UNIT_HIGHLIGHT" val="0"/>
  <p:tag name="KSO_WM_UNIT_COMPATIBLE" val="0"/>
  <p:tag name="KSO_WM_UNIT_CLEAR" val="0"/>
  <p:tag name="KSO_WM_UNIT_PRESET_TEXT_INDEX" val="3"/>
  <p:tag name="KSO_WM_UNIT_PRESET_TEXT_LEN" val="17"/>
</p:tagLst>
</file>

<file path=ppt/tags/tag7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f"/>
  <p:tag name="KSO_WM_UNIT_INDEX" val="1"/>
  <p:tag name="KSO_WM_UNIT_ID" val="custom20163258_2*f*1"/>
  <p:tag name="KSO_WM_UNIT_LAYERLEVEL" val="1"/>
  <p:tag name="KSO_WM_UNIT_VALUE" val="325"/>
  <p:tag name="KSO_WM_UNIT_HIGHLIGHT" val="0"/>
  <p:tag name="KSO_WM_UNIT_COMPATIBLE" val="0"/>
  <p:tag name="KSO_WM_UNIT_CLEAR" val="0"/>
  <p:tag name="KSO_WM_UNIT_PRESET_TEXT_INDEX" val="5"/>
  <p:tag name="KSO_WM_UNIT_PRESET_TEXT_LEN" val="232"/>
</p:tagLst>
</file>

<file path=ppt/tags/tag8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SLIDE_ID" val="custom20163258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49*143"/>
  <p:tag name="KSO_WM_SLIDE_SIZE" val="621*342"/>
  <p:tag name="KSO_WM_SLIDE_SUBTYPE" val="pureTxt"/>
</p:tagLst>
</file>

<file path=ppt/tags/tag9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f"/>
  <p:tag name="KSO_WM_UNIT_INDEX" val="1"/>
  <p:tag name="KSO_WM_UNIT_ID" val="custom20163258_2*f*1"/>
  <p:tag name="KSO_WM_UNIT_LAYERLEVEL" val="1"/>
  <p:tag name="KSO_WM_UNIT_VALUE" val="325"/>
  <p:tag name="KSO_WM_UNIT_HIGHLIGHT" val="0"/>
  <p:tag name="KSO_WM_UNIT_COMPATIBLE" val="0"/>
  <p:tag name="KSO_WM_UNIT_CLEAR" val="0"/>
  <p:tag name="KSO_WM_UNIT_PRESET_TEXT_INDEX" val="5"/>
  <p:tag name="KSO_WM_UNIT_PRESET_TEXT_LEN" val="232"/>
</p:tagLst>
</file>

<file path=ppt/tags/tag10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SLIDE_ID" val="custom20163258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49*143"/>
  <p:tag name="KSO_WM_SLIDE_SIZE" val="621*342"/>
  <p:tag name="KSO_WM_SLIDE_SUBTYPE" val="pureTxt"/>
</p:tagLst>
</file>

<file path=ppt/tags/tag11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f"/>
  <p:tag name="KSO_WM_UNIT_INDEX" val="1"/>
  <p:tag name="KSO_WM_UNIT_ID" val="custom20163258_2*f*1"/>
  <p:tag name="KSO_WM_UNIT_LAYERLEVEL" val="1"/>
  <p:tag name="KSO_WM_UNIT_VALUE" val="325"/>
  <p:tag name="KSO_WM_UNIT_HIGHLIGHT" val="0"/>
  <p:tag name="KSO_WM_UNIT_COMPATIBLE" val="0"/>
  <p:tag name="KSO_WM_UNIT_CLEAR" val="0"/>
  <p:tag name="KSO_WM_UNIT_PRESET_TEXT_INDEX" val="5"/>
  <p:tag name="KSO_WM_UNIT_PRESET_TEXT_LEN" val="232"/>
</p:tagLst>
</file>

<file path=ppt/tags/tag12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SLIDE_ID" val="custom20163258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49*143"/>
  <p:tag name="KSO_WM_SLIDE_SIZE" val="621*342"/>
  <p:tag name="KSO_WM_SLIDE_SUBTYPE" val="pureTxt"/>
</p:tagLst>
</file>

<file path=ppt/tags/tag13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f"/>
  <p:tag name="KSO_WM_UNIT_INDEX" val="1"/>
  <p:tag name="KSO_WM_UNIT_ID" val="custom20163258_2*f*1"/>
  <p:tag name="KSO_WM_UNIT_LAYERLEVEL" val="1"/>
  <p:tag name="KSO_WM_UNIT_VALUE" val="325"/>
  <p:tag name="KSO_WM_UNIT_HIGHLIGHT" val="0"/>
  <p:tag name="KSO_WM_UNIT_COMPATIBLE" val="0"/>
  <p:tag name="KSO_WM_UNIT_CLEAR" val="0"/>
  <p:tag name="KSO_WM_UNIT_PRESET_TEXT_INDEX" val="5"/>
  <p:tag name="KSO_WM_UNIT_PRESET_TEXT_LEN" val="232"/>
</p:tagLst>
</file>

<file path=ppt/tags/tag14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SLIDE_ID" val="custom20163258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49*143"/>
  <p:tag name="KSO_WM_SLIDE_SIZE" val="621*342"/>
  <p:tag name="KSO_WM_SLIDE_SUBTYPE" val="pureTxt"/>
</p:tagLst>
</file>

<file path=ppt/theme/theme1.xml><?xml version="1.0" encoding="utf-8"?>
<a:theme xmlns:a="http://schemas.openxmlformats.org/drawingml/2006/main" name="1演示文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自定义 53">
      <a:dk1>
        <a:srgbClr val="000000"/>
      </a:dk1>
      <a:lt1>
        <a:srgbClr val="FFFFFF"/>
      </a:lt1>
      <a:dk2>
        <a:srgbClr val="FFFFFF"/>
      </a:dk2>
      <a:lt2>
        <a:srgbClr val="44546A"/>
      </a:lt2>
      <a:accent1>
        <a:srgbClr val="60C067"/>
      </a:accent1>
      <a:accent2>
        <a:srgbClr val="D9F1D9"/>
      </a:accent2>
      <a:accent3>
        <a:srgbClr val="B4E1B3"/>
      </a:accent3>
      <a:accent4>
        <a:srgbClr val="929292"/>
      </a:accent4>
      <a:accent5>
        <a:srgbClr val="046EA3"/>
      </a:accent5>
      <a:accent6>
        <a:srgbClr val="4A4A66"/>
      </a:accent6>
      <a:hlink>
        <a:srgbClr val="6AB9D4"/>
      </a:hlink>
      <a:folHlink>
        <a:srgbClr val="A6D25F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Settings\fx-zhangwei\Application Data\Microsoft\Templates\1演示文稿.pot</Template>
  <TotalTime>0</TotalTime>
  <Words>6652</Words>
  <Application>WPS 演示</Application>
  <PresentationFormat>在屏幕上显示</PresentationFormat>
  <Paragraphs>302</Paragraphs>
  <Slides>22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Arial</vt:lpstr>
      <vt:lpstr>宋体</vt:lpstr>
      <vt:lpstr>Wingdings</vt:lpstr>
      <vt:lpstr>Times New Roman</vt:lpstr>
      <vt:lpstr>黑体</vt:lpstr>
      <vt:lpstr>Arial Narrow</vt:lpstr>
      <vt:lpstr>幼圆</vt:lpstr>
      <vt:lpstr>微软雅黑</vt:lpstr>
      <vt:lpstr>Arial Unicode MS</vt:lpstr>
      <vt:lpstr>Calibri</vt:lpstr>
      <vt:lpstr>幼圆</vt:lpstr>
      <vt:lpstr>1演示文稿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学生双语报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 Wise men in history</dc:title>
  <dc:creator/>
  <cp:lastModifiedBy>-.Bobbi.daisy</cp:lastModifiedBy>
  <cp:revision>271</cp:revision>
  <dcterms:created xsi:type="dcterms:W3CDTF">2005-09-03T13:57:42Z</dcterms:created>
  <dcterms:modified xsi:type="dcterms:W3CDTF">2021-08-27T03:06:41Z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2052-11.1.0.10700</vt:lpwstr>
  </property>
  <property fmtid="{D5CDD505-2E9C-101B-9397-08002B2CF9AE}" pid="3" name="ICV">
    <vt:lpwstr>D402A42BE6A546B0AEE0963A6066F583</vt:lpwstr>
  </property>
</Properties>
</file>