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theme/theme2.xml" ContentType="application/vnd.openxmlformats-officedocument.theme+xml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1" r:id="rId63"/>
    <p:sldId id="312" r:id="rId64"/>
    <p:sldId id="313" r:id="rId65"/>
    <p:sldId id="314" r:id="rId66"/>
    <p:sldId id="315" r:id="rId67"/>
    <p:sldId id="316" r:id="rId68"/>
    <p:sldId id="317" r:id="rId69"/>
    <p:sldId id="318" r:id="rId70"/>
    <p:sldId id="319" r:id="rId71"/>
    <p:sldId id="320" r:id="rId72"/>
    <p:sldId id="321" r:id="rId73"/>
    <p:sldId id="322" r:id="rId7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Relationship Id="rId60" Type="http://schemas.openxmlformats.org/officeDocument/2006/relationships/slide" Target="slides/slide53.xml"/><Relationship Id="rId61" Type="http://schemas.openxmlformats.org/officeDocument/2006/relationships/slide" Target="slides/slide54.xml"/><Relationship Id="rId62" Type="http://schemas.openxmlformats.org/officeDocument/2006/relationships/slide" Target="slides/slide55.xml"/><Relationship Id="rId63" Type="http://schemas.openxmlformats.org/officeDocument/2006/relationships/slide" Target="slides/slide56.xml"/><Relationship Id="rId64" Type="http://schemas.openxmlformats.org/officeDocument/2006/relationships/slide" Target="slides/slide57.xml"/><Relationship Id="rId65" Type="http://schemas.openxmlformats.org/officeDocument/2006/relationships/slide" Target="slides/slide58.xml"/><Relationship Id="rId66" Type="http://schemas.openxmlformats.org/officeDocument/2006/relationships/slide" Target="slides/slide59.xml"/><Relationship Id="rId67" Type="http://schemas.openxmlformats.org/officeDocument/2006/relationships/slide" Target="slides/slide60.xml"/><Relationship Id="rId68" Type="http://schemas.openxmlformats.org/officeDocument/2006/relationships/slide" Target="slides/slide61.xml"/><Relationship Id="rId69" Type="http://schemas.openxmlformats.org/officeDocument/2006/relationships/slide" Target="slides/slide62.xml"/><Relationship Id="rId70" Type="http://schemas.openxmlformats.org/officeDocument/2006/relationships/slide" Target="slides/slide63.xml"/><Relationship Id="rId71" Type="http://schemas.openxmlformats.org/officeDocument/2006/relationships/slide" Target="slides/slide64.xml"/><Relationship Id="rId72" Type="http://schemas.openxmlformats.org/officeDocument/2006/relationships/slide" Target="slides/slide65.xml"/><Relationship Id="rId73" Type="http://schemas.openxmlformats.org/officeDocument/2006/relationships/slide" Target="slides/slide66.xml"/><Relationship Id="rId74" Type="http://schemas.openxmlformats.org/officeDocument/2006/relationships/slide" Target="slides/slide6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1" name="Shape 161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419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25600" y="673100"/>
            <a:ext cx="9753600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16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700"/>
            </a:lvl1pPr>
            <a:lvl2pPr marL="0" indent="0" algn="ctr">
              <a:spcBef>
                <a:spcPts val="0"/>
              </a:spcBef>
              <a:buSzTx/>
              <a:buNone/>
              <a:defRPr sz="3700"/>
            </a:lvl2pPr>
            <a:lvl3pPr marL="0" indent="0" algn="ctr">
              <a:spcBef>
                <a:spcPts val="0"/>
              </a:spcBef>
              <a:buSzTx/>
              <a:buNone/>
              <a:defRPr sz="3700"/>
            </a:lvl3pPr>
            <a:lvl4pPr marL="0" indent="0" algn="ctr">
              <a:spcBef>
                <a:spcPts val="0"/>
              </a:spcBef>
              <a:buSzTx/>
              <a:buNone/>
              <a:defRPr sz="3700"/>
            </a:lvl4pPr>
            <a:lvl5pPr marL="0" indent="0" algn="ctr">
              <a:spcBef>
                <a:spcPts val="0"/>
              </a:spcBef>
              <a:buSzTx/>
              <a:buNone/>
              <a:defRPr sz="37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42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18300" y="8890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</a:lstStyle>
          <a:p>
            <a:pPr/>
            <a:r>
              <a:t>–Johnny Appleseed</a:t>
            </a:r>
          </a:p>
        </p:txBody>
      </p:sp>
      <p:sp>
        <p:nvSpPr>
          <p:cNvPr id="94" name="“Type a quote here.”"/>
          <p:cNvSpPr txBox="1"/>
          <p:nvPr>
            <p:ph type="body" sz="quarter" idx="14"/>
          </p:nvPr>
        </p:nvSpPr>
        <p:spPr>
          <a:xfrm>
            <a:off x="1270000" y="4267112"/>
            <a:ext cx="10464800" cy="60977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“Type a quote here.” </a:t>
            </a:r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0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lide Number"/>
          <p:cNvSpPr txBox="1"/>
          <p:nvPr>
            <p:ph type="sldNum" sz="quarter" idx="2"/>
          </p:nvPr>
        </p:nvSpPr>
        <p:spPr>
          <a:xfrm>
            <a:off x="11658092" y="8886613"/>
            <a:ext cx="371349" cy="387038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0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lide Number"/>
          <p:cNvSpPr txBox="1"/>
          <p:nvPr>
            <p:ph type="sldNum" sz="quarter" idx="2"/>
          </p:nvPr>
        </p:nvSpPr>
        <p:spPr>
          <a:xfrm>
            <a:off x="11658092" y="8886613"/>
            <a:ext cx="371349" cy="387038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itle Text"/>
          <p:cNvSpPr txBox="1"/>
          <p:nvPr>
            <p:ph type="title"/>
          </p:nvPr>
        </p:nvSpPr>
        <p:spPr>
          <a:xfrm>
            <a:off x="975359" y="866986"/>
            <a:ext cx="11054082" cy="1625601"/>
          </a:xfrm>
          <a:prstGeom prst="rect">
            <a:avLst/>
          </a:prstGeom>
        </p:spPr>
        <p:txBody>
          <a:bodyPr lIns="65023" tIns="65023" rIns="65023" bIns="65023"/>
          <a:lstStyle>
            <a:lvl1pPr defTabSz="1300480">
              <a:defRPr sz="62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32" name="Body Level One…"/>
          <p:cNvSpPr txBox="1"/>
          <p:nvPr>
            <p:ph type="body" idx="1"/>
          </p:nvPr>
        </p:nvSpPr>
        <p:spPr>
          <a:xfrm>
            <a:off x="975359" y="2817706"/>
            <a:ext cx="11054082" cy="5852161"/>
          </a:xfrm>
          <a:prstGeom prst="rect">
            <a:avLst/>
          </a:prstGeom>
        </p:spPr>
        <p:txBody>
          <a:bodyPr lIns="65023" tIns="65023" rIns="65023" bIns="65023" anchor="t"/>
          <a:lstStyle>
            <a:lvl1pPr marL="471487" indent="-471487" defTabSz="1300480">
              <a:spcBef>
                <a:spcPts val="1000"/>
              </a:spcBef>
              <a:buSzPct val="100000"/>
              <a:buChar char="»"/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06235" indent="-449035" defTabSz="1300480">
              <a:spcBef>
                <a:spcPts val="1000"/>
              </a:spcBef>
              <a:buSzPct val="100000"/>
              <a:buChar char="–"/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419100" defTabSz="1300480">
              <a:spcBef>
                <a:spcPts val="1000"/>
              </a:spcBef>
              <a:buSzPct val="100000"/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74520" indent="-502920" defTabSz="1300480">
              <a:spcBef>
                <a:spcPts val="1000"/>
              </a:spcBef>
              <a:buSzPct val="100000"/>
              <a:buChar char="–"/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387600" indent="-558800" defTabSz="1300480">
              <a:spcBef>
                <a:spcPts val="1000"/>
              </a:spcBef>
              <a:buSzPct val="100000"/>
              <a:buChar char="»"/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3" name="Slide Number"/>
          <p:cNvSpPr txBox="1"/>
          <p:nvPr>
            <p:ph type="sldNum" sz="quarter" idx="2"/>
          </p:nvPr>
        </p:nvSpPr>
        <p:spPr>
          <a:xfrm>
            <a:off x="11658092" y="8886613"/>
            <a:ext cx="371349" cy="387038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0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lide Number"/>
          <p:cNvSpPr txBox="1"/>
          <p:nvPr>
            <p:ph type="sldNum" sz="quarter" idx="2"/>
          </p:nvPr>
        </p:nvSpPr>
        <p:spPr>
          <a:xfrm>
            <a:off x="11957539" y="8882098"/>
            <a:ext cx="397021" cy="389270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0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lide Number"/>
          <p:cNvSpPr txBox="1"/>
          <p:nvPr>
            <p:ph type="sldNum" sz="quarter" idx="2"/>
          </p:nvPr>
        </p:nvSpPr>
        <p:spPr>
          <a:xfrm>
            <a:off x="11658092" y="8886613"/>
            <a:ext cx="371349" cy="387038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Default 0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lide Number"/>
          <p:cNvSpPr txBox="1"/>
          <p:nvPr>
            <p:ph type="sldNum" sz="quarter" idx="2"/>
          </p:nvPr>
        </p:nvSpPr>
        <p:spPr>
          <a:xfrm>
            <a:off x="11957539" y="8882098"/>
            <a:ext cx="397021" cy="389270"/>
          </a:xfrm>
          <a:prstGeom prst="rect">
            <a:avLst/>
          </a:prstGeom>
        </p:spPr>
        <p:txBody>
          <a:bodyPr lIns="65023" tIns="65023" rIns="65023" bIns="65023"/>
          <a:lstStyle>
            <a:lvl1pPr algn="r" defTabSz="1300480">
              <a:defRPr sz="18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18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28884" y="9296400"/>
            <a:ext cx="340259" cy="32430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7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8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8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9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9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0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image" Target="../media/image1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1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/Relationships>
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/Relationships>
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/Relationships>
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/Relationships>
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jpeg"/></Relationships>
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jpeg"/></Relationships>
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jpeg"/></Relationships>

</file>

<file path=ppt/slides/_rels/slide5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7.xml"/></Relationships>

</file>

<file path=ppt/slides/_rels/slide5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jpeg"/></Relationships>

</file>

<file path=ppt/slides/_rels/slide5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jpeg"/></Relationships>

</file>

<file path=ppt/slides/_rels/slide5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5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5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5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jpeg"/></Relationships>

</file>

<file path=ppt/slides/_rels/slide6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/Relationships>

</file>

<file path=ppt/slides/_rels/slide6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Words &amp; Expressions…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Words &amp; Expressions</a:t>
            </a:r>
          </a:p>
          <a:p>
            <a:pPr/>
            <a:r>
              <a:t>Module 3</a:t>
            </a:r>
          </a:p>
        </p:txBody>
      </p:sp>
      <p:sp>
        <p:nvSpPr>
          <p:cNvPr id="164" name="Qing Su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Qing Su</a:t>
            </a:r>
          </a:p>
        </p:txBody>
      </p:sp>
      <p:sp>
        <p:nvSpPr>
          <p:cNvPr id="165" name="Slide Number"/>
          <p:cNvSpPr txBox="1"/>
          <p:nvPr>
            <p:ph type="sldNum" sz="quarter" idx="4294967295"/>
          </p:nvPr>
        </p:nvSpPr>
        <p:spPr>
          <a:xfrm>
            <a:off x="6385373" y="9296400"/>
            <a:ext cx="227280" cy="324306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Unit 1"/>
          <p:cNvSpPr txBox="1"/>
          <p:nvPr/>
        </p:nvSpPr>
        <p:spPr>
          <a:xfrm>
            <a:off x="6832035" y="4876800"/>
            <a:ext cx="4689406" cy="1986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1105408">
              <a:defRPr sz="13260">
                <a:ln w="13012">
                  <a:solidFill>
                    <a:srgbClr val="000000"/>
                  </a:solidFill>
                </a:ln>
                <a:solidFill>
                  <a:srgbClr val="FF9900"/>
                </a:solidFill>
                <a:effectLst>
                  <a:outerShdw sx="100000" sy="100000" kx="0" ky="0" algn="b" rotWithShape="0" blurRad="53975" dist="38921" dir="2021404">
                    <a:srgbClr val="808080">
                      <a:alpha val="8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Unit 1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Unit 1…"/>
          <p:cNvSpPr txBox="1"/>
          <p:nvPr/>
        </p:nvSpPr>
        <p:spPr>
          <a:xfrm>
            <a:off x="460586" y="3955626"/>
            <a:ext cx="12187486" cy="41994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754278">
              <a:defRPr sz="9512">
                <a:ln w="4530">
                  <a:solidFill>
                    <a:srgbClr val="3333CC"/>
                  </a:solidFill>
                </a:ln>
                <a:solidFill>
                  <a:srgbClr val="00FFFF"/>
                </a:solidFill>
                <a:effectLst>
                  <a:outerShdw sx="100000" sy="100000" kx="0" ky="0" algn="b" rotWithShape="0" blurRad="36830" dist="20834" dir="2700000">
                    <a:srgbClr val="868686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Unit 1</a:t>
            </a:r>
            <a:endParaRPr sz="2900">
              <a:ln w="4450">
                <a:solidFill>
                  <a:srgbClr val="3333CC"/>
                </a:solidFill>
              </a:ln>
            </a:endParaRPr>
          </a:p>
          <a:p>
            <a:pPr defTabSz="754278">
              <a:defRPr sz="9512">
                <a:ln w="4530">
                  <a:solidFill>
                    <a:srgbClr val="3333CC"/>
                  </a:solidFill>
                </a:ln>
                <a:solidFill>
                  <a:srgbClr val="00FFFF"/>
                </a:solidFill>
                <a:effectLst>
                  <a:outerShdw sx="100000" sy="100000" kx="0" ky="0" algn="b" rotWithShape="0" blurRad="36830" dist="20834" dir="2700000">
                    <a:srgbClr val="868686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Festivals around the world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1.take place意为“____________”，无_____语态。"/>
          <p:cNvSpPr txBox="1"/>
          <p:nvPr/>
        </p:nvSpPr>
        <p:spPr>
          <a:xfrm>
            <a:off x="767644" y="1128888"/>
            <a:ext cx="10241281" cy="2112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1.take place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t>____________”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，无</a:t>
            </a:r>
            <a:r>
              <a:t>_____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语态。 </a:t>
            </a:r>
          </a:p>
        </p:txBody>
      </p:sp>
      <p:sp>
        <p:nvSpPr>
          <p:cNvPr id="172" name="发生，进行"/>
          <p:cNvSpPr txBox="1"/>
          <p:nvPr>
            <p:ph type="title" idx="4294967295"/>
          </p:nvPr>
        </p:nvSpPr>
        <p:spPr>
          <a:xfrm>
            <a:off x="5179059" y="843562"/>
            <a:ext cx="3585353" cy="1332090"/>
          </a:xfrm>
          <a:prstGeom prst="rect">
            <a:avLst/>
          </a:prstGeom>
        </p:spPr>
        <p:txBody>
          <a:bodyPr/>
          <a:lstStyle>
            <a:lvl1pPr algn="l">
              <a:lnSpc>
                <a:spcPct val="110000"/>
              </a:lnSpc>
              <a:defRPr sz="5000">
                <a:solidFill>
                  <a:srgbClr val="9933FF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发生，进行</a:t>
            </a:r>
          </a:p>
        </p:txBody>
      </p:sp>
      <p:sp>
        <p:nvSpPr>
          <p:cNvPr id="173" name="被动"/>
          <p:cNvSpPr txBox="1"/>
          <p:nvPr/>
        </p:nvSpPr>
        <p:spPr>
          <a:xfrm>
            <a:off x="1462757" y="2168482"/>
            <a:ext cx="1639148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>
            <a:lvl1pPr algn="l" defTabSz="1300480">
              <a:lnSpc>
                <a:spcPct val="110000"/>
              </a:lnSpc>
              <a:defRPr b="0" sz="5000">
                <a:solidFill>
                  <a:srgbClr val="9933FF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被动</a:t>
            </a:r>
          </a:p>
        </p:txBody>
      </p:sp>
      <p:sp>
        <p:nvSpPr>
          <p:cNvPr id="174" name="[辨析]  take place &amp; happen…"/>
          <p:cNvSpPr txBox="1"/>
          <p:nvPr/>
        </p:nvSpPr>
        <p:spPr>
          <a:xfrm>
            <a:off x="460586" y="3440853"/>
            <a:ext cx="12135557" cy="49725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505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辨析</a:t>
            </a:r>
            <a:r>
              <a:t>]</a:t>
            </a:r>
            <a:r>
              <a:rPr>
                <a:solidFill>
                  <a:srgbClr val="000000"/>
                </a:solidFill>
              </a:rPr>
              <a:t>  take place &amp; happen 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★ </a:t>
            </a:r>
            <a:r>
              <a:rPr>
                <a:solidFill>
                  <a:srgbClr val="0000FF"/>
                </a:solidFill>
              </a:rPr>
              <a:t>take place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常指某事按规律、预先安排</a:t>
            </a:r>
            <a:endParaRPr>
              <a:solidFill>
                <a:srgbClr val="0000FF"/>
              </a:solidFill>
            </a:endParaRPr>
          </a:p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或计划而发生或进行。如：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The next meeting will </a:t>
            </a:r>
            <a:r>
              <a:rPr>
                <a:solidFill>
                  <a:srgbClr val="FF0000"/>
                </a:solidFill>
              </a:rPr>
              <a:t>take place</a:t>
            </a:r>
            <a: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tomorrow.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9" dur="500"/>
                                        <p:tgtEl>
                                          <p:spTgt spid="17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Class="entr" nodeType="with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2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Class="entr" nodeType="after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6" dur="500"/>
                                        <p:tgtEl>
                                          <p:spTgt spid="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Class="entr" nodeType="after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0" dur="500"/>
                                        <p:tgtEl>
                                          <p:spTgt spid="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click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5" dur="500"/>
                                        <p:tgtEl>
                                          <p:spTgt spid="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Class="entr" nodeType="after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fill="hold"/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9" dur="500"/>
                                        <p:tgtEl>
                                          <p:spTgt spid="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3" grpId="2"/>
      <p:bldP build="p" bldLvl="5" animBg="1" rev="0" advAuto="0" spid="174" grpId="3"/>
      <p:bldP build="whole" bldLvl="1" animBg="1" rev="0" advAuto="0" spid="17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2. starve…"/>
          <p:cNvSpPr txBox="1"/>
          <p:nvPr/>
        </p:nvSpPr>
        <p:spPr>
          <a:xfrm>
            <a:off x="358986" y="781191"/>
            <a:ext cx="12289086" cy="67335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882791" indent="-882791" algn="l" defTabSz="1300480">
              <a:lnSpc>
                <a:spcPct val="11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2. starve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</a:t>
            </a:r>
            <a:r>
              <a:rPr i="1"/>
              <a:t>vt.</a:t>
            </a:r>
            <a:r>
              <a:t> &amp; </a:t>
            </a:r>
            <a:r>
              <a:rPr i="1"/>
              <a:t>vi.</a:t>
            </a:r>
            <a:r>
              <a:t>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使</a:t>
            </a:r>
            <a:r>
              <a:t>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饿死；</a:t>
            </a:r>
            <a:r>
              <a:t>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使</a:t>
            </a:r>
            <a:r>
              <a:t>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饥饿；挨饿。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Many people </a:t>
            </a:r>
            <a:r>
              <a:rPr>
                <a:solidFill>
                  <a:srgbClr val="FF0000"/>
                </a:solidFill>
              </a:rPr>
              <a:t>starved</a:t>
            </a:r>
            <a:r>
              <a:t> to death because of  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the famine.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那次饥荒中有许多人饿死了。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 </a:t>
            </a:r>
            <a:r>
              <a:t>They would rather </a:t>
            </a:r>
            <a:r>
              <a:rPr>
                <a:solidFill>
                  <a:srgbClr val="FF0000"/>
                </a:solidFill>
              </a:rPr>
              <a:t>starve</a:t>
            </a:r>
            <a:r>
              <a:t> than give in.  </a:t>
            </a:r>
          </a:p>
          <a:p>
            <a:pPr marL="882791" indent="-882791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他们宁愿挨饿也不妥协。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7" dur="500"/>
                                        <p:tgtEl>
                                          <p:spTgt spid="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1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6" dur="500"/>
                                        <p:tgtEl>
                                          <p:spTgt spid="1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0" dur="500"/>
                                        <p:tgtEl>
                                          <p:spTgt spid="1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5" dur="500"/>
                                        <p:tgtEl>
                                          <p:spTgt spid="1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9" dur="500"/>
                                        <p:tgtEl>
                                          <p:spTgt spid="1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3" dur="500"/>
                                        <p:tgtEl>
                                          <p:spTgt spid="1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76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2) vi. 渴望；需要，常跟for短语或动词不定式。…"/>
          <p:cNvSpPr txBox="1"/>
          <p:nvPr/>
        </p:nvSpPr>
        <p:spPr>
          <a:xfrm>
            <a:off x="356728" y="575733"/>
            <a:ext cx="12083628" cy="8475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2) </a:t>
            </a:r>
            <a:r>
              <a:rPr i="1"/>
              <a:t>vi.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渴望；需要，常跟</a:t>
            </a:r>
            <a:r>
              <a:t>for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短语或动词不定式。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I think these flowers are </a:t>
            </a:r>
            <a:r>
              <a:rPr>
                <a:solidFill>
                  <a:srgbClr val="FF0000"/>
                </a:solidFill>
              </a:rPr>
              <a:t>starving</a:t>
            </a:r>
            <a:r>
              <a:t> for  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water.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我觉得这些花需要浇水。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</a:t>
            </a:r>
            <a:r>
              <a:rPr i="1"/>
              <a:t>vi.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饿得要死（用在口语中）。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Please prepare some food for me. I’m 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rPr>
                <a:solidFill>
                  <a:srgbClr val="FF0000"/>
                </a:solidFill>
              </a:rPr>
              <a:t>starving</a:t>
            </a:r>
            <a:r>
              <a:t>! </a:t>
            </a:r>
          </a:p>
          <a:p>
            <a:pPr marL="882791" indent="-882791" algn="l" defTabSz="1300480">
              <a:lnSpc>
                <a:spcPct val="120000"/>
              </a:lnSpc>
              <a:tabLst>
                <a:tab pos="4178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给我准备些吃的！我快饿死了！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500"/>
                                        <p:tgtEl>
                                          <p:spTgt spid="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500"/>
                                        <p:tgtEl>
                                          <p:spTgt spid="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5" dur="500"/>
                                        <p:tgtEl>
                                          <p:spTgt spid="1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0" dur="500"/>
                                        <p:tgtEl>
                                          <p:spTgt spid="1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5" dur="500"/>
                                        <p:tgtEl>
                                          <p:spTgt spid="1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9" dur="500"/>
                                        <p:tgtEl>
                                          <p:spTgt spid="1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33" dur="500"/>
                                        <p:tgtEl>
                                          <p:spTgt spid="1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7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3. Today’s festivals have many origins,  some religious, some seasonal, and some for special people or events.…"/>
          <p:cNvSpPr txBox="1"/>
          <p:nvPr/>
        </p:nvSpPr>
        <p:spPr>
          <a:xfrm>
            <a:off x="562186" y="1496906"/>
            <a:ext cx="11776571" cy="5788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34435" indent="-634435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3. Today’s festivals have many </a:t>
            </a:r>
            <a:r>
              <a:rPr>
                <a:solidFill>
                  <a:srgbClr val="FF0000"/>
                </a:solidFill>
              </a:rPr>
              <a:t>origins</a:t>
            </a:r>
            <a:r>
              <a:t>,  some religious, some seasonal, and some for special people or events. </a:t>
            </a:r>
          </a:p>
          <a:p>
            <a:pPr marL="634435" indent="-634435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现在的节日有很多由来，一些是宗教上的，一些是季节性的，一些是纪念特殊的人和事件的。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[寓词于境]…"/>
          <p:cNvSpPr txBox="1"/>
          <p:nvPr/>
        </p:nvSpPr>
        <p:spPr>
          <a:xfrm>
            <a:off x="767644" y="474133"/>
            <a:ext cx="11571112" cy="82983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寓词于境</a:t>
            </a:r>
            <a:r>
              <a:t>] 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9933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阅读下列句子，猜测</a:t>
            </a:r>
            <a:r>
              <a:t>origin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的意思。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It’s a book about the </a:t>
            </a:r>
            <a:r>
              <a:rPr>
                <a:solidFill>
                  <a:srgbClr val="FF0000"/>
                </a:solidFill>
              </a:rPr>
              <a:t>origin</a:t>
            </a:r>
            <a:r>
              <a:t> of the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universe.                 ____________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This particular custom has its </a:t>
            </a:r>
            <a:r>
              <a:rPr>
                <a:solidFill>
                  <a:srgbClr val="FF0000"/>
                </a:solidFill>
              </a:rPr>
              <a:t>origins</a:t>
            </a:r>
            <a: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in Wales.                ____________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She tries to hide her upper-class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FF0000"/>
                </a:solidFill>
              </a:rPr>
              <a:t>origins</a:t>
            </a:r>
            <a:r>
              <a:t>, but her accent gives her away.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t>____________</a:t>
            </a:r>
          </a:p>
        </p:txBody>
      </p:sp>
      <p:sp>
        <p:nvSpPr>
          <p:cNvPr id="183" name="起源，源头"/>
          <p:cNvSpPr txBox="1"/>
          <p:nvPr/>
        </p:nvSpPr>
        <p:spPr>
          <a:xfrm>
            <a:off x="6606258" y="3237653"/>
            <a:ext cx="429880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defTabSz="1300480">
              <a:lnSpc>
                <a:spcPct val="120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起源，源头</a:t>
            </a:r>
          </a:p>
        </p:txBody>
      </p:sp>
      <p:sp>
        <p:nvSpPr>
          <p:cNvPr id="184" name="来源，由来"/>
          <p:cNvSpPr txBox="1"/>
          <p:nvPr/>
        </p:nvSpPr>
        <p:spPr>
          <a:xfrm>
            <a:off x="6707858" y="5082257"/>
            <a:ext cx="4648765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20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来源，由来</a:t>
            </a:r>
          </a:p>
        </p:txBody>
      </p:sp>
      <p:sp>
        <p:nvSpPr>
          <p:cNvPr id="185" name="出身，血统"/>
          <p:cNvSpPr txBox="1"/>
          <p:nvPr/>
        </p:nvSpPr>
        <p:spPr>
          <a:xfrm>
            <a:off x="1587217" y="8051235"/>
            <a:ext cx="4610383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出身，血统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7" dur="500"/>
                                        <p:tgtEl>
                                          <p:spTgt spid="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11" dur="500"/>
                                        <p:tgtEl>
                                          <p:spTgt spid="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22" dur="500"/>
                                        <p:tgtEl>
                                          <p:spTgt spid="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Class="entr" nodeType="after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26" dur="500"/>
                                        <p:tgtEl>
                                          <p:spTgt spid="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click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1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37" dur="500"/>
                                        <p:tgtEl>
                                          <p:spTgt spid="1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Class="entr" nodeType="after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1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41" dur="500"/>
                                        <p:tgtEl>
                                          <p:spTgt spid="1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Class="entr" nodeType="afterEffect" presetSubtype="3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1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upRight)" transition="in">
                                      <p:cBhvr>
                                        <p:cTn id="45" dur="500"/>
                                        <p:tgtEl>
                                          <p:spTgt spid="1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Class="entr" nodeType="clickEffect" presetSubtype="10" presetID="19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4" grpId="3"/>
      <p:bldP build="whole" bldLvl="1" animBg="1" rev="0" advAuto="0" spid="183" grpId="2"/>
      <p:bldP build="p" bldLvl="5" animBg="1" rev="0" advAuto="0" spid="182" grpId="1"/>
      <p:bldP build="whole" bldLvl="1" animBg="1" rev="0" advAuto="0" spid="185" grpId="4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[拓展]…"/>
          <p:cNvSpPr txBox="1"/>
          <p:nvPr/>
        </p:nvSpPr>
        <p:spPr>
          <a:xfrm>
            <a:off x="255128" y="1002294"/>
            <a:ext cx="12329726" cy="53941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t>]</a:t>
            </a:r>
            <a:r>
              <a:rPr>
                <a:solidFill>
                  <a:srgbClr val="000000"/>
                </a:solidFill>
              </a:rP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original  </a:t>
            </a:r>
            <a:r>
              <a:rPr i="1"/>
              <a:t>adj</a:t>
            </a:r>
            <a:r>
              <a:t>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原来的，最初的；独创的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                 </a:t>
            </a:r>
            <a:r>
              <a:rPr i="1"/>
              <a:t>n.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原作；原型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originally  </a:t>
            </a:r>
            <a:r>
              <a:rPr i="1"/>
              <a:t>adv</a:t>
            </a:r>
            <a:r>
              <a:t>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原来，起初；新颖地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originate</a:t>
            </a:r>
            <a:r>
              <a:rPr i="1"/>
              <a:t>   v.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发源，来自；创始，开创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[即学即练]…"/>
          <p:cNvSpPr txBox="1"/>
          <p:nvPr/>
        </p:nvSpPr>
        <p:spPr>
          <a:xfrm>
            <a:off x="460586" y="420801"/>
            <a:ext cx="11982028" cy="88126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5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即学即练</a:t>
            </a:r>
            <a:r>
              <a:t>]</a:t>
            </a:r>
            <a:r>
              <a:rPr>
                <a:solidFill>
                  <a:srgbClr val="000000"/>
                </a:solidFill>
              </a:rPr>
              <a:t> </a:t>
            </a:r>
          </a:p>
          <a:p>
            <a:pPr algn="l" defTabSz="1300480">
              <a:lnSpc>
                <a:spcPct val="115000"/>
              </a:lnSpc>
              <a:defRPr sz="5000">
                <a:solidFill>
                  <a:srgbClr val="9933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用以上词的适当形式填空。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He’s writing a dictionary that explains 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the _______ of words.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My job is to think up creative and 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_______ advertising ideas.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__________ it was a bedroom, but we 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turned it into a study.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4) How did the tradition of wearing </a:t>
            </a:r>
          </a:p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costumes on Halloween ________?</a:t>
            </a:r>
          </a:p>
        </p:txBody>
      </p:sp>
      <p:sp>
        <p:nvSpPr>
          <p:cNvPr id="190" name="origin"/>
          <p:cNvSpPr txBox="1"/>
          <p:nvPr/>
        </p:nvSpPr>
        <p:spPr>
          <a:xfrm>
            <a:off x="2291285" y="2930595"/>
            <a:ext cx="1924345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lnSpc>
                <a:spcPct val="115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origin </a:t>
            </a:r>
          </a:p>
        </p:txBody>
      </p:sp>
      <p:sp>
        <p:nvSpPr>
          <p:cNvPr id="191" name="original"/>
          <p:cNvSpPr txBox="1"/>
          <p:nvPr/>
        </p:nvSpPr>
        <p:spPr>
          <a:xfrm>
            <a:off x="1466685" y="4768426"/>
            <a:ext cx="2259519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lnSpc>
                <a:spcPct val="115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original</a:t>
            </a:r>
          </a:p>
        </p:txBody>
      </p:sp>
      <p:sp>
        <p:nvSpPr>
          <p:cNvPr id="192" name="Originally"/>
          <p:cNvSpPr txBox="1"/>
          <p:nvPr/>
        </p:nvSpPr>
        <p:spPr>
          <a:xfrm>
            <a:off x="1394966" y="5689600"/>
            <a:ext cx="3247366" cy="839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lnSpc>
                <a:spcPct val="115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Originally  </a:t>
            </a:r>
          </a:p>
        </p:txBody>
      </p:sp>
      <p:sp>
        <p:nvSpPr>
          <p:cNvPr id="193" name="originate"/>
          <p:cNvSpPr txBox="1"/>
          <p:nvPr/>
        </p:nvSpPr>
        <p:spPr>
          <a:xfrm>
            <a:off x="8025134" y="8353777"/>
            <a:ext cx="2576398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lnSpc>
                <a:spcPct val="115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originate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10" presetID="19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1" grpId="2"/>
      <p:bldP build="whole" bldLvl="1" animBg="1" rev="0" advAuto="0" spid="190" grpId="1"/>
      <p:bldP build="whole" bldLvl="1" animBg="1" rev="0" advAuto="0" spid="193" grpId="4"/>
      <p:bldP build="whole" bldLvl="1" animBg="1" rev="0" advAuto="0" spid="192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4. For the Japanese festival Obon, people should go to clean graves and light incense ____________ their ancestors.…"/>
          <p:cNvSpPr txBox="1"/>
          <p:nvPr/>
        </p:nvSpPr>
        <p:spPr>
          <a:xfrm>
            <a:off x="460586" y="73008"/>
            <a:ext cx="12187486" cy="96775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marL="681848" indent="-681848" algn="l" defTabSz="1300480">
              <a:lnSpc>
                <a:spcPct val="11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4. For the Japanese festival Obon, people should go to clean graves and light incense ____________ their ancestors.</a:t>
            </a:r>
          </a:p>
          <a:p>
            <a:pPr marL="681848" indent="-681848" algn="l" defTabSz="1300480">
              <a:lnSpc>
                <a:spcPct val="11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在日本的盂兰盆节，人们要扫墓、烧香，以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缅怀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祖先。</a:t>
            </a:r>
          </a:p>
          <a:p>
            <a:pPr marL="681848" indent="-681848" algn="l" defTabSz="1300480">
              <a:lnSpc>
                <a:spcPct val="110000"/>
              </a:lnSpc>
              <a:tabLst>
                <a:tab pos="622300" algn="l"/>
              </a:tabLst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FF0000"/>
                </a:solidFill>
              </a:rPr>
              <a:t>in memory of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是介词短语，意为</a:t>
            </a:r>
            <a:r>
              <a:rPr>
                <a:solidFill>
                  <a:srgbClr val="FF0000"/>
                </a:solidFill>
              </a:rPr>
              <a:t>“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纪念；追念</a:t>
            </a:r>
            <a:r>
              <a:rPr>
                <a:solidFill>
                  <a:srgbClr val="FF0000"/>
                </a:solidFill>
              </a:rPr>
              <a:t>”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。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如： </a:t>
            </a:r>
          </a:p>
          <a:p>
            <a:pPr marL="665868" indent="-665868" algn="l" defTabSz="1300480">
              <a:lnSpc>
                <a:spcPct val="110000"/>
              </a:lnSpc>
              <a:buSzPct val="100000"/>
              <a:buAutoNum type="arabicParenR" startAt="1"/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The library was built </a:t>
            </a:r>
            <a:r>
              <a:rPr>
                <a:solidFill>
                  <a:srgbClr val="FF0000"/>
                </a:solidFill>
              </a:rPr>
              <a:t>in memory of</a:t>
            </a:r>
            <a:r>
              <a:t> the scientist. </a:t>
            </a:r>
          </a:p>
          <a:p>
            <a:pPr marL="681848" indent="-681848" algn="l" defTabSz="1300480">
              <a:lnSpc>
                <a:spcPct val="11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The building was named Ford Hall </a:t>
            </a:r>
            <a:r>
              <a:rPr>
                <a:solidFill>
                  <a:srgbClr val="FF0000"/>
                </a:solidFill>
              </a:rPr>
              <a:t>in memory of</a:t>
            </a:r>
            <a:r>
              <a:t> a man named James Ford.</a:t>
            </a:r>
          </a:p>
        </p:txBody>
      </p:sp>
      <p:sp>
        <p:nvSpPr>
          <p:cNvPr id="196" name="in memory of"/>
          <p:cNvSpPr txBox="1"/>
          <p:nvPr/>
        </p:nvSpPr>
        <p:spPr>
          <a:xfrm>
            <a:off x="3533227" y="1907822"/>
            <a:ext cx="3775395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in memory of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6" presetID="18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2" dur="1000"/>
                                        <p:tgtEl>
                                          <p:spTgt spid="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6" presetID="18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7" dur="1000"/>
                                        <p:tgtEl>
                                          <p:spTgt spid="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Class="entr" nodeType="afterEffect" presetSubtype="6" presetID="18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1" dur="1000"/>
                                        <p:tgtEl>
                                          <p:spTgt spid="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6" grpId="1"/>
      <p:bldP build="p" bldLvl="5" animBg="1" rev="0" advAuto="0" spid="195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5. It is now a children’s festival, when they can dress up and go to their neighbours’ homes to ask for sweets.  万圣节如今成了孩子们的节日，这天他们可以乔装打扮上邻居家要糖吃。"/>
          <p:cNvSpPr txBox="1"/>
          <p:nvPr/>
        </p:nvSpPr>
        <p:spPr>
          <a:xfrm>
            <a:off x="356728" y="370275"/>
            <a:ext cx="12187486" cy="47214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38951" indent="-638951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5. It is now a children’s festival, when they can </a:t>
            </a:r>
            <a:r>
              <a:rPr>
                <a:solidFill>
                  <a:srgbClr val="FF0000"/>
                </a:solidFill>
              </a:rPr>
              <a:t>dress up</a:t>
            </a:r>
            <a:r>
              <a:t> and go to their neighbours’ homes to ask for sweets. </a:t>
            </a:r>
            <a:br/>
            <a:r>
              <a:rPr b="0">
                <a:latin typeface="宋体"/>
                <a:ea typeface="宋体"/>
                <a:cs typeface="宋体"/>
                <a:sym typeface="宋体"/>
              </a:rPr>
              <a:t>万圣节如今成了孩子们的节日，这天他们可以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乔装打扮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上邻居家要糖吃。 </a:t>
            </a:r>
          </a:p>
        </p:txBody>
      </p:sp>
      <p:sp>
        <p:nvSpPr>
          <p:cNvPr id="199" name="dress up  打扮；穿上盛装…"/>
          <p:cNvSpPr txBox="1"/>
          <p:nvPr/>
        </p:nvSpPr>
        <p:spPr>
          <a:xfrm>
            <a:off x="1079217" y="5183857"/>
            <a:ext cx="11568855" cy="40851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713457" indent="-713457"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dress up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打扮；穿上盛装</a:t>
            </a:r>
          </a:p>
          <a:p>
            <a:pPr marL="713457" indent="-713457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Do we have to __________________</a:t>
            </a:r>
          </a:p>
          <a:p>
            <a:pPr marL="713457" indent="-713457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__________________?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参加她的</a:t>
            </a:r>
          </a:p>
          <a:p>
            <a:pPr marL="713457" indent="-713457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生日宴会，我们得打扮打扮吗？</a:t>
            </a:r>
          </a:p>
        </p:txBody>
      </p:sp>
      <p:sp>
        <p:nvSpPr>
          <p:cNvPr id="200" name="dress up to attend her birthday party"/>
          <p:cNvSpPr txBox="1"/>
          <p:nvPr/>
        </p:nvSpPr>
        <p:spPr>
          <a:xfrm>
            <a:off x="2302933" y="6105031"/>
            <a:ext cx="9832623" cy="17181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                          dress up to attend her birthday party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nodeType="with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199" grpId="1"/>
      <p:bldP build="whole" bldLvl="1" animBg="1" rev="0" advAuto="0" spid="200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6. If the neighbours do not give any sweets,  the children might play a trick on them.…"/>
          <p:cNvSpPr txBox="1"/>
          <p:nvPr/>
        </p:nvSpPr>
        <p:spPr>
          <a:xfrm>
            <a:off x="255129" y="690880"/>
            <a:ext cx="12442613" cy="3869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6. If the neighbours do not give any sweets, 	the children might </a:t>
            </a:r>
            <a:r>
              <a:rPr>
                <a:solidFill>
                  <a:srgbClr val="FF0000"/>
                </a:solidFill>
              </a:rPr>
              <a:t>play a trick on</a:t>
            </a:r>
            <a:r>
              <a:t> them.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如果邻居什么糖也没给，那么孩子们就  	可以捉弄他们了。</a:t>
            </a:r>
          </a:p>
        </p:txBody>
      </p:sp>
      <p:sp>
        <p:nvSpPr>
          <p:cNvPr id="203" name="play a trick on…"/>
          <p:cNvSpPr txBox="1"/>
          <p:nvPr/>
        </p:nvSpPr>
        <p:spPr>
          <a:xfrm>
            <a:off x="970844" y="4968343"/>
            <a:ext cx="10959254" cy="2991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play a trick on</a:t>
            </a:r>
          </a:p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总结</a:t>
            </a:r>
            <a:r>
              <a:t>play a trick on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的意思。搞恶作剧，开玩笑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【拓展】…"/>
          <p:cNvSpPr txBox="1"/>
          <p:nvPr/>
        </p:nvSpPr>
        <p:spPr>
          <a:xfrm>
            <a:off x="356728" y="164817"/>
            <a:ext cx="12085886" cy="95476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30000"/>
              </a:lnSpc>
              <a:defRPr sz="50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】</a:t>
            </a:r>
            <a:r>
              <a:rPr>
                <a:solidFill>
                  <a:srgbClr val="000000"/>
                </a:solidFill>
              </a:rPr>
              <a:t> 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The teacher </a:t>
            </a:r>
            <a:r>
              <a:rPr>
                <a:solidFill>
                  <a:srgbClr val="0000FF"/>
                </a:solidFill>
              </a:rPr>
              <a:t>plays a very active part in</a:t>
            </a:r>
            <a:r>
              <a:t> this type of classroom activity.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She wondered if the others were </a:t>
            </a:r>
            <a:r>
              <a:rPr>
                <a:solidFill>
                  <a:srgbClr val="0000FF"/>
                </a:solidFill>
              </a:rPr>
              <a:t>playing a joke on</a:t>
            </a:r>
            <a:r>
              <a:t> her.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① play a part (in)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t>_________________________________”;</a:t>
            </a:r>
            <a:r>
              <a:t>② </a:t>
            </a:r>
            <a:r>
              <a:t>play a joke / jokes on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t>________________________”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</p:txBody>
      </p:sp>
      <p:sp>
        <p:nvSpPr>
          <p:cNvPr id="206" name="扮演一个角色；参与；起……的作用"/>
          <p:cNvSpPr txBox="1"/>
          <p:nvPr/>
        </p:nvSpPr>
        <p:spPr>
          <a:xfrm>
            <a:off x="964945" y="6269849"/>
            <a:ext cx="1030274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/>
          <a:p>
            <a:pPr defTabSz="1300480">
              <a:lnSpc>
                <a:spcPct val="13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扮演一个角色；参与；起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的作用</a:t>
            </a:r>
          </a:p>
        </p:txBody>
      </p:sp>
      <p:sp>
        <p:nvSpPr>
          <p:cNvPr id="207" name="开（某人的）玩笑；戏弄"/>
          <p:cNvSpPr txBox="1"/>
          <p:nvPr/>
        </p:nvSpPr>
        <p:spPr>
          <a:xfrm>
            <a:off x="821859" y="8216053"/>
            <a:ext cx="712774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lnSpc>
                <a:spcPct val="130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开（某人的）玩笑；戏弄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2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06" grpId="1"/>
      <p:bldP build="whole" bldLvl="1" animBg="1" rev="0" advAuto="0" spid="207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7.[寓词于境] 阅读下列句子，注意award的意思和用法。…"/>
          <p:cNvSpPr txBox="1"/>
          <p:nvPr/>
        </p:nvSpPr>
        <p:spPr>
          <a:xfrm>
            <a:off x="255128" y="-108367"/>
            <a:ext cx="12494544" cy="95932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7.[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寓词于境</a:t>
            </a:r>
            <a:r>
              <a:t>]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阅读下列句子，注意</a:t>
            </a:r>
            <a:r>
              <a:t>award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的意思和用法。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 She </a:t>
            </a:r>
            <a:r>
              <a:rPr>
                <a:solidFill>
                  <a:srgbClr val="FF0000"/>
                </a:solidFill>
              </a:rPr>
              <a:t>was awarded</a:t>
            </a:r>
            <a:r>
              <a:t> the first prize for her 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excellent performance.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2. The judge </a:t>
            </a:r>
            <a:r>
              <a:rPr>
                <a:solidFill>
                  <a:srgbClr val="FF0000"/>
                </a:solidFill>
              </a:rPr>
              <a:t>awarded</a:t>
            </a:r>
            <a:r>
              <a:t> her 200 dollars.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3. His horse was given </a:t>
            </a:r>
            <a:r>
              <a:rPr>
                <a:solidFill>
                  <a:srgbClr val="FF0000"/>
                </a:solidFill>
              </a:rPr>
              <a:t>the highest</a:t>
            </a:r>
            <a:r>
              <a:t> </a:t>
            </a:r>
            <a:r>
              <a:rPr>
                <a:solidFill>
                  <a:srgbClr val="FF0000"/>
                </a:solidFill>
              </a:rPr>
              <a:t>award</a:t>
            </a:r>
            <a:r>
              <a:t> 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at the show.</a:t>
            </a:r>
          </a:p>
          <a:p>
            <a:pPr algn="l" defTabSz="1300480">
              <a:lnSpc>
                <a:spcPct val="110000"/>
              </a:lnSpc>
              <a:tabLst>
                <a:tab pos="495300" algn="l"/>
              </a:tabLst>
              <a:defRPr sz="48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自我归纳</a:t>
            </a:r>
            <a:r>
              <a:t>]</a:t>
            </a:r>
            <a:r>
              <a:rPr>
                <a:solidFill>
                  <a:srgbClr val="000000"/>
                </a:solidFill>
              </a:rPr>
              <a:t> award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作动词，意思是</a:t>
            </a:r>
            <a:r>
              <a:rPr>
                <a:solidFill>
                  <a:srgbClr val="000000"/>
                </a:solidFill>
              </a:rPr>
              <a:t>___________,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常见搭配是</a:t>
            </a:r>
            <a:r>
              <a:rPr>
                <a:solidFill>
                  <a:srgbClr val="000000"/>
                </a:solidFill>
              </a:rPr>
              <a:t>award sb. sth., award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后跟双宾语；</a:t>
            </a:r>
            <a:r>
              <a:rPr>
                <a:solidFill>
                  <a:srgbClr val="000000"/>
                </a:solidFill>
              </a:rPr>
              <a:t>award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还可作</a:t>
            </a:r>
            <a:r>
              <a:rPr>
                <a:solidFill>
                  <a:srgbClr val="000000"/>
                </a:solidFill>
              </a:rPr>
              <a:t>_____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词，意思是</a:t>
            </a:r>
            <a:r>
              <a:rPr>
                <a:solidFill>
                  <a:srgbClr val="000000"/>
                </a:solidFill>
              </a:rPr>
              <a:t>______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。</a:t>
            </a:r>
          </a:p>
        </p:txBody>
      </p:sp>
      <p:sp>
        <p:nvSpPr>
          <p:cNvPr id="210" name="授予、判定"/>
          <p:cNvSpPr txBox="1"/>
          <p:nvPr/>
        </p:nvSpPr>
        <p:spPr>
          <a:xfrm>
            <a:off x="356728" y="6662166"/>
            <a:ext cx="3675664" cy="9809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>
            <a:lvl1pPr algn="l" defTabSz="1300480">
              <a:defRPr b="0" sz="48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授予、判定 </a:t>
            </a:r>
          </a:p>
        </p:txBody>
      </p:sp>
      <p:sp>
        <p:nvSpPr>
          <p:cNvPr id="211" name="名"/>
          <p:cNvSpPr txBox="1"/>
          <p:nvPr/>
        </p:nvSpPr>
        <p:spPr>
          <a:xfrm>
            <a:off x="8051235" y="7447167"/>
            <a:ext cx="93649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名 </a:t>
            </a:r>
          </a:p>
        </p:txBody>
      </p:sp>
      <p:sp>
        <p:nvSpPr>
          <p:cNvPr id="212" name="奖品"/>
          <p:cNvSpPr txBox="1"/>
          <p:nvPr/>
        </p:nvSpPr>
        <p:spPr>
          <a:xfrm>
            <a:off x="654191" y="8304840"/>
            <a:ext cx="157149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奖品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16" presetID="2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16" presetID="23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0" grpId="2"/>
      <p:bldP build="whole" bldLvl="1" animBg="1" rev="0" advAuto="0" spid="211" grpId="3"/>
      <p:bldP build="whole" bldLvl="1" animBg="1" rev="0" advAuto="0" spid="209" grpId="1"/>
      <p:bldP build="whole" bldLvl="1" animBg="1" rev="0" advAuto="0" spid="212" grpId="4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选择 It is the first time that she has been ____ second prize in the English Speaking Competition.…"/>
          <p:cNvSpPr txBox="1"/>
          <p:nvPr/>
        </p:nvSpPr>
        <p:spPr>
          <a:xfrm>
            <a:off x="1074702" y="1189848"/>
            <a:ext cx="10548339" cy="48708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50240" indent="-650240"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选择 It is the first time that she has been ____ second prize in the English Speaking Competition. </a:t>
            </a:r>
          </a:p>
          <a:p>
            <a:pPr marL="650240" indent="-650240"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A. rewarded 	  B. awarded</a:t>
            </a:r>
          </a:p>
          <a:p>
            <a:pPr marL="650240" indent="-650240"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C. included          D. harvested </a:t>
            </a:r>
          </a:p>
        </p:txBody>
      </p:sp>
      <p:sp>
        <p:nvSpPr>
          <p:cNvPr id="215" name="B"/>
          <p:cNvSpPr txBox="1"/>
          <p:nvPr/>
        </p:nvSpPr>
        <p:spPr>
          <a:xfrm>
            <a:off x="3642143" y="2470291"/>
            <a:ext cx="883789" cy="839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/>
          <a:p>
            <a:pPr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</a:t>
            </a:r>
            <a:r>
              <a:rPr>
                <a:solidFill>
                  <a:srgbClr val="FF0000"/>
                </a:solidFill>
              </a:rPr>
              <a:t>B</a:t>
            </a:r>
            <a: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pull dir="d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8.[自我归纳] admire意思是___________；常用搭配是admire sb. for (doing) sth.。…"/>
          <p:cNvSpPr txBox="1"/>
          <p:nvPr/>
        </p:nvSpPr>
        <p:spPr>
          <a:xfrm>
            <a:off x="562186" y="1085990"/>
            <a:ext cx="11982028" cy="43003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8.[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自我归纳</a:t>
            </a:r>
            <a:r>
              <a:t>]</a:t>
            </a:r>
            <a:r>
              <a:rPr>
                <a:solidFill>
                  <a:srgbClr val="000000"/>
                </a:solidFill>
              </a:rPr>
              <a:t> admire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意思是</a:t>
            </a:r>
            <a:r>
              <a:rPr>
                <a:solidFill>
                  <a:srgbClr val="000000"/>
                </a:solidFill>
              </a:rPr>
              <a:t>___________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；常用搭配是</a:t>
            </a:r>
            <a:r>
              <a:rPr>
                <a:solidFill>
                  <a:srgbClr val="000000"/>
                </a:solidFill>
              </a:rPr>
              <a:t>admire sb. for (doing) sth.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t>]</a:t>
            </a:r>
            <a:r>
              <a:rPr>
                <a:solidFill>
                  <a:srgbClr val="000000"/>
                </a:solidFill>
              </a:rPr>
              <a:t> admirer        </a:t>
            </a:r>
            <a:r>
              <a:rPr i="1">
                <a:solidFill>
                  <a:srgbClr val="000000"/>
                </a:solidFill>
              </a:rPr>
              <a:t>n.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仰慕者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admiration   </a:t>
            </a:r>
            <a:r>
              <a:rPr i="1"/>
              <a:t>n.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钦佩</a:t>
            </a:r>
          </a:p>
        </p:txBody>
      </p:sp>
      <p:sp>
        <p:nvSpPr>
          <p:cNvPr id="218" name="钦佩、赞赏"/>
          <p:cNvSpPr txBox="1"/>
          <p:nvPr/>
        </p:nvSpPr>
        <p:spPr>
          <a:xfrm>
            <a:off x="8124331" y="1088700"/>
            <a:ext cx="347649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钦佩、赞赏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pull dir="d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8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10. The most energetic and important…"/>
          <p:cNvSpPr txBox="1"/>
          <p:nvPr>
            <p:ph type="body" idx="4294967295"/>
          </p:nvPr>
        </p:nvSpPr>
        <p:spPr>
          <a:xfrm>
            <a:off x="358986" y="1291448"/>
            <a:ext cx="12083628" cy="7782561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10. The most energetic and important </a:t>
            </a:r>
          </a:p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festivals are the ones that </a:t>
            </a:r>
            <a:r>
              <a:rPr>
                <a:solidFill>
                  <a:srgbClr val="FF0000"/>
                </a:solidFill>
              </a:rPr>
              <a:t>look forward </a:t>
            </a:r>
            <a:endParaRPr>
              <a:solidFill>
                <a:srgbClr val="FF0000"/>
              </a:solidFill>
            </a:endParaRPr>
          </a:p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to</a:t>
            </a:r>
            <a:r>
              <a:rPr>
                <a:solidFill>
                  <a:srgbClr val="000000"/>
                </a:solidFill>
              </a:rPr>
              <a:t> the end of winter and the coming of </a:t>
            </a:r>
          </a:p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spring.</a:t>
            </a:r>
          </a:p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最富生气而又最重要的节日，就是告 </a:t>
            </a:r>
          </a:p>
          <a:p>
            <a:pPr marL="889564" indent="-889564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别冬天，迎来春天的日子。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pull dir="d"/>
      </p:transition>
    </mc:Choice>
    <mc:Fallback>
      <p:transition spd="fast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阅读下列句子，并试着归纳look forward to的意思及用法。…"/>
          <p:cNvSpPr txBox="1"/>
          <p:nvPr>
            <p:ph type="body" idx="4294967295"/>
          </p:nvPr>
        </p:nvSpPr>
        <p:spPr>
          <a:xfrm>
            <a:off x="460586" y="370275"/>
            <a:ext cx="11982028" cy="8807592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阅读下列句子，并试着归纳</a:t>
            </a:r>
            <a:r>
              <a:t>look forward to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的意思及用法。</a:t>
            </a: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We are all </a:t>
            </a:r>
            <a:r>
              <a:rPr>
                <a:solidFill>
                  <a:srgbClr val="FF0000"/>
                </a:solidFill>
              </a:rPr>
              <a:t>looking forward to </a:t>
            </a:r>
            <a:r>
              <a:rPr>
                <a:solidFill>
                  <a:srgbClr val="3333CC"/>
                </a:solidFill>
              </a:rPr>
              <a:t>our </a:t>
            </a:r>
            <a:endParaRPr>
              <a:solidFill>
                <a:srgbClr val="3333CC"/>
              </a:solidFill>
            </a:endParaRP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solidFill>
                  <a:srgbClr val="3333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holiday</a:t>
            </a:r>
            <a:r>
              <a:rPr>
                <a:solidFill>
                  <a:srgbClr val="000000"/>
                </a:solidFill>
              </a:rPr>
              <a:t>.</a:t>
            </a: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Jim has been working hard and </a:t>
            </a:r>
            <a:r>
              <a:rPr>
                <a:solidFill>
                  <a:srgbClr val="FF0000"/>
                </a:solidFill>
              </a:rPr>
              <a:t>looks </a:t>
            </a:r>
            <a:endParaRPr>
              <a:solidFill>
                <a:srgbClr val="FF0000"/>
              </a:solidFill>
            </a:endParaRP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forward to </a:t>
            </a:r>
            <a:r>
              <a:rPr>
                <a:solidFill>
                  <a:srgbClr val="3333CC"/>
                </a:solidFill>
              </a:rPr>
              <a:t>spending his vacation</a:t>
            </a:r>
            <a:r>
              <a:rPr>
                <a:solidFill>
                  <a:srgbClr val="000000"/>
                </a:solidFill>
              </a:rPr>
              <a:t> lying </a:t>
            </a: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on the beach doing nothing.</a:t>
            </a: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自我归纳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】</a:t>
            </a:r>
          </a:p>
          <a:p>
            <a:pPr marL="0" indent="0" defTabSz="1261465">
              <a:lnSpc>
                <a:spcPct val="11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look forward to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期待，盼望</a:t>
            </a:r>
            <a:r>
              <a:t>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，其后跟名词（句</a:t>
            </a:r>
            <a:r>
              <a:t>1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）或</a:t>
            </a:r>
            <a:r>
              <a:t>___________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（句</a:t>
            </a:r>
            <a:r>
              <a:t>2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）。</a:t>
            </a:r>
          </a:p>
        </p:txBody>
      </p:sp>
      <p:sp>
        <p:nvSpPr>
          <p:cNvPr id="223" name="动词-ing形式"/>
          <p:cNvSpPr txBox="1"/>
          <p:nvPr/>
        </p:nvSpPr>
        <p:spPr>
          <a:xfrm>
            <a:off x="4392506" y="8047171"/>
            <a:ext cx="374128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/>
          <a:p>
            <a: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动词</a:t>
            </a:r>
            <a:r>
              <a:t>-ing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形式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1" dur="500"/>
                                        <p:tgtEl>
                                          <p:spTgt spid="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23" grpId="2"/>
      <p:bldP build="p" bldLvl="5" animBg="1" rev="0" advAuto="0" spid="22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11. The country, covered with cherry tree flowers, looks as though it is covered with pink snow."/>
          <p:cNvSpPr txBox="1"/>
          <p:nvPr>
            <p:ph type="body" sz="half" idx="4294967295"/>
          </p:nvPr>
        </p:nvSpPr>
        <p:spPr>
          <a:xfrm>
            <a:off x="255128" y="528319"/>
            <a:ext cx="12187486" cy="2664179"/>
          </a:xfrm>
          <a:prstGeom prst="rect">
            <a:avLst/>
          </a:prstGeom>
        </p:spPr>
        <p:txBody>
          <a:bodyPr/>
          <a:lstStyle/>
          <a:p>
            <a:pPr marL="1018257" indent="-1018257">
              <a:lnSpc>
                <a:spcPct val="110000"/>
              </a:lnSpc>
              <a:spcBef>
                <a:spcPts val="0"/>
              </a:spcBef>
              <a:buSzTx/>
              <a:buNone/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11. The country, covered with cherry tree flowers, looks </a:t>
            </a:r>
            <a:r>
              <a:rPr>
                <a:solidFill>
                  <a:srgbClr val="FF0000"/>
                </a:solidFill>
              </a:rPr>
              <a:t>as though</a:t>
            </a:r>
            <a:r>
              <a:rPr>
                <a:solidFill>
                  <a:srgbClr val="0000FF"/>
                </a:solidFill>
              </a:rPr>
              <a:t> </a:t>
            </a:r>
            <a:r>
              <a:t>it is covered with pink snow.</a:t>
            </a:r>
          </a:p>
        </p:txBody>
      </p:sp>
      <p:sp>
        <p:nvSpPr>
          <p:cNvPr id="226" name="as though 仿佛，好像…"/>
          <p:cNvSpPr txBox="1"/>
          <p:nvPr/>
        </p:nvSpPr>
        <p:spPr>
          <a:xfrm>
            <a:off x="1072444" y="2984782"/>
            <a:ext cx="11367912" cy="6740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5000"/>
              </a:lnSpc>
              <a:defRPr sz="44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as though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仿佛，好像</a:t>
            </a:r>
          </a:p>
          <a:p>
            <a:pPr algn="l" defTabSz="1300480">
              <a:lnSpc>
                <a:spcPct val="115000"/>
              </a:lnSpc>
              <a:defRPr sz="44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as though / if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引导的从句中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谓语动词一般用虚拟语气</a:t>
            </a:r>
            <a:r>
              <a:t>, be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动词常用</a:t>
            </a:r>
            <a:r>
              <a:t>were;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但是当从句描述的情况与事实相符时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常用陈述语气。</a:t>
            </a:r>
            <a:r>
              <a:rPr>
                <a:solidFill>
                  <a:srgbClr val="000000"/>
                </a:solidFill>
              </a:rPr>
              <a:t> </a:t>
            </a:r>
          </a:p>
          <a:p>
            <a:pPr algn="l" defTabSz="1300480"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I’ve loved you </a:t>
            </a:r>
            <a:r>
              <a:rPr>
                <a:solidFill>
                  <a:srgbClr val="FF0000"/>
                </a:solidFill>
              </a:rPr>
              <a:t>as though / if</a:t>
            </a:r>
            <a:r>
              <a:t> you were my </a:t>
            </a:r>
          </a:p>
          <a:p>
            <a:pPr algn="l" defTabSz="1300480"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son.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（虚拟语气）</a:t>
            </a:r>
          </a:p>
          <a:p>
            <a:pPr algn="l" defTabSz="1300480"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It looks </a:t>
            </a:r>
            <a:r>
              <a:rPr>
                <a:solidFill>
                  <a:srgbClr val="FF0000"/>
                </a:solidFill>
              </a:rPr>
              <a:t>as though / if</a:t>
            </a:r>
            <a:r>
              <a:t> it is going to rain.</a:t>
            </a:r>
          </a:p>
          <a:p>
            <a:pPr algn="l" defTabSz="1300480"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（陈述语气）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7" dur="500"/>
                                        <p:tgtEl>
                                          <p:spTgt spid="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6" dur="500"/>
                                        <p:tgtEl>
                                          <p:spTgt spid="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0" dur="500"/>
                                        <p:tgtEl>
                                          <p:spTgt spid="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Class="entr" nodeType="after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4" dur="500"/>
                                        <p:tgtEl>
                                          <p:spTgt spid="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2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【自我归纳】…"/>
          <p:cNvSpPr txBox="1"/>
          <p:nvPr/>
        </p:nvSpPr>
        <p:spPr>
          <a:xfrm>
            <a:off x="562186" y="485422"/>
            <a:ext cx="11982028" cy="4972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5000"/>
              </a:lnSpc>
              <a:defRPr sz="48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自我归纳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】</a:t>
            </a:r>
          </a:p>
          <a:p>
            <a:pPr algn="l" defTabSz="1300480">
              <a:lnSpc>
                <a:spcPct val="115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have fun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t>__________”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，相当于</a:t>
            </a:r>
            <a:r>
              <a:t>enjoy </a:t>
            </a:r>
          </a:p>
          <a:p>
            <a:pPr algn="l" defTabSz="1300480">
              <a:lnSpc>
                <a:spcPct val="115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oneself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  <a:r>
              <a:t>______________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表示</a:t>
            </a:r>
            <a:r>
              <a:t>“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玩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玩得</a:t>
            </a:r>
          </a:p>
          <a:p>
            <a:pPr algn="l" defTabSz="1300480">
              <a:lnSpc>
                <a:spcPct val="115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很开心</a:t>
            </a:r>
            <a:r>
              <a:t>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</a:t>
            </a:r>
            <a:r>
              <a:t>have fun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后可接</a:t>
            </a:r>
            <a:r>
              <a:t>in doing </a:t>
            </a:r>
          </a:p>
          <a:p>
            <a:pPr algn="l" defTabSz="1300480">
              <a:lnSpc>
                <a:spcPct val="115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sth.,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其中</a:t>
            </a:r>
            <a:r>
              <a:t>in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可省略。</a:t>
            </a:r>
          </a:p>
        </p:txBody>
      </p:sp>
      <p:sp>
        <p:nvSpPr>
          <p:cNvPr id="229" name="【拓展】…"/>
          <p:cNvSpPr txBox="1"/>
          <p:nvPr/>
        </p:nvSpPr>
        <p:spPr>
          <a:xfrm>
            <a:off x="231986" y="5162978"/>
            <a:ext cx="10862170" cy="4273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】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for fun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为了高兴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 fun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开玩笑地，不是当真的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make fun of sb.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取笑某人，嘲弄某人</a:t>
            </a:r>
          </a:p>
        </p:txBody>
      </p:sp>
      <p:sp>
        <p:nvSpPr>
          <p:cNvPr id="230" name="玩得开心"/>
          <p:cNvSpPr txBox="1"/>
          <p:nvPr/>
        </p:nvSpPr>
        <p:spPr>
          <a:xfrm>
            <a:off x="4730919" y="1406595"/>
            <a:ext cx="2581149" cy="9809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defTabSz="1300480">
              <a:defRPr b="0" sz="480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玩得开心</a:t>
            </a:r>
          </a:p>
        </p:txBody>
      </p:sp>
      <p:sp>
        <p:nvSpPr>
          <p:cNvPr id="231" name="have fun with"/>
          <p:cNvSpPr txBox="1"/>
          <p:nvPr/>
        </p:nvSpPr>
        <p:spPr>
          <a:xfrm>
            <a:off x="3084406" y="2440203"/>
            <a:ext cx="4054970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>
            <a:lvl1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have fun with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16" presetID="2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16" presetID="4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9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0" grpId="1"/>
      <p:bldP build="whole" bldLvl="1" animBg="1" rev="0" advAuto="0" spid="229" grpId="3"/>
      <p:bldP build="whole" bldLvl="1" animBg="1" rev="0" advAuto="0" spid="231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Unit 2"/>
          <p:cNvSpPr txBox="1"/>
          <p:nvPr/>
        </p:nvSpPr>
        <p:spPr>
          <a:xfrm>
            <a:off x="7220373" y="6105031"/>
            <a:ext cx="5118383" cy="1946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1170431">
              <a:defRPr sz="13680">
                <a:ln w="14613">
                  <a:solidFill>
                    <a:srgbClr val="000099"/>
                  </a:solidFill>
                </a:ln>
                <a:solidFill>
                  <a:srgbClr val="33CCFF"/>
                </a:solidFill>
                <a:effectLst>
                  <a:outerShdw sx="100000" sy="100000" kx="0" ky="0" algn="b" rotWithShape="0" blurRad="57150" dist="113151" dir="18900000">
                    <a:srgbClr val="000099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Unit 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Unit 2 Healthy eating"/>
          <p:cNvSpPr txBox="1"/>
          <p:nvPr/>
        </p:nvSpPr>
        <p:spPr>
          <a:xfrm>
            <a:off x="767644" y="474133"/>
            <a:ext cx="11367912" cy="15352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975360">
              <a:defRPr sz="9000">
                <a:ln w="15127">
                  <a:solidFill>
                    <a:srgbClr val="000000"/>
                  </a:solidFill>
                </a:ln>
                <a:solidFill>
                  <a:srgbClr val="3366FF"/>
                </a:solidFill>
                <a:effectLst>
                  <a:outerShdw sx="100000" sy="100000" kx="0" ky="0" algn="b" rotWithShape="0" blurRad="47625" dist="26940" dir="2700000">
                    <a:srgbClr val="990000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Unit 2 Healthy eating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1. Everybody has to eat, but do you eat a _____________?…"/>
          <p:cNvSpPr txBox="1"/>
          <p:nvPr/>
        </p:nvSpPr>
        <p:spPr>
          <a:xfrm>
            <a:off x="562186" y="1291448"/>
            <a:ext cx="11776571" cy="2776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29919" indent="-629919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 Everybody has to eat, but do you eat a _____________?</a:t>
            </a:r>
          </a:p>
          <a:p>
            <a:pPr marL="629919" indent="-629919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所有人都要吃饭，你的饮食健康吗？</a:t>
            </a:r>
          </a:p>
        </p:txBody>
      </p:sp>
      <p:sp>
        <p:nvSpPr>
          <p:cNvPr id="238" name="in one’s diet 在某人日常饮食中…"/>
          <p:cNvSpPr txBox="1"/>
          <p:nvPr/>
        </p:nvSpPr>
        <p:spPr>
          <a:xfrm>
            <a:off x="1377244" y="5197404"/>
            <a:ext cx="10654454" cy="40851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 one’s diet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在某人日常饮食中 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have a balanced / healthy diet</a:t>
            </a:r>
            <a:r>
              <a:rPr>
                <a:solidFill>
                  <a:srgbClr val="000000"/>
                </a:solidFill>
              </a:rP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有均衡的</a:t>
            </a:r>
            <a:r>
              <a:t>/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健康的饮食 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go / be on a diet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节食</a:t>
            </a:r>
          </a:p>
        </p:txBody>
      </p:sp>
      <p:sp>
        <p:nvSpPr>
          <p:cNvPr id="239" name="diet   n.  饮食，食物"/>
          <p:cNvSpPr txBox="1"/>
          <p:nvPr/>
        </p:nvSpPr>
        <p:spPr>
          <a:xfrm>
            <a:off x="1280159" y="4158826"/>
            <a:ext cx="6348873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3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diet   </a:t>
            </a:r>
            <a:r>
              <a:rPr i="1"/>
              <a:t>n</a:t>
            </a:r>
            <a:r>
              <a:t>.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饮食，食物</a:t>
            </a:r>
          </a:p>
        </p:txBody>
      </p:sp>
      <p:sp>
        <p:nvSpPr>
          <p:cNvPr id="240" name="Language points"/>
          <p:cNvSpPr txBox="1"/>
          <p:nvPr/>
        </p:nvSpPr>
        <p:spPr>
          <a:xfrm>
            <a:off x="3122506" y="370275"/>
            <a:ext cx="6145672" cy="12914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780288">
              <a:defRPr sz="6000">
                <a:ln w="6439">
                  <a:solidFill>
                    <a:srgbClr val="000099"/>
                  </a:solidFill>
                </a:ln>
                <a:solidFill>
                  <a:srgbClr val="33CCFF"/>
                </a:solidFill>
                <a:effectLst>
                  <a:outerShdw sx="100000" sy="100000" kx="0" ky="0" algn="b" rotWithShape="0" blurRad="38100" dist="75434" dir="18900000">
                    <a:srgbClr val="000099"/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Language points</a:t>
            </a:r>
          </a:p>
        </p:txBody>
      </p:sp>
      <p:sp>
        <p:nvSpPr>
          <p:cNvPr id="241" name="healthy diet"/>
          <p:cNvSpPr txBox="1"/>
          <p:nvPr/>
        </p:nvSpPr>
        <p:spPr>
          <a:xfrm>
            <a:off x="1381759" y="2325510"/>
            <a:ext cx="3335423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/>
          <a:p>
            <a: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healthy</a:t>
            </a:r>
            <a:r>
              <a:rPr>
                <a:solidFill>
                  <a:srgbClr val="3333CC"/>
                </a:solidFill>
              </a:rPr>
              <a:t> </a:t>
            </a:r>
            <a:r>
              <a:t>diet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7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9" grpId="2"/>
      <p:bldP build="whole" bldLvl="1" animBg="1" rev="0" advAuto="0" spid="238" grpId="3"/>
      <p:bldP build="whole" bldLvl="1" animBg="1" rev="0" advAuto="0" spid="241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2. What will you happen to you if you don’t eat a balanced diet?…"/>
          <p:cNvSpPr txBox="1"/>
          <p:nvPr/>
        </p:nvSpPr>
        <p:spPr>
          <a:xfrm>
            <a:off x="460586" y="474133"/>
            <a:ext cx="11982028" cy="44362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29919" indent="-629919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2. What will you happen to you if you don’t eat a </a:t>
            </a:r>
            <a:r>
              <a:rPr>
                <a:solidFill>
                  <a:srgbClr val="0000FF"/>
                </a:solidFill>
              </a:rPr>
              <a:t>balanced</a:t>
            </a:r>
            <a:r>
              <a:t> diet?</a:t>
            </a:r>
          </a:p>
          <a:p>
            <a:pPr marL="629919" indent="-629919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如果没有均衡的饮食你会怎么样？</a:t>
            </a:r>
            <a:endParaRPr>
              <a:solidFill>
                <a:srgbClr val="6600FF"/>
              </a:solidFill>
            </a:endParaRPr>
          </a:p>
          <a:p>
            <a:pPr marL="629919" indent="-629919" algn="l" defTabSz="1300480">
              <a:lnSpc>
                <a:spcPct val="11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balance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作动词，意为</a:t>
            </a:r>
            <a:r>
              <a:t>“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均衡，权衡，保持平衡</a:t>
            </a:r>
            <a:r>
              <a:t>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3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frustrated是形容词，意为“失望的，失意的”。…"/>
          <p:cNvSpPr txBox="1"/>
          <p:nvPr/>
        </p:nvSpPr>
        <p:spPr>
          <a:xfrm>
            <a:off x="869244" y="984391"/>
            <a:ext cx="11367912" cy="40851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frustrated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是形容词，意为</a:t>
            </a:r>
            <a:r>
              <a:t>“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失望的，失意的</a:t>
            </a:r>
            <a:r>
              <a:t>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He feels </a:t>
            </a:r>
            <a:r>
              <a:rPr>
                <a:solidFill>
                  <a:srgbClr val="0000FF"/>
                </a:solidFill>
              </a:rPr>
              <a:t>frustrated</a:t>
            </a:r>
            <a:r>
              <a:t> and angry.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他感到既失意又恼火。</a:t>
            </a:r>
          </a:p>
        </p:txBody>
      </p:sp>
      <p:sp>
        <p:nvSpPr>
          <p:cNvPr id="246" name="frustrate  v.  使挫败, 使不成功…"/>
          <p:cNvSpPr txBox="1"/>
          <p:nvPr/>
        </p:nvSpPr>
        <p:spPr>
          <a:xfrm>
            <a:off x="767644" y="4874542"/>
            <a:ext cx="11878170" cy="38698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frustrate  </a:t>
            </a:r>
            <a:r>
              <a:rPr i="1"/>
              <a:t>v.</a:t>
            </a:r>
            <a:r>
              <a:t>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使挫败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使不成功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The bad weather </a:t>
            </a:r>
            <a:r>
              <a:rPr>
                <a:solidFill>
                  <a:srgbClr val="0000FF"/>
                </a:solidFill>
              </a:rPr>
              <a:t>frustrates</a:t>
            </a:r>
            <a:r>
              <a:t> our  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hopes of having a picnic.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坏天气使我们野餐的愿望无法实现。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1000"/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1000"/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6" dur="500"/>
                                        <p:tgtEl>
                                          <p:spTgt spid="24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Class="entr" nodeType="with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9" dur="500"/>
                                        <p:tgtEl>
                                          <p:spTgt spid="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4" dur="500"/>
                                        <p:tgtEl>
                                          <p:spTgt spid="2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Class="entr" nodeType="after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8" dur="500"/>
                                        <p:tgtEl>
                                          <p:spTgt spid="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Class="entr" nodeType="after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2" dur="500"/>
                                        <p:tgtEl>
                                          <p:spTgt spid="2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45" grpId="1"/>
      <p:bldP build="p" bldLvl="5" animBg="1" rev="0" advAuto="0" spid="246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6. Tired of all that fat? Want to lose weight?…"/>
          <p:cNvSpPr txBox="1"/>
          <p:nvPr/>
        </p:nvSpPr>
        <p:spPr>
          <a:xfrm>
            <a:off x="255128" y="534605"/>
            <a:ext cx="12291344" cy="86572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6. Tired</a:t>
            </a:r>
            <a:r>
              <a:t> </a:t>
            </a:r>
            <a:r>
              <a:t>of all that fat? Want to lose weight?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肥腻的东西吃厌了吧？想变瘦吗？  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这是省略的句子，完整的句子应当是：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t>__________________________________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__________________________________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t>be/ get tired of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对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厌倦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000000"/>
                </a:solidFill>
              </a:rPr>
              <a:t>e.g. I </a:t>
            </a:r>
            <a:r>
              <a:rPr>
                <a:solidFill>
                  <a:srgbClr val="0000FF"/>
                </a:solidFill>
              </a:rPr>
              <a:t>am tired of</a:t>
            </a:r>
            <a:r>
              <a:rPr>
                <a:solidFill>
                  <a:srgbClr val="000000"/>
                </a:solidFill>
              </a:rPr>
              <a:t> the same food every 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day. Can’t we have something 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different?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天天吃同样的食品让人 </a:t>
            </a:r>
          </a:p>
          <a:p>
            <a:pPr marL="629919" indent="-629919" algn="l" defTabSz="1300480">
              <a:lnSpc>
                <a:spcPct val="110000"/>
              </a:lnSpc>
              <a:tabLst>
                <a:tab pos="65024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    厌倦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难道我们不能换些花样吗？</a:t>
            </a:r>
          </a:p>
        </p:txBody>
      </p:sp>
      <p:sp>
        <p:nvSpPr>
          <p:cNvPr id="249" name="Are you tired of all that fat? Do you want to lose weight?"/>
          <p:cNvSpPr txBox="1"/>
          <p:nvPr/>
        </p:nvSpPr>
        <p:spPr>
          <a:xfrm>
            <a:off x="973102" y="3237653"/>
            <a:ext cx="10505441" cy="15684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1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Are you tired of all that fat? Do you want to lose weight?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13" dur="500"/>
                                        <p:tgtEl>
                                          <p:spTgt spid="24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18" dur="500"/>
                                        <p:tgtEl>
                                          <p:spTgt spid="24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Class="entr" nodeType="after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22" dur="500"/>
                                        <p:tgtEl>
                                          <p:spTgt spid="24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Class="entr" nodeType="after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2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26" dur="500"/>
                                        <p:tgtEl>
                                          <p:spTgt spid="24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Class="entr" nodeType="after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30" dur="500"/>
                                        <p:tgtEl>
                                          <p:spTgt spid="24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9" grpId="1"/>
      <p:bldP build="p" bldLvl="5" animBg="1" rev="0" advAuto="0" spid="248" grpId="2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7. Wang Peng ______________ (amaze) this and especially at the prices.…"/>
          <p:cNvSpPr txBox="1"/>
          <p:nvPr/>
        </p:nvSpPr>
        <p:spPr>
          <a:xfrm>
            <a:off x="255128" y="195543"/>
            <a:ext cx="12187486" cy="5573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marL="629919" indent="-629919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7. Wang Peng ______________ (amaze) this and especially at the prices.  </a:t>
            </a:r>
          </a:p>
          <a:p>
            <a:pPr marL="629919" indent="-629919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王鹏对此感到吃惊，特别是对价格。</a:t>
            </a:r>
          </a:p>
          <a:p>
            <a:pPr marL="629919" indent="-629919" algn="l" defTabSz="1300480">
              <a:lnSpc>
                <a:spcPct val="120000"/>
              </a:lnSpc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FF0000"/>
                </a:solidFill>
              </a:rPr>
              <a:t>be amazed at 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对</a:t>
            </a:r>
            <a:r>
              <a:rPr>
                <a:solidFill>
                  <a:srgbClr val="FF0000"/>
                </a:solidFill>
              </a:rPr>
              <a:t>……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感到惊讶；惊愕</a:t>
            </a:r>
            <a:endParaRPr>
              <a:solidFill>
                <a:srgbClr val="FF0000"/>
              </a:solidFill>
            </a:endParaRPr>
          </a:p>
          <a:p>
            <a:pPr marL="629919" indent="-629919" algn="l" defTabSz="1300480">
              <a:lnSpc>
                <a:spcPct val="12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000000"/>
                </a:solidFill>
              </a:rPr>
              <a:t>e.g. Everybody </a:t>
            </a:r>
            <a:r>
              <a:rPr>
                <a:solidFill>
                  <a:srgbClr val="0000FF"/>
                </a:solidFill>
              </a:rPr>
              <a:t>was amazed at</a:t>
            </a:r>
            <a:r>
              <a:rPr>
                <a:solidFill>
                  <a:srgbClr val="000000"/>
                </a:solidFill>
              </a:rPr>
              <a:t> his design.</a:t>
            </a:r>
          </a:p>
          <a:p>
            <a:pPr marL="629919" indent="-629919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大家都对他的设计感到惊讶。</a:t>
            </a:r>
          </a:p>
        </p:txBody>
      </p:sp>
      <p:sp>
        <p:nvSpPr>
          <p:cNvPr id="252" name="was amazed at"/>
          <p:cNvSpPr txBox="1"/>
          <p:nvPr/>
        </p:nvSpPr>
        <p:spPr>
          <a:xfrm>
            <a:off x="4096737" y="169333"/>
            <a:ext cx="3935187" cy="802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was amazed at</a:t>
            </a:r>
          </a:p>
        </p:txBody>
      </p:sp>
      <p:sp>
        <p:nvSpPr>
          <p:cNvPr id="253" name="amazed adj. very surprised (人)感到惊奇…"/>
          <p:cNvSpPr txBox="1"/>
          <p:nvPr/>
        </p:nvSpPr>
        <p:spPr>
          <a:xfrm>
            <a:off x="356728" y="5696373"/>
            <a:ext cx="12187486" cy="3487056"/>
          </a:xfrm>
          <a:prstGeom prst="rect">
            <a:avLst/>
          </a:prstGeom>
          <a:ln w="12700">
            <a:solidFill>
              <a:srgbClr val="339966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0000"/>
              </a:lnSpc>
              <a:defRPr sz="4800">
                <a:solidFill>
                  <a:srgbClr val="FF33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amazed</a:t>
            </a:r>
            <a:r>
              <a:rPr>
                <a:solidFill>
                  <a:srgbClr val="9900FF"/>
                </a:solidFill>
              </a:rPr>
              <a:t> </a:t>
            </a:r>
            <a:r>
              <a:rPr i="1">
                <a:solidFill>
                  <a:srgbClr val="3333FF"/>
                </a:solidFill>
              </a:rPr>
              <a:t>adj.</a:t>
            </a:r>
            <a:r>
              <a:rPr>
                <a:solidFill>
                  <a:srgbClr val="3333FF"/>
                </a:solidFill>
              </a:rPr>
              <a:t> </a:t>
            </a:r>
            <a:r>
              <a:rPr>
                <a:solidFill>
                  <a:srgbClr val="000000"/>
                </a:solidFill>
              </a:rPr>
              <a:t>very surprised </a:t>
            </a:r>
            <a:r>
              <a:rPr>
                <a:solidFill>
                  <a:srgbClr val="3333FF"/>
                </a:solidFill>
              </a:rPr>
              <a:t>(</a:t>
            </a:r>
            <a:r>
              <a:rPr b="0">
                <a:solidFill>
                  <a:srgbClr val="3333FF"/>
                </a:solidFill>
                <a:latin typeface="宋体"/>
                <a:ea typeface="宋体"/>
                <a:cs typeface="宋体"/>
                <a:sym typeface="宋体"/>
              </a:rPr>
              <a:t>人</a:t>
            </a:r>
            <a:r>
              <a:rPr>
                <a:solidFill>
                  <a:srgbClr val="3333FF"/>
                </a:solidFill>
              </a:rPr>
              <a:t>)</a:t>
            </a:r>
            <a:r>
              <a:rPr b="0">
                <a:solidFill>
                  <a:srgbClr val="3333FF"/>
                </a:solidFill>
                <a:latin typeface="宋体"/>
                <a:ea typeface="宋体"/>
                <a:cs typeface="宋体"/>
                <a:sym typeface="宋体"/>
              </a:rPr>
              <a:t>感到惊奇</a:t>
            </a:r>
            <a:endParaRPr>
              <a:solidFill>
                <a:srgbClr val="3333FF"/>
              </a:solidFill>
            </a:endParaRPr>
          </a:p>
          <a:p>
            <a:pPr algn="l" defTabSz="1300480">
              <a:lnSpc>
                <a:spcPct val="110000"/>
              </a:lnSpc>
              <a:defRPr sz="4800">
                <a:solidFill>
                  <a:srgbClr val="FF33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amazing </a:t>
            </a:r>
            <a:r>
              <a:rPr i="1">
                <a:solidFill>
                  <a:srgbClr val="3333FF"/>
                </a:solidFill>
              </a:rPr>
              <a:t>adj.</a:t>
            </a:r>
            <a:r>
              <a:t> </a:t>
            </a:r>
            <a:r>
              <a:rPr>
                <a:solidFill>
                  <a:srgbClr val="000000"/>
                </a:solidFill>
              </a:rPr>
              <a:t>very surprising, especially in a way that makes you feel pleasure or admiration  </a:t>
            </a:r>
            <a:r>
              <a:rPr b="0">
                <a:solidFill>
                  <a:srgbClr val="3333FF"/>
                </a:solidFill>
                <a:latin typeface="宋体"/>
                <a:ea typeface="宋体"/>
                <a:cs typeface="宋体"/>
                <a:sym typeface="宋体"/>
              </a:rPr>
              <a:t>令人惊奇的；</a:t>
            </a:r>
            <a:r>
              <a:rPr>
                <a:solidFill>
                  <a:srgbClr val="3333FF"/>
                </a:solidFill>
              </a:rPr>
              <a:t>(</a:t>
            </a:r>
            <a:r>
              <a:rPr b="0">
                <a:solidFill>
                  <a:srgbClr val="3333FF"/>
                </a:solidFill>
                <a:latin typeface="宋体"/>
                <a:ea typeface="宋体"/>
                <a:cs typeface="宋体"/>
                <a:sym typeface="宋体"/>
              </a:rPr>
              <a:t>尤指</a:t>
            </a:r>
            <a:r>
              <a:rPr>
                <a:solidFill>
                  <a:srgbClr val="3333FF"/>
                </a:solidFill>
              </a:rPr>
              <a:t>)</a:t>
            </a:r>
            <a:r>
              <a:rPr b="0">
                <a:solidFill>
                  <a:srgbClr val="3333FF"/>
                </a:solidFill>
                <a:latin typeface="宋体"/>
                <a:ea typeface="宋体"/>
                <a:cs typeface="宋体"/>
                <a:sym typeface="宋体"/>
              </a:rPr>
              <a:t>令人惊喜的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13" dur="500"/>
                                        <p:tgtEl>
                                          <p:spTgt spid="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18" dur="500"/>
                                        <p:tgtEl>
                                          <p:spTgt spid="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Class="entr" nodeType="afterEffect" presetSubtype="32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22" dur="500"/>
                                        <p:tgtEl>
                                          <p:spTgt spid="2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12" presetID="18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27" dur="500"/>
                                        <p:tgtEl>
                                          <p:spTgt spid="25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Class="entr" nodeType="withEffect" presetSubtype="12" presetID="18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30" dur="500"/>
                                        <p:tgtEl>
                                          <p:spTgt spid="2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clickEffect" presetSubtype="12" presetID="18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35" dur="500"/>
                                        <p:tgtEl>
                                          <p:spTgt spid="2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51" grpId="2"/>
      <p:bldP build="p" bldLvl="5" animBg="1" rev="0" advAuto="0" spid="253" grpId="3"/>
      <p:bldP build="whole" bldLvl="1" animBg="1" rev="0" advAuto="0" spid="252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et away with doing sth.…"/>
          <p:cNvSpPr txBox="1"/>
          <p:nvPr>
            <p:ph type="body" idx="4294967295"/>
          </p:nvPr>
        </p:nvSpPr>
        <p:spPr>
          <a:xfrm>
            <a:off x="356728" y="781191"/>
            <a:ext cx="12392944" cy="8295076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</a:t>
            </a:r>
            <a:r>
              <a:rPr>
                <a:solidFill>
                  <a:srgbClr val="FF0000"/>
                </a:solidFill>
              </a:rPr>
              <a:t>get away with doing sth.  </a:t>
            </a:r>
            <a:endParaRPr>
              <a:solidFill>
                <a:srgbClr val="FF0000"/>
              </a:solidFill>
            </a:endParaRP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不因某事受惩罚；携带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跑掉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e.g. For that serious accident, he </a:t>
            </a:r>
            <a:r>
              <a:rPr>
                <a:solidFill>
                  <a:srgbClr val="0000FF"/>
                </a:solidFill>
              </a:rPr>
              <a:t>got </a:t>
            </a:r>
            <a:endParaRPr>
              <a:solidFill>
                <a:srgbClr val="0000FF"/>
              </a:solidFill>
            </a:endParaRP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away with</a:t>
            </a:r>
            <a:r>
              <a:rPr>
                <a:solidFill>
                  <a:srgbClr val="000000"/>
                </a:solidFill>
              </a:rPr>
              <a:t> only a fine.  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     那么严重的事故，他缴了罚款就完事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     了。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</a:t>
            </a:r>
            <a:r>
              <a:t>They </a:t>
            </a:r>
            <a:r>
              <a:rPr>
                <a:solidFill>
                  <a:srgbClr val="0000FF"/>
                </a:solidFill>
              </a:rPr>
              <a:t>got away with</a:t>
            </a:r>
            <a:r>
              <a:t> damaging the 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car.</a:t>
            </a:r>
          </a:p>
          <a:p>
            <a:pPr marL="817315" indent="-817315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     他们损坏了汽车却逃之夭夭。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500"/>
                                        <p:tgtEl>
                                          <p:spTgt spid="2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500"/>
                                        <p:tgtEl>
                                          <p:spTgt spid="2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5" dur="500"/>
                                        <p:tgtEl>
                                          <p:spTgt spid="2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9" dur="500"/>
                                        <p:tgtEl>
                                          <p:spTgt spid="2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3" dur="500"/>
                                        <p:tgtEl>
                                          <p:spTgt spid="2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7" dur="500"/>
                                        <p:tgtEl>
                                          <p:spTgt spid="2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31" dur="500"/>
                                        <p:tgtEl>
                                          <p:spTgt spid="2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5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9. Perhaps with a discount and a new…"/>
          <p:cNvSpPr txBox="1"/>
          <p:nvPr/>
        </p:nvSpPr>
        <p:spPr>
          <a:xfrm>
            <a:off x="460586" y="700828"/>
            <a:ext cx="12085886" cy="7787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9. Perhaps with a discount and a new   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sign he could </a:t>
            </a:r>
            <a:r>
              <a:rPr>
                <a:solidFill>
                  <a:srgbClr val="0000FF"/>
                </a:solidFill>
              </a:rPr>
              <a:t>win</a:t>
            </a:r>
            <a:r>
              <a:t> his customers </a:t>
            </a:r>
            <a:r>
              <a:rPr>
                <a:solidFill>
                  <a:srgbClr val="0000FF"/>
                </a:solidFill>
              </a:rPr>
              <a:t>back</a:t>
            </a:r>
            <a:r>
              <a:t>.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也许写个新的招牌、打点折，能够赢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回顾客。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  <a:r>
              <a:rPr>
                <a:solidFill>
                  <a:srgbClr val="FF0000"/>
                </a:solidFill>
              </a:rPr>
              <a:t>win sth. / sb. back  </a:t>
            </a:r>
            <a:endParaRPr>
              <a:solidFill>
                <a:srgbClr val="FF0000"/>
              </a:solidFill>
            </a:endParaRP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win back sb./ sth.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赢回；重新获得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How can I </a:t>
            </a:r>
            <a:r>
              <a:rPr>
                <a:solidFill>
                  <a:srgbClr val="FF3399"/>
                </a:solidFill>
              </a:rPr>
              <a:t>win back</a:t>
            </a:r>
            <a:r>
              <a:t> her trust?   </a:t>
            </a:r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我怎么才能重新赢得她的信任？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2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1" dur="500"/>
                                        <p:tgtEl>
                                          <p:spTgt spid="2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6" dur="500"/>
                                        <p:tgtEl>
                                          <p:spTgt spid="25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Class="entr" nodeType="after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0" dur="500"/>
                                        <p:tgtEl>
                                          <p:spTgt spid="25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57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11. The strength of the diet in Wang…"/>
          <p:cNvSpPr txBox="1"/>
          <p:nvPr/>
        </p:nvSpPr>
        <p:spPr>
          <a:xfrm>
            <a:off x="460586" y="-644961"/>
            <a:ext cx="11982028" cy="11203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11. The </a:t>
            </a:r>
            <a:r>
              <a:rPr>
                <a:solidFill>
                  <a:srgbClr val="0000FF"/>
                </a:solidFill>
              </a:rPr>
              <a:t>strength</a:t>
            </a:r>
            <a:r>
              <a:t> of the diet in Wang 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Peng’s restaurant was that ...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王鹏餐馆的饮食的优势在于</a:t>
            </a:r>
            <a:r>
              <a:t>……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strength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阅读下列各句，并观察</a:t>
            </a:r>
            <a:r>
              <a:t>strength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在句中的含义。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He pushed against the rock with all his 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strength</a:t>
            </a:r>
            <a:r>
              <a:rPr>
                <a:solidFill>
                  <a:srgbClr val="000000"/>
                </a:solidFill>
              </a:rPr>
              <a:t>.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	他使出全力推岩石。</a:t>
            </a:r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The new weapon’s </a:t>
            </a:r>
            <a:r>
              <a:rPr>
                <a:solidFill>
                  <a:srgbClr val="0000FF"/>
                </a:solidFill>
              </a:rPr>
              <a:t>strength</a:t>
            </a:r>
            <a:r>
              <a:t> lies in its 	accuracy.</a:t>
            </a:r>
            <a:endParaRPr sz="5000"/>
          </a:p>
          <a:p>
            <a:pPr algn="l" defTabSz="1300480">
              <a:lnSpc>
                <a:spcPct val="120000"/>
              </a:lnSpc>
              <a:tabLst>
                <a:tab pos="622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	这种新型武器的优势在于其精确性</a:t>
            </a:r>
            <a:endParaRPr sz="4800"/>
          </a:p>
          <a:p>
            <a:pPr algn="l" defTabSz="1300480">
              <a:lnSpc>
                <a:spcPct val="110000"/>
              </a:lnSpc>
              <a:tabLst>
                <a:tab pos="6223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	她有出众的意志力。</a:t>
            </a:r>
          </a:p>
        </p:txBody>
      </p:sp>
      <p:sp>
        <p:nvSpPr>
          <p:cNvPr id="260" name="力量；力气"/>
          <p:cNvSpPr txBox="1"/>
          <p:nvPr/>
        </p:nvSpPr>
        <p:spPr>
          <a:xfrm>
            <a:off x="6456679" y="5952631"/>
            <a:ext cx="331774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力量；力气</a:t>
            </a:r>
          </a:p>
        </p:txBody>
      </p:sp>
      <p:sp>
        <p:nvSpPr>
          <p:cNvPr id="261" name="优势"/>
          <p:cNvSpPr txBox="1"/>
          <p:nvPr/>
        </p:nvSpPr>
        <p:spPr>
          <a:xfrm>
            <a:off x="8073249" y="7795824"/>
            <a:ext cx="1412749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lnSpc>
                <a:spcPct val="130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优势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500"/>
                                        <p:tgtEl>
                                          <p:spTgt spid="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5" dur="500"/>
                                        <p:tgtEl>
                                          <p:spTgt spid="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9" dur="500"/>
                                        <p:tgtEl>
                                          <p:spTgt spid="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3" dur="500"/>
                                        <p:tgtEl>
                                          <p:spTgt spid="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7" dur="500"/>
                                        <p:tgtEl>
                                          <p:spTgt spid="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31" dur="500"/>
                                        <p:tgtEl>
                                          <p:spTgt spid="2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35" dur="500"/>
                                        <p:tgtEl>
                                          <p:spTgt spid="25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5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61" grpId="3"/>
      <p:bldP build="p" bldLvl="5" animBg="1" rev="0" advAuto="0" spid="259" grpId="1"/>
      <p:bldP build="whole" bldLvl="1" animBg="1" rev="0" advAuto="0" spid="260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[拓展]…"/>
          <p:cNvSpPr txBox="1"/>
          <p:nvPr/>
        </p:nvSpPr>
        <p:spPr>
          <a:xfrm>
            <a:off x="460586" y="1288494"/>
            <a:ext cx="12237157" cy="6232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30000"/>
              </a:lnSpc>
              <a:defRPr sz="5000">
                <a:solidFill>
                  <a:srgbClr val="6600C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t>]</a:t>
            </a:r>
          </a:p>
          <a:p>
            <a:pPr algn="l" defTabSz="1300480">
              <a:lnSpc>
                <a:spcPct val="13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on the strength of sth. </a:t>
            </a:r>
          </a:p>
          <a:p>
            <a:pPr algn="l" defTabSz="1300480">
              <a:lnSpc>
                <a:spcPct val="13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在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的影响或帮助下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I got the job </a:t>
            </a:r>
            <a:r>
              <a:rPr>
                <a:solidFill>
                  <a:srgbClr val="0000FF"/>
                </a:solidFill>
              </a:rPr>
              <a:t>on the strength of</a:t>
            </a:r>
            <a:r>
              <a:t> 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her recommendation.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在她的推荐下，我得到了这份工作。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2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500"/>
                                        <p:tgtEl>
                                          <p:spTgt spid="2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5" dur="500"/>
                                        <p:tgtEl>
                                          <p:spTgt spid="2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63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trengthen    vt. &amp; vi. 加强；强化…"/>
          <p:cNvSpPr txBox="1"/>
          <p:nvPr/>
        </p:nvSpPr>
        <p:spPr>
          <a:xfrm>
            <a:off x="970844" y="1600764"/>
            <a:ext cx="11266312" cy="6205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3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strengthen    </a:t>
            </a:r>
            <a:r>
              <a:rPr i="1"/>
              <a:t>vt.</a:t>
            </a:r>
            <a:r>
              <a:t> &amp; </a:t>
            </a:r>
            <a:r>
              <a:rPr i="1"/>
              <a:t>vi.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加强；强化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The organization’s aim is to 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rPr>
                <a:solidFill>
                  <a:srgbClr val="0000FF"/>
                </a:solidFill>
              </a:rPr>
              <a:t>strengthen</a:t>
            </a:r>
            <a:r>
              <a:t> the cultural ties 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between China and France.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这个组织旨在加强中法两国之间的</a:t>
            </a:r>
          </a:p>
          <a:p>
            <a:pPr algn="l" defTabSz="1300480">
              <a:lnSpc>
                <a:spcPct val="13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文化联系。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7" dur="500"/>
                                        <p:tgtEl>
                                          <p:spTgt spid="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11" dur="500"/>
                                        <p:tgtEl>
                                          <p:spTgt spid="2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15" dur="500"/>
                                        <p:tgtEl>
                                          <p:spTgt spid="2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Class="entr" nodeType="after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19" dur="500"/>
                                        <p:tgtEl>
                                          <p:spTgt spid="2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Class="entr" nodeType="afterEffect" presetSubtype="4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>
                                        <p:cTn id="23" dur="500"/>
                                        <p:tgtEl>
                                          <p:spTgt spid="2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65" grpId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Unit 3"/>
          <p:cNvSpPr txBox="1"/>
          <p:nvPr/>
        </p:nvSpPr>
        <p:spPr>
          <a:xfrm>
            <a:off x="6719146" y="5310293"/>
            <a:ext cx="4551681" cy="1625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1157427">
              <a:defRPr sz="11392">
                <a:ln w="10730">
                  <a:solidFill>
                    <a:srgbClr val="000000"/>
                  </a:solidFill>
                </a:ln>
                <a:solidFill>
                  <a:srgbClr val="FF9302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Unit 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Unit 3…"/>
          <p:cNvSpPr txBox="1"/>
          <p:nvPr/>
        </p:nvSpPr>
        <p:spPr>
          <a:xfrm>
            <a:off x="325119" y="650239"/>
            <a:ext cx="11921068" cy="20590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1118412">
              <a:defRPr sz="6708">
                <a:ln w="19624">
                  <a:solidFill>
                    <a:srgbClr val="FFFF99"/>
                  </a:solidFill>
                </a:ln>
                <a:solidFill>
                  <a:srgbClr val="FFFF00"/>
                </a:solidFill>
                <a:effectLst>
                  <a:outerShdw sx="100000" sy="100000" kx="0" ky="0" algn="b" rotWithShape="0" blurRad="54610" dist="30892" dir="2700000">
                    <a:srgbClr val="990000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Unit 3</a:t>
            </a:r>
            <a:endParaRPr sz="4300">
              <a:ln w="19568">
                <a:solidFill>
                  <a:srgbClr val="FFFF99"/>
                </a:solidFill>
              </a:ln>
            </a:endParaRPr>
          </a:p>
          <a:p>
            <a:pPr defTabSz="1118412">
              <a:defRPr sz="6708">
                <a:ln w="19624">
                  <a:solidFill>
                    <a:srgbClr val="FFFF99"/>
                  </a:solidFill>
                </a:ln>
                <a:solidFill>
                  <a:srgbClr val="FFFF00"/>
                </a:solidFill>
                <a:effectLst>
                  <a:outerShdw sx="100000" sy="100000" kx="0" ky="0" algn="b" rotWithShape="0" blurRad="54610" dist="30892" dir="2700000">
                    <a:srgbClr val="990000"/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The Million Pound Bank Note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【自我归纳】…"/>
          <p:cNvSpPr txBox="1"/>
          <p:nvPr/>
        </p:nvSpPr>
        <p:spPr>
          <a:xfrm>
            <a:off x="541866" y="541866"/>
            <a:ext cx="11921068" cy="8026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【自我归纳】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permit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用作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名词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，意为</a:t>
            </a:r>
            <a:r>
              <a:t>“_______ 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；用作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动词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时，意为</a:t>
            </a:r>
            <a:r>
              <a:t>“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允许</a:t>
            </a:r>
            <a:r>
              <a:t> 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，可用于如下结构：</a:t>
            </a:r>
            <a:r>
              <a:rPr>
                <a:solidFill>
                  <a:srgbClr val="0000FF"/>
                </a:solidFill>
              </a:rPr>
              <a:t>permit sb. to do sth.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允许某人做某事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 </a:t>
            </a:r>
            <a:r>
              <a:rPr>
                <a:solidFill>
                  <a:srgbClr val="0000FF"/>
                </a:solidFill>
              </a:rPr>
              <a:t>permit doing sth.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允许做某事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</a:t>
            </a:r>
            <a:r>
              <a:rPr>
                <a:solidFill>
                  <a:srgbClr val="0000FF"/>
                </a:solidFill>
              </a:rPr>
              <a:t>permit sb. sth.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允许某人某事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</a:t>
            </a:r>
            <a:r>
              <a:rPr>
                <a:solidFill>
                  <a:srgbClr val="0000FF"/>
                </a:solidFill>
              </a:rPr>
              <a:t>permit sb. in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（</a:t>
            </a:r>
            <a:r>
              <a:rPr>
                <a:solidFill>
                  <a:srgbClr val="0000FF"/>
                </a:solidFill>
              </a:rPr>
              <a:t>sth.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）允许某人进入某处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；</a:t>
            </a:r>
            <a:r>
              <a:rPr>
                <a:solidFill>
                  <a:srgbClr val="0000FF"/>
                </a:solidFill>
              </a:rPr>
              <a:t>weather permitting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在句</a:t>
            </a:r>
            <a:r>
              <a:t>7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中，相当于</a:t>
            </a:r>
            <a:r>
              <a:rPr>
                <a:solidFill>
                  <a:srgbClr val="0000FF"/>
                </a:solidFill>
              </a:rPr>
              <a:t>if weather permits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</p:txBody>
      </p:sp>
      <p:sp>
        <p:nvSpPr>
          <p:cNvPr id="272" name="许可"/>
          <p:cNvSpPr txBox="1"/>
          <p:nvPr/>
        </p:nvSpPr>
        <p:spPr>
          <a:xfrm>
            <a:off x="7369386" y="1408853"/>
            <a:ext cx="2492588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spcBef>
                <a:spcPts val="3000"/>
              </a:spcBef>
              <a:defRPr b="0" sz="5000">
                <a:solidFill>
                  <a:srgbClr val="FF33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许可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over dir="r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2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2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【即学即练】根据括号内的汉语提示补全下列句子。…"/>
          <p:cNvSpPr txBox="1"/>
          <p:nvPr/>
        </p:nvSpPr>
        <p:spPr>
          <a:xfrm>
            <a:off x="433493" y="325120"/>
            <a:ext cx="12029441" cy="45899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solidFill>
                  <a:srgbClr val="FF33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【即学即练】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根据括号内的汉语提示补全下列句子。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 In the past, blacks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____________________________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不准进入</a:t>
            </a:r>
            <a:r>
              <a:t>) certain public places.</a:t>
            </a:r>
          </a:p>
        </p:txBody>
      </p:sp>
      <p:sp>
        <p:nvSpPr>
          <p:cNvPr id="275" name="were not permitted to enter"/>
          <p:cNvSpPr txBox="1"/>
          <p:nvPr/>
        </p:nvSpPr>
        <p:spPr>
          <a:xfrm>
            <a:off x="1056639" y="3070688"/>
            <a:ext cx="8671531" cy="83967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were not permitted to enter       </a:t>
            </a:r>
          </a:p>
        </p:txBody>
      </p:sp>
      <p:sp>
        <p:nvSpPr>
          <p:cNvPr id="276" name="2. You cannot park here…"/>
          <p:cNvSpPr txBox="1"/>
          <p:nvPr/>
        </p:nvSpPr>
        <p:spPr>
          <a:xfrm>
            <a:off x="433493" y="4660053"/>
            <a:ext cx="12029441" cy="46618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2. You cannot park here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_____________________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没有停车许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可证</a:t>
            </a:r>
            <a:r>
              <a:t>).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3. _______________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如果时间允许的话</a:t>
            </a:r>
            <a:r>
              <a:t>),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we will listen to your questions.</a:t>
            </a:r>
          </a:p>
        </p:txBody>
      </p:sp>
      <p:sp>
        <p:nvSpPr>
          <p:cNvPr id="277" name="without a parking permit"/>
          <p:cNvSpPr txBox="1"/>
          <p:nvPr/>
        </p:nvSpPr>
        <p:spPr>
          <a:xfrm>
            <a:off x="1192106" y="5671647"/>
            <a:ext cx="7004656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without a parking permit</a:t>
            </a:r>
          </a:p>
        </p:txBody>
      </p:sp>
      <p:sp>
        <p:nvSpPr>
          <p:cNvPr id="278" name="If time permits"/>
          <p:cNvSpPr txBox="1"/>
          <p:nvPr/>
        </p:nvSpPr>
        <p:spPr>
          <a:xfrm>
            <a:off x="1300479" y="7297248"/>
            <a:ext cx="4833316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If time permits   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1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7" grpId="2"/>
      <p:bldP build="whole" bldLvl="1" animBg="1" rev="0" advAuto="0" spid="278" grpId="3"/>
      <p:bldP build="whole" bldLvl="1" animBg="1" rev="0" advAuto="0" spid="275" grpId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5. Go right ahead.  请问吧。…"/>
          <p:cNvSpPr txBox="1"/>
          <p:nvPr/>
        </p:nvSpPr>
        <p:spPr>
          <a:xfrm>
            <a:off x="216746" y="478648"/>
            <a:ext cx="12571308" cy="92736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5. </a:t>
            </a:r>
            <a:r>
              <a:rPr>
                <a:solidFill>
                  <a:srgbClr val="FF3300"/>
                </a:solidFill>
              </a:rPr>
              <a:t>Go</a:t>
            </a:r>
            <a:r>
              <a:t> right </a:t>
            </a:r>
            <a:r>
              <a:rPr>
                <a:solidFill>
                  <a:srgbClr val="FF3300"/>
                </a:solidFill>
              </a:rPr>
              <a:t>ahead</a:t>
            </a:r>
            <a:r>
              <a:t>.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请问吧。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go ahead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主要有以下三种含义：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走在前面；先走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  <a:r>
              <a:t>     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e.g. You </a:t>
            </a:r>
            <a:r>
              <a:rPr>
                <a:solidFill>
                  <a:srgbClr val="FF0066"/>
                </a:solidFill>
              </a:rPr>
              <a:t>go ahead</a:t>
            </a:r>
            <a:r>
              <a:t> and tell them that we  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will be there shortly.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发生；进行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e.g. The building of the new school will 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    </a:t>
            </a:r>
            <a:r>
              <a:rPr>
                <a:solidFill>
                  <a:srgbClr val="FF0066"/>
                </a:solidFill>
              </a:rPr>
              <a:t>go ahead</a:t>
            </a:r>
            <a:r>
              <a:t> as planned.</a:t>
            </a:r>
          </a:p>
          <a:p>
            <a:pPr marL="697653" indent="-697653"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主要用于口语中，表示</a:t>
            </a:r>
            <a:r>
              <a:t>“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可以；往下说；开始吧</a:t>
            </a:r>
            <a:r>
              <a:rPr>
                <a:solidFill>
                  <a:srgbClr val="0000FF"/>
                </a:solidFill>
              </a:rPr>
              <a:t>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等，高考主要考查这一用法。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1000"/>
                                        <p:tgtEl>
                                          <p:spTgt spid="2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2" dur="1000"/>
                                        <p:tgtEl>
                                          <p:spTgt spid="2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6" dur="1000"/>
                                        <p:tgtEl>
                                          <p:spTgt spid="2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2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0" dur="1000"/>
                                        <p:tgtEl>
                                          <p:spTgt spid="2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5" dur="1000"/>
                                        <p:tgtEl>
                                          <p:spTgt spid="2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2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9" dur="1000"/>
                                        <p:tgtEl>
                                          <p:spTgt spid="2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2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33" dur="1000"/>
                                        <p:tgtEl>
                                          <p:spTgt spid="2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7" fill="hold"/>
                                        <p:tgtEl>
                                          <p:spTgt spid="2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38" dur="1000"/>
                                        <p:tgtEl>
                                          <p:spTgt spid="2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80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【即学即练】look，stare，glare…"/>
          <p:cNvSpPr txBox="1"/>
          <p:nvPr/>
        </p:nvSpPr>
        <p:spPr>
          <a:xfrm>
            <a:off x="325119" y="397368"/>
            <a:ext cx="12462935" cy="72639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【即学即练】</a:t>
            </a:r>
            <a:r>
              <a:t>look，stare，glare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男孩问我问题的时候，盯着我的眼睛。</a:t>
            </a:r>
            <a:endParaRPr u="sng"/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                                                                                </a:t>
            </a:r>
            <a:r>
              <a:rPr u="sng"/>
              <a:t>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老师叫我们看黑板。</a:t>
            </a:r>
            <a:endParaRPr u="sng"/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                                                                                      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他们没打架，只是站在那里怒目相视。</a:t>
            </a:r>
          </a:p>
        </p:txBody>
      </p:sp>
      <p:sp>
        <p:nvSpPr>
          <p:cNvPr id="283" name="The boy stared at my eyes when asking me some questions."/>
          <p:cNvSpPr txBox="1"/>
          <p:nvPr/>
        </p:nvSpPr>
        <p:spPr>
          <a:xfrm>
            <a:off x="975359" y="2231155"/>
            <a:ext cx="10512215" cy="1647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The boy </a:t>
            </a:r>
            <a:r>
              <a:rPr>
                <a:solidFill>
                  <a:srgbClr val="0000FF"/>
                </a:solidFill>
              </a:rPr>
              <a:t>stared at</a:t>
            </a:r>
            <a:r>
              <a:t> my eyes when asking me some questions. </a:t>
            </a:r>
          </a:p>
        </p:txBody>
      </p:sp>
      <p:sp>
        <p:nvSpPr>
          <p:cNvPr id="284" name="The teacher told us to look at the blackboard."/>
          <p:cNvSpPr txBox="1"/>
          <p:nvPr/>
        </p:nvSpPr>
        <p:spPr>
          <a:xfrm>
            <a:off x="975359" y="4723742"/>
            <a:ext cx="9478153" cy="1647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The teacher told us to </a:t>
            </a:r>
            <a:r>
              <a:rPr>
                <a:solidFill>
                  <a:srgbClr val="0000FF"/>
                </a:solidFill>
              </a:rPr>
              <a:t>look at</a:t>
            </a:r>
            <a:r>
              <a:t> the blackboard.</a:t>
            </a:r>
          </a:p>
        </p:txBody>
      </p:sp>
      <p:sp>
        <p:nvSpPr>
          <p:cNvPr id="285" name="They didn’t fight, but stood there glaring at one another."/>
          <p:cNvSpPr txBox="1"/>
          <p:nvPr/>
        </p:nvSpPr>
        <p:spPr>
          <a:xfrm>
            <a:off x="975359" y="7468557"/>
            <a:ext cx="11054082" cy="15762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They didn’t fight, but stood there </a:t>
            </a:r>
            <a:r>
              <a:rPr>
                <a:solidFill>
                  <a:srgbClr val="0000FF"/>
                </a:solidFill>
              </a:rPr>
              <a:t>glaring at</a:t>
            </a:r>
            <a:r>
              <a:t> one another.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2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ID="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7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83" grpId="1"/>
      <p:bldP build="whole" bldLvl="1" animBg="1" rev="0" advAuto="0" spid="285" grpId="3"/>
      <p:bldP build="whole" bldLvl="1" animBg="1" rev="0" advAuto="0" spid="284" grpId="2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7. ... when I was spotted by a ship.…"/>
          <p:cNvSpPr txBox="1"/>
          <p:nvPr/>
        </p:nvSpPr>
        <p:spPr>
          <a:xfrm>
            <a:off x="433493" y="433493"/>
            <a:ext cx="12137814" cy="74620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7. ... when I was </a:t>
            </a:r>
            <a:r>
              <a:rPr>
                <a:solidFill>
                  <a:srgbClr val="FF3300"/>
                </a:solidFill>
              </a:rPr>
              <a:t>spotted</a:t>
            </a:r>
            <a:r>
              <a:t> by a ship.</a:t>
            </a: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一艘船发现了我。</a:t>
            </a: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  <a:r>
              <a:rPr>
                <a:latin typeface="Arial"/>
                <a:ea typeface="Arial"/>
                <a:cs typeface="Arial"/>
                <a:sym typeface="Arial"/>
              </a:rPr>
              <a:t> </a:t>
            </a:r>
            <a:r>
              <a:t>spot</a:t>
            </a:r>
            <a:r>
              <a:rPr>
                <a:latin typeface="Arial"/>
                <a:ea typeface="Arial"/>
                <a:cs typeface="Arial"/>
                <a:sym typeface="Arial"/>
              </a:rPr>
              <a:t> </a:t>
            </a:r>
            <a:r>
              <a:t> </a:t>
            </a:r>
            <a:r>
              <a:rPr i="1"/>
              <a:t>n. &amp; v</a:t>
            </a:r>
            <a:r>
              <a:t>.</a:t>
            </a:r>
            <a:endParaRPr>
              <a:solidFill>
                <a:srgbClr val="0000FF"/>
              </a:solidFill>
            </a:endParaRP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阅读下列句子，在括号内填出与</a:t>
            </a:r>
            <a:r>
              <a:t>spot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相对</a:t>
            </a: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应的词性及含义。</a:t>
            </a: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i="1"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v.</a:t>
            </a:r>
            <a:r>
              <a:rPr i="0"/>
              <a:t> </a:t>
            </a:r>
            <a:r>
              <a:rPr b="0" i="0">
                <a:latin typeface="宋体"/>
                <a:ea typeface="宋体"/>
                <a:cs typeface="宋体"/>
                <a:sym typeface="宋体"/>
              </a:rPr>
              <a:t>发现；认出</a:t>
            </a:r>
            <a:r>
              <a:rPr i="0"/>
              <a:t> </a:t>
            </a:r>
            <a:r>
              <a:t>  </a:t>
            </a:r>
          </a:p>
          <a:p>
            <a:pPr marL="950524" indent="-950524" algn="l" defTabSz="1300480">
              <a:lnSpc>
                <a:spcPct val="110000"/>
              </a:lnSpc>
              <a:tabLst>
                <a:tab pos="5994400" algn="l"/>
                <a:tab pos="6616700" algn="l"/>
              </a:tabLst>
              <a:defRPr i="1"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n.</a:t>
            </a:r>
            <a:r>
              <a:rPr i="0"/>
              <a:t> ①</a:t>
            </a:r>
            <a:r>
              <a:rPr b="0" i="0">
                <a:latin typeface="宋体"/>
                <a:ea typeface="宋体"/>
                <a:cs typeface="宋体"/>
                <a:sym typeface="宋体"/>
              </a:rPr>
              <a:t>斑点</a:t>
            </a:r>
            <a:r>
              <a:rPr i="0"/>
              <a:t>  ②</a:t>
            </a:r>
            <a:r>
              <a:rPr b="0" i="0">
                <a:latin typeface="宋体"/>
                <a:ea typeface="宋体"/>
                <a:cs typeface="宋体"/>
                <a:sym typeface="宋体"/>
              </a:rPr>
              <a:t>污点 </a:t>
            </a:r>
            <a:r>
              <a:rPr i="0"/>
              <a:t>③</a:t>
            </a:r>
            <a:r>
              <a:rPr b="0" i="0">
                <a:latin typeface="宋体"/>
                <a:ea typeface="宋体"/>
                <a:cs typeface="宋体"/>
                <a:sym typeface="宋体"/>
              </a:rPr>
              <a:t>地点</a:t>
            </a:r>
            <a:r>
              <a:rPr i="0">
                <a:solidFill>
                  <a:srgbClr val="000000"/>
                </a:solidFill>
              </a:rPr>
              <a:t> 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" fill="hold"/>
                                        <p:tgtEl>
                                          <p:spTgt spid="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2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"/>
                            </p:stCondLst>
                            <p:childTnLst>
                              <p:par>
                                <p:cTn id="10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2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"/>
                            </p:stCondLst>
                            <p:childTnLst>
                              <p:par>
                                <p:cTn id="1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2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"/>
                            </p:stCondLst>
                            <p:childTnLst>
                              <p:par>
                                <p:cTn id="20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" fill="hold"/>
                                        <p:tgtEl>
                                          <p:spTgt spid="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fill="hold"/>
                                        <p:tgtEl>
                                          <p:spTgt spid="2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00" fill="hold"/>
                                        <p:tgtEl>
                                          <p:spTgt spid="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Class="entr" nodeType="afterEffect" presetSubtype="8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2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2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2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287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[常见搭配]…"/>
          <p:cNvSpPr txBox="1"/>
          <p:nvPr/>
        </p:nvSpPr>
        <p:spPr>
          <a:xfrm>
            <a:off x="961813" y="1262503"/>
            <a:ext cx="11501121" cy="64609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99003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常见搭配</a:t>
            </a:r>
            <a:r>
              <a:t>]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on the spot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当场；当下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in a (tight) spot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处于困境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put sb. on the spot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（提出难题）使某人尴尬，使某人为难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be spotted with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满是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斑点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3) 短语account for，表示“说…"/>
          <p:cNvSpPr txBox="1"/>
          <p:nvPr/>
        </p:nvSpPr>
        <p:spPr>
          <a:xfrm>
            <a:off x="216745" y="325119"/>
            <a:ext cx="12462936" cy="20683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5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短语</a:t>
            </a:r>
            <a:r>
              <a:rPr>
                <a:solidFill>
                  <a:srgbClr val="0000FF"/>
                </a:solidFill>
              </a:rPr>
              <a:t>account for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，表示</a:t>
            </a:r>
            <a:r>
              <a:rPr>
                <a:solidFill>
                  <a:srgbClr val="0000FF"/>
                </a:solidFill>
              </a:rPr>
              <a:t>“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说</a:t>
            </a:r>
            <a:endParaRPr>
              <a:solidFill>
                <a:srgbClr val="0000FF"/>
              </a:solidFill>
            </a:endParaRPr>
          </a:p>
          <a:p>
            <a:pPr algn="l" defTabSz="1300480">
              <a:lnSpc>
                <a:spcPct val="115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明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原因，解释</a:t>
            </a:r>
            <a:r>
              <a:rPr>
                <a:solidFill>
                  <a:srgbClr val="000000"/>
                </a:solidFill>
              </a:rPr>
              <a:t>”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。 </a:t>
            </a:r>
          </a:p>
        </p:txBody>
      </p:sp>
      <p:sp>
        <p:nvSpPr>
          <p:cNvPr id="292" name="[即学即练]…"/>
          <p:cNvSpPr txBox="1"/>
          <p:nvPr/>
        </p:nvSpPr>
        <p:spPr>
          <a:xfrm>
            <a:off x="650239" y="3606198"/>
            <a:ext cx="11812695" cy="54424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1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即学即练</a:t>
            </a:r>
            <a:r>
              <a:t>]</a:t>
            </a:r>
            <a:r>
              <a:rPr>
                <a:solidFill>
                  <a:srgbClr val="990033"/>
                </a:solidFill>
              </a:rPr>
              <a:t> </a:t>
            </a:r>
            <a:endParaRPr>
              <a:solidFill>
                <a:srgbClr val="990033"/>
              </a:solidFill>
            </a:endParaRPr>
          </a:p>
          <a:p>
            <a:pPr algn="l" defTabSz="1300480">
              <a:lnSpc>
                <a:spcPct val="110000"/>
              </a:lnSpc>
              <a:defRPr sz="5000">
                <a:solidFill>
                  <a:srgbClr val="990033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用</a:t>
            </a:r>
            <a:r>
              <a:t>account (for)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的适当形式完成下列句子。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His illness ____________ his absence </a:t>
            </a:r>
          </a:p>
          <a:p>
            <a:pPr algn="l" defTabSz="1300480">
              <a:lnSpc>
                <a:spcPct val="11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from school.</a:t>
            </a:r>
          </a:p>
        </p:txBody>
      </p:sp>
      <p:sp>
        <p:nvSpPr>
          <p:cNvPr id="293" name="accounts for"/>
          <p:cNvSpPr txBox="1"/>
          <p:nvPr/>
        </p:nvSpPr>
        <p:spPr>
          <a:xfrm>
            <a:off x="4468706" y="6505786"/>
            <a:ext cx="3475879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lnSpc>
                <a:spcPct val="12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accounts for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92" grpId="1"/>
      <p:bldP build="whole" bldLvl="1" animBg="1" rev="0" advAuto="0" spid="293" grpId="2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9. On the contrary, in fact.…"/>
          <p:cNvSpPr txBox="1"/>
          <p:nvPr/>
        </p:nvSpPr>
        <p:spPr>
          <a:xfrm>
            <a:off x="216746" y="462844"/>
            <a:ext cx="11379201" cy="18975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934719" indent="-934719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9. </a:t>
            </a:r>
            <a:r>
              <a:rPr>
                <a:solidFill>
                  <a:srgbClr val="FF3300"/>
                </a:solidFill>
              </a:rPr>
              <a:t>On the contrary</a:t>
            </a:r>
            <a:r>
              <a:t>, in fact. </a:t>
            </a:r>
          </a:p>
          <a:p>
            <a:pPr marL="934719" indent="-934719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事实上，正好相反。</a:t>
            </a:r>
          </a:p>
        </p:txBody>
      </p:sp>
      <p:sp>
        <p:nvSpPr>
          <p:cNvPr id="296" name="【语境展示】阅读下列句子，并试着归纳…"/>
          <p:cNvSpPr txBox="1"/>
          <p:nvPr/>
        </p:nvSpPr>
        <p:spPr>
          <a:xfrm>
            <a:off x="433493" y="2413564"/>
            <a:ext cx="12029441" cy="65143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【语境展示】阅读下列句子，并试着归纳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contrary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的意思及用法。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1) I was worried that it might be too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difficult for me but I found the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>
                <a:solidFill>
                  <a:srgbClr val="0000FF"/>
                </a:solidFill>
              </a:rPr>
              <a:t>contrary</a:t>
            </a:r>
            <a:r>
              <a:t>.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2) The results </a:t>
            </a:r>
            <a:r>
              <a:rPr>
                <a:solidFill>
                  <a:srgbClr val="0000FF"/>
                </a:solidFill>
              </a:rPr>
              <a:t>were contrary </a:t>
            </a:r>
            <a:r>
              <a:rPr>
                <a:solidFill>
                  <a:srgbClr val="FF2600"/>
                </a:solidFill>
              </a:rPr>
              <a:t>to </a:t>
            </a:r>
            <a: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expectation.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strips dir="rd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96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Unit 4"/>
          <p:cNvSpPr txBox="1"/>
          <p:nvPr/>
        </p:nvSpPr>
        <p:spPr>
          <a:xfrm>
            <a:off x="7220373" y="4671342"/>
            <a:ext cx="3583094" cy="19462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1053388">
              <a:defRPr sz="12312">
                <a:solidFill>
                  <a:srgbClr val="CC00FF"/>
                </a:solidFill>
                <a:effectLst>
                  <a:outerShdw sx="100000" sy="100000" kx="0" ky="0" algn="b" rotWithShape="0" blurRad="51435" dist="37090" dir="3378596">
                    <a:srgbClr val="4D4D4D">
                      <a:alpha val="80000"/>
                    </a:srgbClr>
                  </a:outerShdw>
                </a:effectLst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/>
            <a:r>
              <a:t>Unit 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strips dir="rd"/>
      </p:transition>
    </mc:Choice>
    <mc:Fallback>
      <p:transition spd="fast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Unit 4…"/>
          <p:cNvSpPr txBox="1"/>
          <p:nvPr/>
        </p:nvSpPr>
        <p:spPr>
          <a:xfrm>
            <a:off x="356728" y="268675"/>
            <a:ext cx="12289086" cy="53238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858316">
              <a:defRPr sz="9108">
                <a:ln w="5842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outerShdw sx="100000" sy="100000" kx="0" ky="0" algn="b" rotWithShape="0" blurRad="41910" dist="23707" dir="2700000">
                    <a:srgbClr val="868686">
                      <a:alpha val="5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Unit 4 </a:t>
            </a:r>
            <a:endParaRPr sz="3300">
              <a:ln w="5762">
                <a:solidFill>
                  <a:srgbClr val="000000"/>
                </a:solidFill>
              </a:ln>
            </a:endParaRPr>
          </a:p>
          <a:p>
            <a:pPr defTabSz="858316">
              <a:defRPr sz="9108">
                <a:ln w="5842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outerShdw sx="100000" sy="100000" kx="0" ky="0" algn="b" rotWithShape="0" blurRad="41910" dist="23707" dir="2700000">
                    <a:srgbClr val="868686">
                      <a:alpha val="5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Astronomy: </a:t>
            </a:r>
            <a:endParaRPr sz="3300">
              <a:ln w="5762">
                <a:solidFill>
                  <a:srgbClr val="000000"/>
                </a:solidFill>
              </a:ln>
              <a:noFill/>
            </a:endParaRPr>
          </a:p>
          <a:p>
            <a:pPr defTabSz="858316">
              <a:defRPr sz="9108">
                <a:ln w="5842">
                  <a:solidFill>
                    <a:srgbClr val="000000"/>
                  </a:solidFill>
                </a:ln>
                <a:solidFill>
                  <a:srgbClr val="FFFF00"/>
                </a:solidFill>
                <a:effectLst>
                  <a:outerShdw sx="100000" sy="100000" kx="0" ky="0" algn="b" rotWithShape="0" blurRad="41910" dist="23707" dir="2700000">
                    <a:srgbClr val="868686">
                      <a:alpha val="5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the science of the stars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violent adj. 暴力的；强烈的；剧烈的，猛烈的；颜色鲜艳的…"/>
          <p:cNvSpPr txBox="1"/>
          <p:nvPr/>
        </p:nvSpPr>
        <p:spPr>
          <a:xfrm>
            <a:off x="356728" y="538084"/>
            <a:ext cx="12237157" cy="86390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violent </a:t>
            </a:r>
            <a:r>
              <a:rPr i="1"/>
              <a:t>adj</a:t>
            </a:r>
            <a:r>
              <a:t>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暴力的；强烈的；剧烈的，猛烈的；颜色鲜艳的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Children should not be allowed to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watch ______________.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不应该让小孩看暴力电影。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t>There was a </a:t>
            </a:r>
            <a:r>
              <a:rPr>
                <a:solidFill>
                  <a:srgbClr val="0000FF"/>
                </a:solidFill>
              </a:rPr>
              <a:t>violent</a:t>
            </a:r>
            <a:r>
              <a:t> storm at sea that        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night and their ship sank.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t>Her dress was a </a:t>
            </a:r>
            <a:r>
              <a:rPr>
                <a:solidFill>
                  <a:srgbClr val="0000FF"/>
                </a:solidFill>
              </a:rPr>
              <a:t>violent</a:t>
            </a:r>
            <a:r>
              <a:t> pink.                               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她的连衣裙是非常鲜艳的粉红色。</a:t>
            </a:r>
          </a:p>
        </p:txBody>
      </p:sp>
      <p:sp>
        <p:nvSpPr>
          <p:cNvPr id="303" name="violent movies"/>
          <p:cNvSpPr txBox="1"/>
          <p:nvPr/>
        </p:nvSpPr>
        <p:spPr>
          <a:xfrm>
            <a:off x="3635022" y="3528906"/>
            <a:ext cx="4005149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/>
          <a:p>
            <a: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violent</a:t>
            </a:r>
            <a:r>
              <a:rPr>
                <a:solidFill>
                  <a:srgbClr val="000000"/>
                </a:solidFill>
              </a:rPr>
              <a:t> movies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blinds dir="horz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3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1" dur="500"/>
                                        <p:tgtEl>
                                          <p:spTgt spid="3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5" dur="500"/>
                                        <p:tgtEl>
                                          <p:spTgt spid="3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9" dur="500"/>
                                        <p:tgtEl>
                                          <p:spTgt spid="3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23" dur="500"/>
                                        <p:tgtEl>
                                          <p:spTgt spid="3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27" dur="500"/>
                                        <p:tgtEl>
                                          <p:spTgt spid="3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3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31" dur="500"/>
                                        <p:tgtEl>
                                          <p:spTgt spid="30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16" presetID="4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36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02" grpId="1"/>
      <p:bldP build="whole" bldLvl="1" animBg="1" rev="0" advAuto="0" spid="303" grpId="2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[拓展 ]…"/>
          <p:cNvSpPr txBox="1"/>
          <p:nvPr/>
        </p:nvSpPr>
        <p:spPr>
          <a:xfrm>
            <a:off x="563315" y="1475338"/>
            <a:ext cx="11878170" cy="40851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 </a:t>
            </a:r>
            <a:r>
              <a:t>]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violently </a:t>
            </a:r>
            <a:r>
              <a:rPr i="1"/>
              <a:t>adv</a:t>
            </a:r>
            <a:r>
              <a:t>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强烈地；激烈地；厉害地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She shook her head </a:t>
            </a:r>
            <a:r>
              <a:rPr>
                <a:solidFill>
                  <a:srgbClr val="0000FF"/>
                </a:solidFill>
              </a:rPr>
              <a:t>violently</a:t>
            </a:r>
            <a:r>
              <a:t>.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她拼命摇头。</a:t>
            </a:r>
          </a:p>
        </p:txBody>
      </p:sp>
      <p:sp>
        <p:nvSpPr>
          <p:cNvPr id="306" name="violence n. 暴力；猛烈；强烈；狂热…"/>
          <p:cNvSpPr txBox="1"/>
          <p:nvPr/>
        </p:nvSpPr>
        <p:spPr>
          <a:xfrm>
            <a:off x="488244" y="5165209"/>
            <a:ext cx="11571112" cy="38698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violence </a:t>
            </a:r>
            <a:r>
              <a:rPr i="1"/>
              <a:t>n.</a:t>
            </a:r>
            <a:r>
              <a:t>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暴力；猛烈；强烈；狂热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He strongly opposes </a:t>
            </a:r>
            <a:r>
              <a:rPr>
                <a:solidFill>
                  <a:srgbClr val="0000FF"/>
                </a:solidFill>
              </a:rPr>
              <a:t>violence</a:t>
            </a:r>
            <a:r>
              <a:t> and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war. </a:t>
            </a:r>
          </a:p>
          <a:p>
            <a:pPr algn="l" defTabSz="1300480">
              <a:lnSpc>
                <a:spcPct val="120000"/>
              </a:lnSpc>
              <a:tabLst>
                <a:tab pos="65024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他强烈反对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暴力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和战争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pull dir="r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Class="entr" nodeType="afterEffect" presetSubtype="4" presetID="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Class="entr" nodeType="after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Class="entr" nodeType="after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06" grpId="2"/>
      <p:bldP build="p" bldLvl="5" animBg="1" rev="0" advAuto="0" spid="305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6. They produced young generally by ____________.…"/>
          <p:cNvSpPr txBox="1"/>
          <p:nvPr>
            <p:ph type="body" idx="4294967295"/>
          </p:nvPr>
        </p:nvSpPr>
        <p:spPr>
          <a:xfrm>
            <a:off x="562186" y="882790"/>
            <a:ext cx="12135557" cy="7272304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6. They produced young generally by ____________.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它们一般通过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孵蛋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繁衍后代的。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66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FF0000"/>
                </a:solidFill>
              </a:rPr>
              <a:t>lay eggs  </a:t>
            </a:r>
            <a:r>
              <a:rPr b="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rPr>
              <a:t>下蛋</a:t>
            </a:r>
            <a:endParaRPr>
              <a:solidFill>
                <a:srgbClr val="FF0000"/>
              </a:solidFill>
            </a:endParaRP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66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>
                <a:solidFill>
                  <a:srgbClr val="FF0000"/>
                </a:solidFill>
              </a:rPr>
              <a:t>lay-laid-laid-laying  </a:t>
            </a:r>
            <a:endParaRPr>
              <a:solidFill>
                <a:srgbClr val="FF0000"/>
              </a:solidFill>
            </a:endParaRP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放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把</a:t>
            </a:r>
            <a:r>
              <a:t>......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放在</a:t>
            </a:r>
            <a:r>
              <a:t>......;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产卵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e.g. He </a:t>
            </a:r>
            <a:r>
              <a:rPr>
                <a:solidFill>
                  <a:srgbClr val="0000FF"/>
                </a:solidFill>
              </a:rPr>
              <a:t>laid</a:t>
            </a:r>
            <a:r>
              <a:t> his books on the desk.</a:t>
            </a:r>
          </a:p>
        </p:txBody>
      </p:sp>
      <p:sp>
        <p:nvSpPr>
          <p:cNvPr id="309" name="laying eggs"/>
          <p:cNvSpPr txBox="1"/>
          <p:nvPr/>
        </p:nvSpPr>
        <p:spPr>
          <a:xfrm>
            <a:off x="1345635" y="1916853"/>
            <a:ext cx="3123962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laying eggs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pull dir="r"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3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7" dur="500"/>
                                        <p:tgtEl>
                                          <p:spTgt spid="3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Class="entr" nodeType="after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1" dur="500"/>
                                        <p:tgtEl>
                                          <p:spTgt spid="3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5" fill="hold"/>
                                        <p:tgtEl>
                                          <p:spTgt spid="3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6" dur="500"/>
                                        <p:tgtEl>
                                          <p:spTgt spid="30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09" grpId="1"/>
      <p:bldP build="p" bldLvl="5" animBg="1" rev="0" advAuto="0" spid="308" grpId="2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注意:…"/>
          <p:cNvSpPr txBox="1"/>
          <p:nvPr>
            <p:ph type="body" idx="4294967295"/>
          </p:nvPr>
        </p:nvSpPr>
        <p:spPr>
          <a:xfrm>
            <a:off x="562186" y="2418079"/>
            <a:ext cx="12135557" cy="4301068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注意</a:t>
            </a:r>
            <a:r>
              <a:t>: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lay (laid; laid; laying)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放置</a:t>
            </a:r>
            <a:r>
              <a:t>;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产卵   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lie (lay; lain; lying)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躺</a:t>
            </a:r>
            <a:r>
              <a:t>;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位于 </a:t>
            </a:r>
          </a:p>
          <a:p>
            <a:pPr marL="627662" indent="-627662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lie (lied; lied; lying)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说谎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3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1" dur="500"/>
                                        <p:tgtEl>
                                          <p:spTgt spid="3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15" dur="500"/>
                                        <p:tgtEl>
                                          <p:spTgt spid="3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11" grpId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7. …, because they gave birth to young baby animals ...…"/>
          <p:cNvSpPr txBox="1"/>
          <p:nvPr>
            <p:ph type="body" sz="half" idx="4294967295"/>
          </p:nvPr>
        </p:nvSpPr>
        <p:spPr>
          <a:xfrm>
            <a:off x="562186" y="268675"/>
            <a:ext cx="11623041" cy="2867379"/>
          </a:xfrm>
          <a:prstGeom prst="rect">
            <a:avLst/>
          </a:prstGeom>
        </p:spPr>
        <p:txBody>
          <a:bodyPr/>
          <a:lstStyle/>
          <a:p>
            <a:pPr marL="672817" indent="-672817">
              <a:lnSpc>
                <a:spcPct val="115000"/>
              </a:lnSpc>
              <a:spcBef>
                <a:spcPts val="0"/>
              </a:spcBef>
              <a:buSzTx/>
              <a:buNone/>
              <a:tabLst>
                <a:tab pos="7124700" algn="l"/>
              </a:tabLst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7. …, because they </a:t>
            </a:r>
            <a:r>
              <a:rPr>
                <a:solidFill>
                  <a:srgbClr val="0000FF"/>
                </a:solidFill>
              </a:rPr>
              <a:t>gave birth to</a:t>
            </a:r>
            <a:r>
              <a:t> young baby animals ... </a:t>
            </a:r>
          </a:p>
          <a:p>
            <a:pPr marL="672817" indent="-672817">
              <a:lnSpc>
                <a:spcPct val="115000"/>
              </a:lnSpc>
              <a:spcBef>
                <a:spcPts val="0"/>
              </a:spcBef>
              <a:buSzTx/>
              <a:buNone/>
              <a:tabLst>
                <a:tab pos="7124700" algn="l"/>
              </a:tabLst>
              <a:defRPr b="1"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因为它们能从体内生产出幼仔</a:t>
            </a:r>
            <a:r>
              <a:t>……</a:t>
            </a:r>
          </a:p>
        </p:txBody>
      </p:sp>
      <p:sp>
        <p:nvSpPr>
          <p:cNvPr id="314" name="阅读下列句子，并试着总结give birth to的含义及用法。…"/>
          <p:cNvSpPr txBox="1"/>
          <p:nvPr/>
        </p:nvSpPr>
        <p:spPr>
          <a:xfrm>
            <a:off x="460586" y="3034453"/>
            <a:ext cx="11776571" cy="598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阅读下列句子，并试着总结</a:t>
            </a:r>
            <a:r>
              <a:t>give birth to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的含义及用法。</a:t>
            </a:r>
          </a:p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Mrs. White </a:t>
            </a:r>
            <a:r>
              <a:rPr>
                <a:solidFill>
                  <a:srgbClr val="0000FF"/>
                </a:solidFill>
              </a:rPr>
              <a:t>gave birth to</a:t>
            </a:r>
            <a:r>
              <a:t> a fine healthy </a:t>
            </a:r>
          </a:p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baby in her late thirties.</a:t>
            </a:r>
          </a:p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Mary </a:t>
            </a:r>
            <a:r>
              <a:rPr>
                <a:solidFill>
                  <a:srgbClr val="0000FF"/>
                </a:solidFill>
              </a:rPr>
              <a:t>gave birth to</a:t>
            </a:r>
            <a:r>
              <a:t> a healthy baby girl.</a:t>
            </a:r>
          </a:p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It was this event that </a:t>
            </a:r>
            <a:r>
              <a:rPr>
                <a:solidFill>
                  <a:srgbClr val="0000FF"/>
                </a:solidFill>
              </a:rPr>
              <a:t>gave birth to</a:t>
            </a:r>
            <a:r>
              <a:t> the </a:t>
            </a:r>
          </a:p>
          <a:p>
            <a:pPr algn="l" defTabSz="1300480">
              <a:lnSpc>
                <a:spcPct val="115000"/>
              </a:lnSpc>
              <a:tabLst>
                <a:tab pos="76327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peace movement.</a:t>
            </a:r>
            <a:r>
              <a:t>    </a:t>
            </a:r>
          </a:p>
        </p:txBody>
      </p:sp>
      <p:sp>
        <p:nvSpPr>
          <p:cNvPr id="315" name="分娩"/>
          <p:cNvSpPr txBox="1"/>
          <p:nvPr/>
        </p:nvSpPr>
        <p:spPr>
          <a:xfrm>
            <a:off x="7834489" y="5600022"/>
            <a:ext cx="1995876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>
            <a:lvl1pPr algn="l" defTabSz="1300480">
              <a:lnSpc>
                <a:spcPct val="115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分娩</a:t>
            </a:r>
          </a:p>
        </p:txBody>
      </p:sp>
      <p:sp>
        <p:nvSpPr>
          <p:cNvPr id="316" name="产生"/>
          <p:cNvSpPr txBox="1"/>
          <p:nvPr/>
        </p:nvSpPr>
        <p:spPr>
          <a:xfrm>
            <a:off x="6400800" y="8051235"/>
            <a:ext cx="1995876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15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产生</a:t>
            </a:r>
          </a:p>
        </p:txBody>
      </p:sp>
      <p:sp>
        <p:nvSpPr>
          <p:cNvPr id="317" name="分娩"/>
          <p:cNvSpPr txBox="1"/>
          <p:nvPr/>
        </p:nvSpPr>
        <p:spPr>
          <a:xfrm>
            <a:off x="11214382" y="6315738"/>
            <a:ext cx="1790418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>
            <a:lvl1pPr algn="l" defTabSz="1300480">
              <a:lnSpc>
                <a:spcPct val="115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分娩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1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10" presetID="1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10" presetID="19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14" grpId="1"/>
      <p:bldP build="whole" bldLvl="1" animBg="1" rev="0" advAuto="0" spid="317" grpId="3"/>
      <p:bldP build="whole" bldLvl="1" animBg="1" rev="0" advAuto="0" spid="315" grpId="2"/>
      <p:bldP build="whole" bldLvl="1" animBg="1" rev="0" advAuto="0" spid="316" grpId="4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8. They are putting too much carbon dioxide into the atmosphere, which prevents heat from escaping from the earth into space.                                       他们把太多的二氧化碳释放到大气层中, 这就使得热量不能从地球上散发到太空中去。"/>
          <p:cNvSpPr txBox="1"/>
          <p:nvPr>
            <p:ph type="body" idx="4294967295"/>
          </p:nvPr>
        </p:nvSpPr>
        <p:spPr>
          <a:xfrm>
            <a:off x="562186" y="984390"/>
            <a:ext cx="11880428" cy="7581619"/>
          </a:xfrm>
          <a:prstGeom prst="rect">
            <a:avLst/>
          </a:prstGeom>
        </p:spPr>
        <p:txBody>
          <a:bodyPr/>
          <a:lstStyle/>
          <a:p>
            <a:pPr marL="627662" indent="-627662">
              <a:lnSpc>
                <a:spcPct val="13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8. They are putting too much carbon dioxide into the atmosphere, which </a:t>
            </a:r>
            <a:r>
              <a:rPr>
                <a:solidFill>
                  <a:srgbClr val="0000FF"/>
                </a:solidFill>
              </a:rPr>
              <a:t>prevents</a:t>
            </a:r>
            <a:r>
              <a:t> heat </a:t>
            </a:r>
            <a:r>
              <a:rPr>
                <a:solidFill>
                  <a:srgbClr val="0000FF"/>
                </a:solidFill>
              </a:rPr>
              <a:t>from</a:t>
            </a:r>
            <a:r>
              <a:t> </a:t>
            </a:r>
            <a:r>
              <a:rPr>
                <a:solidFill>
                  <a:srgbClr val="0000FF"/>
                </a:solidFill>
              </a:rPr>
              <a:t>escaping</a:t>
            </a:r>
            <a:r>
              <a:t> from the earth into space.                                 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他们把太多的二氧化碳释放到大气层中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这就使得热量不能从地球上散发到太空中去。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revent ... from的意思是 _____________…"/>
          <p:cNvSpPr txBox="1"/>
          <p:nvPr/>
        </p:nvSpPr>
        <p:spPr>
          <a:xfrm>
            <a:off x="562186" y="921173"/>
            <a:ext cx="11982028" cy="8675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prevent ... from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的意思是 </a:t>
            </a:r>
            <a:r>
              <a:t>_____________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___________________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  <a:r>
              <a:t>from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后多跟动词</a:t>
            </a:r>
            <a:r>
              <a:t>-ing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形式；有时可省略</a:t>
            </a:r>
            <a:r>
              <a:t>from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FF0066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拓展</a:t>
            </a:r>
            <a:r>
              <a:t>]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近义短语有</a:t>
            </a:r>
            <a:r>
              <a:rPr>
                <a:solidFill>
                  <a:srgbClr val="000000"/>
                </a:solidFill>
              </a:rPr>
              <a:t>: stop ... from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阻止</a:t>
            </a:r>
            <a:r>
              <a:rPr>
                <a:solidFill>
                  <a:srgbClr val="000000"/>
                </a:solidFill>
              </a:rPr>
              <a:t>……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干某事</a:t>
            </a:r>
            <a:r>
              <a:rPr>
                <a:solidFill>
                  <a:srgbClr val="000000"/>
                </a:solidFill>
              </a:rPr>
              <a:t>; keep ... from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阻止</a:t>
            </a:r>
            <a:r>
              <a:rPr>
                <a:solidFill>
                  <a:srgbClr val="000000"/>
                </a:solidFill>
              </a:rPr>
              <a:t>……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干某事。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注意</a:t>
            </a:r>
            <a:r>
              <a:t>:</a:t>
            </a:r>
            <a:r>
              <a:rPr>
                <a:solidFill>
                  <a:srgbClr val="000000"/>
                </a:solidFill>
              </a:rPr>
              <a:t> prevent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和</a:t>
            </a:r>
            <a:r>
              <a:rPr>
                <a:solidFill>
                  <a:srgbClr val="000000"/>
                </a:solidFill>
              </a:rPr>
              <a:t>stop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后的</a:t>
            </a:r>
            <a:r>
              <a:rPr>
                <a:solidFill>
                  <a:srgbClr val="000000"/>
                </a:solidFill>
              </a:rPr>
              <a:t>from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都可以省略</a:t>
            </a:r>
            <a:r>
              <a:rPr>
                <a:solidFill>
                  <a:srgbClr val="000000"/>
                </a:solidFill>
              </a:rPr>
              <a:t>,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而</a:t>
            </a:r>
            <a:r>
              <a:rPr>
                <a:solidFill>
                  <a:srgbClr val="000000"/>
                </a:solidFill>
              </a:rPr>
              <a:t>keep ... from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中的</a:t>
            </a:r>
            <a:r>
              <a:rPr>
                <a:solidFill>
                  <a:srgbClr val="000000"/>
                </a:solidFill>
              </a:rPr>
              <a:t>from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则不能省略，如果省略了</a:t>
            </a:r>
            <a:r>
              <a:rPr>
                <a:solidFill>
                  <a:srgbClr val="000000"/>
                </a:solidFill>
              </a:rPr>
              <a:t>,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其意义将发生改变。</a:t>
            </a:r>
          </a:p>
        </p:txBody>
      </p:sp>
      <p:sp>
        <p:nvSpPr>
          <p:cNvPr id="322" name="制止、阻止、使……不做某事"/>
          <p:cNvSpPr txBox="1"/>
          <p:nvPr/>
        </p:nvSpPr>
        <p:spPr>
          <a:xfrm>
            <a:off x="666044" y="862470"/>
            <a:ext cx="11674970" cy="20858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                                       制止、阻止、使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不做某事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7" dur="5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3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7" dur="500"/>
                                        <p:tgtEl>
                                          <p:spTgt spid="3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21" grpId="2"/>
      <p:bldP build="whole" bldLvl="1" animBg="1" rev="0" advAuto="0" spid="322" grpId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puzzle  vi.  迷惑，为难    可构成短语：…"/>
          <p:cNvSpPr txBox="1"/>
          <p:nvPr>
            <p:ph type="body" idx="4294967295"/>
          </p:nvPr>
        </p:nvSpPr>
        <p:spPr>
          <a:xfrm>
            <a:off x="562186" y="370275"/>
            <a:ext cx="11880428" cy="8500535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1008075" indent="-1008075" defTabSz="1287475">
              <a:lnSpc>
                <a:spcPct val="120000"/>
              </a:lnSpc>
              <a:spcBef>
                <a:spcPts val="0"/>
              </a:spcBef>
              <a:buSzTx/>
              <a:buNone/>
              <a:defRPr b="1" sz="49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puzzle</a:t>
            </a:r>
            <a:r>
              <a:t>  </a:t>
            </a:r>
            <a:r>
              <a:rPr i="1"/>
              <a:t>vi</a:t>
            </a:r>
            <a:r>
              <a:t>.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迷惑，为难   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可构成短语：</a:t>
            </a:r>
            <a:endParaRPr>
              <a:solidFill>
                <a:srgbClr val="0000FF"/>
              </a:solidFill>
            </a:endParaRPr>
          </a:p>
          <a:p>
            <a:pPr marL="1008075" indent="-1008075" defTabSz="1287475">
              <a:lnSpc>
                <a:spcPct val="120000"/>
              </a:lnSpc>
              <a:spcBef>
                <a:spcPts val="0"/>
              </a:spcBef>
              <a:buSzTx/>
              <a:buNone/>
              <a:defRPr b="1" sz="49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puzzle over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苦苦思索，仔细琢磨</a:t>
            </a:r>
          </a:p>
          <a:p>
            <a:pPr marL="1008075" indent="-1008075" defTabSz="1287475">
              <a:lnSpc>
                <a:spcPct val="120000"/>
              </a:lnSpc>
              <a:spcBef>
                <a:spcPts val="0"/>
              </a:spcBef>
              <a:buSzTx/>
              <a:buNone/>
              <a:defRPr b="1" sz="49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puzzle out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仔细思考，设法想出 </a:t>
            </a:r>
            <a:r>
              <a:t>   </a:t>
            </a:r>
          </a:p>
          <a:p>
            <a:pPr marL="1008075" indent="-1008075" defTabSz="1287475">
              <a:lnSpc>
                <a:spcPct val="120000"/>
              </a:lnSpc>
              <a:spcBef>
                <a:spcPts val="0"/>
              </a:spcBef>
              <a:buSzTx/>
              <a:buNone/>
              <a:defRPr b="1" sz="49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I’ve </a:t>
            </a:r>
            <a:r>
              <a:rPr>
                <a:solidFill>
                  <a:srgbClr val="0000FF"/>
                </a:solidFill>
              </a:rPr>
              <a:t>puzzled over</a:t>
            </a:r>
            <a:r>
              <a:t> this question for a while, and I’m still not sure what the right answer is.</a:t>
            </a:r>
          </a:p>
          <a:p>
            <a:pPr marL="1008075" indent="-1008075" defTabSz="1287475">
              <a:lnSpc>
                <a:spcPct val="120000"/>
              </a:lnSpc>
              <a:spcBef>
                <a:spcPts val="0"/>
              </a:spcBef>
              <a:buSzTx/>
              <a:buNone/>
              <a:defRPr b="1" sz="49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The teacher left the children to </a:t>
            </a:r>
            <a:r>
              <a:rPr>
                <a:solidFill>
                  <a:srgbClr val="0000FF"/>
                </a:solidFill>
              </a:rPr>
              <a:t>puzzle out</a:t>
            </a:r>
            <a:r>
              <a:t> the answer to the problem themselves.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500"/>
                                        <p:tgtEl>
                                          <p:spTgt spid="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500"/>
                                        <p:tgtEl>
                                          <p:spTgt spid="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24" grpId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Unit 5"/>
          <p:cNvSpPr txBox="1"/>
          <p:nvPr/>
        </p:nvSpPr>
        <p:spPr>
          <a:xfrm>
            <a:off x="7321973" y="4876800"/>
            <a:ext cx="3768232" cy="15172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>
            <a:lvl1pPr defTabSz="1170431">
              <a:defRPr sz="10620">
                <a:ln w="14450">
                  <a:solidFill>
                    <a:srgbClr val="EAEAEA"/>
                  </a:solidFill>
                </a:ln>
                <a:solidFill>
                  <a:srgbClr val="A603AB"/>
                </a:solidFill>
                <a:effectLst>
                  <a:outerShdw sx="100000" sy="100000" kx="0" ky="0" algn="b" rotWithShape="0" blurRad="57150" dist="32328" dir="2700000">
                    <a:srgbClr val="C0C0C0">
                      <a:alpha val="8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lvl1pPr>
          </a:lstStyle>
          <a:p>
            <a:pPr/>
            <a:r>
              <a:t>Unit 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dissolve/>
      </p:transition>
    </mc:Choice>
    <mc:Fallback>
      <p:transition spd="fast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Unit 5…"/>
          <p:cNvSpPr txBox="1"/>
          <p:nvPr/>
        </p:nvSpPr>
        <p:spPr>
          <a:xfrm>
            <a:off x="973102" y="2521937"/>
            <a:ext cx="11469512" cy="31766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defTabSz="780288">
              <a:defRPr sz="7320">
                <a:ln w="4808">
                  <a:solidFill>
                    <a:srgbClr val="000000"/>
                  </a:solidFill>
                </a:ln>
                <a:solidFill>
                  <a:srgbClr val="FFFFFF"/>
                </a:solidFill>
                <a:effectLst>
                  <a:outerShdw sx="100000" sy="100000" kx="0" ky="0" algn="b" rotWithShape="0" blurRad="38100" dist="21552" dir="2700000">
                    <a:srgbClr val="9999FF">
                      <a:alpha val="8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Unit 5</a:t>
            </a:r>
            <a:endParaRPr sz="3000">
              <a:ln w="4762">
                <a:solidFill>
                  <a:srgbClr val="000000"/>
                </a:solidFill>
              </a:ln>
            </a:endParaRPr>
          </a:p>
          <a:p>
            <a:pPr defTabSz="780288">
              <a:defRPr sz="7320">
                <a:ln w="4808">
                  <a:solidFill>
                    <a:srgbClr val="000000"/>
                  </a:solidFill>
                </a:ln>
                <a:solidFill>
                  <a:srgbClr val="FFFFFF"/>
                </a:solidFill>
                <a:effectLst>
                  <a:outerShdw sx="100000" sy="100000" kx="0" ky="0" algn="b" rotWithShape="0" blurRad="38100" dist="21552" dir="2700000">
                    <a:srgbClr val="9999FF">
                      <a:alpha val="80000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defRPr>
            </a:pPr>
            <a:r>
              <a:t>Canada — "The True North"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hecker dir="vert"/>
      </p:transition>
    </mc:Choice>
    <mc:Fallback>
      <p:transition spd="fast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4. People say it is Canada’s most beautiful city, surrounded by mountains and the Pacific Ocean.…"/>
          <p:cNvSpPr txBox="1"/>
          <p:nvPr>
            <p:ph type="body" idx="4294967295"/>
          </p:nvPr>
        </p:nvSpPr>
        <p:spPr>
          <a:xfrm>
            <a:off x="460586" y="677333"/>
            <a:ext cx="12133299" cy="4915183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641208" indent="-641208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4. </a:t>
            </a:r>
            <a:r>
              <a:t>P</a:t>
            </a:r>
            <a:r>
              <a:t>eople say it is Canada</a:t>
            </a:r>
            <a:r>
              <a:t>’s</a:t>
            </a:r>
            <a:r>
              <a:t> most beautiful city</a:t>
            </a:r>
            <a:r>
              <a:t>,</a:t>
            </a:r>
            <a:r>
              <a:t> </a:t>
            </a:r>
            <a:r>
              <a:rPr>
                <a:solidFill>
                  <a:srgbClr val="FF0000"/>
                </a:solidFill>
              </a:rPr>
              <a:t>surrounded </a:t>
            </a:r>
            <a:r>
              <a:t>by mountains and the Pacific Ocean. </a:t>
            </a:r>
          </a:p>
          <a:p>
            <a:pPr marL="641208" indent="-641208" defTabSz="1300480">
              <a:lnSpc>
                <a:spcPct val="120000"/>
              </a:lnSpc>
              <a:spcBef>
                <a:spcPts val="0"/>
              </a:spcBef>
              <a:buSzTx/>
              <a:buNone/>
              <a:defRPr b="1"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人们说温哥华是加拿大最美的城市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被大山和太平洋环抱。</a:t>
            </a:r>
          </a:p>
        </p:txBody>
      </p:sp>
      <p:sp>
        <p:nvSpPr>
          <p:cNvPr id="331" name="【语境展示】阅读下列各句，并试着归纳surround的意思及用法。…"/>
          <p:cNvSpPr txBox="1"/>
          <p:nvPr/>
        </p:nvSpPr>
        <p:spPr>
          <a:xfrm>
            <a:off x="562186" y="5389315"/>
            <a:ext cx="11778828" cy="38787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【语境展示】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阅读下列各句，并试着归纳</a:t>
            </a:r>
            <a:r>
              <a:rPr>
                <a:solidFill>
                  <a:srgbClr val="000000"/>
                </a:solidFill>
              </a:rPr>
              <a:t>surround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的意思及用法。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The students </a:t>
            </a:r>
            <a:r>
              <a:rPr>
                <a:solidFill>
                  <a:srgbClr val="FF0000"/>
                </a:solidFill>
              </a:rPr>
              <a:t>surrounded</a:t>
            </a:r>
            <a:r>
              <a:t> their teacher,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asking the results of the competition.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31" grpId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2) They have surrounded the pool with a…"/>
          <p:cNvSpPr txBox="1"/>
          <p:nvPr/>
        </p:nvSpPr>
        <p:spPr>
          <a:xfrm>
            <a:off x="255129" y="842766"/>
            <a:ext cx="12442613" cy="52322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They </a:t>
            </a:r>
            <a:r>
              <a:rPr>
                <a:solidFill>
                  <a:srgbClr val="FF0000"/>
                </a:solidFill>
              </a:rPr>
              <a:t>have surrounded</a:t>
            </a:r>
            <a:r>
              <a:t> the pool with a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fence.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The police </a:t>
            </a:r>
            <a:r>
              <a:rPr>
                <a:solidFill>
                  <a:srgbClr val="FF0000"/>
                </a:solidFill>
              </a:rPr>
              <a:t>surrounded </a:t>
            </a:r>
            <a:r>
              <a:t>the building and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didn’t let anybody enter it.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4) The whole town </a:t>
            </a:r>
            <a:r>
              <a:rPr>
                <a:solidFill>
                  <a:srgbClr val="FF0000"/>
                </a:solidFill>
              </a:rPr>
              <a:t>is surrounded with / by</a:t>
            </a:r>
            <a:r>
              <a:t> </a:t>
            </a:r>
          </a:p>
          <a:p>
            <a:pPr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water, making it very beautiful. </a:t>
            </a:r>
          </a:p>
        </p:txBody>
      </p:sp>
      <p:sp>
        <p:nvSpPr>
          <p:cNvPr id="334" name="【自我归纳】surround是及物动词，意为：①围住，包围(1-3)；②环绕，围绕(4)。"/>
          <p:cNvSpPr txBox="1"/>
          <p:nvPr/>
        </p:nvSpPr>
        <p:spPr>
          <a:xfrm>
            <a:off x="356728" y="6002025"/>
            <a:ext cx="11571113" cy="32065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【自我归纳】</a:t>
            </a:r>
            <a:r>
              <a:rPr>
                <a:solidFill>
                  <a:srgbClr val="000000"/>
                </a:solidFill>
              </a:rPr>
              <a:t>surround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是及物动词，意为：</a:t>
            </a:r>
            <a:r>
              <a:rPr>
                <a:solidFill>
                  <a:srgbClr val="000000"/>
                </a:solidFill>
              </a:rPr>
              <a:t>①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围住，包围</a:t>
            </a:r>
            <a:r>
              <a:rPr>
                <a:solidFill>
                  <a:srgbClr val="000000"/>
                </a:solidFill>
              </a:rPr>
              <a:t>(1-3)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；</a:t>
            </a:r>
            <a:r>
              <a:rPr>
                <a:solidFill>
                  <a:srgbClr val="000000"/>
                </a:solidFill>
              </a:rPr>
              <a:t>②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环绕，围绕</a:t>
            </a:r>
            <a:r>
              <a:rPr>
                <a:solidFill>
                  <a:srgbClr val="000000"/>
                </a:solidFill>
              </a:rPr>
              <a:t>(4)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34" grpId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【联想】  surrounding      adj. 周围的     surroundings       n. 环境 【小试】  用surround的适当形式填空。 1) Lucy was sitting on the floor ___________      by toys. 2) We decided to explore the ___________      countryside."/>
          <p:cNvSpPr txBox="1"/>
          <p:nvPr>
            <p:ph type="title" idx="4294967295"/>
          </p:nvPr>
        </p:nvSpPr>
        <p:spPr>
          <a:xfrm>
            <a:off x="458328" y="677333"/>
            <a:ext cx="12291344" cy="7988019"/>
          </a:xfrm>
          <a:prstGeom prst="rect">
            <a:avLst/>
          </a:prstGeom>
        </p:spPr>
        <p:txBody>
          <a:bodyPr lIns="65023" tIns="65023" rIns="65023" bIns="65023"/>
          <a:lstStyle/>
          <a:p>
            <a:pPr algn="l" defTabSz="1209446">
              <a:lnSpc>
                <a:spcPct val="120000"/>
              </a:lnSpc>
              <a:defRPr b="1" sz="4464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【联想】</a:t>
            </a:r>
            <a:r>
              <a:rPr>
                <a:solidFill>
                  <a:srgbClr val="000000"/>
                </a:solidFill>
              </a:rPr>
              <a:t> </a:t>
            </a:r>
            <a:br>
              <a:rPr>
                <a:solidFill>
                  <a:srgbClr val="000000"/>
                </a:solidFill>
              </a:rPr>
            </a:br>
            <a:r>
              <a:rPr>
                <a:solidFill>
                  <a:srgbClr val="FF0000"/>
                </a:solidFill>
              </a:rPr>
              <a:t>surrounding</a:t>
            </a:r>
            <a:r>
              <a:rPr>
                <a:solidFill>
                  <a:srgbClr val="000000"/>
                </a:solidFill>
              </a:rPr>
              <a:t>      </a:t>
            </a:r>
            <a:r>
              <a:rPr i="1">
                <a:solidFill>
                  <a:srgbClr val="000000"/>
                </a:solidFill>
              </a:rPr>
              <a:t>adj</a:t>
            </a:r>
            <a:r>
              <a:rPr>
                <a:solidFill>
                  <a:srgbClr val="000000"/>
                </a:solidFill>
              </a:rPr>
              <a:t>.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周围的</a:t>
            </a:r>
            <a:r>
              <a:rPr>
                <a:solidFill>
                  <a:srgbClr val="000000"/>
                </a:solidFill>
              </a:rPr>
              <a:t>    </a:t>
            </a:r>
            <a:br>
              <a:rPr>
                <a:solidFill>
                  <a:srgbClr val="000000"/>
                </a:solidFill>
              </a:rPr>
            </a:br>
            <a:r>
              <a:rPr>
                <a:solidFill>
                  <a:srgbClr val="FF0000"/>
                </a:solidFill>
              </a:rPr>
              <a:t>surroundings</a:t>
            </a:r>
            <a:r>
              <a:rPr>
                <a:solidFill>
                  <a:srgbClr val="000000"/>
                </a:solidFill>
              </a:rPr>
              <a:t>       </a:t>
            </a:r>
            <a:r>
              <a:rPr i="1">
                <a:solidFill>
                  <a:srgbClr val="000000"/>
                </a:solidFill>
              </a:rPr>
              <a:t>n.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环境</a:t>
            </a:r>
            <a:b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</a:br>
            <a:r>
              <a:rPr b="0">
                <a:latin typeface="宋体"/>
                <a:ea typeface="宋体"/>
                <a:cs typeface="宋体"/>
                <a:sym typeface="宋体"/>
              </a:rPr>
              <a:t>【小试】</a:t>
            </a:r>
            <a:r>
              <a:rPr>
                <a:solidFill>
                  <a:srgbClr val="000000"/>
                </a:solidFill>
              </a:rPr>
              <a:t> </a:t>
            </a:r>
            <a:br>
              <a:rPr>
                <a:solidFill>
                  <a:srgbClr val="000000"/>
                </a:solidFill>
              </a:rPr>
            </a:br>
            <a:r>
              <a:rPr b="0">
                <a:latin typeface="宋体"/>
                <a:ea typeface="宋体"/>
                <a:cs typeface="宋体"/>
                <a:sym typeface="宋体"/>
              </a:rPr>
              <a:t>用</a:t>
            </a:r>
            <a:r>
              <a:t>surround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的适当形式填空。</a:t>
            </a:r>
            <a:br>
              <a:rPr b="0">
                <a:latin typeface="宋体"/>
                <a:ea typeface="宋体"/>
                <a:cs typeface="宋体"/>
                <a:sym typeface="宋体"/>
              </a:rPr>
            </a:br>
            <a:r>
              <a:rPr>
                <a:solidFill>
                  <a:srgbClr val="000000"/>
                </a:solidFill>
              </a:rPr>
              <a:t>1) Lucy was sitting on the floor ___________ </a:t>
            </a:r>
            <a:br>
              <a:rPr>
                <a:solidFill>
                  <a:srgbClr val="000000"/>
                </a:solidFill>
              </a:rPr>
            </a:br>
            <a:r>
              <a:rPr>
                <a:solidFill>
                  <a:srgbClr val="000000"/>
                </a:solidFill>
              </a:rPr>
              <a:t>    by toys.</a:t>
            </a:r>
            <a:br>
              <a:rPr>
                <a:solidFill>
                  <a:srgbClr val="000000"/>
                </a:solidFill>
              </a:rPr>
            </a:br>
            <a:r>
              <a:rPr>
                <a:solidFill>
                  <a:srgbClr val="000000"/>
                </a:solidFill>
              </a:rPr>
              <a:t>2) We decided to explore the ___________ </a:t>
            </a:r>
            <a:br>
              <a:rPr>
                <a:solidFill>
                  <a:srgbClr val="000000"/>
                </a:solidFill>
              </a:rPr>
            </a:br>
            <a:r>
              <a:rPr>
                <a:solidFill>
                  <a:srgbClr val="000000"/>
                </a:solidFill>
              </a:rPr>
              <a:t>    countryside. </a:t>
            </a:r>
          </a:p>
        </p:txBody>
      </p:sp>
      <p:sp>
        <p:nvSpPr>
          <p:cNvPr id="337" name="surrounded"/>
          <p:cNvSpPr txBox="1"/>
          <p:nvPr/>
        </p:nvSpPr>
        <p:spPr>
          <a:xfrm>
            <a:off x="8803075" y="5114425"/>
            <a:ext cx="3180629" cy="802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 anchor="ctr">
            <a:spAutoFit/>
          </a:bodyPr>
          <a:lstStyle>
            <a:lvl1pPr algn="l" defTabSz="1300480"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surrounded</a:t>
            </a:r>
          </a:p>
        </p:txBody>
      </p:sp>
      <p:sp>
        <p:nvSpPr>
          <p:cNvPr id="338" name="surrounding"/>
          <p:cNvSpPr txBox="1"/>
          <p:nvPr/>
        </p:nvSpPr>
        <p:spPr>
          <a:xfrm>
            <a:off x="8037689" y="6940408"/>
            <a:ext cx="3384225" cy="8026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65023" tIns="65023" rIns="65023" bIns="65023">
            <a:spAutoFit/>
          </a:bodyPr>
          <a:lstStyle>
            <a:lvl1pPr algn="l" defTabSz="1300480"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surrounding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0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7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37" grpId="1"/>
      <p:bldP build="whole" bldLvl="1" animBg="1" rev="0" advAuto="0" spid="338" grpId="2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7. That afternoon aboard the train, the cousins settled down in their seats.…"/>
          <p:cNvSpPr txBox="1"/>
          <p:nvPr/>
        </p:nvSpPr>
        <p:spPr>
          <a:xfrm>
            <a:off x="562186" y="677333"/>
            <a:ext cx="12185228" cy="2646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41208" indent="-641208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7. That afternoon</a:t>
            </a:r>
            <a:r>
              <a:rPr>
                <a:solidFill>
                  <a:srgbClr val="FF0000"/>
                </a:solidFill>
              </a:rPr>
              <a:t> aboard</a:t>
            </a:r>
            <a:r>
              <a:t> the train</a:t>
            </a:r>
            <a:r>
              <a:t>,</a:t>
            </a:r>
            <a:r>
              <a:t> the cousins </a:t>
            </a:r>
            <a:r>
              <a:rPr>
                <a:solidFill>
                  <a:srgbClr val="FF0000"/>
                </a:solidFill>
              </a:rPr>
              <a:t>settled down</a:t>
            </a:r>
            <a:r>
              <a:t> in their seats.</a:t>
            </a:r>
          </a:p>
          <a:p>
            <a:pPr marL="641208" indent="-641208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那天下午表姐妹上了火车落了座。</a:t>
            </a:r>
          </a:p>
        </p:txBody>
      </p:sp>
      <p:sp>
        <p:nvSpPr>
          <p:cNvPr id="341" name="aboard作副词或介词, 意为“在(船、飞机、车等)上, 上(船、飞机、车等)”。…"/>
          <p:cNvSpPr txBox="1"/>
          <p:nvPr/>
        </p:nvSpPr>
        <p:spPr>
          <a:xfrm>
            <a:off x="1228230" y="3459126"/>
            <a:ext cx="11776571" cy="53956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aboard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作副词或介词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意为</a:t>
            </a:r>
            <a:r>
              <a:t>“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在</a:t>
            </a:r>
            <a:r>
              <a:t>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船、飞机、车等</a:t>
            </a:r>
            <a:r>
              <a:t>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上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上</a:t>
            </a:r>
            <a:r>
              <a:t>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船、飞机、车等</a:t>
            </a:r>
            <a:r>
              <a:t>)”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All the passengers</a:t>
            </a:r>
            <a:r>
              <a:rPr>
                <a:solidFill>
                  <a:srgbClr val="FF0000"/>
                </a:solidFill>
              </a:rPr>
              <a:t> aboard </a:t>
            </a:r>
            <a:r>
              <a:t>fell into the </a:t>
            </a:r>
          </a:p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river.</a:t>
            </a:r>
          </a:p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We were the last two to go</a:t>
            </a:r>
            <a:r>
              <a:rPr>
                <a:solidFill>
                  <a:srgbClr val="FF0066"/>
                </a:solidFill>
              </a:rPr>
              <a:t> </a:t>
            </a:r>
            <a:r>
              <a:rPr>
                <a:solidFill>
                  <a:srgbClr val="FF0000"/>
                </a:solidFill>
              </a:rPr>
              <a:t>aboard</a:t>
            </a:r>
            <a:r>
              <a:t> the   </a:t>
            </a:r>
          </a:p>
          <a:p>
            <a:pPr algn="l" defTabSz="1300480">
              <a:lnSpc>
                <a:spcPct val="120000"/>
              </a:lnSpc>
              <a:tabLst>
                <a:tab pos="609600" algn="l"/>
              </a:tabLst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ship.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41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settle down…"/>
          <p:cNvSpPr txBox="1"/>
          <p:nvPr/>
        </p:nvSpPr>
        <p:spPr>
          <a:xfrm>
            <a:off x="869244" y="370275"/>
            <a:ext cx="11573370" cy="89417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487680" indent="-487680" algn="l" defTabSz="1300480">
              <a:lnSpc>
                <a:spcPct val="12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settle down 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①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安稳地坐下来</a:t>
            </a:r>
            <a:r>
              <a:rPr>
                <a:solidFill>
                  <a:srgbClr val="000000"/>
                </a:solidFill>
              </a:rPr>
              <a:t>  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如：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He </a:t>
            </a:r>
            <a:r>
              <a:rPr>
                <a:solidFill>
                  <a:srgbClr val="FF0000"/>
                </a:solidFill>
              </a:rPr>
              <a:t>settled down</a:t>
            </a:r>
            <a:r>
              <a:t> at his desk to work out the exact figures.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②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定居下来</a:t>
            </a:r>
            <a:r>
              <a:rPr>
                <a:solidFill>
                  <a:srgbClr val="000000"/>
                </a:solidFill>
              </a:rPr>
              <a:t> 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如：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Many people </a:t>
            </a:r>
            <a:r>
              <a:rPr>
                <a:solidFill>
                  <a:srgbClr val="FF0000"/>
                </a:solidFill>
              </a:rPr>
              <a:t>settle down</a:t>
            </a:r>
            <a:r>
              <a:t> in San Diego because of the fine weather.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③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安静下来</a:t>
            </a:r>
            <a:r>
              <a:t>,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使</a:t>
            </a:r>
            <a:r>
              <a:t>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平静下来</a:t>
            </a:r>
            <a:r>
              <a:rPr>
                <a:solidFill>
                  <a:srgbClr val="000000"/>
                </a:solidFill>
              </a:rPr>
              <a:t>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如：</a:t>
            </a:r>
          </a:p>
          <a:p>
            <a:pPr marL="487680" indent="-487680" algn="l" defTabSz="1300480">
              <a:lnSpc>
                <a:spcPct val="12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The children </a:t>
            </a:r>
            <a:r>
              <a:rPr>
                <a:solidFill>
                  <a:srgbClr val="FF0000"/>
                </a:solidFill>
              </a:rPr>
              <a:t>settled down</a:t>
            </a:r>
            <a:r>
              <a:t> when their teacher entered.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3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1" dur="500"/>
                                        <p:tgtEl>
                                          <p:spTgt spid="3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6" dur="500"/>
                                        <p:tgtEl>
                                          <p:spTgt spid="3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0" dur="500"/>
                                        <p:tgtEl>
                                          <p:spTgt spid="3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5" dur="500"/>
                                        <p:tgtEl>
                                          <p:spTgt spid="3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Class="entr" nodeType="after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29" dur="500"/>
                                        <p:tgtEl>
                                          <p:spTgt spid="3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43" grpId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3) Let us __________________ (静下心来…"/>
          <p:cNvSpPr txBox="1"/>
          <p:nvPr/>
        </p:nvSpPr>
        <p:spPr>
          <a:xfrm>
            <a:off x="356728" y="6823004"/>
            <a:ext cx="12187486" cy="2112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487680" indent="-487680" algn="l" defTabSz="1300480">
              <a:lnSpc>
                <a:spcPct val="120000"/>
              </a:lnSpc>
              <a:tabLst>
                <a:tab pos="1130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3) Let us __________________ 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静下心来	</a:t>
            </a:r>
          </a:p>
          <a:p>
            <a:pPr marL="487680" indent="-487680" algn="l" defTabSz="1300480">
              <a:lnSpc>
                <a:spcPct val="120000"/>
              </a:lnSpc>
              <a:tabLst>
                <a:tab pos="1130300" algn="l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写</a:t>
            </a:r>
            <a:r>
              <a:t>) an article. </a:t>
            </a:r>
          </a:p>
        </p:txBody>
      </p:sp>
      <p:sp>
        <p:nvSpPr>
          <p:cNvPr id="346" name="[即学即练] 按要求完成下列各题。…"/>
          <p:cNvSpPr txBox="1"/>
          <p:nvPr/>
        </p:nvSpPr>
        <p:spPr>
          <a:xfrm>
            <a:off x="356728" y="32460"/>
            <a:ext cx="11982028" cy="32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marL="627662" indent="-627662" algn="l" defTabSz="1300480">
              <a:lnSpc>
                <a:spcPct val="120000"/>
              </a:lnSpc>
              <a:tabLst>
                <a:tab pos="3733800" algn="r"/>
              </a:tabLst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即学即练</a:t>
            </a:r>
            <a:r>
              <a:t>]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按要求完成下列各题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。</a:t>
            </a:r>
          </a:p>
          <a:p>
            <a:pPr marL="627662" indent="-627662" algn="l" defTabSz="1300480">
              <a:lnSpc>
                <a:spcPct val="120000"/>
              </a:lnSpc>
              <a:tabLst>
                <a:tab pos="3733800" algn="r"/>
              </a:tabLst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等孩子们安静下来再开始上课吧。</a:t>
            </a:r>
            <a:r>
              <a:t>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汉译英</a:t>
            </a:r>
            <a:r>
              <a:t>)</a:t>
            </a:r>
          </a:p>
        </p:txBody>
      </p:sp>
      <p:sp>
        <p:nvSpPr>
          <p:cNvPr id="347" name="settle down to write"/>
          <p:cNvSpPr txBox="1"/>
          <p:nvPr/>
        </p:nvSpPr>
        <p:spPr>
          <a:xfrm>
            <a:off x="3020906" y="6823004"/>
            <a:ext cx="5836357" cy="8396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2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settle down to write</a:t>
            </a:r>
          </a:p>
        </p:txBody>
      </p:sp>
      <p:sp>
        <p:nvSpPr>
          <p:cNvPr id="348" name="Please wait until the children settle down before you start your lesson."/>
          <p:cNvSpPr txBox="1"/>
          <p:nvPr/>
        </p:nvSpPr>
        <p:spPr>
          <a:xfrm>
            <a:off x="1074702" y="3034453"/>
            <a:ext cx="10137423" cy="16472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10000"/>
              </a:lnSpc>
              <a:defRPr sz="5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/>
            <a:r>
              <a:t>Please wait until the children settle down before you start your lesson.</a:t>
            </a:r>
          </a:p>
        </p:txBody>
      </p:sp>
      <p:sp>
        <p:nvSpPr>
          <p:cNvPr id="349" name="2) I can’t settle down to my work.（英译…"/>
          <p:cNvSpPr txBox="1"/>
          <p:nvPr/>
        </p:nvSpPr>
        <p:spPr>
          <a:xfrm>
            <a:off x="356728" y="4709724"/>
            <a:ext cx="12648073" cy="21128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487680" indent="-487680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I can’t settle down to my work.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（英译</a:t>
            </a:r>
          </a:p>
          <a:p>
            <a:pPr marL="487680" indent="-487680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    汉）</a:t>
            </a:r>
          </a:p>
        </p:txBody>
      </p:sp>
      <p:sp>
        <p:nvSpPr>
          <p:cNvPr id="350" name="我不能安心工作。"/>
          <p:cNvSpPr txBox="1"/>
          <p:nvPr/>
        </p:nvSpPr>
        <p:spPr>
          <a:xfrm>
            <a:off x="2508391" y="5549617"/>
            <a:ext cx="5689601" cy="1019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>
            <a:lvl1pPr algn="l" defTabSz="1300480">
              <a:lnSpc>
                <a:spcPct val="120000"/>
              </a:lnSpc>
              <a:defRPr b="0" sz="5000">
                <a:solidFill>
                  <a:srgbClr val="FF0000"/>
                </a:solidFill>
                <a:latin typeface="宋体"/>
                <a:ea typeface="宋体"/>
                <a:cs typeface="宋体"/>
                <a:sym typeface="宋体"/>
              </a:defRPr>
            </a:lvl1pPr>
          </a:lstStyle>
          <a:p>
            <a:pPr>
              <a:defRPr b="1">
                <a:latin typeface="Arial"/>
                <a:ea typeface="Arial"/>
                <a:cs typeface="Arial"/>
                <a:sym typeface="Arial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我不能安心工作。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ID="9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7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ID="9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2"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ID="9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>
                                        <p:cTn id="17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48" grpId="1"/>
      <p:bldP build="whole" bldLvl="1" animBg="1" rev="0" advAuto="0" spid="347" grpId="3"/>
      <p:bldP build="whole" bldLvl="1" animBg="1" rev="0" advAuto="0" spid="350" grpId="2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8. ..., they manage to catch sight of some mountain goats and even a grizzly bear and an eagle. 她们总算看到了野山羊，甚至还看到了一只大灰熊和一只鹰。…"/>
          <p:cNvSpPr txBox="1"/>
          <p:nvPr/>
        </p:nvSpPr>
        <p:spPr>
          <a:xfrm>
            <a:off x="460586" y="575733"/>
            <a:ext cx="11982028" cy="8427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627662" indent="-627662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8. ..., they </a:t>
            </a:r>
            <a:r>
              <a:rPr>
                <a:solidFill>
                  <a:srgbClr val="0000FF"/>
                </a:solidFill>
              </a:rPr>
              <a:t>manage to catch sight of </a:t>
            </a:r>
            <a:r>
              <a:t>some mountain goats and even a grizzly bear and an eagle.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她们总算看到了野山羊，甚至还看到了一只大灰熊和一只鹰。</a:t>
            </a:r>
          </a:p>
          <a:p>
            <a:pPr marL="627662" indent="-627662" algn="l" defTabSz="1300480">
              <a:lnSpc>
                <a:spcPct val="110000"/>
              </a:lnSpc>
              <a:defRPr sz="48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阅读下列句子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注意</a:t>
            </a:r>
            <a:r>
              <a:t>manage to do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的意思和用法。</a:t>
            </a:r>
          </a:p>
          <a:p>
            <a:pPr marL="627662" indent="-627662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Although he hasn’t received any formal education, Mr Wang </a:t>
            </a:r>
            <a:r>
              <a:rPr>
                <a:solidFill>
                  <a:srgbClr val="0000FF"/>
                </a:solidFill>
              </a:rPr>
              <a:t>managed to finish</a:t>
            </a:r>
            <a:r>
              <a:t> his task.</a:t>
            </a:r>
          </a:p>
          <a:p>
            <a:pPr marL="627662" indent="-627662" algn="l" defTabSz="1300480">
              <a:lnSpc>
                <a:spcPct val="110000"/>
              </a:lnSpc>
              <a:defRPr sz="48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2) We should </a:t>
            </a:r>
            <a:r>
              <a:rPr>
                <a:solidFill>
                  <a:srgbClr val="0000FF"/>
                </a:solidFill>
              </a:rPr>
              <a:t>manage to realize</a:t>
            </a:r>
            <a:r>
              <a:t> our dream.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500"/>
                                        <p:tgtEl>
                                          <p:spTgt spid="3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500"/>
                                        <p:tgtEl>
                                          <p:spTgt spid="3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5" dur="500"/>
                                        <p:tgtEl>
                                          <p:spTgt spid="3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52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[辨析] manage to do与try to do…"/>
          <p:cNvSpPr txBox="1"/>
          <p:nvPr/>
        </p:nvSpPr>
        <p:spPr>
          <a:xfrm>
            <a:off x="512515" y="3332479"/>
            <a:ext cx="12185228" cy="64609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5000">
                <a:solidFill>
                  <a:srgbClr val="CC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辨析</a:t>
            </a:r>
            <a:r>
              <a:t>] </a:t>
            </a:r>
            <a:r>
              <a:rPr>
                <a:solidFill>
                  <a:srgbClr val="0000FF"/>
                </a:solidFill>
              </a:rPr>
              <a:t>manage to do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与</a:t>
            </a:r>
            <a:r>
              <a:rPr>
                <a:solidFill>
                  <a:srgbClr val="0000FF"/>
                </a:solidFill>
              </a:rPr>
              <a:t>try to do</a:t>
            </a:r>
            <a:endParaRPr>
              <a:solidFill>
                <a:srgbClr val="0000FF"/>
              </a:solidFill>
            </a:endParaRPr>
          </a:p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用</a:t>
            </a:r>
            <a:r>
              <a:t>manage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时，成功的把握大些；用</a:t>
            </a:r>
            <a:r>
              <a:t>try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时，成功的把握不大。</a:t>
            </a:r>
          </a:p>
          <a:p>
            <a:pPr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manage to do sth.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设法成功地完成</a:t>
            </a:r>
            <a:r>
              <a:rPr>
                <a:solidFill>
                  <a:srgbClr val="000000"/>
                </a:solidFill>
              </a:rPr>
              <a:t>……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，</a:t>
            </a:r>
            <a:r>
              <a:t>try to do sth.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尽力做</a:t>
            </a:r>
            <a:r>
              <a:rPr>
                <a:solidFill>
                  <a:srgbClr val="000000"/>
                </a:solidFill>
              </a:rPr>
              <a:t>……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（但结果不一定成功）</a:t>
            </a:r>
          </a:p>
        </p:txBody>
      </p:sp>
      <p:sp>
        <p:nvSpPr>
          <p:cNvPr id="355" name="[归纳总结]  manage to do sth. (= succeed in doing sth.) 是“设法做、设法完成某事”的意思。"/>
          <p:cNvSpPr txBox="1"/>
          <p:nvPr/>
        </p:nvSpPr>
        <p:spPr>
          <a:xfrm>
            <a:off x="562186" y="370275"/>
            <a:ext cx="11932357" cy="286094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algn="l" defTabSz="1300480">
              <a:lnSpc>
                <a:spcPct val="120000"/>
              </a:lnSpc>
              <a:defRPr sz="4800">
                <a:solidFill>
                  <a:srgbClr val="CC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归纳总结</a:t>
            </a:r>
            <a:r>
              <a:t>] </a:t>
            </a:r>
            <a:br/>
            <a:r>
              <a:rPr>
                <a:solidFill>
                  <a:srgbClr val="0000FF"/>
                </a:solidFill>
              </a:rPr>
              <a:t>manage to do sth. (= succeed in doing sth.) 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是</a:t>
            </a:r>
            <a:r>
              <a:rPr>
                <a:solidFill>
                  <a:srgbClr val="000000"/>
                </a:solidFill>
              </a:rPr>
              <a:t>“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设法做、设法完成某事</a:t>
            </a:r>
            <a:r>
              <a:rPr>
                <a:solidFill>
                  <a:srgbClr val="000000"/>
                </a:solidFill>
              </a:rPr>
              <a:t>”</a:t>
            </a:r>
            <a:r>
              <a:rPr b="0">
                <a:solidFill>
                  <a:srgbClr val="000000"/>
                </a:solidFill>
                <a:latin typeface="宋体"/>
                <a:ea typeface="宋体"/>
                <a:cs typeface="宋体"/>
                <a:sym typeface="宋体"/>
              </a:rPr>
              <a:t>的意思。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>
                                        <p:cTn id="7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54" grpId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have a gift for … 在......方面有天分/天赋…"/>
          <p:cNvSpPr txBox="1"/>
          <p:nvPr>
            <p:ph type="body" sz="half" idx="4294967295"/>
          </p:nvPr>
        </p:nvSpPr>
        <p:spPr>
          <a:xfrm>
            <a:off x="973102" y="4671342"/>
            <a:ext cx="11264054" cy="3686952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564895" indent="-564895" defTabSz="1170431">
              <a:lnSpc>
                <a:spcPct val="104999"/>
              </a:lnSpc>
              <a:spcBef>
                <a:spcPts val="0"/>
              </a:spcBef>
              <a:buSzTx/>
              <a:buNone/>
              <a:defRPr b="1" sz="3959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have a gift for …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在</a:t>
            </a:r>
            <a:r>
              <a:t>......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方面有天分</a:t>
            </a:r>
            <a:r>
              <a:t>/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天赋</a:t>
            </a:r>
          </a:p>
          <a:p>
            <a:pPr marL="564895" indent="-564895" defTabSz="1170431">
              <a:lnSpc>
                <a:spcPct val="104999"/>
              </a:lnSpc>
              <a:spcBef>
                <a:spcPts val="0"/>
              </a:spcBef>
              <a:buSzTx/>
              <a:buNone/>
              <a:defRPr b="1" sz="3959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gift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特指与生俱来的天份或才能，如绘画、</a:t>
            </a:r>
          </a:p>
          <a:p>
            <a:pPr marL="564895" indent="-564895" defTabSz="1170431">
              <a:lnSpc>
                <a:spcPct val="104999"/>
              </a:lnSpc>
              <a:spcBef>
                <a:spcPts val="0"/>
              </a:spcBef>
              <a:buSzTx/>
              <a:buNone/>
              <a:defRPr b="1" sz="3959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b="0">
                <a:latin typeface="宋体"/>
                <a:ea typeface="宋体"/>
                <a:cs typeface="宋体"/>
                <a:sym typeface="宋体"/>
              </a:rPr>
              <a:t>音乐等。</a:t>
            </a:r>
          </a:p>
          <a:p>
            <a:pPr marL="564895" indent="-564895" defTabSz="1170431">
              <a:lnSpc>
                <a:spcPct val="104999"/>
              </a:lnSpc>
              <a:spcBef>
                <a:spcPts val="0"/>
              </a:spcBef>
              <a:buSzTx/>
              <a:buNone/>
              <a:defRPr b="1" sz="3959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e.g. Her </a:t>
            </a:r>
            <a:r>
              <a:rPr>
                <a:solidFill>
                  <a:srgbClr val="0000FF"/>
                </a:solidFill>
              </a:rPr>
              <a:t>gift for</a:t>
            </a:r>
            <a:r>
              <a:t> dancing amazed the teacher.</a:t>
            </a:r>
          </a:p>
          <a:p>
            <a:pPr marL="564895" indent="-564895" defTabSz="1170431">
              <a:lnSpc>
                <a:spcPct val="104999"/>
              </a:lnSpc>
              <a:spcBef>
                <a:spcPts val="0"/>
              </a:spcBef>
              <a:buSzTx/>
              <a:buNone/>
              <a:defRPr b="1" sz="3959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老师对她舞蹈的天份大感惊奇。</a:t>
            </a:r>
          </a:p>
        </p:txBody>
      </p:sp>
      <p:sp>
        <p:nvSpPr>
          <p:cNvPr id="358" name="9. Many of them have a gift for riding wild horses and can win thousands of dollars in prizes.…"/>
          <p:cNvSpPr txBox="1"/>
          <p:nvPr/>
        </p:nvSpPr>
        <p:spPr>
          <a:xfrm>
            <a:off x="460586" y="882790"/>
            <a:ext cx="12187486" cy="31257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>
            <a:spAutoFit/>
          </a:bodyPr>
          <a:lstStyle/>
          <a:p>
            <a:pPr marL="487680" indent="-487680" algn="l" defTabSz="1300480">
              <a:lnSpc>
                <a:spcPct val="104999"/>
              </a:lnSpc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9. Many of them </a:t>
            </a:r>
            <a:r>
              <a:rPr>
                <a:solidFill>
                  <a:srgbClr val="0000FF"/>
                </a:solidFill>
              </a:rPr>
              <a:t>have a gift for</a:t>
            </a:r>
            <a:r>
              <a:t> riding wild horses and can win thousands of dollars in prizes.</a:t>
            </a:r>
          </a:p>
          <a:p>
            <a:pPr marL="487680" indent="-487680" algn="l" defTabSz="1300480">
              <a:lnSpc>
                <a:spcPct val="104999"/>
              </a:lnSpc>
              <a:defRPr sz="44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他们中学多人都有骑野马的才能，他们能赢得几千美元的奖金。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500"/>
                                        <p:tgtEl>
                                          <p:spTgt spid="35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Class="entr" nodeType="with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0" dur="500"/>
                                        <p:tgtEl>
                                          <p:spTgt spid="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15" dur="500"/>
                                        <p:tgtEl>
                                          <p:spTgt spid="3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0" dur="500"/>
                                        <p:tgtEl>
                                          <p:spTgt spid="3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25" dur="500"/>
                                        <p:tgtEl>
                                          <p:spTgt spid="3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30" dur="500"/>
                                        <p:tgtEl>
                                          <p:spTgt spid="3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357" grpId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10. … most Canadians live within a few hundred kilometres of the USA border, ……"/>
          <p:cNvSpPr txBox="1"/>
          <p:nvPr/>
        </p:nvSpPr>
        <p:spPr>
          <a:xfrm>
            <a:off x="460586" y="886773"/>
            <a:ext cx="11982028" cy="802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65023" tIns="65023" rIns="65023" bIns="65023" anchor="ctr">
            <a:spAutoFit/>
          </a:bodyPr>
          <a:lstStyle/>
          <a:p>
            <a:pPr marL="1018257" indent="-1018257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10. … most Canadians live </a:t>
            </a:r>
            <a:r>
              <a:rPr>
                <a:solidFill>
                  <a:srgbClr val="0000FF"/>
                </a:solidFill>
              </a:rPr>
              <a:t>within</a:t>
            </a:r>
            <a:r>
              <a:t> a few hundred kilometres of the USA </a:t>
            </a:r>
            <a:r>
              <a:rPr>
                <a:solidFill>
                  <a:srgbClr val="0000FF"/>
                </a:solidFill>
              </a:rPr>
              <a:t>border</a:t>
            </a:r>
            <a:r>
              <a:t>,</a:t>
            </a:r>
            <a:r>
              <a:rPr>
                <a:solidFill>
                  <a:srgbClr val="FF0066"/>
                </a:solidFill>
              </a:rPr>
              <a:t> </a:t>
            </a:r>
            <a:r>
              <a:t>…</a:t>
            </a:r>
          </a:p>
          <a:p>
            <a:pPr marL="1018257" indent="-1018257" algn="l" defTabSz="1300480">
              <a:lnSpc>
                <a:spcPct val="120000"/>
              </a:lnSpc>
              <a:defRPr sz="500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大多数加拿大人居住在靠近美国数百公里以内的边疆地带</a:t>
            </a:r>
            <a:r>
              <a:t>……</a:t>
            </a:r>
          </a:p>
          <a:p>
            <a:pPr marL="1018257" indent="-1018257" algn="l" defTabSz="1300480">
              <a:lnSpc>
                <a:spcPct val="120000"/>
              </a:lnSpc>
              <a:defRPr sz="50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[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考点</a:t>
            </a:r>
            <a:r>
              <a:t>] within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介词，在</a:t>
            </a:r>
            <a:r>
              <a:t>……(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尤指时间、距离、范围、限度等</a:t>
            </a:r>
            <a:r>
              <a:t>)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之内，以内；在</a:t>
            </a:r>
            <a:r>
              <a:t>……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里头。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16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 transition="in">
                                      <p:cBhvr>
                                        <p:cTn id="7" dur="10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60" grpId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1) within与in表达时间的区别:…"/>
          <p:cNvSpPr txBox="1"/>
          <p:nvPr>
            <p:ph type="body" idx="4294967295"/>
          </p:nvPr>
        </p:nvSpPr>
        <p:spPr>
          <a:xfrm>
            <a:off x="460586" y="1189848"/>
            <a:ext cx="11982028" cy="7475504"/>
          </a:xfrm>
          <a:prstGeom prst="rect">
            <a:avLst/>
          </a:prstGeom>
        </p:spPr>
        <p:txBody>
          <a:bodyPr lIns="65023" tIns="65023" rIns="65023" bIns="65023" anchor="t"/>
          <a:lstStyle/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1) within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与</a:t>
            </a:r>
            <a:r>
              <a:t>in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表达时间的区别</a:t>
            </a:r>
            <a:r>
              <a:t>:</a:t>
            </a: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  <a:r>
              <a:rPr>
                <a:solidFill>
                  <a:srgbClr val="0000FF"/>
                </a:solidFill>
              </a:rPr>
              <a:t>within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指在时间范围之内</a:t>
            </a:r>
            <a:r>
              <a:rPr>
                <a:solidFill>
                  <a:srgbClr val="0000FF"/>
                </a:solidFill>
              </a:rPr>
              <a:t>,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不超过</a:t>
            </a:r>
            <a:r>
              <a:rPr>
                <a:solidFill>
                  <a:srgbClr val="0000FF"/>
                </a:solidFill>
              </a:rPr>
              <a:t>; </a:t>
            </a:r>
            <a:r>
              <a:rPr b="0">
                <a:solidFill>
                  <a:srgbClr val="0000FF"/>
                </a:solidFill>
                <a:latin typeface="宋体"/>
                <a:ea typeface="宋体"/>
                <a:cs typeface="宋体"/>
                <a:sym typeface="宋体"/>
              </a:rPr>
              <a:t>而</a:t>
            </a:r>
            <a:r>
              <a:rPr>
                <a:solidFill>
                  <a:srgbClr val="0000FF"/>
                </a:solidFill>
              </a:rPr>
              <a:t>in</a:t>
            </a:r>
            <a:endParaRPr>
              <a:solidFill>
                <a:srgbClr val="0000FF"/>
              </a:solidFill>
            </a:endParaRP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是经过若干时间</a:t>
            </a:r>
            <a:r>
              <a:t>,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指期限之外。</a:t>
            </a: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e.g. I’ll be there</a:t>
            </a:r>
            <a:r>
              <a:rPr>
                <a:solidFill>
                  <a:srgbClr val="FF3300"/>
                </a:solidFill>
              </a:rPr>
              <a:t> </a:t>
            </a:r>
            <a:r>
              <a:rPr>
                <a:solidFill>
                  <a:srgbClr val="0000FF"/>
                </a:solidFill>
              </a:rPr>
              <a:t>within</a:t>
            </a:r>
            <a:r>
              <a:t> an hour. </a:t>
            </a: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solidFill>
                  <a:srgbClr val="CC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（一小时之内）</a:t>
            </a: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 I’ll be there </a:t>
            </a:r>
            <a:r>
              <a:rPr>
                <a:solidFill>
                  <a:srgbClr val="0000FF"/>
                </a:solidFill>
              </a:rPr>
              <a:t>in</a:t>
            </a:r>
            <a:r>
              <a:t> an hour.</a:t>
            </a:r>
          </a:p>
          <a:p>
            <a:pPr marL="987710" indent="-987710" defTabSz="1261465">
              <a:lnSpc>
                <a:spcPct val="130000"/>
              </a:lnSpc>
              <a:spcBef>
                <a:spcPts val="0"/>
              </a:spcBef>
              <a:buSzTx/>
              <a:buNone/>
              <a:defRPr b="1" sz="4850">
                <a:solidFill>
                  <a:srgbClr val="CC00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t>       </a:t>
            </a:r>
            <a:r>
              <a:rPr b="0">
                <a:latin typeface="宋体"/>
                <a:ea typeface="宋体"/>
                <a:cs typeface="宋体"/>
                <a:sym typeface="宋体"/>
              </a:rPr>
              <a:t>（一小时之后）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7" dur="1000"/>
                                        <p:tgtEl>
                                          <p:spTgt spid="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1" dur="1000"/>
                                        <p:tgtEl>
                                          <p:spTgt spid="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16" dur="1000"/>
                                        <p:tgtEl>
                                          <p:spTgt spid="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9" fill="hold"/>
                                        <p:tgtEl>
                                          <p:spTgt spid="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0" dur="1000"/>
                                        <p:tgtEl>
                                          <p:spTgt spid="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4" dur="1000"/>
                                        <p:tgtEl>
                                          <p:spTgt spid="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Class="entr" nodeType="afterEffect" presetSubtype="6" presetID="18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>
                                        <p:cTn id="28" dur="1000"/>
                                        <p:tgtEl>
                                          <p:spTgt spid="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5" animBg="1" rev="0" advAuto="0" spid="362" grpId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fast" advClick="1" p14:dur="500">
        <p:circle/>
      </p:transition>
    </mc:Choice>
    <mc:Fallback>
      <p:transition spd="fast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