
<file path=[Content_Types].xml><?xml version="1.0" encoding="utf-8"?>
<Types xmlns="http://schemas.openxmlformats.org/package/2006/content-types">
  <Default Extension="bin" ContentType="application/vnd.openxmlformats-officedocument.oleObject"/>
  <Default Extension="doc" ContentType="application/msword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3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8.xml" ContentType="application/vnd.openxmlformats-officedocument.presentationml.tags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2"/>
    <p:sldMasterId id="2147483656" r:id="rId3"/>
    <p:sldMasterId id="2147483669" r:id="rId4"/>
  </p:sldMasterIdLst>
  <p:notesMasterIdLst>
    <p:notesMasterId r:id="rId31"/>
  </p:notesMasterIdLst>
  <p:handoutMasterIdLst>
    <p:handoutMasterId r:id="rId32"/>
  </p:handoutMasterIdLst>
  <p:sldIdLst>
    <p:sldId id="451" r:id="rId5"/>
    <p:sldId id="382" r:id="rId6"/>
    <p:sldId id="452" r:id="rId7"/>
    <p:sldId id="499" r:id="rId8"/>
    <p:sldId id="433" r:id="rId9"/>
    <p:sldId id="398" r:id="rId10"/>
    <p:sldId id="475" r:id="rId11"/>
    <p:sldId id="500" r:id="rId12"/>
    <p:sldId id="435" r:id="rId13"/>
    <p:sldId id="270" r:id="rId14"/>
    <p:sldId id="465" r:id="rId15"/>
    <p:sldId id="501" r:id="rId16"/>
    <p:sldId id="331" r:id="rId17"/>
    <p:sldId id="498" r:id="rId18"/>
    <p:sldId id="502" r:id="rId19"/>
    <p:sldId id="466" r:id="rId20"/>
    <p:sldId id="352" r:id="rId21"/>
    <p:sldId id="479" r:id="rId22"/>
    <p:sldId id="481" r:id="rId23"/>
    <p:sldId id="487" r:id="rId24"/>
    <p:sldId id="488" r:id="rId25"/>
    <p:sldId id="490" r:id="rId26"/>
    <p:sldId id="474" r:id="rId27"/>
    <p:sldId id="497" r:id="rId28"/>
    <p:sldId id="478" r:id="rId29"/>
    <p:sldId id="329" r:id="rId30"/>
  </p:sldIdLst>
  <p:sldSz cx="12192000" cy="6858000"/>
  <p:notesSz cx="6858000" cy="9144000"/>
  <p:custDataLst>
    <p:tags r:id="rId33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8">
          <p15:clr>
            <a:srgbClr val="A4A3A4"/>
          </p15:clr>
        </p15:guide>
        <p15:guide id="2" pos="36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卢 政坤" initials="卢" lastIdx="0" clrIdx="0"/>
  <p:cmAuthor id="2" name="作者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108" d="100"/>
          <a:sy n="108" d="100"/>
        </p:scale>
        <p:origin x="978" y="102"/>
      </p:cViewPr>
      <p:guideLst>
        <p:guide orient="horz" pos="2208"/>
        <p:guide pos="36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commentAuthors" Target="comment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gs" Target="tags/tag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handoutMaster" Target="handoutMasters/handoutMaster1.xml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slideMaster" Target="slideMasters/slideMaster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fontAlgn="base"/>
            <a:fld id="{0F9B84EA-7D68-4D60-9CB1-D50884785D1C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2022-06-18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fontAlgn="base"/>
            <a:fld id="{8D4E0FC9-F1F8-4FAE-9988-3BA365CFD46F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页眉占位符 2049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fontAlgn="base"/>
            <a:endParaRPr lang="zh-CN" sz="1200" b="0" strike="noStrike" noProof="1"/>
          </a:p>
        </p:txBody>
      </p:sp>
      <p:sp>
        <p:nvSpPr>
          <p:cNvPr id="2051" name="日期占位符 205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algn="r" fontAlgn="base"/>
            <a:fld id="{BB962C8B-B14F-4D97-AF65-F5344CB8AC3E}" type="datetime1">
              <a:rPr lang="zh-CN" altLang="en-US" sz="1200" b="0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2022-06-18</a:t>
            </a:fld>
            <a:endParaRPr lang="zh-CN" altLang="en-US" sz="1200" b="0" strike="noStrike" noProof="1"/>
          </a:p>
        </p:txBody>
      </p:sp>
      <p:sp>
        <p:nvSpPr>
          <p:cNvPr id="10244" name="幻灯片图像占位符 2051"/>
          <p:cNvSpPr>
            <a:spLocks noGrp="1" noRot="1" noChangeAspect="1"/>
          </p:cNvSpPr>
          <p:nvPr>
            <p:ph type="sldImg" idx="6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10245" name="文本占位符 2052"/>
          <p:cNvSpPr>
            <a:spLocks noGrp="1" noRot="1"/>
          </p:cNvSpPr>
          <p:nvPr>
            <p:ph type="body" sz="quarter" idx="7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 indent="0"/>
            <a:r>
              <a:rPr lang="zh-CN" altLang="en-US"/>
              <a:t>单击此处编辑母版文本样式</a:t>
            </a:r>
          </a:p>
          <a:p>
            <a:pPr lvl="1" indent="0"/>
            <a:r>
              <a:rPr lang="zh-CN" altLang="en-US"/>
              <a:t>第二级</a:t>
            </a:r>
          </a:p>
          <a:p>
            <a:pPr lvl="2" indent="0"/>
            <a:r>
              <a:rPr lang="zh-CN" altLang="en-US"/>
              <a:t>第三级</a:t>
            </a:r>
          </a:p>
          <a:p>
            <a:pPr lvl="3" indent="0"/>
            <a:r>
              <a:rPr lang="zh-CN" altLang="en-US"/>
              <a:t>第四级</a:t>
            </a:r>
          </a:p>
          <a:p>
            <a:pPr lvl="4" indent="0"/>
            <a:r>
              <a:rPr lang="zh-CN" altLang="en-US"/>
              <a:t>第五级</a:t>
            </a:r>
          </a:p>
        </p:txBody>
      </p:sp>
      <p:sp>
        <p:nvSpPr>
          <p:cNvPr id="2054" name="页脚占位符 2053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b"/>
          <a:lstStyle/>
          <a:p>
            <a:pPr lvl="0" fontAlgn="base"/>
            <a:r>
              <a:rPr lang="zh-CN" sz="1200" b="0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资中县龙结中学高一数学组</a:t>
            </a:r>
            <a:endParaRPr lang="zh-CN" sz="1200" b="0" strike="noStrike" noProof="1"/>
          </a:p>
        </p:txBody>
      </p:sp>
      <p:sp>
        <p:nvSpPr>
          <p:cNvPr id="2055" name="灯片编号占位符 2054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b"/>
          <a:lstStyle/>
          <a:p>
            <a:pPr lvl="0" algn="r" fontAlgn="base"/>
            <a:fld id="{9A0DB2DC-4C9A-4742-B13C-FB6460FD3503}" type="slidenum">
              <a:rPr lang="en-US" altLang="zh-CN" sz="1200" b="0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sz="1200" b="0" strike="noStrike" noProof="1"/>
          </a:p>
        </p:txBody>
      </p:sp>
    </p:spTree>
    <p:extLst>
      <p:ext uri="{BB962C8B-B14F-4D97-AF65-F5344CB8AC3E}">
        <p14:creationId xmlns:p14="http://schemas.microsoft.com/office/powerpoint/2010/main" val="120414774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lvl="0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21443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21655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98868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21506" name="文本占位符 2"/>
          <p:cNvSpPr>
            <a:spLocks noGrp="1" noRot="1"/>
          </p:cNvSpPr>
          <p:nvPr>
            <p:ph type="body" idx="1"/>
          </p:nvPr>
        </p:nvSpPr>
        <p:spPr/>
        <p:txBody>
          <a:bodyPr anchor="ctr"/>
          <a:lstStyle/>
          <a:p>
            <a:pPr lvl="0" indent="0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029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21506" name="文本占位符 2"/>
          <p:cNvSpPr>
            <a:spLocks noGrp="1" noRot="1"/>
          </p:cNvSpPr>
          <p:nvPr>
            <p:ph type="body" idx="1"/>
          </p:nvPr>
        </p:nvSpPr>
        <p:spPr/>
        <p:txBody>
          <a:bodyPr anchor="ctr"/>
          <a:lstStyle/>
          <a:p>
            <a:pPr lvl="0" indent="0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87650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39063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69719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00799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2022-06-18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2022-06-18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2022-06-18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2022-06-18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2022-06-18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2022-06-18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auto"/>
            <a:r>
              <a:rPr lang="zh-CN" altLang="en-US" strike="noStrike" noProof="1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2022-06-18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2022-06-18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2022-06-18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2022-06-18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2022-06-18</a:t>
            </a:fld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2022-06-18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2022-06-18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2022-06-18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fontAlgn="auto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2022-06-18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2022-06-18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2022-06-18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2022-06-18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2022-06-18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2022-06-18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2022-06-18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2022-06-18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2022-06-18</a:t>
            </a:fld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2022-06-18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2022-06-18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2022-06-18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fontAlgn="auto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2022-06-18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2022-06-18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2022-06-18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2022-06-18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2022-06-18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2022-06-18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file:///D:\qq&#25991;&#20214;\712321467\Image\C2C\Image2\%7b75232B38-A165-1FB7-499C-2E1C792CACB5%7d.png" TargetMode="External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wmf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file:///D:\qq&#25991;&#20214;\712321467\Image\C2C\Image2\%7b75232B38-A165-1FB7-499C-2E1C792CACB5%7d.png" TargetMode="External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.wmf"/><Relationship Id="rId5" Type="http://schemas.openxmlformats.org/officeDocument/2006/relationships/image" Target="../media/image1.pn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8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1.xml"/><Relationship Id="rId15" Type="http://schemas.openxmlformats.org/officeDocument/2006/relationships/image" Target="file:///D:\qq&#25991;&#20214;\712321467\Image\C2C\Image2\%7b75232B38-A165-1FB7-499C-2E1C792CACB5%7d.png" TargetMode="External"/><Relationship Id="rId10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Relationship Id="rId14" Type="http://schemas.openxmlformats.org/officeDocument/2006/relationships/image" Target="../media/image3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30.xml"/><Relationship Id="rId17" Type="http://schemas.openxmlformats.org/officeDocument/2006/relationships/image" Target="file:///D:\qq&#25991;&#20214;\712321467\Image\C2C\Image2\%7b75232B38-A165-1FB7-499C-2E1C792CACB5%7d.png" TargetMode="External"/><Relationship Id="rId2" Type="http://schemas.openxmlformats.org/officeDocument/2006/relationships/slideLayout" Target="../slideLayouts/slideLayout20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5" Type="http://schemas.openxmlformats.org/officeDocument/2006/relationships/theme" Target="../theme/theme4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Relationship Id="rId14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图片 2"/>
          <p:cNvPicPr/>
          <p:nvPr userDrawn="1"/>
        </p:nvPicPr>
        <p:blipFill>
          <a:blip r:embed="rId5"/>
          <a:srcRect l="430" r="1221" b="19260"/>
          <a:stretch>
            <a:fillRect/>
          </a:stretch>
        </p:blipFill>
        <p:spPr>
          <a:xfrm>
            <a:off x="-10583" y="-14287"/>
            <a:ext cx="12213167" cy="4937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7" name="图片 3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-8467" y="6448425"/>
            <a:ext cx="12211051" cy="4079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8" name="图片 1073743875" descr="学科网 zxxk.com"/>
          <p:cNvPicPr>
            <a:picLocks noChangeAspect="1"/>
          </p:cNvPicPr>
          <p:nvPr/>
        </p:nvPicPr>
        <p:blipFill>
          <a:blip r:embed="rId7" r:link="rId8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2"/>
          <p:cNvPicPr/>
          <p:nvPr userDrawn="1"/>
        </p:nvPicPr>
        <p:blipFill>
          <a:blip r:embed="rId5"/>
          <a:srcRect l="430" r="1221" b="19260"/>
          <a:stretch>
            <a:fillRect/>
          </a:stretch>
        </p:blipFill>
        <p:spPr>
          <a:xfrm>
            <a:off x="-10583" y="-14287"/>
            <a:ext cx="12213167" cy="4937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1" name="图片 3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-8467" y="6448425"/>
            <a:ext cx="12211051" cy="4079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2" name="图片 1073743875" descr="学科网 zxxk.com"/>
          <p:cNvPicPr>
            <a:picLocks noChangeAspect="1"/>
          </p:cNvPicPr>
          <p:nvPr/>
        </p:nvPicPr>
        <p:blipFill>
          <a:blip r:embed="rId7" r:link="rId8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5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-22860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2022-06-18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  <p:sp>
        <p:nvSpPr>
          <p:cNvPr id="7" name="矩形 6"/>
          <p:cNvSpPr/>
          <p:nvPr userDrawn="1"/>
        </p:nvSpPr>
        <p:spPr>
          <a:xfrm>
            <a:off x="-1333500" y="0"/>
            <a:ext cx="939800" cy="330200"/>
          </a:xfrm>
          <a:prstGeom prst="rect">
            <a:avLst/>
          </a:prstGeom>
          <a:solidFill>
            <a:srgbClr val="DFA7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/>
          </a:p>
        </p:txBody>
      </p:sp>
      <p:sp>
        <p:nvSpPr>
          <p:cNvPr id="8" name="矩形 7"/>
          <p:cNvSpPr/>
          <p:nvPr userDrawn="1"/>
        </p:nvSpPr>
        <p:spPr>
          <a:xfrm>
            <a:off x="-1333500" y="406400"/>
            <a:ext cx="939800" cy="330200"/>
          </a:xfrm>
          <a:prstGeom prst="rect">
            <a:avLst/>
          </a:prstGeom>
          <a:solidFill>
            <a:srgbClr val="B9CC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/>
          </a:p>
        </p:txBody>
      </p:sp>
      <p:pic>
        <p:nvPicPr>
          <p:cNvPr id="1028" name="图片 1073743875" descr="学科网 zxxk.com"/>
          <p:cNvPicPr>
            <a:picLocks noChangeAspect="1"/>
          </p:cNvPicPr>
          <p:nvPr/>
        </p:nvPicPr>
        <p:blipFill>
          <a:blip r:embed="rId14" r:link="rId15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  <p:sldLayoutId id="2147483668" r:id="rId12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2051" name="文本占位符 2"/>
          <p:cNvSpPr>
            <a:spLocks noGrp="1"/>
          </p:cNvSpPr>
          <p:nvPr>
            <p:ph type="body" idx="5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-22860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2022-06-18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  <p:sp>
        <p:nvSpPr>
          <p:cNvPr id="7" name="矩形 6"/>
          <p:cNvSpPr/>
          <p:nvPr userDrawn="1"/>
        </p:nvSpPr>
        <p:spPr>
          <a:xfrm>
            <a:off x="-1333500" y="0"/>
            <a:ext cx="939800" cy="330200"/>
          </a:xfrm>
          <a:prstGeom prst="rect">
            <a:avLst/>
          </a:prstGeom>
          <a:solidFill>
            <a:srgbClr val="DFA7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/>
          </a:p>
        </p:txBody>
      </p:sp>
      <p:sp>
        <p:nvSpPr>
          <p:cNvPr id="8" name="矩形 7"/>
          <p:cNvSpPr/>
          <p:nvPr userDrawn="1"/>
        </p:nvSpPr>
        <p:spPr>
          <a:xfrm>
            <a:off x="-1333500" y="406400"/>
            <a:ext cx="939800" cy="330200"/>
          </a:xfrm>
          <a:prstGeom prst="rect">
            <a:avLst/>
          </a:prstGeom>
          <a:solidFill>
            <a:srgbClr val="B9CC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/>
          </a:p>
        </p:txBody>
      </p:sp>
      <p:pic>
        <p:nvPicPr>
          <p:cNvPr id="2052" name="图片 1073743875" descr="学科网 zxxk.com"/>
          <p:cNvPicPr>
            <a:picLocks noChangeAspect="1"/>
          </p:cNvPicPr>
          <p:nvPr/>
        </p:nvPicPr>
        <p:blipFill>
          <a:blip r:embed="rId16" r:link="rId17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7" Type="http://schemas.openxmlformats.org/officeDocument/2006/relationships/image" Target="../media/image6.wmf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3.xml"/><Relationship Id="rId6" Type="http://schemas.openxmlformats.org/officeDocument/2006/relationships/oleObject" Target="../embeddings/oleObject6.bin"/><Relationship Id="rId5" Type="http://schemas.openxmlformats.org/officeDocument/2006/relationships/oleObject" Target="../embeddings/oleObject5.bin"/><Relationship Id="rId4" Type="http://schemas.openxmlformats.org/officeDocument/2006/relationships/image" Target="../media/image5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4.xml"/></Relationships>
</file>

<file path=ppt/slides/_rels/slide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0.wmf"/><Relationship Id="rId18" Type="http://schemas.openxmlformats.org/officeDocument/2006/relationships/oleObject" Target="../embeddings/oleObject17.bin"/><Relationship Id="rId26" Type="http://schemas.openxmlformats.org/officeDocument/2006/relationships/oleObject" Target="../embeddings/oleObject22.bin"/><Relationship Id="rId3" Type="http://schemas.openxmlformats.org/officeDocument/2006/relationships/oleObject" Target="../embeddings/oleObject7.bin"/><Relationship Id="rId21" Type="http://schemas.openxmlformats.org/officeDocument/2006/relationships/image" Target="../media/image13.wmf"/><Relationship Id="rId34" Type="http://schemas.openxmlformats.org/officeDocument/2006/relationships/oleObject" Target="../embeddings/oleObject30.bin"/><Relationship Id="rId7" Type="http://schemas.openxmlformats.org/officeDocument/2006/relationships/image" Target="../media/image8.wmf"/><Relationship Id="rId12" Type="http://schemas.openxmlformats.org/officeDocument/2006/relationships/oleObject" Target="../embeddings/oleObject13.bin"/><Relationship Id="rId17" Type="http://schemas.openxmlformats.org/officeDocument/2006/relationships/image" Target="../media/image11.wmf"/><Relationship Id="rId25" Type="http://schemas.openxmlformats.org/officeDocument/2006/relationships/image" Target="../media/image6.wmf"/><Relationship Id="rId33" Type="http://schemas.openxmlformats.org/officeDocument/2006/relationships/oleObject" Target="../embeddings/oleObject29.bin"/><Relationship Id="rId2" Type="http://schemas.openxmlformats.org/officeDocument/2006/relationships/slideLayout" Target="../slideLayouts/slideLayout19.xml"/><Relationship Id="rId16" Type="http://schemas.openxmlformats.org/officeDocument/2006/relationships/oleObject" Target="../embeddings/oleObject16.bin"/><Relationship Id="rId20" Type="http://schemas.openxmlformats.org/officeDocument/2006/relationships/oleObject" Target="../embeddings/oleObject18.bin"/><Relationship Id="rId29" Type="http://schemas.openxmlformats.org/officeDocument/2006/relationships/oleObject" Target="../embeddings/oleObject25.bin"/><Relationship Id="rId1" Type="http://schemas.openxmlformats.org/officeDocument/2006/relationships/tags" Target="../tags/tag5.xml"/><Relationship Id="rId6" Type="http://schemas.openxmlformats.org/officeDocument/2006/relationships/oleObject" Target="../embeddings/oleObject9.bin"/><Relationship Id="rId11" Type="http://schemas.openxmlformats.org/officeDocument/2006/relationships/image" Target="../media/image9.wmf"/><Relationship Id="rId24" Type="http://schemas.openxmlformats.org/officeDocument/2006/relationships/oleObject" Target="../embeddings/oleObject21.bin"/><Relationship Id="rId32" Type="http://schemas.openxmlformats.org/officeDocument/2006/relationships/oleObject" Target="../embeddings/oleObject28.bin"/><Relationship Id="rId5" Type="http://schemas.openxmlformats.org/officeDocument/2006/relationships/oleObject" Target="../embeddings/oleObject8.bin"/><Relationship Id="rId15" Type="http://schemas.openxmlformats.org/officeDocument/2006/relationships/oleObject" Target="../embeddings/oleObject15.bin"/><Relationship Id="rId23" Type="http://schemas.openxmlformats.org/officeDocument/2006/relationships/oleObject" Target="../embeddings/oleObject20.bin"/><Relationship Id="rId28" Type="http://schemas.openxmlformats.org/officeDocument/2006/relationships/oleObject" Target="../embeddings/oleObject24.bin"/><Relationship Id="rId10" Type="http://schemas.openxmlformats.org/officeDocument/2006/relationships/oleObject" Target="../embeddings/oleObject12.bin"/><Relationship Id="rId19" Type="http://schemas.openxmlformats.org/officeDocument/2006/relationships/image" Target="../media/image12.wmf"/><Relationship Id="rId31" Type="http://schemas.openxmlformats.org/officeDocument/2006/relationships/oleObject" Target="../embeddings/oleObject27.bin"/><Relationship Id="rId4" Type="http://schemas.openxmlformats.org/officeDocument/2006/relationships/image" Target="../media/image7.wmf"/><Relationship Id="rId9" Type="http://schemas.openxmlformats.org/officeDocument/2006/relationships/oleObject" Target="../embeddings/oleObject11.bin"/><Relationship Id="rId14" Type="http://schemas.openxmlformats.org/officeDocument/2006/relationships/oleObject" Target="../embeddings/oleObject14.bin"/><Relationship Id="rId22" Type="http://schemas.openxmlformats.org/officeDocument/2006/relationships/oleObject" Target="../embeddings/oleObject19.bin"/><Relationship Id="rId27" Type="http://schemas.openxmlformats.org/officeDocument/2006/relationships/oleObject" Target="../embeddings/oleObject23.bin"/><Relationship Id="rId30" Type="http://schemas.openxmlformats.org/officeDocument/2006/relationships/oleObject" Target="../embeddings/oleObject26.bin"/><Relationship Id="rId35" Type="http://schemas.openxmlformats.org/officeDocument/2006/relationships/oleObject" Target="../embeddings/oleObject31.bin"/><Relationship Id="rId8" Type="http://schemas.openxmlformats.org/officeDocument/2006/relationships/oleObject" Target="../embeddings/oleObject10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5.bin"/><Relationship Id="rId3" Type="http://schemas.openxmlformats.org/officeDocument/2006/relationships/image" Target="../media/image14.wmf"/><Relationship Id="rId7" Type="http://schemas.openxmlformats.org/officeDocument/2006/relationships/image" Target="../media/image16.wmf"/><Relationship Id="rId2" Type="http://schemas.openxmlformats.org/officeDocument/2006/relationships/oleObject" Target="../embeddings/oleObject32.bin"/><Relationship Id="rId1" Type="http://schemas.openxmlformats.org/officeDocument/2006/relationships/slideLayout" Target="../slideLayouts/slideLayout19.xml"/><Relationship Id="rId6" Type="http://schemas.openxmlformats.org/officeDocument/2006/relationships/oleObject" Target="../embeddings/oleObject34.bin"/><Relationship Id="rId11" Type="http://schemas.openxmlformats.org/officeDocument/2006/relationships/image" Target="../media/image18.wmf"/><Relationship Id="rId5" Type="http://schemas.openxmlformats.org/officeDocument/2006/relationships/image" Target="../media/image15.wmf"/><Relationship Id="rId10" Type="http://schemas.openxmlformats.org/officeDocument/2006/relationships/oleObject" Target="../embeddings/oleObject36.bin"/><Relationship Id="rId4" Type="http://schemas.openxmlformats.org/officeDocument/2006/relationships/oleObject" Target="../embeddings/oleObject33.bin"/><Relationship Id="rId9" Type="http://schemas.openxmlformats.org/officeDocument/2006/relationships/image" Target="../media/image17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7.bin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6.xml"/><Relationship Id="rId6" Type="http://schemas.openxmlformats.org/officeDocument/2006/relationships/image" Target="../media/image20.wmf"/><Relationship Id="rId5" Type="http://schemas.openxmlformats.org/officeDocument/2006/relationships/oleObject" Target="../embeddings/oleObject38.bin"/><Relationship Id="rId4" Type="http://schemas.openxmlformats.org/officeDocument/2006/relationships/image" Target="../media/image19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7" Type="http://schemas.openxmlformats.org/officeDocument/2006/relationships/oleObject" Target="../embeddings/oleObject42.bin"/><Relationship Id="rId2" Type="http://schemas.openxmlformats.org/officeDocument/2006/relationships/oleObject" Target="../embeddings/oleObject39.bin"/><Relationship Id="rId1" Type="http://schemas.openxmlformats.org/officeDocument/2006/relationships/slideLayout" Target="../slideLayouts/slideLayout19.xml"/><Relationship Id="rId6" Type="http://schemas.openxmlformats.org/officeDocument/2006/relationships/oleObject" Target="../embeddings/oleObject41.bin"/><Relationship Id="rId5" Type="http://schemas.openxmlformats.org/officeDocument/2006/relationships/image" Target="../media/image22.wmf"/><Relationship Id="rId4" Type="http://schemas.openxmlformats.org/officeDocument/2006/relationships/oleObject" Target="../embeddings/oleObject40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5.bin"/><Relationship Id="rId13" Type="http://schemas.openxmlformats.org/officeDocument/2006/relationships/image" Target="../media/image27.wmf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24.wmf"/><Relationship Id="rId12" Type="http://schemas.openxmlformats.org/officeDocument/2006/relationships/oleObject" Target="../embeddings/oleObject47.bin"/><Relationship Id="rId17" Type="http://schemas.openxmlformats.org/officeDocument/2006/relationships/image" Target="../media/image29.wmf"/><Relationship Id="rId2" Type="http://schemas.openxmlformats.org/officeDocument/2006/relationships/slideLayout" Target="../slideLayouts/slideLayout19.xml"/><Relationship Id="rId16" Type="http://schemas.openxmlformats.org/officeDocument/2006/relationships/oleObject" Target="../embeddings/oleObject49.bin"/><Relationship Id="rId1" Type="http://schemas.openxmlformats.org/officeDocument/2006/relationships/tags" Target="../tags/tag7.xml"/><Relationship Id="rId6" Type="http://schemas.openxmlformats.org/officeDocument/2006/relationships/oleObject" Target="../embeddings/oleObject44.bin"/><Relationship Id="rId11" Type="http://schemas.openxmlformats.org/officeDocument/2006/relationships/image" Target="../media/image26.wmf"/><Relationship Id="rId5" Type="http://schemas.openxmlformats.org/officeDocument/2006/relationships/image" Target="../media/image23.wmf"/><Relationship Id="rId15" Type="http://schemas.openxmlformats.org/officeDocument/2006/relationships/image" Target="../media/image28.wmf"/><Relationship Id="rId10" Type="http://schemas.openxmlformats.org/officeDocument/2006/relationships/oleObject" Target="../embeddings/oleObject46.bin"/><Relationship Id="rId4" Type="http://schemas.openxmlformats.org/officeDocument/2006/relationships/oleObject" Target="../embeddings/oleObject43.bin"/><Relationship Id="rId9" Type="http://schemas.openxmlformats.org/officeDocument/2006/relationships/image" Target="../media/image25.wmf"/><Relationship Id="rId14" Type="http://schemas.openxmlformats.org/officeDocument/2006/relationships/oleObject" Target="../embeddings/oleObject48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wmf"/><Relationship Id="rId13" Type="http://schemas.openxmlformats.org/officeDocument/2006/relationships/oleObject" Target="../embeddings/oleObject55.bin"/><Relationship Id="rId18" Type="http://schemas.openxmlformats.org/officeDocument/2006/relationships/image" Target="../media/image37.wmf"/><Relationship Id="rId3" Type="http://schemas.openxmlformats.org/officeDocument/2006/relationships/oleObject" Target="../embeddings/oleObject50.bin"/><Relationship Id="rId7" Type="http://schemas.openxmlformats.org/officeDocument/2006/relationships/oleObject" Target="../embeddings/oleObject52.bin"/><Relationship Id="rId12" Type="http://schemas.openxmlformats.org/officeDocument/2006/relationships/image" Target="../media/image34.wmf"/><Relationship Id="rId17" Type="http://schemas.openxmlformats.org/officeDocument/2006/relationships/oleObject" Target="../embeddings/oleObject57.bin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36.wmf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31.wmf"/><Relationship Id="rId11" Type="http://schemas.openxmlformats.org/officeDocument/2006/relationships/oleObject" Target="../embeddings/oleObject54.bin"/><Relationship Id="rId5" Type="http://schemas.openxmlformats.org/officeDocument/2006/relationships/oleObject" Target="../embeddings/oleObject51.bin"/><Relationship Id="rId15" Type="http://schemas.openxmlformats.org/officeDocument/2006/relationships/oleObject" Target="../embeddings/oleObject56.bin"/><Relationship Id="rId10" Type="http://schemas.openxmlformats.org/officeDocument/2006/relationships/image" Target="../media/image33.wmf"/><Relationship Id="rId4" Type="http://schemas.openxmlformats.org/officeDocument/2006/relationships/image" Target="../media/image30.wmf"/><Relationship Id="rId9" Type="http://schemas.openxmlformats.org/officeDocument/2006/relationships/oleObject" Target="../embeddings/oleObject53.bin"/><Relationship Id="rId14" Type="http://schemas.openxmlformats.org/officeDocument/2006/relationships/image" Target="../media/image35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wmf"/><Relationship Id="rId13" Type="http://schemas.openxmlformats.org/officeDocument/2006/relationships/oleObject" Target="../embeddings/oleObject63.bin"/><Relationship Id="rId3" Type="http://schemas.openxmlformats.org/officeDocument/2006/relationships/oleObject" Target="../embeddings/oleObject58.bin"/><Relationship Id="rId7" Type="http://schemas.openxmlformats.org/officeDocument/2006/relationships/oleObject" Target="../embeddings/oleObject60.bin"/><Relationship Id="rId12" Type="http://schemas.openxmlformats.org/officeDocument/2006/relationships/image" Target="../media/image42.wmf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44.wmf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39.wmf"/><Relationship Id="rId11" Type="http://schemas.openxmlformats.org/officeDocument/2006/relationships/oleObject" Target="../embeddings/oleObject62.bin"/><Relationship Id="rId5" Type="http://schemas.openxmlformats.org/officeDocument/2006/relationships/oleObject" Target="../embeddings/oleObject59.bin"/><Relationship Id="rId15" Type="http://schemas.openxmlformats.org/officeDocument/2006/relationships/oleObject" Target="../embeddings/oleObject64.bin"/><Relationship Id="rId10" Type="http://schemas.openxmlformats.org/officeDocument/2006/relationships/image" Target="../media/image41.wmf"/><Relationship Id="rId4" Type="http://schemas.openxmlformats.org/officeDocument/2006/relationships/image" Target="../media/image38.wmf"/><Relationship Id="rId9" Type="http://schemas.openxmlformats.org/officeDocument/2006/relationships/oleObject" Target="../embeddings/oleObject61.bin"/><Relationship Id="rId14" Type="http://schemas.openxmlformats.org/officeDocument/2006/relationships/image" Target="../media/image43.wm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wmf"/><Relationship Id="rId3" Type="http://schemas.openxmlformats.org/officeDocument/2006/relationships/oleObject" Target="../embeddings/oleObject65.bin"/><Relationship Id="rId7" Type="http://schemas.openxmlformats.org/officeDocument/2006/relationships/oleObject" Target="../embeddings/oleObject67.bin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46.wmf"/><Relationship Id="rId5" Type="http://schemas.openxmlformats.org/officeDocument/2006/relationships/oleObject" Target="../embeddings/oleObject66.bin"/><Relationship Id="rId4" Type="http://schemas.openxmlformats.org/officeDocument/2006/relationships/image" Target="../media/image45.wmf"/><Relationship Id="rId9" Type="http://schemas.openxmlformats.org/officeDocument/2006/relationships/oleObject" Target="../embeddings/oleObject68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2.bin"/><Relationship Id="rId13" Type="http://schemas.openxmlformats.org/officeDocument/2006/relationships/image" Target="../media/image53.wmf"/><Relationship Id="rId3" Type="http://schemas.openxmlformats.org/officeDocument/2006/relationships/image" Target="../media/image48.wmf"/><Relationship Id="rId7" Type="http://schemas.openxmlformats.org/officeDocument/2006/relationships/image" Target="../media/image50.wmf"/><Relationship Id="rId12" Type="http://schemas.openxmlformats.org/officeDocument/2006/relationships/oleObject" Target="../embeddings/oleObject74.bin"/><Relationship Id="rId17" Type="http://schemas.openxmlformats.org/officeDocument/2006/relationships/image" Target="../media/image55.wmf"/><Relationship Id="rId2" Type="http://schemas.openxmlformats.org/officeDocument/2006/relationships/oleObject" Target="../embeddings/oleObject69.bin"/><Relationship Id="rId16" Type="http://schemas.openxmlformats.org/officeDocument/2006/relationships/oleObject" Target="../embeddings/oleObject76.bin"/><Relationship Id="rId1" Type="http://schemas.openxmlformats.org/officeDocument/2006/relationships/slideLayout" Target="../slideLayouts/slideLayout19.xml"/><Relationship Id="rId6" Type="http://schemas.openxmlformats.org/officeDocument/2006/relationships/oleObject" Target="../embeddings/oleObject71.bin"/><Relationship Id="rId11" Type="http://schemas.openxmlformats.org/officeDocument/2006/relationships/image" Target="../media/image52.wmf"/><Relationship Id="rId5" Type="http://schemas.openxmlformats.org/officeDocument/2006/relationships/image" Target="../media/image49.wmf"/><Relationship Id="rId15" Type="http://schemas.openxmlformats.org/officeDocument/2006/relationships/image" Target="../media/image54.wmf"/><Relationship Id="rId10" Type="http://schemas.openxmlformats.org/officeDocument/2006/relationships/oleObject" Target="../embeddings/oleObject73.bin"/><Relationship Id="rId4" Type="http://schemas.openxmlformats.org/officeDocument/2006/relationships/oleObject" Target="../embeddings/oleObject70.bin"/><Relationship Id="rId9" Type="http://schemas.openxmlformats.org/officeDocument/2006/relationships/image" Target="../media/image51.wmf"/><Relationship Id="rId14" Type="http://schemas.openxmlformats.org/officeDocument/2006/relationships/oleObject" Target="../embeddings/oleObject75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emf"/><Relationship Id="rId2" Type="http://schemas.openxmlformats.org/officeDocument/2006/relationships/oleObject" Target="../embeddings/Microsoft_Word_97_-_2003_Document.doc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57.emf"/><Relationship Id="rId4" Type="http://schemas.openxmlformats.org/officeDocument/2006/relationships/oleObject" Target="../embeddings/Microsoft_Word_97_-_2003_Document1.doc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emf"/><Relationship Id="rId2" Type="http://schemas.openxmlformats.org/officeDocument/2006/relationships/oleObject" Target="../embeddings/Microsoft_Word_97_-_2003_Document2.doc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59.emf"/><Relationship Id="rId4" Type="http://schemas.openxmlformats.org/officeDocument/2006/relationships/oleObject" Target="../embeddings/oleObject77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emf"/><Relationship Id="rId2" Type="http://schemas.openxmlformats.org/officeDocument/2006/relationships/oleObject" Target="../embeddings/oleObject78.bin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61.emf"/><Relationship Id="rId4" Type="http://schemas.openxmlformats.org/officeDocument/2006/relationships/oleObject" Target="../embeddings/oleObject79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emf"/><Relationship Id="rId7" Type="http://schemas.openxmlformats.org/officeDocument/2006/relationships/image" Target="../media/image64.emf"/><Relationship Id="rId2" Type="http://schemas.openxmlformats.org/officeDocument/2006/relationships/oleObject" Target="../embeddings/oleObject80.bin"/><Relationship Id="rId1" Type="http://schemas.openxmlformats.org/officeDocument/2006/relationships/slideLayout" Target="../slideLayouts/slideLayout19.xml"/><Relationship Id="rId6" Type="http://schemas.openxmlformats.org/officeDocument/2006/relationships/oleObject" Target="../embeddings/oleObject82.bin"/><Relationship Id="rId5" Type="http://schemas.openxmlformats.org/officeDocument/2006/relationships/image" Target="../media/image63.emf"/><Relationship Id="rId4" Type="http://schemas.openxmlformats.org/officeDocument/2006/relationships/oleObject" Target="../embeddings/oleObject81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emf"/><Relationship Id="rId7" Type="http://schemas.openxmlformats.org/officeDocument/2006/relationships/image" Target="../media/image67.emf"/><Relationship Id="rId2" Type="http://schemas.openxmlformats.org/officeDocument/2006/relationships/oleObject" Target="../embeddings/oleObject83.bin"/><Relationship Id="rId1" Type="http://schemas.openxmlformats.org/officeDocument/2006/relationships/slideLayout" Target="../slideLayouts/slideLayout19.xml"/><Relationship Id="rId6" Type="http://schemas.openxmlformats.org/officeDocument/2006/relationships/oleObject" Target="../embeddings/oleObject85.bin"/><Relationship Id="rId5" Type="http://schemas.openxmlformats.org/officeDocument/2006/relationships/image" Target="../media/image66.emf"/><Relationship Id="rId4" Type="http://schemas.openxmlformats.org/officeDocument/2006/relationships/oleObject" Target="../embeddings/oleObject84.bin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8.bin"/><Relationship Id="rId13" Type="http://schemas.openxmlformats.org/officeDocument/2006/relationships/image" Target="../media/image70.wmf"/><Relationship Id="rId3" Type="http://schemas.openxmlformats.org/officeDocument/2006/relationships/notesSlide" Target="../notesSlides/notesSlide9.xml"/><Relationship Id="rId7" Type="http://schemas.openxmlformats.org/officeDocument/2006/relationships/image" Target="../media/image24.wmf"/><Relationship Id="rId12" Type="http://schemas.openxmlformats.org/officeDocument/2006/relationships/oleObject" Target="../embeddings/oleObject90.bin"/><Relationship Id="rId17" Type="http://schemas.openxmlformats.org/officeDocument/2006/relationships/image" Target="../media/image29.wmf"/><Relationship Id="rId2" Type="http://schemas.openxmlformats.org/officeDocument/2006/relationships/slideLayout" Target="../slideLayouts/slideLayout19.xml"/><Relationship Id="rId16" Type="http://schemas.openxmlformats.org/officeDocument/2006/relationships/oleObject" Target="../embeddings/oleObject92.bin"/><Relationship Id="rId1" Type="http://schemas.openxmlformats.org/officeDocument/2006/relationships/tags" Target="../tags/tag8.xml"/><Relationship Id="rId6" Type="http://schemas.openxmlformats.org/officeDocument/2006/relationships/oleObject" Target="../embeddings/oleObject87.bin"/><Relationship Id="rId11" Type="http://schemas.openxmlformats.org/officeDocument/2006/relationships/image" Target="../media/image69.wmf"/><Relationship Id="rId5" Type="http://schemas.openxmlformats.org/officeDocument/2006/relationships/image" Target="../media/image23.wmf"/><Relationship Id="rId15" Type="http://schemas.openxmlformats.org/officeDocument/2006/relationships/image" Target="../media/image28.wmf"/><Relationship Id="rId10" Type="http://schemas.openxmlformats.org/officeDocument/2006/relationships/oleObject" Target="../embeddings/oleObject89.bin"/><Relationship Id="rId4" Type="http://schemas.openxmlformats.org/officeDocument/2006/relationships/oleObject" Target="../embeddings/oleObject86.bin"/><Relationship Id="rId9" Type="http://schemas.openxmlformats.org/officeDocument/2006/relationships/image" Target="../media/image68.wmf"/><Relationship Id="rId14" Type="http://schemas.openxmlformats.org/officeDocument/2006/relationships/oleObject" Target="../embeddings/oleObject91.bin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文本框 38"/>
          <p:cNvSpPr txBox="1"/>
          <p:nvPr/>
        </p:nvSpPr>
        <p:spPr>
          <a:xfrm>
            <a:off x="3287688" y="2348880"/>
            <a:ext cx="5472608" cy="10156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 algn="ctr" eaLnBrk="0" hangingPunct="0">
              <a:lnSpc>
                <a:spcPct val="150000"/>
              </a:lnSpc>
              <a:defRPr sz="5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/>
            <a:r>
              <a:rPr sz="4000">
                <a:ea typeface="黑体" panose="02010609060101010101" pitchFamily="49" charset="-122"/>
              </a:rPr>
              <a:t>10.2 事件的相互独立性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407368" y="5101355"/>
            <a:ext cx="11128676" cy="142192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我们知道，</a:t>
            </a:r>
            <a:r>
              <a:rPr lang="zh-CN" altLang="zh-CN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积事件AB就是事件A与事件B同时发生</a:t>
            </a:r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因此，积事件AB发生的概率一定与事件A、B发生的概率有关.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那么，这种关系会是怎样的呢?</a:t>
            </a:r>
          </a:p>
          <a:p>
            <a:pPr>
              <a:lnSpc>
                <a:spcPct val="120000"/>
              </a:lnSpc>
            </a:pPr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下面我们来讨论一类与积事件有关的特殊问题.</a:t>
            </a:r>
          </a:p>
        </p:txBody>
      </p:sp>
      <p:graphicFrame>
        <p:nvGraphicFramePr>
          <p:cNvPr id="13315" name="表格 13314"/>
          <p:cNvGraphicFramePr>
            <a:graphicFrameLocks noGrp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812850270"/>
              </p:ext>
            </p:extLst>
          </p:nvPr>
        </p:nvGraphicFramePr>
        <p:xfrm>
          <a:off x="598655" y="1742351"/>
          <a:ext cx="10871835" cy="3240000"/>
        </p:xfrm>
        <a:graphic>
          <a:graphicData uri="http://schemas.openxmlformats.org/drawingml/2006/table">
            <a:tbl>
              <a:tblPr/>
              <a:tblGrid>
                <a:gridCol w="23342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356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11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2905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ct val="20000"/>
                        </a:spcBef>
                        <a:buSzTx/>
                        <a:buNone/>
                      </a:pPr>
                      <a:r>
                        <a:rPr lang="zh-CN" altLang="en-US" sz="20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事件的关系或运算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AA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ct val="20000"/>
                        </a:spcBef>
                        <a:buSzTx/>
                        <a:buNone/>
                      </a:pPr>
                      <a:r>
                        <a:rPr lang="zh-CN" altLang="en-US" sz="20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含义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AA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ct val="20000"/>
                        </a:spcBef>
                        <a:buSzTx/>
                        <a:buNone/>
                      </a:pPr>
                      <a:r>
                        <a:rPr lang="zh-CN" altLang="en-US" sz="20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符号表示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AA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ct val="20000"/>
                        </a:spcBef>
                        <a:buSzTx/>
                        <a:buNone/>
                      </a:pPr>
                      <a:r>
                        <a:rPr lang="zh-CN" altLang="en-US" sz="20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概率表示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AA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ct val="20000"/>
                        </a:spcBef>
                        <a:buSzTx/>
                        <a:buNone/>
                      </a:pPr>
                      <a:r>
                        <a:rPr lang="zh-CN" altLang="en-US" sz="20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包含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AA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ct val="20000"/>
                        </a:spcBef>
                        <a:buSzTx/>
                        <a:buNone/>
                      </a:pP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ct val="20000"/>
                        </a:spcBef>
                        <a:buSzTx/>
                        <a:buNone/>
                      </a:pPr>
                      <a:endParaRPr lang="en-US" altLang="zh-CN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ct val="20000"/>
                        </a:spcBef>
                        <a:buSzTx/>
                        <a:buNone/>
                      </a:pPr>
                      <a:endParaRPr lang="en-US" altLang="zh-CN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ct val="20000"/>
                        </a:spcBef>
                        <a:buSzTx/>
                        <a:buNone/>
                      </a:pPr>
                      <a:r>
                        <a:rPr lang="zh-CN" altLang="en-US" sz="20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并事件</a:t>
                      </a:r>
                      <a:r>
                        <a:rPr lang="en-US" altLang="zh-CN" sz="20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CN" altLang="en-US" sz="20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和事件</a:t>
                      </a:r>
                      <a:r>
                        <a:rPr lang="en-US" altLang="zh-CN" sz="20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AA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ct val="20000"/>
                        </a:spcBef>
                        <a:buSzTx/>
                        <a:buNone/>
                      </a:pPr>
                      <a:endParaRPr lang="zh-CN" altLang="en-US" sz="2400" b="1">
                        <a:solidFill>
                          <a:srgbClr val="00B0F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ct val="20000"/>
                        </a:spcBef>
                        <a:buSzTx/>
                        <a:buNone/>
                      </a:pPr>
                      <a:endParaRPr lang="en-US" altLang="zh-CN" sz="2400" b="1">
                        <a:solidFill>
                          <a:srgbClr val="00B0F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ct val="20000"/>
                        </a:spcBef>
                        <a:buSzTx/>
                        <a:buNone/>
                      </a:pPr>
                      <a:endParaRPr lang="en-US" altLang="zh-CN" sz="2400" b="1">
                        <a:solidFill>
                          <a:srgbClr val="00B0F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ct val="20000"/>
                        </a:spcBef>
                        <a:buSzTx/>
                        <a:buNone/>
                      </a:pPr>
                      <a:r>
                        <a:rPr lang="zh-CN" altLang="en-US" sz="20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交事件</a:t>
                      </a:r>
                      <a:r>
                        <a:rPr lang="en-US" altLang="zh-CN" sz="20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CN" altLang="en-US" sz="20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积事件</a:t>
                      </a:r>
                      <a:r>
                        <a:rPr lang="en-US" altLang="zh-CN" sz="20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AA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ct val="20000"/>
                        </a:spcBef>
                        <a:buSzTx/>
                        <a:buNone/>
                      </a:pP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ct val="20000"/>
                        </a:spcBef>
                        <a:buSzTx/>
                        <a:buNone/>
                      </a:pPr>
                      <a:endParaRPr lang="en-US" altLang="zh-CN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ct val="20000"/>
                        </a:spcBef>
                        <a:buSzTx/>
                        <a:buNone/>
                      </a:pPr>
                      <a:endParaRPr lang="en-US" altLang="zh-CN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ct val="20000"/>
                        </a:spcBef>
                        <a:buSzTx/>
                        <a:buNone/>
                      </a:pPr>
                      <a:r>
                        <a:rPr lang="zh-CN" altLang="en-US" sz="20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互斥</a:t>
                      </a:r>
                      <a:r>
                        <a:rPr lang="en-US" altLang="zh-CN" sz="20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CN" altLang="en-US" sz="20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互不相容</a:t>
                      </a:r>
                      <a:r>
                        <a:rPr lang="en-US" altLang="zh-CN" sz="20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AA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ct val="20000"/>
                        </a:spcBef>
                        <a:buSzTx/>
                        <a:buNone/>
                      </a:pPr>
                      <a:endParaRPr lang="zh-CN" altLang="en-US" sz="2400" b="1">
                        <a:solidFill>
                          <a:srgbClr val="00B0F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ct val="20000"/>
                        </a:spcBef>
                        <a:buSzTx/>
                        <a:buNone/>
                      </a:pPr>
                      <a:endParaRPr lang="en-US" altLang="zh-CN" sz="2400" b="1">
                        <a:solidFill>
                          <a:srgbClr val="00B0F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ct val="20000"/>
                        </a:spcBef>
                        <a:buSzTx/>
                        <a:buNone/>
                      </a:pPr>
                      <a:endParaRPr lang="en-US" altLang="zh-CN" sz="2400" b="1" dirty="0">
                        <a:solidFill>
                          <a:srgbClr val="00B0F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ct val="20000"/>
                        </a:spcBef>
                        <a:buSzTx/>
                        <a:buNone/>
                      </a:pPr>
                      <a:r>
                        <a:rPr lang="zh-CN" altLang="en-US" sz="20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互为对立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AA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ct val="20000"/>
                        </a:spcBef>
                        <a:buSzTx/>
                        <a:buNone/>
                      </a:pP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ct val="20000"/>
                        </a:spcBef>
                        <a:buSzTx/>
                        <a:buNone/>
                      </a:pPr>
                      <a:endParaRPr lang="en-US" altLang="zh-CN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ct val="20000"/>
                        </a:spcBef>
                        <a:buSzTx/>
                        <a:buNone/>
                      </a:pPr>
                      <a:endParaRPr lang="en-US" altLang="zh-CN" sz="24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3461443" y="2382431"/>
            <a:ext cx="2090637" cy="4001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altLang="zh-CN" sz="2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</a:t>
            </a:r>
            <a:r>
              <a:rPr lang="zh-CN" altLang="en-US" sz="2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发生导致</a:t>
            </a:r>
            <a:r>
              <a:rPr lang="en-US" altLang="zh-CN" sz="2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B</a:t>
            </a:r>
            <a:r>
              <a:rPr lang="zh-CN" altLang="en-US" sz="2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发生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280577" y="2913926"/>
            <a:ext cx="233680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20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</a:t>
            </a:r>
            <a:r>
              <a:rPr lang="zh-CN" altLang="en-US" sz="20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与</a:t>
            </a:r>
            <a:r>
              <a:rPr lang="en-US" altLang="zh-CN" sz="20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B</a:t>
            </a:r>
            <a:r>
              <a:rPr lang="zh-CN" altLang="en-US" sz="20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至少一个发生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481237" y="3446056"/>
            <a:ext cx="1832553" cy="4001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2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</a:t>
            </a:r>
            <a:r>
              <a:rPr lang="zh-CN" altLang="en-US" sz="2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与</a:t>
            </a:r>
            <a:r>
              <a:rPr lang="en-US" altLang="zh-CN" sz="2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B</a:t>
            </a:r>
            <a:r>
              <a:rPr lang="zh-CN" altLang="en-US" sz="2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同时发生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280577" y="4011841"/>
            <a:ext cx="233680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20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</a:t>
            </a:r>
            <a:r>
              <a:rPr lang="zh-CN" altLang="en-US" sz="20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与</a:t>
            </a:r>
            <a:r>
              <a:rPr lang="en-US" altLang="zh-CN" sz="20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B</a:t>
            </a:r>
            <a:r>
              <a:rPr lang="zh-CN" altLang="en-US" sz="20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不能同时发生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2942122" y="4521746"/>
            <a:ext cx="284734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2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</a:t>
            </a:r>
            <a:r>
              <a:rPr lang="zh-CN" altLang="en-US" sz="2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与</a:t>
            </a:r>
            <a:r>
              <a:rPr lang="en-US" altLang="zh-CN" sz="2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B</a:t>
            </a:r>
            <a:r>
              <a:rPr lang="zh-CN" altLang="en-US" sz="2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有且仅有一个发生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6740057" y="2382431"/>
            <a:ext cx="729687" cy="4001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2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A⊆B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6319687" y="2913926"/>
            <a:ext cx="1489510" cy="4001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20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AUB</a:t>
            </a:r>
            <a:r>
              <a:rPr lang="zh-CN" altLang="en-US" sz="20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或</a:t>
            </a:r>
            <a:r>
              <a:rPr lang="en-US" altLang="zh-CN" sz="20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A+B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6408587" y="3442246"/>
            <a:ext cx="1342034" cy="4001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2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A∩B</a:t>
            </a:r>
            <a:r>
              <a:rPr lang="zh-CN" altLang="en-US" sz="2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或</a:t>
            </a:r>
            <a:r>
              <a:rPr lang="en-US" altLang="zh-CN" sz="2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AB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6567972" y="4011841"/>
            <a:ext cx="1090295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20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A∩B=Φ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5984407" y="4520476"/>
            <a:ext cx="206375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2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A∩B=Φ,AUB=Ω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8861592" y="2382431"/>
            <a:ext cx="1619250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00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P(A)≤P(B)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8137057" y="2877731"/>
            <a:ext cx="335153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en-US" altLang="zh-CN" sz="2000" dirty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P(A+B)=P(A)+P(B)-P(A∩B)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8528852" y="3421926"/>
            <a:ext cx="2478405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en-US" altLang="zh-CN" sz="200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P(AB)=P(A)P(B)</a:t>
            </a:r>
            <a:endParaRPr lang="zh-CN" altLang="en-US">
              <a:solidFill>
                <a:srgbClr val="FF00C8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宋体" panose="02010600030101010101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8660297" y="4525556"/>
            <a:ext cx="166497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en-US" altLang="zh-CN" sz="200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P(A)+P(B)=1</a:t>
            </a:r>
            <a:endParaRPr lang="zh-CN" altLang="en-US">
              <a:solidFill>
                <a:srgbClr val="FF00C8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宋体" panose="02010600030101010101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9177171" y="3390483"/>
            <a:ext cx="494046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>
                <a:solidFill>
                  <a:srgbClr val="FF00C8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？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73A2E8F1-DF41-C283-0505-ED3EDCB1F9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2111" y="78743"/>
            <a:ext cx="11424592" cy="1468501"/>
          </a:xfrm>
          <a:prstGeom prst="rect">
            <a:avLst/>
          </a:prstGeom>
        </p:spPr>
      </p:pic>
      <p:sp>
        <p:nvSpPr>
          <p:cNvPr id="23" name="文本框 22">
            <a:extLst>
              <a:ext uri="{FF2B5EF4-FFF2-40B4-BE49-F238E27FC236}">
                <a16:creationId xmlns:a16="http://schemas.microsoft.com/office/drawing/2014/main" id="{49459707-BF7F-01A2-9F22-C5A41D7A40E2}"/>
              </a:ext>
            </a:extLst>
          </p:cNvPr>
          <p:cNvSpPr txBox="1"/>
          <p:nvPr/>
        </p:nvSpPr>
        <p:spPr>
          <a:xfrm>
            <a:off x="8469606" y="3981361"/>
            <a:ext cx="2403222" cy="4001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en-US" altLang="zh-CN" sz="2000" dirty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P(A+B)=P(A)+P(B)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  <p:bldP spid="9" grpId="0"/>
      <p:bldP spid="10" grpId="0"/>
      <p:bldP spid="11" grpId="0"/>
      <p:bldP spid="12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文本框 2"/>
          <p:cNvSpPr txBox="1"/>
          <p:nvPr/>
        </p:nvSpPr>
        <p:spPr>
          <a:xfrm>
            <a:off x="263352" y="116632"/>
            <a:ext cx="11737304" cy="37117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探究 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下面两个随机试验各定义了一对随机事件A和B，你觉得事件A发生与否会影响事件B发生的概率吗?</a:t>
            </a:r>
          </a:p>
          <a:p>
            <a:pPr>
              <a:lnSpc>
                <a:spcPct val="1200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  试验1：分别抛掷两枚质地均匀的硬币，A=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第一枚硬币正面朝上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，B=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第二枚硬币反面朝上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”.</a:t>
            </a:r>
          </a:p>
          <a:p>
            <a:pPr>
              <a:lnSpc>
                <a:spcPct val="12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  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试验2：一个袋子中装有标号分别是1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, 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, 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, 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4的4个球，除标号外没有其他差异，采用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有放回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方式从袋中依次任意摸出两球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. 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设A=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第一次摸到球的标号小于3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”, 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B=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第二次摸到球的标号小于3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63352" y="3933056"/>
            <a:ext cx="11737304" cy="1966949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zh-CN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对于试验1，因为两枚硬币分别抛掷，第一枚硬币的抛掷结果与第二枚硬币的抛掷结果</a:t>
            </a:r>
            <a:r>
              <a:rPr lang="zh-CN" altLang="en-US" sz="2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互相不受影响</a:t>
            </a:r>
            <a:r>
              <a:rPr lang="zh-CN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，所以</a:t>
            </a:r>
            <a:r>
              <a:rPr lang="zh-CN" altLang="en-US" sz="2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事件A发生与否</a:t>
            </a:r>
            <a:r>
              <a:rPr lang="zh-CN" altLang="en-US" sz="2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不影响事件</a:t>
            </a:r>
            <a:r>
              <a:rPr lang="zh-CN" altLang="en-US" sz="2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B发生的概率</a:t>
            </a:r>
            <a:r>
              <a:rPr lang="zh-CN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zh-CN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对于试验2，因为是</a:t>
            </a:r>
            <a:r>
              <a:rPr lang="zh-CN" altLang="en-US" sz="2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有放回摸球</a:t>
            </a:r>
            <a:r>
              <a:rPr lang="zh-CN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，第一次摸球的结果与第二次摸球的结果</a:t>
            </a:r>
            <a:r>
              <a:rPr lang="zh-CN" altLang="en-US" sz="2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互相不受影响</a:t>
            </a:r>
            <a:r>
              <a:rPr lang="zh-CN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，所以</a:t>
            </a:r>
            <a:r>
              <a:rPr lang="zh-CN" altLang="en-US" sz="2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事件A发生与否也</a:t>
            </a:r>
            <a:r>
              <a:rPr lang="zh-CN" altLang="en-US" sz="2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不影响事件</a:t>
            </a:r>
            <a:r>
              <a:rPr lang="zh-CN" altLang="en-US" sz="2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B发生的概率</a:t>
            </a:r>
            <a:r>
              <a:rPr lang="zh-CN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8" name="文本框 2"/>
          <p:cNvSpPr txBox="1"/>
          <p:nvPr/>
        </p:nvSpPr>
        <p:spPr>
          <a:xfrm>
            <a:off x="479376" y="6004644"/>
            <a:ext cx="8136904" cy="60939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思考 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以上试验中事件</a:t>
            </a:r>
            <a:r>
              <a:rPr lang="en-US" altLang="zh-CN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AB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与A和B的概率有何联系?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1204912" y="1904276"/>
            <a:ext cx="8997950" cy="902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</a:rPr>
              <a:t>在试验1中，用1表示硬币“正面朝上”，用0表示硬币“反面朝上”， 则样本空间为   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381125" y="6028373"/>
            <a:ext cx="70770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b="0">
                <a:solidFill>
                  <a:srgbClr val="FF009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积事件AB的概率P(AB)恰好等于P(A)与P(B)的乘积</a:t>
            </a:r>
            <a:r>
              <a:rPr lang="en-US" altLang="zh-CN" b="0">
                <a:solidFill>
                  <a:srgbClr val="FF009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1381125" y="4381818"/>
            <a:ext cx="41452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b="0">
                <a:latin typeface="黑体" panose="02010609060101010101" pitchFamily="49" charset="-122"/>
                <a:ea typeface="黑体" panose="02010609060101010101" pitchFamily="49" charset="-122"/>
              </a:rPr>
              <a:t>由古典概型概率计算公式，得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1703512" y="2946018"/>
            <a:ext cx="81076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/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Ω=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</a:rPr>
              <a:t>{(1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</a:rPr>
              <a:t>1)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</a:rPr>
              <a:t>(1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</a:rPr>
              <a:t>0)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</a:rPr>
              <a:t>(0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</a:rPr>
              <a:t>1)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</a:rPr>
              <a:t>(0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</a:rPr>
              <a:t>0)}，包含4个等可能的样本点.</a:t>
            </a:r>
          </a:p>
        </p:txBody>
      </p:sp>
      <p:sp>
        <p:nvSpPr>
          <p:cNvPr id="14346" name="文本框 15"/>
          <p:cNvSpPr txBox="1"/>
          <p:nvPr/>
        </p:nvSpPr>
        <p:spPr>
          <a:xfrm>
            <a:off x="1204912" y="228641"/>
            <a:ext cx="9391015" cy="1308735"/>
          </a:xfrm>
          <a:prstGeom prst="rect">
            <a:avLst/>
          </a:prstGeom>
          <a:solidFill>
            <a:srgbClr val="D8E5DF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思考</a:t>
            </a:r>
            <a:r>
              <a:rPr lang="en-US" altLang="zh-CN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试验1：分别抛掷两枚质地均匀的硬币，A=“第一枚硬币正面朝上”，B=“第二枚硬币反面朝上”</a:t>
            </a:r>
            <a:r>
              <a:rPr lang="en-US" altLang="zh-CN" dirty="0"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</a:p>
          <a:p>
            <a:pPr>
              <a:lnSpc>
                <a:spcPct val="110000"/>
              </a:lnSpc>
            </a:pPr>
            <a:r>
              <a:rPr lang="en-US" altLang="zh-CN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分别计算P(A)、P(B)、P(AB)，你有什么发现?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1205889" y="3720591"/>
            <a:ext cx="56692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/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而A=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{(1,1)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(1,0)}，B={(1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0)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(0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0)}，</a:t>
            </a:r>
            <a:endParaRPr lang="zh-CN" altLang="en-US" b="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875169" y="3707487"/>
            <a:ext cx="276479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l"/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所以AB={(1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0)}.</a:t>
            </a:r>
            <a:endParaRPr lang="zh-CN" altLang="en-US" b="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2825750" y="4839335"/>
            <a:ext cx="3812540" cy="690245"/>
            <a:chOff x="4450" y="7395"/>
            <a:chExt cx="6004" cy="1087"/>
          </a:xfrm>
        </p:grpSpPr>
        <p:grpSp>
          <p:nvGrpSpPr>
            <p:cNvPr id="5" name="组合 4"/>
            <p:cNvGrpSpPr/>
            <p:nvPr/>
          </p:nvGrpSpPr>
          <p:grpSpPr>
            <a:xfrm>
              <a:off x="4450" y="7400"/>
              <a:ext cx="1905" cy="1082"/>
              <a:chOff x="4450" y="7400"/>
              <a:chExt cx="1905" cy="1082"/>
            </a:xfrm>
          </p:grpSpPr>
          <p:sp>
            <p:nvSpPr>
              <p:cNvPr id="8" name="文本框 7"/>
              <p:cNvSpPr txBox="1"/>
              <p:nvPr/>
            </p:nvSpPr>
            <p:spPr>
              <a:xfrm>
                <a:off x="4450" y="7578"/>
                <a:ext cx="1488" cy="7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lstStyle/>
              <a:p>
                <a:r>
                  <a:rPr lang="zh-CN" altLang="en-US" b="0">
                    <a:latin typeface="黑体" panose="02010609060101010101" pitchFamily="49" charset="-122"/>
                    <a:ea typeface="黑体" panose="02010609060101010101" pitchFamily="49" charset="-122"/>
                  </a:rPr>
                  <a:t>P(A)=</a:t>
                </a:r>
              </a:p>
            </p:txBody>
          </p:sp>
          <p:graphicFrame>
            <p:nvGraphicFramePr>
              <p:cNvPr id="22" name="对象 21">
                <a:hlinkClick r:id="" action="ppaction://ole?verb=0"/>
              </p:cNvPr>
              <p:cNvGraphicFramePr>
                <a:graphicFrameLocks noChangeAspect="1"/>
              </p:cNvGraphicFramePr>
              <p:nvPr/>
            </p:nvGraphicFramePr>
            <p:xfrm>
              <a:off x="5795" y="7400"/>
              <a:ext cx="560" cy="1083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r:id="rId2" imgW="203200" imgH="393700" progId="Equation.KSEE3">
                      <p:embed/>
                    </p:oleObj>
                  </mc:Choice>
                  <mc:Fallback>
                    <p:oleObj r:id="rId2" imgW="203200" imgH="393700" progId="Equation.KSEE3">
                      <p:embed/>
                      <p:pic>
                        <p:nvPicPr>
                          <p:cNvPr id="22" name="对象 21">
                            <a:hlinkClick r:id="" action="ppaction://ole?verb=0"/>
                          </p:cNvPr>
                          <p:cNvPicPr/>
                          <p:nvPr/>
                        </p:nvPicPr>
                        <p:blipFill>
                          <a:blip r:embed="rId3"/>
                          <a:stretch>
                            <a:fillRect/>
                          </a:stretch>
                        </p:blipFill>
                        <p:spPr>
                          <a:xfrm>
                            <a:off x="5795" y="7400"/>
                            <a:ext cx="560" cy="1083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3" name="组合 2"/>
            <p:cNvGrpSpPr/>
            <p:nvPr/>
          </p:nvGrpSpPr>
          <p:grpSpPr>
            <a:xfrm>
              <a:off x="6355" y="7395"/>
              <a:ext cx="1985" cy="1082"/>
              <a:chOff x="6355" y="7395"/>
              <a:chExt cx="1985" cy="1082"/>
            </a:xfrm>
          </p:grpSpPr>
          <p:sp>
            <p:nvSpPr>
              <p:cNvPr id="20" name="文本框 19"/>
              <p:cNvSpPr txBox="1"/>
              <p:nvPr/>
            </p:nvSpPr>
            <p:spPr>
              <a:xfrm>
                <a:off x="6355" y="7578"/>
                <a:ext cx="1488" cy="7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lstStyle/>
              <a:p>
                <a:r>
                  <a:rPr lang="zh-CN" altLang="en-US" b="0">
                    <a:latin typeface="黑体" panose="02010609060101010101" pitchFamily="49" charset="-122"/>
                    <a:ea typeface="黑体" panose="02010609060101010101" pitchFamily="49" charset="-122"/>
                    <a:sym typeface="宋体" panose="02010600030101010101" pitchFamily="2" charset="-122"/>
                  </a:rPr>
                  <a:t>P(B)=</a:t>
                </a:r>
              </a:p>
            </p:txBody>
          </p:sp>
          <p:graphicFrame>
            <p:nvGraphicFramePr>
              <p:cNvPr id="23" name="对象 22">
                <a:hlinkClick r:id="" action="ppaction://ole?verb=0"/>
              </p:cNvPr>
              <p:cNvGraphicFramePr>
                <a:graphicFrameLocks noChangeAspect="1"/>
              </p:cNvGraphicFramePr>
              <p:nvPr/>
            </p:nvGraphicFramePr>
            <p:xfrm>
              <a:off x="7780" y="7395"/>
              <a:ext cx="560" cy="1083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r:id="rId4" imgW="203200" imgH="393700" progId="Equation.KSEE3">
                      <p:embed/>
                    </p:oleObj>
                  </mc:Choice>
                  <mc:Fallback>
                    <p:oleObj r:id="rId4" imgW="203200" imgH="393700" progId="Equation.KSEE3">
                      <p:embed/>
                      <p:pic>
                        <p:nvPicPr>
                          <p:cNvPr id="23" name="对象 22">
                            <a:hlinkClick r:id="" action="ppaction://ole?verb=0"/>
                          </p:cNvPr>
                          <p:cNvPicPr/>
                          <p:nvPr/>
                        </p:nvPicPr>
                        <p:blipFill>
                          <a:blip r:embed="rId3"/>
                          <a:stretch>
                            <a:fillRect/>
                          </a:stretch>
                        </p:blipFill>
                        <p:spPr>
                          <a:xfrm>
                            <a:off x="7780" y="7395"/>
                            <a:ext cx="560" cy="1083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4" name="组合 3"/>
            <p:cNvGrpSpPr/>
            <p:nvPr/>
          </p:nvGrpSpPr>
          <p:grpSpPr>
            <a:xfrm>
              <a:off x="8348" y="7400"/>
              <a:ext cx="2107" cy="1082"/>
              <a:chOff x="8348" y="7400"/>
              <a:chExt cx="2107" cy="1082"/>
            </a:xfrm>
          </p:grpSpPr>
          <p:sp>
            <p:nvSpPr>
              <p:cNvPr id="21" name="文本框 20"/>
              <p:cNvSpPr txBox="1"/>
              <p:nvPr/>
            </p:nvSpPr>
            <p:spPr>
              <a:xfrm>
                <a:off x="8348" y="7578"/>
                <a:ext cx="1728" cy="7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lstStyle/>
              <a:p>
                <a:r>
                  <a:rPr lang="zh-CN" altLang="en-US" b="0">
                    <a:latin typeface="黑体" panose="02010609060101010101" pitchFamily="49" charset="-122"/>
                    <a:ea typeface="黑体" panose="02010609060101010101" pitchFamily="49" charset="-122"/>
                    <a:sym typeface="宋体" panose="02010600030101010101" pitchFamily="2" charset="-122"/>
                  </a:rPr>
                  <a:t>P(AB)=   </a:t>
                </a:r>
              </a:p>
            </p:txBody>
          </p:sp>
          <p:graphicFrame>
            <p:nvGraphicFramePr>
              <p:cNvPr id="24" name="对象 23">
                <a:hlinkClick r:id="" action="ppaction://ole?verb=0"/>
              </p:cNvPr>
              <p:cNvGraphicFramePr>
                <a:graphicFrameLocks noChangeAspect="1"/>
              </p:cNvGraphicFramePr>
              <p:nvPr/>
            </p:nvGraphicFramePr>
            <p:xfrm>
              <a:off x="9895" y="7400"/>
              <a:ext cx="560" cy="1083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r:id="rId5" imgW="203200" imgH="393700" progId="Equation.KSEE3">
                      <p:embed/>
                    </p:oleObj>
                  </mc:Choice>
                  <mc:Fallback>
                    <p:oleObj r:id="rId5" imgW="203200" imgH="393700" progId="Equation.KSEE3">
                      <p:embed/>
                      <p:pic>
                        <p:nvPicPr>
                          <p:cNvPr id="24" name="对象 23">
                            <a:hlinkClick r:id="" action="ppaction://ole?verb=0"/>
                          </p:cNvPr>
                          <p:cNvPicPr/>
                          <p:nvPr/>
                        </p:nvPicPr>
                        <p:blipFill>
                          <a:blip r:embed="rId6"/>
                          <a:stretch>
                            <a:fillRect/>
                          </a:stretch>
                        </p:blipFill>
                        <p:spPr>
                          <a:xfrm>
                            <a:off x="9895" y="7400"/>
                            <a:ext cx="560" cy="1083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  <p:grpSp>
        <p:nvGrpSpPr>
          <p:cNvPr id="10" name="组合 9"/>
          <p:cNvGrpSpPr/>
          <p:nvPr/>
        </p:nvGrpSpPr>
        <p:grpSpPr>
          <a:xfrm>
            <a:off x="1553210" y="5554980"/>
            <a:ext cx="3566160" cy="459740"/>
            <a:chOff x="2598" y="8483"/>
            <a:chExt cx="5616" cy="724"/>
          </a:xfrm>
        </p:grpSpPr>
        <p:sp>
          <p:nvSpPr>
            <p:cNvPr id="26" name="文本框 25"/>
            <p:cNvSpPr txBox="1"/>
            <p:nvPr/>
          </p:nvSpPr>
          <p:spPr>
            <a:xfrm>
              <a:off x="2598" y="8483"/>
              <a:ext cx="1728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b="0" dirty="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于是有</a:t>
              </a: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4326" y="8483"/>
              <a:ext cx="3888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b="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P(AB)=P(A)P(B).</a:t>
              </a: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2" grpId="0"/>
      <p:bldP spid="14" grpId="0"/>
      <p:bldP spid="17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24810" y="2106183"/>
            <a:ext cx="11264250" cy="855234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    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在试验2中，样本空间Ω={(m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n)|m,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n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∈{1,2,3,4}}，包含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16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个等可能的样本点.而</a:t>
            </a:r>
            <a:endParaRPr lang="zh-CN" altLang="en-US" b="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364" name="文本框 2"/>
          <p:cNvSpPr txBox="1"/>
          <p:nvPr/>
        </p:nvSpPr>
        <p:spPr>
          <a:xfrm>
            <a:off x="566624" y="182323"/>
            <a:ext cx="11089232" cy="1714500"/>
          </a:xfrm>
          <a:prstGeom prst="rect">
            <a:avLst/>
          </a:prstGeom>
          <a:solidFill>
            <a:srgbClr val="D8E5DF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思考</a:t>
            </a:r>
            <a:r>
              <a:rPr lang="en-US" altLang="zh-CN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试验2：一个袋子中装有标号分别是1、2、3、4的4个球</a:t>
            </a:r>
            <a:r>
              <a:rPr lang="en-US" altLang="zh-CN" dirty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除标号外没有其他差异</a:t>
            </a:r>
            <a:r>
              <a:rPr lang="en-US" altLang="zh-CN" dirty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采用</a:t>
            </a:r>
            <a:r>
              <a:rPr lang="zh-CN" altLang="en-US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有放回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方式从袋中依次任意摸出两球</a:t>
            </a:r>
            <a:r>
              <a:rPr lang="en-US" altLang="zh-CN" dirty="0"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设A=</a:t>
            </a:r>
            <a:r>
              <a:rPr lang="en-US" altLang="zh-CN" dirty="0">
                <a:latin typeface="Dotum" pitchFamily="34" charset="-127"/>
                <a:ea typeface="Dotum" pitchFamily="34" charset="-127"/>
              </a:rPr>
              <a:t>“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第一次摸到球的标号小于3</a:t>
            </a:r>
            <a:r>
              <a:rPr lang="en-US" altLang="zh-CN" dirty="0">
                <a:latin typeface="Dotum" pitchFamily="34" charset="-127"/>
                <a:ea typeface="Dotum" pitchFamily="34" charset="-127"/>
              </a:rPr>
              <a:t>”</a:t>
            </a:r>
            <a:r>
              <a:rPr lang="en-US" altLang="zh-CN" dirty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B=</a:t>
            </a:r>
            <a:r>
              <a:rPr lang="en-US" altLang="zh-CN" dirty="0">
                <a:latin typeface="Dotum" pitchFamily="34" charset="-127"/>
                <a:ea typeface="Dotum" pitchFamily="34" charset="-127"/>
              </a:rPr>
              <a:t>“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第二次摸到球的标号小于3</a:t>
            </a:r>
            <a:r>
              <a:rPr lang="en-US" altLang="zh-CN" dirty="0">
                <a:latin typeface="Dotum" pitchFamily="34" charset="-127"/>
                <a:ea typeface="Dotum" pitchFamily="34" charset="-127"/>
              </a:rPr>
              <a:t>”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. </a:t>
            </a:r>
          </a:p>
          <a:p>
            <a:pPr>
              <a:lnSpc>
                <a:spcPct val="110000"/>
              </a:lnSpc>
            </a:pP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    分别计算P(A)、P(B)、P(AB)，你有什么发现?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983432" y="3059001"/>
            <a:ext cx="82600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/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A=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</a:rPr>
              <a:t>{(1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</a:rPr>
              <a:t>1)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</a:rPr>
              <a:t>(1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</a:rPr>
              <a:t>2)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</a:rPr>
              <a:t>(1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</a:rPr>
              <a:t>3)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</a:rPr>
              <a:t>(1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</a:rPr>
              <a:t>4)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</a:rPr>
              <a:t>(2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</a:rPr>
              <a:t>1)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</a:rPr>
              <a:t>(2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</a:rPr>
              <a:t>2)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</a:rPr>
              <a:t>(2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</a:rPr>
              <a:t>3)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</a:rPr>
              <a:t>(2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</a:rPr>
              <a:t>4)}，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983432" y="3809551"/>
            <a:ext cx="80200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B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=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{(1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1)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(1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2)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(2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1)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(2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2)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(3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1)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(3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2)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(4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1)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(4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2)}，</a:t>
            </a:r>
            <a:endParaRPr lang="zh-CN" altLang="en-US" b="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35355" y="4531453"/>
            <a:ext cx="47548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/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A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B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=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{(1,1)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(1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2)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(2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1)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(2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2)}，</a:t>
            </a:r>
            <a:endParaRPr lang="zh-CN" altLang="en-US" b="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39416" y="6353512"/>
            <a:ext cx="70770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b="0" dirty="0">
                <a:solidFill>
                  <a:srgbClr val="FF0096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积事件AB的概率P(AB)也等于P(A)与P(B)的乘积</a:t>
            </a:r>
            <a:r>
              <a:rPr lang="en-US" altLang="zh-CN" b="0" dirty="0">
                <a:solidFill>
                  <a:srgbClr val="FF0096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</a:p>
        </p:txBody>
      </p:sp>
      <p:grpSp>
        <p:nvGrpSpPr>
          <p:cNvPr id="18" name="组合 17"/>
          <p:cNvGrpSpPr/>
          <p:nvPr/>
        </p:nvGrpSpPr>
        <p:grpSpPr>
          <a:xfrm>
            <a:off x="936535" y="5089412"/>
            <a:ext cx="4505325" cy="689610"/>
            <a:chOff x="2907" y="7960"/>
            <a:chExt cx="7095" cy="1086"/>
          </a:xfrm>
        </p:grpSpPr>
        <p:sp>
          <p:nvSpPr>
            <p:cNvPr id="11" name="文本框 10"/>
            <p:cNvSpPr txBox="1"/>
            <p:nvPr/>
          </p:nvSpPr>
          <p:spPr>
            <a:xfrm>
              <a:off x="2907" y="8157"/>
              <a:ext cx="1430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zh-CN" altLang="en-US" b="0" dirty="0">
                  <a:latin typeface="黑体" panose="02010609060101010101" pitchFamily="49" charset="-122"/>
                  <a:ea typeface="黑体" panose="02010609060101010101" pitchFamily="49" charset="-122"/>
                </a:rPr>
                <a:t>所以</a:t>
              </a:r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3998" y="7960"/>
              <a:ext cx="6004" cy="1087"/>
              <a:chOff x="4337" y="7960"/>
              <a:chExt cx="6004" cy="1087"/>
            </a:xfrm>
          </p:grpSpPr>
          <p:grpSp>
            <p:nvGrpSpPr>
              <p:cNvPr id="3" name="组合 2"/>
              <p:cNvGrpSpPr/>
              <p:nvPr/>
            </p:nvGrpSpPr>
            <p:grpSpPr>
              <a:xfrm>
                <a:off x="4337" y="7965"/>
                <a:ext cx="1905" cy="1082"/>
                <a:chOff x="4337" y="7965"/>
                <a:chExt cx="1905" cy="1082"/>
              </a:xfrm>
            </p:grpSpPr>
            <p:sp>
              <p:nvSpPr>
                <p:cNvPr id="14" name="文本框 13"/>
                <p:cNvSpPr txBox="1"/>
                <p:nvPr/>
              </p:nvSpPr>
              <p:spPr>
                <a:xfrm>
                  <a:off x="4337" y="8142"/>
                  <a:ext cx="1488" cy="72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lstStyle/>
                <a:p>
                  <a:r>
                    <a:rPr lang="zh-CN" altLang="en-US" b="0" dirty="0">
                      <a:latin typeface="黑体" panose="02010609060101010101" pitchFamily="49" charset="-122"/>
                      <a:ea typeface="黑体" panose="02010609060101010101" pitchFamily="49" charset="-122"/>
                      <a:sym typeface="宋体" panose="02010600030101010101" pitchFamily="2" charset="-122"/>
                    </a:rPr>
                    <a:t>P(A)=</a:t>
                  </a:r>
                </a:p>
              </p:txBody>
            </p:sp>
            <p:graphicFrame>
              <p:nvGraphicFramePr>
                <p:cNvPr id="22" name="对象 21">
                  <a:hlinkClick r:id="" action="ppaction://ole?verb=0"/>
                </p:cNvPr>
                <p:cNvGraphicFramePr>
                  <a:graphicFrameLocks noChangeAspect="1"/>
                </p:cNvGraphicFramePr>
                <p:nvPr/>
              </p:nvGraphicFramePr>
              <p:xfrm>
                <a:off x="5682" y="7965"/>
                <a:ext cx="560" cy="1082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r:id="rId3" imgW="203200" imgH="393700" progId="Equation.KSEE3">
                        <p:embed/>
                      </p:oleObj>
                    </mc:Choice>
                    <mc:Fallback>
                      <p:oleObj r:id="rId3" imgW="203200" imgH="393700" progId="Equation.KSEE3">
                        <p:embed/>
                        <p:pic>
                          <p:nvPicPr>
                            <p:cNvPr id="22" name="对象 21">
                              <a:hlinkClick r:id="" action="ppaction://ole?verb=0"/>
                            </p:cNvPr>
                            <p:cNvPicPr/>
                            <p:nvPr/>
                          </p:nvPicPr>
                          <p:blipFill>
                            <a:blip r:embed="rId4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5682" y="7965"/>
                              <a:ext cx="560" cy="1082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  <p:grpSp>
            <p:nvGrpSpPr>
              <p:cNvPr id="4" name="组合 3"/>
              <p:cNvGrpSpPr/>
              <p:nvPr/>
            </p:nvGrpSpPr>
            <p:grpSpPr>
              <a:xfrm>
                <a:off x="6242" y="7960"/>
                <a:ext cx="1985" cy="1082"/>
                <a:chOff x="6242" y="7960"/>
                <a:chExt cx="1985" cy="1082"/>
              </a:xfrm>
            </p:grpSpPr>
            <p:sp>
              <p:nvSpPr>
                <p:cNvPr id="20" name="文本框 19"/>
                <p:cNvSpPr txBox="1"/>
                <p:nvPr/>
              </p:nvSpPr>
              <p:spPr>
                <a:xfrm>
                  <a:off x="6242" y="8142"/>
                  <a:ext cx="1488" cy="72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lstStyle/>
                <a:p>
                  <a:r>
                    <a:rPr lang="zh-CN" altLang="en-US" b="0">
                      <a:latin typeface="黑体" panose="02010609060101010101" pitchFamily="49" charset="-122"/>
                      <a:ea typeface="黑体" panose="02010609060101010101" pitchFamily="49" charset="-122"/>
                      <a:sym typeface="宋体" panose="02010600030101010101" pitchFamily="2" charset="-122"/>
                    </a:rPr>
                    <a:t>P(B)=</a:t>
                  </a:r>
                </a:p>
              </p:txBody>
            </p:sp>
            <p:graphicFrame>
              <p:nvGraphicFramePr>
                <p:cNvPr id="23" name="对象 22">
                  <a:hlinkClick r:id="" action="ppaction://ole?verb=0"/>
                </p:cNvPr>
                <p:cNvGraphicFramePr>
                  <a:graphicFrameLocks noChangeAspect="1"/>
                </p:cNvGraphicFramePr>
                <p:nvPr/>
              </p:nvGraphicFramePr>
              <p:xfrm>
                <a:off x="7667" y="7960"/>
                <a:ext cx="560" cy="1082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r:id="rId5" imgW="203200" imgH="393700" progId="Equation.KSEE3">
                        <p:embed/>
                      </p:oleObj>
                    </mc:Choice>
                    <mc:Fallback>
                      <p:oleObj r:id="rId5" imgW="203200" imgH="393700" progId="Equation.KSEE3">
                        <p:embed/>
                        <p:pic>
                          <p:nvPicPr>
                            <p:cNvPr id="23" name="对象 22">
                              <a:hlinkClick r:id="" action="ppaction://ole?verb=0"/>
                            </p:cNvPr>
                            <p:cNvPicPr/>
                            <p:nvPr/>
                          </p:nvPicPr>
                          <p:blipFill>
                            <a:blip r:embed="rId4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7667" y="7960"/>
                              <a:ext cx="560" cy="1082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  <p:grpSp>
            <p:nvGrpSpPr>
              <p:cNvPr id="15" name="组合 14"/>
              <p:cNvGrpSpPr/>
              <p:nvPr/>
            </p:nvGrpSpPr>
            <p:grpSpPr>
              <a:xfrm>
                <a:off x="8235" y="7965"/>
                <a:ext cx="2107" cy="1082"/>
                <a:chOff x="8235" y="7965"/>
                <a:chExt cx="2107" cy="1082"/>
              </a:xfrm>
            </p:grpSpPr>
            <p:sp>
              <p:nvSpPr>
                <p:cNvPr id="21" name="文本框 20"/>
                <p:cNvSpPr txBox="1"/>
                <p:nvPr/>
              </p:nvSpPr>
              <p:spPr>
                <a:xfrm>
                  <a:off x="8235" y="8142"/>
                  <a:ext cx="1728" cy="72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lstStyle/>
                <a:p>
                  <a:r>
                    <a:rPr lang="zh-CN" altLang="en-US" b="0">
                      <a:latin typeface="黑体" panose="02010609060101010101" pitchFamily="49" charset="-122"/>
                      <a:ea typeface="黑体" panose="02010609060101010101" pitchFamily="49" charset="-122"/>
                      <a:sym typeface="宋体" panose="02010600030101010101" pitchFamily="2" charset="-122"/>
                    </a:rPr>
                    <a:t>P(AB)=   </a:t>
                  </a:r>
                </a:p>
              </p:txBody>
            </p:sp>
            <p:graphicFrame>
              <p:nvGraphicFramePr>
                <p:cNvPr id="24" name="对象 23">
                  <a:hlinkClick r:id="" action="ppaction://ole?verb=0"/>
                </p:cNvPr>
                <p:cNvGraphicFramePr>
                  <a:graphicFrameLocks noChangeAspect="1"/>
                </p:cNvGraphicFramePr>
                <p:nvPr/>
              </p:nvGraphicFramePr>
              <p:xfrm>
                <a:off x="9782" y="7965"/>
                <a:ext cx="560" cy="1082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r:id="rId6" imgW="203200" imgH="393700" progId="Equation.KSEE3">
                        <p:embed/>
                      </p:oleObj>
                    </mc:Choice>
                    <mc:Fallback>
                      <p:oleObj r:id="rId6" imgW="203200" imgH="393700" progId="Equation.KSEE3">
                        <p:embed/>
                        <p:pic>
                          <p:nvPicPr>
                            <p:cNvPr id="24" name="对象 23">
                              <a:hlinkClick r:id="" action="ppaction://ole?verb=0"/>
                            </p:cNvPr>
                            <p:cNvPicPr/>
                            <p:nvPr/>
                          </p:nvPicPr>
                          <p:blipFill>
                            <a:blip r:embed="rId7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9782" y="7965"/>
                              <a:ext cx="560" cy="1082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</p:grpSp>
      </p:grpSp>
      <p:grpSp>
        <p:nvGrpSpPr>
          <p:cNvPr id="17" name="组合 16"/>
          <p:cNvGrpSpPr/>
          <p:nvPr/>
        </p:nvGrpSpPr>
        <p:grpSpPr>
          <a:xfrm>
            <a:off x="903515" y="5853923"/>
            <a:ext cx="3870960" cy="481965"/>
            <a:chOff x="3066" y="9012"/>
            <a:chExt cx="6096" cy="759"/>
          </a:xfrm>
        </p:grpSpPr>
        <p:sp>
          <p:nvSpPr>
            <p:cNvPr id="26" name="文本框 25"/>
            <p:cNvSpPr txBox="1"/>
            <p:nvPr/>
          </p:nvSpPr>
          <p:spPr>
            <a:xfrm>
              <a:off x="3066" y="9012"/>
              <a:ext cx="2208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b="0" dirty="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于是也有</a:t>
              </a: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274" y="9047"/>
              <a:ext cx="3888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b="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P(AB)=P(A)P(B).</a:t>
              </a:r>
            </a:p>
          </p:txBody>
        </p:sp>
      </p:grpSp>
      <p:graphicFrame>
        <p:nvGraphicFramePr>
          <p:cNvPr id="28" name="表格 27">
            <a:extLst>
              <a:ext uri="{FF2B5EF4-FFF2-40B4-BE49-F238E27FC236}">
                <a16:creationId xmlns:a16="http://schemas.microsoft.com/office/drawing/2014/main" id="{3ADD3F5F-6E45-D414-1170-2059A7C46E23}"/>
              </a:ext>
            </a:extLst>
          </p:cNvPr>
          <p:cNvGraphicFramePr>
            <a:graphicFrameLocks noGrp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616579881"/>
              </p:ext>
            </p:extLst>
          </p:nvPr>
        </p:nvGraphicFramePr>
        <p:xfrm>
          <a:off x="8364391" y="4335682"/>
          <a:ext cx="3600000" cy="233999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499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00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397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94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707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6799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000" b="0" spc="-100">
                        <a:solidFill>
                          <a:schemeClr val="tx1"/>
                        </a:solidFill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 anchorCtr="1">
                    <a:lnTlToBr w="12700">
                      <a:solidFill>
                        <a:schemeClr val="tx1"/>
                      </a:solidFill>
                      <a:prstDash val="solid"/>
                    </a:lnTlToBr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4</a:t>
                      </a:r>
                    </a:p>
                  </a:txBody>
                  <a:tcPr marL="0" marR="0" marT="0" marB="0" anchor="ctr" anchorCtr="1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(1,1)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(1,2)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(1,3)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(1,4)</a:t>
                      </a:r>
                    </a:p>
                  </a:txBody>
                  <a:tcPr marL="0" marR="0" marT="0" marB="0" anchor="ctr" anchorCtr="1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(2,1)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  <a:sym typeface="+mn-ea"/>
                        </a:rPr>
                        <a:t>(2,2)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(2,3)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(2,4)</a:t>
                      </a:r>
                    </a:p>
                  </a:txBody>
                  <a:tcPr marL="0" marR="0" marT="0" marB="0" anchor="ctr" anchorCtr="1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(3,1)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(3,2)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  <a:sym typeface="+mn-ea"/>
                        </a:rPr>
                        <a:t>(3,3)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(3,4)</a:t>
                      </a:r>
                    </a:p>
                  </a:txBody>
                  <a:tcPr marL="0" marR="0" marT="0" marB="0" anchor="ctr" anchorCtr="1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4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(4,1)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(4,2)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(4,3)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 dirty="0">
                          <a:latin typeface="黑体" panose="02010609060101010101" pitchFamily="49" charset="-122"/>
                          <a:ea typeface="黑体" panose="02010609060101010101" pitchFamily="49" charset="-122"/>
                          <a:sym typeface="+mn-ea"/>
                        </a:rPr>
                        <a:t>(4,4)</a:t>
                      </a:r>
                    </a:p>
                  </a:txBody>
                  <a:tcPr marL="0" marR="0" marT="0" marB="0" anchor="ctr" anchorCtr="1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9" name="文本框 28">
            <a:extLst>
              <a:ext uri="{FF2B5EF4-FFF2-40B4-BE49-F238E27FC236}">
                <a16:creationId xmlns:a16="http://schemas.microsoft.com/office/drawing/2014/main" id="{BBC6715A-943E-8048-4EFC-59C95A1D1877}"/>
              </a:ext>
            </a:extLst>
          </p:cNvPr>
          <p:cNvSpPr txBox="1"/>
          <p:nvPr/>
        </p:nvSpPr>
        <p:spPr>
          <a:xfrm>
            <a:off x="8239703" y="4560101"/>
            <a:ext cx="744855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/>
              <a:t>第一次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9EEBA841-F175-B4C9-4E07-CC4984C04CD3}"/>
              </a:ext>
            </a:extLst>
          </p:cNvPr>
          <p:cNvSpPr txBox="1"/>
          <p:nvPr/>
        </p:nvSpPr>
        <p:spPr>
          <a:xfrm>
            <a:off x="8498657" y="4356550"/>
            <a:ext cx="744855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/>
              <a:t>第二次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10" grpId="0"/>
      <p:bldP spid="12" grpId="0"/>
      <p:bldP spid="13" grpId="0"/>
      <p:bldP spid="29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6" name="文本框 15"/>
          <p:cNvSpPr txBox="1"/>
          <p:nvPr/>
        </p:nvSpPr>
        <p:spPr>
          <a:xfrm>
            <a:off x="263352" y="116633"/>
            <a:ext cx="11809312" cy="36622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试验1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：分别抛掷两枚质地均匀的硬币，A=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第一枚硬币正面朝上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，B=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第二枚硬币反面朝上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”. </a:t>
            </a:r>
          </a:p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试验2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：一个袋子中装有标号分别是1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, 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, 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, 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4的4个球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, 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除标号外没有其他差异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, 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采用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有放回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方式从袋中依次任意摸出两球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. 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设A=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第一次摸到球的标号小于3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”, 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B=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第二次摸到球的标号小于3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endParaRPr lang="en-US" altLang="zh-CN" sz="2800" dirty="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     分别计算P(A)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, 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P(B)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, 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P(AB)，你有什么发现?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407368" y="4221088"/>
            <a:ext cx="11235986" cy="107696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      显然有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P(AB)=P(A)P(B). 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也就是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积事件AB的概率P(AB)恰好等于P(A)与P(B)的乘积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并把这种互不影响的事件称为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相互独立事件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407368" y="2866814"/>
            <a:ext cx="11521280" cy="1006686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t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en-US" altLang="zh-CN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zh-CN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通俗地说，对于两个</a:t>
            </a:r>
            <a:r>
              <a:rPr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事件</a:t>
            </a:r>
            <a:r>
              <a:rPr sz="2600" i="1" dirty="0" err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</a:t>
            </a:r>
            <a:r>
              <a:rPr sz="2600" dirty="0" err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，</a:t>
            </a:r>
            <a:r>
              <a:rPr sz="2600" i="1" dirty="0" err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B</a:t>
            </a:r>
            <a:r>
              <a:rPr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 </a:t>
            </a:r>
            <a:r>
              <a:rPr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如果其中</a:t>
            </a:r>
            <a:r>
              <a:rPr sz="2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一个事件是否发生对另一个事件发生的概率</a:t>
            </a:r>
            <a:r>
              <a:rPr sz="26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没有影响</a:t>
            </a:r>
            <a:r>
              <a:rPr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，就把它们叫做</a:t>
            </a:r>
            <a:r>
              <a:rPr sz="2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相互独立事件</a:t>
            </a:r>
            <a:r>
              <a:rPr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564597" y="4535099"/>
            <a:ext cx="11364051" cy="2308324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fontAlgn="auto">
              <a:lnSpc>
                <a:spcPct val="120000"/>
              </a:lnSpc>
            </a:pPr>
            <a:r>
              <a:rPr lang="en-US" altLang="zh-CN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zh-CN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根据相互独立事件的定义，</a:t>
            </a:r>
            <a:r>
              <a:rPr lang="zh-CN" altLang="en-US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必然事件一定发生，不受任何事件是否发生的影响；</a:t>
            </a:r>
            <a:r>
              <a:rPr lang="zh-CN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同样，</a:t>
            </a:r>
            <a:r>
              <a:rPr lang="zh-CN" altLang="en-US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不可能事件一定不会发生，不受</a:t>
            </a:r>
            <a:r>
              <a:rPr lang="zh-CN" altLang="en-US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任何事件是否发生的影响</a:t>
            </a:r>
            <a:r>
              <a:rPr lang="zh-CN" altLang="en-US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，当然，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他们也不影响其他事件的发生</a:t>
            </a:r>
            <a:r>
              <a:rPr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．</a:t>
            </a:r>
          </a:p>
          <a:p>
            <a:pPr fontAlgn="auto">
              <a:lnSpc>
                <a:spcPct val="120000"/>
              </a:lnSpc>
            </a:pPr>
            <a:r>
              <a:rPr lang="zh-CN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        由于</a:t>
            </a:r>
            <a:r>
              <a:rPr i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P</a:t>
            </a:r>
            <a:r>
              <a:rPr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(</a:t>
            </a:r>
            <a:r>
              <a:rPr i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</a:t>
            </a:r>
            <a:r>
              <a:rPr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Ω)=</a:t>
            </a:r>
            <a:r>
              <a:rPr i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P</a:t>
            </a:r>
            <a:r>
              <a:rPr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(</a:t>
            </a:r>
            <a:r>
              <a:rPr i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</a:t>
            </a:r>
            <a:r>
              <a:rPr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)=</a:t>
            </a:r>
            <a:r>
              <a:rPr i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P</a:t>
            </a:r>
            <a:r>
              <a:rPr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(</a:t>
            </a:r>
            <a:r>
              <a:rPr i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</a:t>
            </a:r>
            <a:r>
              <a:rPr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)</a:t>
            </a:r>
            <a:r>
              <a:rPr i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P</a:t>
            </a:r>
            <a:r>
              <a:rPr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(Ω)</a:t>
            </a:r>
            <a:r>
              <a:rPr lang="zh-CN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，</a:t>
            </a:r>
            <a:r>
              <a:rPr i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P</a:t>
            </a:r>
            <a:r>
              <a:rPr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(</a:t>
            </a:r>
            <a:r>
              <a:rPr i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</a:t>
            </a:r>
            <a:r>
              <a:rPr>
                <a:solidFill>
                  <a:srgbClr val="00B0F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Ø)=</a:t>
            </a:r>
            <a:r>
              <a:rPr i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P</a:t>
            </a:r>
            <a:r>
              <a:rPr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(Ø)=</a:t>
            </a:r>
            <a:r>
              <a:rPr i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P</a:t>
            </a:r>
            <a:r>
              <a:rPr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(</a:t>
            </a:r>
            <a:r>
              <a:rPr i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</a:t>
            </a:r>
            <a:r>
              <a:rPr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)</a:t>
            </a:r>
            <a:r>
              <a:rPr i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P</a:t>
            </a:r>
            <a:r>
              <a:rPr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(Ø)成立</a:t>
            </a:r>
            <a:r>
              <a:rPr>
                <a:solidFill>
                  <a:srgbClr val="0000FE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．</a:t>
            </a:r>
          </a:p>
          <a:p>
            <a:pPr fontAlgn="auto">
              <a:lnSpc>
                <a:spcPct val="120000"/>
              </a:lnSpc>
            </a:pPr>
            <a:r>
              <a:rPr lang="zh-CN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因此，</a:t>
            </a:r>
            <a:r>
              <a:rPr lang="zh-CN" altLang="en-US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必然事件</a:t>
            </a:r>
            <a:r>
              <a:rPr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Ω</a:t>
            </a:r>
            <a:r>
              <a:rPr lang="zh-CN" altLang="en-US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、不可能事件</a:t>
            </a:r>
            <a:r>
              <a:rPr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Ø</a:t>
            </a:r>
            <a:r>
              <a:rPr lang="zh-CN" altLang="en-US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与任意事件相互独立</a:t>
            </a:r>
            <a:r>
              <a:rPr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．</a:t>
            </a:r>
            <a:endParaRPr lang="zh-CN" altLang="en-US">
              <a:solidFill>
                <a:srgbClr val="0000FE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95400" y="2168943"/>
            <a:ext cx="7632848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54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fontAlgn="auto">
              <a:lnSpc>
                <a:spcPct val="100000"/>
              </a:lnSpc>
            </a:pPr>
            <a:r>
              <a:rPr lang="en-US" sz="2800">
                <a:solidFill>
                  <a:srgbClr val="00B05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     </a:t>
            </a:r>
            <a:r>
              <a:rPr sz="2800" err="1">
                <a:solidFill>
                  <a:srgbClr val="00B05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若事件</a:t>
            </a:r>
            <a:r>
              <a:rPr sz="2800" i="1" err="1">
                <a:solidFill>
                  <a:srgbClr val="00B05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sz="2800" err="1">
                <a:solidFill>
                  <a:srgbClr val="00B05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与</a:t>
            </a:r>
            <a:r>
              <a:rPr sz="2800" i="1" err="1">
                <a:solidFill>
                  <a:srgbClr val="00B05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sz="2800" err="1">
                <a:solidFill>
                  <a:srgbClr val="00B05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相互独立，</a:t>
            </a:r>
            <a:r>
              <a:rPr lang="zh-CN" sz="2800">
                <a:solidFill>
                  <a:srgbClr val="00B05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则</a:t>
            </a:r>
            <a:r>
              <a:rPr sz="2800" i="1">
                <a:solidFill>
                  <a:srgbClr val="00B05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P</a:t>
            </a:r>
            <a:r>
              <a:rPr sz="2800">
                <a:solidFill>
                  <a:srgbClr val="00B05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(</a:t>
            </a:r>
            <a:r>
              <a:rPr sz="2800" i="1">
                <a:solidFill>
                  <a:srgbClr val="00B05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AB</a:t>
            </a:r>
            <a:r>
              <a:rPr sz="2800">
                <a:solidFill>
                  <a:srgbClr val="00B05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)=</a:t>
            </a:r>
            <a:r>
              <a:rPr sz="2800" i="1">
                <a:solidFill>
                  <a:srgbClr val="00B05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P</a:t>
            </a:r>
            <a:r>
              <a:rPr sz="2800">
                <a:solidFill>
                  <a:srgbClr val="00B05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(</a:t>
            </a:r>
            <a:r>
              <a:rPr sz="2800" i="1">
                <a:solidFill>
                  <a:srgbClr val="00B05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sz="2800">
                <a:solidFill>
                  <a:srgbClr val="00B05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)</a:t>
            </a:r>
            <a:r>
              <a:rPr sz="2800" i="1">
                <a:solidFill>
                  <a:srgbClr val="00B05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P</a:t>
            </a:r>
            <a:r>
              <a:rPr sz="2800">
                <a:solidFill>
                  <a:srgbClr val="00B05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(</a:t>
            </a:r>
            <a:r>
              <a:rPr sz="2800" i="1">
                <a:solidFill>
                  <a:srgbClr val="00B05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sz="2800">
                <a:solidFill>
                  <a:srgbClr val="00B05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)</a:t>
            </a:r>
            <a:r>
              <a:rPr sz="2800">
                <a:solidFill>
                  <a:srgbClr val="00B05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．</a:t>
            </a:r>
            <a:endParaRPr lang="zh-CN" altLang="en-US" sz="2800">
              <a:solidFill>
                <a:srgbClr val="00B050"/>
              </a:solidFill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2289" name="文本框 1"/>
          <p:cNvSpPr txBox="1"/>
          <p:nvPr/>
        </p:nvSpPr>
        <p:spPr>
          <a:xfrm>
            <a:off x="407368" y="44624"/>
            <a:ext cx="11593288" cy="1594026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</a:pPr>
            <a:r>
              <a:rPr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相互独立事件的定义</a:t>
            </a:r>
            <a:r>
              <a:rPr 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：</a:t>
            </a:r>
          </a:p>
          <a:p>
            <a:pPr>
              <a:lnSpc>
                <a:spcPct val="120000"/>
              </a:lnSpc>
            </a:pPr>
            <a:r>
              <a:rPr 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   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对任意两个事件A与B，如果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P(AB)=P(A)P(B)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成立，则称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事件A与事件B相互独立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，简称为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独立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6389" name="文本框 5"/>
          <p:cNvSpPr txBox="1"/>
          <p:nvPr/>
        </p:nvSpPr>
        <p:spPr>
          <a:xfrm>
            <a:off x="564597" y="3916543"/>
            <a:ext cx="8398510" cy="53245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600" dirty="0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思考 </a:t>
            </a:r>
            <a:r>
              <a:rPr lang="zh-CN" altLang="en-US" sz="26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必然事件Ω、不可能事件</a:t>
            </a:r>
            <a:r>
              <a:rPr lang="zh-CN" altLang="en-US" sz="2600" b="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Ø</a:t>
            </a:r>
            <a:r>
              <a:rPr lang="zh-CN" altLang="en-US" sz="26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与任意事件相互独立吗？</a:t>
            </a:r>
          </a:p>
        </p:txBody>
      </p:sp>
      <p:sp>
        <p:nvSpPr>
          <p:cNvPr id="8" name="云形标注 7"/>
          <p:cNvSpPr/>
          <p:nvPr/>
        </p:nvSpPr>
        <p:spPr>
          <a:xfrm>
            <a:off x="8832304" y="1844824"/>
            <a:ext cx="3096344" cy="972619"/>
          </a:xfrm>
          <a:prstGeom prst="cloudCallout">
            <a:avLst>
              <a:gd name="adj1" fmla="val -62232"/>
              <a:gd name="adj2" fmla="val 2647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>
                <a:solidFill>
                  <a:srgbClr val="FFFF00"/>
                </a:solidFill>
              </a:rPr>
              <a:t>独立事件概率乘法公式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/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2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389" grpId="0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3" name="组合 9"/>
          <p:cNvGrpSpPr/>
          <p:nvPr/>
        </p:nvGrpSpPr>
        <p:grpSpPr>
          <a:xfrm>
            <a:off x="381745" y="207160"/>
            <a:ext cx="9559925" cy="1308984"/>
            <a:chOff x="-1708" y="1321"/>
            <a:chExt cx="15055" cy="2063"/>
          </a:xfrm>
          <a:solidFill>
            <a:srgbClr val="D8E5DF"/>
          </a:solidFill>
        </p:grpSpPr>
        <p:sp>
          <p:nvSpPr>
            <p:cNvPr id="17412" name="文本框 1"/>
            <p:cNvSpPr txBox="1"/>
            <p:nvPr/>
          </p:nvSpPr>
          <p:spPr>
            <a:xfrm>
              <a:off x="-1708" y="1321"/>
              <a:ext cx="15055" cy="2063"/>
            </a:xfrm>
            <a:prstGeom prst="rect">
              <a:avLst/>
            </a:prstGeom>
            <a:grp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dirty="0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思考：</a:t>
              </a:r>
              <a:r>
                <a:rPr lang="zh-CN" altLang="en-US" dirty="0">
                  <a:latin typeface="楷体" panose="02010609060101010101" pitchFamily="49" charset="-122"/>
                  <a:ea typeface="楷体" panose="02010609060101010101" pitchFamily="49" charset="-122"/>
                </a:rPr>
                <a:t>互为对立的两个事件是非常特殊的一种事件关系</a:t>
              </a:r>
              <a:r>
                <a:rPr lang="en-US" altLang="zh-CN" dirty="0">
                  <a:latin typeface="楷体" panose="02010609060101010101" pitchFamily="49" charset="-122"/>
                  <a:ea typeface="楷体" panose="02010609060101010101" pitchFamily="49" charset="-122"/>
                </a:rPr>
                <a:t>. </a:t>
              </a:r>
              <a:r>
                <a:rPr lang="zh-CN" altLang="en-US" dirty="0">
                  <a:solidFill>
                    <a:srgbClr val="0070C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如果事件A与事件B相互独立，那么它们的对立事件是否也相互独立? </a:t>
              </a:r>
              <a:r>
                <a:rPr lang="zh-CN" altLang="en-US" dirty="0">
                  <a:latin typeface="楷体" panose="02010609060101010101" pitchFamily="49" charset="-122"/>
                  <a:ea typeface="楷体" panose="02010609060101010101" pitchFamily="49" charset="-122"/>
                </a:rPr>
                <a:t>以有放回摸球试验为例</a:t>
              </a:r>
              <a:r>
                <a:rPr lang="en-US" altLang="zh-CN" dirty="0">
                  <a:latin typeface="楷体" panose="02010609060101010101" pitchFamily="49" charset="-122"/>
                  <a:ea typeface="楷体" panose="02010609060101010101" pitchFamily="49" charset="-122"/>
                </a:rPr>
                <a:t>,</a:t>
              </a:r>
              <a:r>
                <a:rPr lang="zh-CN" altLang="en-US" dirty="0">
                  <a:latin typeface="楷体" panose="02010609060101010101" pitchFamily="49" charset="-122"/>
                  <a:ea typeface="楷体" panose="02010609060101010101" pitchFamily="49" charset="-122"/>
                </a:rPr>
                <a:t>验证A与  , 与B,  与 是否独立</a:t>
              </a:r>
              <a:r>
                <a:rPr lang="en-US" altLang="zh-CN" dirty="0">
                  <a:latin typeface="楷体" panose="02010609060101010101" pitchFamily="49" charset="-122"/>
                  <a:ea typeface="楷体" panose="02010609060101010101" pitchFamily="49" charset="-122"/>
                </a:rPr>
                <a:t>,</a:t>
              </a:r>
              <a:r>
                <a:rPr lang="zh-CN" altLang="en-US" dirty="0">
                  <a:latin typeface="楷体" panose="02010609060101010101" pitchFamily="49" charset="-122"/>
                  <a:ea typeface="楷体" panose="02010609060101010101" pitchFamily="49" charset="-122"/>
                </a:rPr>
                <a:t>你有什么发现?</a:t>
              </a:r>
            </a:p>
          </p:txBody>
        </p:sp>
        <p:graphicFrame>
          <p:nvGraphicFramePr>
            <p:cNvPr id="17413" name="对象 3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2906" y="2656"/>
            <a:ext cx="436" cy="5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3" imgW="139700" imgH="190500" progId="Equation.KSEE3">
                    <p:embed/>
                  </p:oleObj>
                </mc:Choice>
                <mc:Fallback>
                  <p:oleObj r:id="rId3" imgW="139700" imgH="190500" progId="Equation.KSEE3">
                    <p:embed/>
                    <p:pic>
                      <p:nvPicPr>
                        <p:cNvPr id="17413" name="对象 3">
                          <a:hlinkClick r:id="" action="ppaction://ole?verb=0"/>
                        </p:cNvPr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2906" y="2656"/>
                          <a:ext cx="436" cy="59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7414" name="对象 4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4398" y="2656"/>
            <a:ext cx="436" cy="5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5" imgW="139700" imgH="190500" progId="Equation.KSEE3">
                    <p:embed/>
                  </p:oleObj>
                </mc:Choice>
                <mc:Fallback>
                  <p:oleObj r:id="rId5" imgW="139700" imgH="190500" progId="Equation.KSEE3">
                    <p:embed/>
                    <p:pic>
                      <p:nvPicPr>
                        <p:cNvPr id="17414" name="对象 4">
                          <a:hlinkClick r:id="" action="ppaction://ole?verb=0"/>
                        </p:cNvPr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4398" y="2656"/>
                          <a:ext cx="436" cy="59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7415" name="对象 5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5208" y="2655"/>
            <a:ext cx="436" cy="5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6" imgW="139700" imgH="190500" progId="Equation.KSEE3">
                    <p:embed/>
                  </p:oleObj>
                </mc:Choice>
                <mc:Fallback>
                  <p:oleObj r:id="rId6" imgW="139700" imgH="190500" progId="Equation.KSEE3">
                    <p:embed/>
                    <p:pic>
                      <p:nvPicPr>
                        <p:cNvPr id="17415" name="对象 5">
                          <a:hlinkClick r:id="" action="ppaction://ole?verb=0"/>
                        </p:cNvPr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5208" y="2655"/>
                          <a:ext cx="436" cy="59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7416" name="对象 7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2278" y="2655"/>
            <a:ext cx="436" cy="5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8" imgW="139700" imgH="190500" progId="Equation.KSEE3">
                    <p:embed/>
                  </p:oleObj>
                </mc:Choice>
                <mc:Fallback>
                  <p:oleObj r:id="rId8" imgW="139700" imgH="190500" progId="Equation.KSEE3">
                    <p:embed/>
                    <p:pic>
                      <p:nvPicPr>
                        <p:cNvPr id="17416" name="对象 7">
                          <a:hlinkClick r:id="" action="ppaction://ole?verb=0"/>
                        </p:cNvPr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2278" y="2655"/>
                          <a:ext cx="436" cy="59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3322" name="文本框 11"/>
          <p:cNvSpPr txBox="1"/>
          <p:nvPr/>
        </p:nvSpPr>
        <p:spPr>
          <a:xfrm>
            <a:off x="215005" y="1643203"/>
            <a:ext cx="11208260" cy="1200329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 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我们就先以试验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2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来验证：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</a:rPr>
              <a:t>一个袋子中装有标号分别是1、2、3、4的4个球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</a:rPr>
              <a:t>除标号外没有其他差异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</a:rPr>
              <a:t>采用有放回方式从袋中依次任意摸出两球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</a:rPr>
              <a:t>设A=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第一次摸到球的标号小于3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</a:rPr>
              <a:t>”, 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</a:rPr>
              <a:t>B=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第二次摸到球的标号小于3</a:t>
            </a:r>
            <a:r>
              <a:rPr lang="en-US" altLang="zh-CN" b="0" dirty="0"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r>
              <a:rPr lang="zh-CN" altLang="en-US" b="0" dirty="0">
                <a:latin typeface="黑体" panose="02010609060101010101" pitchFamily="49" charset="-122"/>
                <a:ea typeface="黑体" panose="02010609060101010101" pitchFamily="49" charset="-122"/>
              </a:rPr>
              <a:t>. </a:t>
            </a:r>
          </a:p>
        </p:txBody>
      </p:sp>
      <p:graphicFrame>
        <p:nvGraphicFramePr>
          <p:cNvPr id="31" name="表格 30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7813993" y="3835083"/>
          <a:ext cx="3600000" cy="233999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499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00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397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94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707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6799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000" b="0" spc="-100">
                        <a:solidFill>
                          <a:schemeClr val="tx1"/>
                        </a:solidFill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 anchorCtr="1">
                    <a:lnTlToBr w="12700">
                      <a:solidFill>
                        <a:schemeClr val="tx1"/>
                      </a:solidFill>
                      <a:prstDash val="solid"/>
                    </a:lnTlToBr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4</a:t>
                      </a:r>
                    </a:p>
                  </a:txBody>
                  <a:tcPr marL="0" marR="0" marT="0" marB="0" anchor="ctr" anchorCtr="1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(1,1)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(1,2)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(1,3)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(1,4)</a:t>
                      </a:r>
                    </a:p>
                  </a:txBody>
                  <a:tcPr marL="0" marR="0" marT="0" marB="0" anchor="ctr" anchorCtr="1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(2,1)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  <a:sym typeface="+mn-ea"/>
                        </a:rPr>
                        <a:t>(2,2)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(2,3)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(2,4)</a:t>
                      </a:r>
                    </a:p>
                  </a:txBody>
                  <a:tcPr marL="0" marR="0" marT="0" marB="0" anchor="ctr" anchorCtr="1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(3,1)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(3,2)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  <a:sym typeface="+mn-ea"/>
                        </a:rPr>
                        <a:t>(3,3)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(3,4)</a:t>
                      </a:r>
                    </a:p>
                  </a:txBody>
                  <a:tcPr marL="0" marR="0" marT="0" marB="0" anchor="ctr" anchorCtr="1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4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(4,1)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(4,2)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(4,3)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 dirty="0">
                          <a:latin typeface="黑体" panose="02010609060101010101" pitchFamily="49" charset="-122"/>
                          <a:ea typeface="黑体" panose="02010609060101010101" pitchFamily="49" charset="-122"/>
                          <a:sym typeface="+mn-ea"/>
                        </a:rPr>
                        <a:t>(4,4)</a:t>
                      </a:r>
                    </a:p>
                  </a:txBody>
                  <a:tcPr marL="0" marR="0" marT="0" marB="0" anchor="ctr" anchorCtr="1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pSp>
        <p:nvGrpSpPr>
          <p:cNvPr id="7" name="组合 6"/>
          <p:cNvGrpSpPr/>
          <p:nvPr/>
        </p:nvGrpSpPr>
        <p:grpSpPr>
          <a:xfrm>
            <a:off x="1682365" y="3640613"/>
            <a:ext cx="4084955" cy="462915"/>
            <a:chOff x="3615" y="6990"/>
            <a:chExt cx="6433" cy="729"/>
          </a:xfrm>
        </p:grpSpPr>
        <p:sp>
          <p:nvSpPr>
            <p:cNvPr id="13329" name="文本框 20"/>
            <p:cNvSpPr txBox="1"/>
            <p:nvPr/>
          </p:nvSpPr>
          <p:spPr>
            <a:xfrm>
              <a:off x="3615" y="6990"/>
              <a:ext cx="2001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en-US" altLang="zh-CN" b="0" dirty="0">
                  <a:latin typeface="黑体" panose="02010609060101010101" pitchFamily="49" charset="-122"/>
                  <a:ea typeface="黑体" panose="02010609060101010101" pitchFamily="49" charset="-122"/>
                </a:rPr>
                <a:t>n(B)=</a:t>
              </a:r>
              <a:r>
                <a:rPr lang="en-US" altLang="zh-CN" b="0" dirty="0"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8</a:t>
              </a:r>
              <a:r>
                <a:rPr lang="zh-CN" altLang="en-US" b="0" dirty="0"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，</a:t>
              </a:r>
              <a:endParaRPr lang="en-US" altLang="zh-CN" b="0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5537" y="6990"/>
              <a:ext cx="2272" cy="724"/>
              <a:chOff x="5537" y="6990"/>
              <a:chExt cx="2272" cy="724"/>
            </a:xfrm>
          </p:grpSpPr>
          <p:sp>
            <p:nvSpPr>
              <p:cNvPr id="17429" name="文本框 22"/>
              <p:cNvSpPr txBox="1"/>
              <p:nvPr/>
            </p:nvSpPr>
            <p:spPr>
              <a:xfrm>
                <a:off x="5537" y="6990"/>
                <a:ext cx="2273" cy="7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en-US" altLang="zh-CN" b="0">
                    <a:latin typeface="黑体" panose="02010609060101010101" pitchFamily="49" charset="-122"/>
                    <a:ea typeface="黑体" panose="02010609060101010101" pitchFamily="49" charset="-122"/>
                  </a:rPr>
                  <a:t>n( )=</a:t>
                </a:r>
                <a:r>
                  <a:rPr lang="en-US" altLang="zh-CN" b="0">
                    <a:latin typeface="黑体" panose="02010609060101010101" pitchFamily="49" charset="-122"/>
                    <a:ea typeface="黑体" panose="02010609060101010101" pitchFamily="49" charset="-122"/>
                    <a:sym typeface="+mn-ea"/>
                  </a:rPr>
                  <a:t>8</a:t>
                </a:r>
                <a:r>
                  <a:rPr lang="zh-CN" altLang="en-US" b="0">
                    <a:latin typeface="黑体" panose="02010609060101010101" pitchFamily="49" charset="-122"/>
                    <a:ea typeface="黑体" panose="02010609060101010101" pitchFamily="49" charset="-122"/>
                    <a:sym typeface="+mn-ea"/>
                  </a:rPr>
                  <a:t>，</a:t>
                </a:r>
                <a:endParaRPr lang="en-US" altLang="zh-CN" b="0"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graphicFrame>
            <p:nvGraphicFramePr>
              <p:cNvPr id="17430" name="对象 26">
                <a:hlinkClick r:id="" action="ppaction://ole?verb=0"/>
              </p:cNvPr>
              <p:cNvGraphicFramePr>
                <a:graphicFrameLocks noChangeAspect="1"/>
              </p:cNvGraphicFramePr>
              <p:nvPr/>
            </p:nvGraphicFramePr>
            <p:xfrm>
              <a:off x="6109" y="7050"/>
              <a:ext cx="396" cy="54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r:id="rId9" imgW="139700" imgH="190500" progId="Equation.KSEE3">
                      <p:embed/>
                    </p:oleObj>
                  </mc:Choice>
                  <mc:Fallback>
                    <p:oleObj r:id="rId9" imgW="139700" imgH="190500" progId="Equation.KSEE3">
                      <p:embed/>
                      <p:pic>
                        <p:nvPicPr>
                          <p:cNvPr id="17430" name="对象 26">
                            <a:hlinkClick r:id="" action="ppaction://ole?verb=0"/>
                          </p:cNvPr>
                          <p:cNvPicPr/>
                          <p:nvPr/>
                        </p:nvPicPr>
                        <p:blipFill>
                          <a:blip r:embed="rId7"/>
                          <a:stretch>
                            <a:fillRect/>
                          </a:stretch>
                        </p:blipFill>
                        <p:spPr>
                          <a:xfrm>
                            <a:off x="6109" y="7050"/>
                            <a:ext cx="396" cy="541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13379" name="组合 35"/>
            <p:cNvGrpSpPr/>
            <p:nvPr/>
          </p:nvGrpSpPr>
          <p:grpSpPr>
            <a:xfrm>
              <a:off x="7452" y="6995"/>
              <a:ext cx="2596" cy="725"/>
              <a:chOff x="6400" y="6948"/>
              <a:chExt cx="2597" cy="723"/>
            </a:xfrm>
          </p:grpSpPr>
          <p:sp>
            <p:nvSpPr>
              <p:cNvPr id="17473" name="文本框 31"/>
              <p:cNvSpPr txBox="1"/>
              <p:nvPr/>
            </p:nvSpPr>
            <p:spPr>
              <a:xfrm>
                <a:off x="6400" y="6948"/>
                <a:ext cx="2597" cy="72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en-US" altLang="zh-CN" b="0">
                    <a:latin typeface="黑体" panose="02010609060101010101" pitchFamily="49" charset="-122"/>
                    <a:ea typeface="黑体" panose="02010609060101010101" pitchFamily="49" charset="-122"/>
                  </a:rPr>
                  <a:t>n(  )=</a:t>
                </a:r>
                <a:r>
                  <a:rPr lang="en-US" altLang="zh-CN" b="0">
                    <a:latin typeface="黑体" panose="02010609060101010101" pitchFamily="49" charset="-122"/>
                    <a:ea typeface="黑体" panose="02010609060101010101" pitchFamily="49" charset="-122"/>
                    <a:sym typeface="+mn-ea"/>
                  </a:rPr>
                  <a:t>4</a:t>
                </a:r>
                <a:r>
                  <a:rPr lang="zh-CN" altLang="en-US" b="0">
                    <a:latin typeface="黑体" panose="02010609060101010101" pitchFamily="49" charset="-122"/>
                    <a:ea typeface="黑体" panose="02010609060101010101" pitchFamily="49" charset="-122"/>
                    <a:sym typeface="+mn-ea"/>
                  </a:rPr>
                  <a:t>，</a:t>
                </a:r>
                <a:endParaRPr lang="en-US" altLang="zh-CN" b="0"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graphicFrame>
            <p:nvGraphicFramePr>
              <p:cNvPr id="17474" name="对象 33">
                <a:hlinkClick r:id="" action="ppaction://ole?verb=0"/>
              </p:cNvPr>
              <p:cNvGraphicFramePr>
                <a:graphicFrameLocks noChangeAspect="1"/>
              </p:cNvGraphicFramePr>
              <p:nvPr/>
            </p:nvGraphicFramePr>
            <p:xfrm>
              <a:off x="6950" y="6996"/>
              <a:ext cx="638" cy="565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r:id="rId10" imgW="215900" imgH="190500" progId="Equation.KSEE3">
                      <p:embed/>
                    </p:oleObj>
                  </mc:Choice>
                  <mc:Fallback>
                    <p:oleObj r:id="rId10" imgW="215900" imgH="190500" progId="Equation.KSEE3">
                      <p:embed/>
                      <p:pic>
                        <p:nvPicPr>
                          <p:cNvPr id="17474" name="对象 33">
                            <a:hlinkClick r:id="" action="ppaction://ole?verb=0"/>
                          </p:cNvPr>
                          <p:cNvPicPr/>
                          <p:nvPr/>
                        </p:nvPicPr>
                        <p:blipFill>
                          <a:blip r:embed="rId11"/>
                          <a:stretch>
                            <a:fillRect/>
                          </a:stretch>
                        </p:blipFill>
                        <p:spPr>
                          <a:xfrm>
                            <a:off x="6950" y="6996"/>
                            <a:ext cx="638" cy="565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  <p:grpSp>
        <p:nvGrpSpPr>
          <p:cNvPr id="8" name="组合 7"/>
          <p:cNvGrpSpPr/>
          <p:nvPr/>
        </p:nvGrpSpPr>
        <p:grpSpPr>
          <a:xfrm>
            <a:off x="1682365" y="4316351"/>
            <a:ext cx="2893153" cy="463550"/>
            <a:chOff x="3630" y="7545"/>
            <a:chExt cx="4556" cy="730"/>
          </a:xfrm>
        </p:grpSpPr>
        <p:grpSp>
          <p:nvGrpSpPr>
            <p:cNvPr id="13383" name="组合 37"/>
            <p:cNvGrpSpPr/>
            <p:nvPr/>
          </p:nvGrpSpPr>
          <p:grpSpPr>
            <a:xfrm>
              <a:off x="3630" y="7550"/>
              <a:ext cx="2318" cy="725"/>
              <a:chOff x="6627" y="6218"/>
              <a:chExt cx="2319" cy="725"/>
            </a:xfrm>
          </p:grpSpPr>
          <p:sp>
            <p:nvSpPr>
              <p:cNvPr id="17477" name="文本框 38"/>
              <p:cNvSpPr txBox="1"/>
              <p:nvPr/>
            </p:nvSpPr>
            <p:spPr>
              <a:xfrm>
                <a:off x="6627" y="6218"/>
                <a:ext cx="2319" cy="7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en-US" altLang="zh-CN" b="0" dirty="0">
                    <a:latin typeface="黑体" panose="02010609060101010101" pitchFamily="49" charset="-122"/>
                    <a:ea typeface="黑体" panose="02010609060101010101" pitchFamily="49" charset="-122"/>
                  </a:rPr>
                  <a:t>n(  )=</a:t>
                </a:r>
                <a:r>
                  <a:rPr lang="en-US" altLang="zh-CN" b="0" dirty="0">
                    <a:latin typeface="黑体" panose="02010609060101010101" pitchFamily="49" charset="-122"/>
                    <a:ea typeface="黑体" panose="02010609060101010101" pitchFamily="49" charset="-122"/>
                    <a:sym typeface="+mn-ea"/>
                  </a:rPr>
                  <a:t>4</a:t>
                </a:r>
                <a:r>
                  <a:rPr lang="zh-CN" altLang="en-US" b="0" dirty="0">
                    <a:latin typeface="黑体" panose="02010609060101010101" pitchFamily="49" charset="-122"/>
                    <a:ea typeface="黑体" panose="02010609060101010101" pitchFamily="49" charset="-122"/>
                    <a:sym typeface="+mn-ea"/>
                  </a:rPr>
                  <a:t>，</a:t>
                </a:r>
                <a:endParaRPr lang="en-US" altLang="zh-CN" b="0" dirty="0"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graphicFrame>
            <p:nvGraphicFramePr>
              <p:cNvPr id="17478" name="对象 39">
                <a:hlinkClick r:id="" action="ppaction://ole?verb=0"/>
              </p:cNvPr>
              <p:cNvGraphicFramePr>
                <a:graphicFrameLocks noChangeAspect="1"/>
              </p:cNvGraphicFramePr>
              <p:nvPr/>
            </p:nvGraphicFramePr>
            <p:xfrm>
              <a:off x="7224" y="6266"/>
              <a:ext cx="637" cy="56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r:id="rId12" imgW="215900" imgH="190500" progId="Equation.KSEE3">
                      <p:embed/>
                    </p:oleObj>
                  </mc:Choice>
                  <mc:Fallback>
                    <p:oleObj r:id="rId12" imgW="215900" imgH="190500" progId="Equation.KSEE3">
                      <p:embed/>
                      <p:pic>
                        <p:nvPicPr>
                          <p:cNvPr id="17478" name="对象 39">
                            <a:hlinkClick r:id="" action="ppaction://ole?verb=0"/>
                          </p:cNvPr>
                          <p:cNvPicPr/>
                          <p:nvPr/>
                        </p:nvPicPr>
                        <p:blipFill>
                          <a:blip r:embed="rId13"/>
                          <a:stretch>
                            <a:fillRect/>
                          </a:stretch>
                        </p:blipFill>
                        <p:spPr>
                          <a:xfrm>
                            <a:off x="7224" y="6266"/>
                            <a:ext cx="637" cy="567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13387" name="组合 48"/>
            <p:cNvGrpSpPr/>
            <p:nvPr/>
          </p:nvGrpSpPr>
          <p:grpSpPr>
            <a:xfrm>
              <a:off x="5855" y="7545"/>
              <a:ext cx="2332" cy="725"/>
              <a:chOff x="4698" y="7770"/>
              <a:chExt cx="2331" cy="724"/>
            </a:xfrm>
          </p:grpSpPr>
          <p:grpSp>
            <p:nvGrpSpPr>
              <p:cNvPr id="17481" name="组合 42"/>
              <p:cNvGrpSpPr/>
              <p:nvPr/>
            </p:nvGrpSpPr>
            <p:grpSpPr>
              <a:xfrm>
                <a:off x="4698" y="7770"/>
                <a:ext cx="2331" cy="724"/>
                <a:chOff x="6627" y="6218"/>
                <a:chExt cx="2331" cy="724"/>
              </a:xfrm>
            </p:grpSpPr>
            <p:sp>
              <p:nvSpPr>
                <p:cNvPr id="17482" name="文本框 43"/>
                <p:cNvSpPr txBox="1"/>
                <p:nvPr/>
              </p:nvSpPr>
              <p:spPr>
                <a:xfrm>
                  <a:off x="6627" y="6218"/>
                  <a:ext cx="2331" cy="72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lstStyle/>
                <a:p>
                  <a:r>
                    <a:rPr lang="en-US" altLang="zh-CN" b="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n(  )=</a:t>
                  </a:r>
                  <a:r>
                    <a:rPr lang="en-US" altLang="zh-CN" b="0">
                      <a:latin typeface="黑体" panose="02010609060101010101" pitchFamily="49" charset="-122"/>
                      <a:ea typeface="黑体" panose="02010609060101010101" pitchFamily="49" charset="-122"/>
                      <a:sym typeface="+mn-ea"/>
                    </a:rPr>
                    <a:t>4</a:t>
                  </a:r>
                  <a:r>
                    <a:rPr lang="zh-CN" altLang="en-US" b="0">
                      <a:latin typeface="黑体" panose="02010609060101010101" pitchFamily="49" charset="-122"/>
                      <a:ea typeface="黑体" panose="02010609060101010101" pitchFamily="49" charset="-122"/>
                      <a:sym typeface="+mn-ea"/>
                    </a:rPr>
                    <a:t>，</a:t>
                  </a:r>
                  <a:endParaRPr lang="en-US" altLang="zh-CN" b="0">
                    <a:latin typeface="黑体" panose="02010609060101010101" pitchFamily="49" charset="-122"/>
                    <a:ea typeface="黑体" panose="02010609060101010101" pitchFamily="49" charset="-122"/>
                  </a:endParaRPr>
                </a:p>
              </p:txBody>
            </p:sp>
            <p:graphicFrame>
              <p:nvGraphicFramePr>
                <p:cNvPr id="17483" name="对象 44">
                  <a:hlinkClick r:id="" action="ppaction://ole?verb=0"/>
                </p:cNvPr>
                <p:cNvGraphicFramePr>
                  <a:graphicFrameLocks noChangeAspect="1"/>
                </p:cNvGraphicFramePr>
                <p:nvPr/>
              </p:nvGraphicFramePr>
              <p:xfrm>
                <a:off x="7200" y="6271"/>
                <a:ext cx="396" cy="541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r:id="rId14" imgW="139700" imgH="190500" progId="Equation.KSEE3">
                        <p:embed/>
                      </p:oleObj>
                    </mc:Choice>
                    <mc:Fallback>
                      <p:oleObj r:id="rId14" imgW="139700" imgH="190500" progId="Equation.KSEE3">
                        <p:embed/>
                        <p:pic>
                          <p:nvPicPr>
                            <p:cNvPr id="17483" name="对象 44">
                              <a:hlinkClick r:id="" action="ppaction://ole?verb=0"/>
                            </p:cNvPr>
                            <p:cNvPicPr/>
                            <p:nvPr/>
                          </p:nvPicPr>
                          <p:blipFill>
                            <a:blip r:embed="rId4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7200" y="6271"/>
                              <a:ext cx="396" cy="541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  <p:graphicFrame>
            <p:nvGraphicFramePr>
              <p:cNvPr id="17484" name="对象 46">
                <a:hlinkClick r:id="" action="ppaction://ole?verb=0"/>
              </p:cNvPr>
              <p:cNvGraphicFramePr>
                <a:graphicFrameLocks noChangeAspect="1"/>
              </p:cNvGraphicFramePr>
              <p:nvPr/>
            </p:nvGraphicFramePr>
            <p:xfrm>
              <a:off x="5514" y="7823"/>
              <a:ext cx="396" cy="54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r:id="rId15" imgW="139700" imgH="190500" progId="Equation.KSEE3">
                      <p:embed/>
                    </p:oleObj>
                  </mc:Choice>
                  <mc:Fallback>
                    <p:oleObj r:id="rId15" imgW="139700" imgH="190500" progId="Equation.KSEE3">
                      <p:embed/>
                      <p:pic>
                        <p:nvPicPr>
                          <p:cNvPr id="17484" name="对象 46">
                            <a:hlinkClick r:id="" action="ppaction://ole?verb=0"/>
                          </p:cNvPr>
                          <p:cNvPicPr/>
                          <p:nvPr/>
                        </p:nvPicPr>
                        <p:blipFill>
                          <a:blip r:embed="rId7"/>
                          <a:stretch>
                            <a:fillRect/>
                          </a:stretch>
                        </p:blipFill>
                        <p:spPr>
                          <a:xfrm>
                            <a:off x="5514" y="7823"/>
                            <a:ext cx="396" cy="541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  <p:grpSp>
        <p:nvGrpSpPr>
          <p:cNvPr id="11" name="组合 10"/>
          <p:cNvGrpSpPr/>
          <p:nvPr/>
        </p:nvGrpSpPr>
        <p:grpSpPr>
          <a:xfrm>
            <a:off x="812802" y="4802892"/>
            <a:ext cx="4223148" cy="686117"/>
            <a:chOff x="1788" y="8869"/>
            <a:chExt cx="6650" cy="1080"/>
          </a:xfrm>
        </p:grpSpPr>
        <p:grpSp>
          <p:nvGrpSpPr>
            <p:cNvPr id="17486" name="组合 37"/>
            <p:cNvGrpSpPr/>
            <p:nvPr/>
          </p:nvGrpSpPr>
          <p:grpSpPr>
            <a:xfrm>
              <a:off x="1788" y="9070"/>
              <a:ext cx="3032" cy="725"/>
              <a:chOff x="6627" y="6218"/>
              <a:chExt cx="3033" cy="725"/>
            </a:xfrm>
          </p:grpSpPr>
          <p:sp>
            <p:nvSpPr>
              <p:cNvPr id="17487" name="文本框 38"/>
              <p:cNvSpPr txBox="1"/>
              <p:nvPr/>
            </p:nvSpPr>
            <p:spPr>
              <a:xfrm>
                <a:off x="6627" y="6218"/>
                <a:ext cx="3033" cy="7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zh-CN" altLang="en-US" b="0">
                    <a:latin typeface="黑体" panose="02010609060101010101" pitchFamily="49" charset="-122"/>
                    <a:ea typeface="黑体" panose="02010609060101010101" pitchFamily="49" charset="-122"/>
                  </a:rPr>
                  <a:t>所以</a:t>
                </a:r>
                <a:r>
                  <a:rPr lang="en-US" altLang="zh-CN" b="0">
                    <a:latin typeface="黑体" panose="02010609060101010101" pitchFamily="49" charset="-122"/>
                    <a:ea typeface="黑体" panose="02010609060101010101" pitchFamily="49" charset="-122"/>
                  </a:rPr>
                  <a:t>P(A )=</a:t>
                </a:r>
              </a:p>
            </p:txBody>
          </p:sp>
          <p:graphicFrame>
            <p:nvGraphicFramePr>
              <p:cNvPr id="17488" name="对象 39">
                <a:hlinkClick r:id="" action="ppaction://ole?verb=0"/>
              </p:cNvPr>
              <p:cNvGraphicFramePr>
                <a:graphicFrameLocks noChangeAspect="1"/>
              </p:cNvGraphicFramePr>
              <p:nvPr/>
            </p:nvGraphicFramePr>
            <p:xfrm>
              <a:off x="8435" y="6265"/>
              <a:ext cx="393" cy="54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r:id="rId16" imgW="139700" imgH="190500" progId="Equation.KSEE3">
                      <p:embed/>
                    </p:oleObj>
                  </mc:Choice>
                  <mc:Fallback>
                    <p:oleObj r:id="rId16" imgW="139700" imgH="190500" progId="Equation.KSEE3">
                      <p:embed/>
                      <p:pic>
                        <p:nvPicPr>
                          <p:cNvPr id="17488" name="对象 39">
                            <a:hlinkClick r:id="" action="ppaction://ole?verb=0"/>
                          </p:cNvPr>
                          <p:cNvPicPr/>
                          <p:nvPr/>
                        </p:nvPicPr>
                        <p:blipFill>
                          <a:blip r:embed="rId17"/>
                          <a:stretch>
                            <a:fillRect/>
                          </a:stretch>
                        </p:blipFill>
                        <p:spPr>
                          <a:xfrm>
                            <a:off x="8435" y="6265"/>
                            <a:ext cx="393" cy="541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17489" name="文本框 16"/>
            <p:cNvSpPr txBox="1"/>
            <p:nvPr/>
          </p:nvSpPr>
          <p:spPr>
            <a:xfrm>
              <a:off x="4267" y="9070"/>
              <a:ext cx="1246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en-US" altLang="zh-CN" b="0" dirty="0">
                  <a:latin typeface="黑体" panose="02010609060101010101" pitchFamily="49" charset="-122"/>
                  <a:ea typeface="黑体" panose="02010609060101010101" pitchFamily="49" charset="-122"/>
                </a:rPr>
                <a:t>P(A)</a:t>
              </a:r>
            </a:p>
          </p:txBody>
        </p:sp>
        <p:grpSp>
          <p:nvGrpSpPr>
            <p:cNvPr id="17490" name="组合 29"/>
            <p:cNvGrpSpPr/>
            <p:nvPr/>
          </p:nvGrpSpPr>
          <p:grpSpPr>
            <a:xfrm>
              <a:off x="5178" y="9072"/>
              <a:ext cx="1597" cy="725"/>
              <a:chOff x="6627" y="6218"/>
              <a:chExt cx="1598" cy="725"/>
            </a:xfrm>
          </p:grpSpPr>
          <p:sp>
            <p:nvSpPr>
              <p:cNvPr id="17491" name="文本框 18"/>
              <p:cNvSpPr txBox="1"/>
              <p:nvPr/>
            </p:nvSpPr>
            <p:spPr>
              <a:xfrm>
                <a:off x="6627" y="6218"/>
                <a:ext cx="1598" cy="7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en-US" altLang="zh-CN" b="0">
                    <a:latin typeface="黑体" panose="02010609060101010101" pitchFamily="49" charset="-122"/>
                    <a:ea typeface="黑体" panose="02010609060101010101" pitchFamily="49" charset="-122"/>
                  </a:rPr>
                  <a:t>P( )=</a:t>
                </a:r>
              </a:p>
            </p:txBody>
          </p:sp>
          <p:graphicFrame>
            <p:nvGraphicFramePr>
              <p:cNvPr id="17492" name="对象 24">
                <a:hlinkClick r:id="" action="ppaction://ole?verb=0"/>
              </p:cNvPr>
              <p:cNvGraphicFramePr>
                <a:graphicFrameLocks noChangeAspect="1"/>
              </p:cNvGraphicFramePr>
              <p:nvPr/>
            </p:nvGraphicFramePr>
            <p:xfrm>
              <a:off x="7200" y="6294"/>
              <a:ext cx="393" cy="54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r:id="rId18" imgW="139700" imgH="190500" progId="Equation.KSEE3">
                      <p:embed/>
                    </p:oleObj>
                  </mc:Choice>
                  <mc:Fallback>
                    <p:oleObj r:id="rId18" imgW="139700" imgH="190500" progId="Equation.KSEE3">
                      <p:embed/>
                      <p:pic>
                        <p:nvPicPr>
                          <p:cNvPr id="17492" name="对象 24">
                            <a:hlinkClick r:id="" action="ppaction://ole?verb=0"/>
                          </p:cNvPr>
                          <p:cNvPicPr/>
                          <p:nvPr/>
                        </p:nvPicPr>
                        <p:blipFill>
                          <a:blip r:embed="rId19"/>
                          <a:stretch>
                            <a:fillRect/>
                          </a:stretch>
                        </p:blipFill>
                        <p:spPr>
                          <a:xfrm>
                            <a:off x="7200" y="6294"/>
                            <a:ext cx="393" cy="541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aphicFrame>
          <p:nvGraphicFramePr>
            <p:cNvPr id="17493" name="对象 23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6548" y="8869"/>
            <a:ext cx="1890" cy="10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20" imgW="685800" imgH="393700" progId="Equation.KSEE3">
                    <p:embed/>
                  </p:oleObj>
                </mc:Choice>
                <mc:Fallback>
                  <p:oleObj r:id="rId20" imgW="685800" imgH="393700" progId="Equation.KSEE3">
                    <p:embed/>
                    <p:pic>
                      <p:nvPicPr>
                        <p:cNvPr id="17493" name="对象 23">
                          <a:hlinkClick r:id="" action="ppaction://ole?verb=0"/>
                        </p:cNvPr>
                        <p:cNvPicPr/>
                        <p:nvPr/>
                      </p:nvPicPr>
                      <p:blipFill>
                        <a:blip r:embed="rId21"/>
                        <a:stretch>
                          <a:fillRect/>
                        </a:stretch>
                      </p:blipFill>
                      <p:spPr>
                        <a:xfrm>
                          <a:off x="6548" y="8869"/>
                          <a:ext cx="1890" cy="108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9" name="组合 18"/>
          <p:cNvGrpSpPr/>
          <p:nvPr/>
        </p:nvGrpSpPr>
        <p:grpSpPr>
          <a:xfrm>
            <a:off x="812802" y="5459411"/>
            <a:ext cx="2828925" cy="687387"/>
            <a:chOff x="2046" y="8670"/>
            <a:chExt cx="4455" cy="1082"/>
          </a:xfrm>
        </p:grpSpPr>
        <p:grpSp>
          <p:nvGrpSpPr>
            <p:cNvPr id="17495" name="组合 29"/>
            <p:cNvGrpSpPr/>
            <p:nvPr/>
          </p:nvGrpSpPr>
          <p:grpSpPr>
            <a:xfrm>
              <a:off x="3548" y="8870"/>
              <a:ext cx="1148" cy="725"/>
              <a:chOff x="6627" y="6218"/>
              <a:chExt cx="1149" cy="725"/>
            </a:xfrm>
          </p:grpSpPr>
          <p:sp>
            <p:nvSpPr>
              <p:cNvPr id="17496" name="文本框 18"/>
              <p:cNvSpPr txBox="1"/>
              <p:nvPr/>
            </p:nvSpPr>
            <p:spPr>
              <a:xfrm>
                <a:off x="6627" y="6218"/>
                <a:ext cx="1149" cy="7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en-US" altLang="zh-CN" b="0">
                    <a:latin typeface="黑体" panose="02010609060101010101" pitchFamily="49" charset="-122"/>
                    <a:ea typeface="黑体" panose="02010609060101010101" pitchFamily="49" charset="-122"/>
                  </a:rPr>
                  <a:t>P( )</a:t>
                </a:r>
              </a:p>
            </p:txBody>
          </p:sp>
          <p:graphicFrame>
            <p:nvGraphicFramePr>
              <p:cNvPr id="17497" name="对象 24">
                <a:hlinkClick r:id="" action="ppaction://ole?verb=0"/>
              </p:cNvPr>
              <p:cNvGraphicFramePr>
                <a:graphicFrameLocks noChangeAspect="1"/>
              </p:cNvGraphicFramePr>
              <p:nvPr/>
            </p:nvGraphicFramePr>
            <p:xfrm>
              <a:off x="7200" y="6273"/>
              <a:ext cx="396" cy="54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r:id="rId22" imgW="139700" imgH="190500" progId="Equation.KSEE3">
                      <p:embed/>
                    </p:oleObj>
                  </mc:Choice>
                  <mc:Fallback>
                    <p:oleObj r:id="rId22" imgW="139700" imgH="190500" progId="Equation.KSEE3">
                      <p:embed/>
                      <p:pic>
                        <p:nvPicPr>
                          <p:cNvPr id="17497" name="对象 24">
                            <a:hlinkClick r:id="" action="ppaction://ole?verb=0"/>
                          </p:cNvPr>
                          <p:cNvPicPr/>
                          <p:nvPr/>
                        </p:nvPicPr>
                        <p:blipFill>
                          <a:blip r:embed="rId4"/>
                          <a:stretch>
                            <a:fillRect/>
                          </a:stretch>
                        </p:blipFill>
                        <p:spPr>
                          <a:xfrm>
                            <a:off x="7200" y="6273"/>
                            <a:ext cx="396" cy="541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17498" name="组合 37"/>
            <p:cNvGrpSpPr/>
            <p:nvPr/>
          </p:nvGrpSpPr>
          <p:grpSpPr>
            <a:xfrm>
              <a:off x="2046" y="8847"/>
              <a:ext cx="1802" cy="725"/>
              <a:chOff x="6627" y="6218"/>
              <a:chExt cx="1803" cy="725"/>
            </a:xfrm>
          </p:grpSpPr>
          <p:sp>
            <p:nvSpPr>
              <p:cNvPr id="17499" name="文本框 38"/>
              <p:cNvSpPr txBox="1"/>
              <p:nvPr/>
            </p:nvSpPr>
            <p:spPr>
              <a:xfrm>
                <a:off x="6627" y="6218"/>
                <a:ext cx="1803" cy="7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en-US" altLang="zh-CN" b="0" dirty="0">
                    <a:latin typeface="黑体" panose="02010609060101010101" pitchFamily="49" charset="-122"/>
                    <a:ea typeface="黑体" panose="02010609060101010101" pitchFamily="49" charset="-122"/>
                  </a:rPr>
                  <a:t>P( B)=</a:t>
                </a:r>
              </a:p>
            </p:txBody>
          </p:sp>
          <p:graphicFrame>
            <p:nvGraphicFramePr>
              <p:cNvPr id="17500" name="对象 39">
                <a:hlinkClick r:id="" action="ppaction://ole?verb=0"/>
              </p:cNvPr>
              <p:cNvGraphicFramePr>
                <a:graphicFrameLocks noChangeAspect="1"/>
              </p:cNvGraphicFramePr>
              <p:nvPr/>
            </p:nvGraphicFramePr>
            <p:xfrm>
              <a:off x="7200" y="6250"/>
              <a:ext cx="396" cy="54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r:id="rId23" imgW="139700" imgH="190500" progId="Equation.KSEE3">
                      <p:embed/>
                    </p:oleObj>
                  </mc:Choice>
                  <mc:Fallback>
                    <p:oleObj r:id="rId23" imgW="139700" imgH="190500" progId="Equation.KSEE3">
                      <p:embed/>
                      <p:pic>
                        <p:nvPicPr>
                          <p:cNvPr id="17500" name="对象 39">
                            <a:hlinkClick r:id="" action="ppaction://ole?verb=0"/>
                          </p:cNvPr>
                          <p:cNvPicPr/>
                          <p:nvPr/>
                        </p:nvPicPr>
                        <p:blipFill>
                          <a:blip r:embed="rId4"/>
                          <a:stretch>
                            <a:fillRect/>
                          </a:stretch>
                        </p:blipFill>
                        <p:spPr>
                          <a:xfrm>
                            <a:off x="7200" y="6250"/>
                            <a:ext cx="396" cy="541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17501" name="文本框 15"/>
            <p:cNvSpPr txBox="1"/>
            <p:nvPr/>
          </p:nvSpPr>
          <p:spPr>
            <a:xfrm>
              <a:off x="4461" y="8871"/>
              <a:ext cx="1553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en-US" altLang="zh-CN" b="0">
                  <a:latin typeface="黑体" panose="02010609060101010101" pitchFamily="49" charset="-122"/>
                  <a:ea typeface="黑体" panose="02010609060101010101" pitchFamily="49" charset="-122"/>
                </a:rPr>
                <a:t>P(B)=</a:t>
              </a:r>
            </a:p>
          </p:txBody>
        </p:sp>
        <p:graphicFrame>
          <p:nvGraphicFramePr>
            <p:cNvPr id="17502" name="对象 16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5941" y="8670"/>
            <a:ext cx="560" cy="108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24" imgW="203200" imgH="393700" progId="Equation.KSEE3">
                    <p:embed/>
                  </p:oleObj>
                </mc:Choice>
                <mc:Fallback>
                  <p:oleObj r:id="rId24" imgW="203200" imgH="393700" progId="Equation.KSEE3">
                    <p:embed/>
                    <p:pic>
                      <p:nvPicPr>
                        <p:cNvPr id="17502" name="对象 16">
                          <a:hlinkClick r:id="" action="ppaction://ole?verb=0"/>
                        </p:cNvPr>
                        <p:cNvPicPr/>
                        <p:nvPr/>
                      </p:nvPicPr>
                      <p:blipFill>
                        <a:blip r:embed="rId25"/>
                        <a:stretch>
                          <a:fillRect/>
                        </a:stretch>
                      </p:blipFill>
                      <p:spPr>
                        <a:xfrm>
                          <a:off x="5941" y="8670"/>
                          <a:ext cx="560" cy="108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" name="组合 3"/>
          <p:cNvGrpSpPr/>
          <p:nvPr/>
        </p:nvGrpSpPr>
        <p:grpSpPr>
          <a:xfrm>
            <a:off x="755967" y="2970591"/>
            <a:ext cx="4962525" cy="462915"/>
            <a:chOff x="2232" y="6445"/>
            <a:chExt cx="7815" cy="729"/>
          </a:xfrm>
        </p:grpSpPr>
        <p:sp>
          <p:nvSpPr>
            <p:cNvPr id="13323" name="文本框 12"/>
            <p:cNvSpPr txBox="1"/>
            <p:nvPr/>
          </p:nvSpPr>
          <p:spPr>
            <a:xfrm>
              <a:off x="2232" y="6450"/>
              <a:ext cx="1618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zh-CN" altLang="en-US" b="0">
                  <a:latin typeface="黑体" panose="02010609060101010101" pitchFamily="49" charset="-122"/>
                  <a:ea typeface="黑体" panose="02010609060101010101" pitchFamily="49" charset="-122"/>
                </a:rPr>
                <a:t>易得，</a:t>
              </a:r>
            </a:p>
          </p:txBody>
        </p:sp>
        <p:sp>
          <p:nvSpPr>
            <p:cNvPr id="13324" name="文本框 14"/>
            <p:cNvSpPr txBox="1"/>
            <p:nvPr/>
          </p:nvSpPr>
          <p:spPr>
            <a:xfrm>
              <a:off x="3630" y="6450"/>
              <a:ext cx="2225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en-US" altLang="zh-CN" b="0">
                  <a:latin typeface="黑体" panose="02010609060101010101" pitchFamily="49" charset="-122"/>
                  <a:ea typeface="黑体" panose="02010609060101010101" pitchFamily="49" charset="-122"/>
                </a:rPr>
                <a:t>n(Ω)=</a:t>
              </a:r>
              <a:r>
                <a:rPr lang="en-US" altLang="zh-CN" b="0"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16</a:t>
              </a:r>
              <a:r>
                <a:rPr lang="zh-CN" altLang="en-US" b="0"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，</a:t>
              </a:r>
            </a:p>
          </p:txBody>
        </p:sp>
        <p:sp>
          <p:nvSpPr>
            <p:cNvPr id="13326" name="文本框 16"/>
            <p:cNvSpPr txBox="1"/>
            <p:nvPr/>
          </p:nvSpPr>
          <p:spPr>
            <a:xfrm>
              <a:off x="5977" y="6445"/>
              <a:ext cx="1893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en-US" altLang="zh-CN" b="0">
                  <a:latin typeface="黑体" panose="02010609060101010101" pitchFamily="49" charset="-122"/>
                  <a:ea typeface="黑体" panose="02010609060101010101" pitchFamily="49" charset="-122"/>
                </a:rPr>
                <a:t>n(A)=8</a:t>
              </a:r>
              <a:r>
                <a:rPr lang="zh-CN" altLang="en-US" b="0">
                  <a:latin typeface="黑体" panose="02010609060101010101" pitchFamily="49" charset="-122"/>
                  <a:ea typeface="黑体" panose="02010609060101010101" pitchFamily="49" charset="-122"/>
                </a:rPr>
                <a:t>，</a:t>
              </a:r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7827" y="6450"/>
              <a:ext cx="2221" cy="725"/>
              <a:chOff x="6669" y="6110"/>
              <a:chExt cx="2224" cy="727"/>
            </a:xfrm>
          </p:grpSpPr>
          <p:sp>
            <p:nvSpPr>
              <p:cNvPr id="17504" name="文本框 18"/>
              <p:cNvSpPr txBox="1"/>
              <p:nvPr/>
            </p:nvSpPr>
            <p:spPr>
              <a:xfrm>
                <a:off x="6669" y="6110"/>
                <a:ext cx="2224" cy="7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en-US" altLang="zh-CN" b="0" dirty="0">
                    <a:latin typeface="黑体" panose="02010609060101010101" pitchFamily="49" charset="-122"/>
                    <a:ea typeface="黑体" panose="02010609060101010101" pitchFamily="49" charset="-122"/>
                  </a:rPr>
                  <a:t>n( )=8</a:t>
                </a:r>
                <a:r>
                  <a:rPr lang="zh-CN" altLang="en-US" b="0" dirty="0">
                    <a:latin typeface="黑体" panose="02010609060101010101" pitchFamily="49" charset="-122"/>
                    <a:ea typeface="黑体" panose="02010609060101010101" pitchFamily="49" charset="-122"/>
                  </a:rPr>
                  <a:t>，</a:t>
                </a:r>
              </a:p>
            </p:txBody>
          </p:sp>
          <p:graphicFrame>
            <p:nvGraphicFramePr>
              <p:cNvPr id="17505" name="对象 24">
                <a:hlinkClick r:id="" action="ppaction://ole?verb=0"/>
              </p:cNvPr>
              <p:cNvGraphicFramePr>
                <a:graphicFrameLocks noChangeAspect="1"/>
              </p:cNvGraphicFramePr>
              <p:nvPr/>
            </p:nvGraphicFramePr>
            <p:xfrm>
              <a:off x="7221" y="6201"/>
              <a:ext cx="395" cy="54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r:id="rId26" imgW="139700" imgH="190500" progId="Equation.KSEE3">
                      <p:embed/>
                    </p:oleObj>
                  </mc:Choice>
                  <mc:Fallback>
                    <p:oleObj r:id="rId26" imgW="139700" imgH="190500" progId="Equation.KSEE3">
                      <p:embed/>
                      <p:pic>
                        <p:nvPicPr>
                          <p:cNvPr id="17505" name="对象 24">
                            <a:hlinkClick r:id="" action="ppaction://ole?verb=0"/>
                          </p:cNvPr>
                          <p:cNvPicPr/>
                          <p:nvPr/>
                        </p:nvPicPr>
                        <p:blipFill>
                          <a:blip r:embed="rId4"/>
                          <a:stretch>
                            <a:fillRect/>
                          </a:stretch>
                        </p:blipFill>
                        <p:spPr>
                          <a:xfrm>
                            <a:off x="7221" y="6201"/>
                            <a:ext cx="395" cy="541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  <p:grpSp>
        <p:nvGrpSpPr>
          <p:cNvPr id="42" name="组合 41"/>
          <p:cNvGrpSpPr/>
          <p:nvPr/>
        </p:nvGrpSpPr>
        <p:grpSpPr>
          <a:xfrm>
            <a:off x="4603994" y="5487691"/>
            <a:ext cx="2828925" cy="687387"/>
            <a:chOff x="6653" y="8666"/>
            <a:chExt cx="4454" cy="1082"/>
          </a:xfrm>
        </p:grpSpPr>
        <p:grpSp>
          <p:nvGrpSpPr>
            <p:cNvPr id="17507" name="组合 19"/>
            <p:cNvGrpSpPr/>
            <p:nvPr/>
          </p:nvGrpSpPr>
          <p:grpSpPr>
            <a:xfrm>
              <a:off x="6653" y="8666"/>
              <a:ext cx="4455" cy="1082"/>
              <a:chOff x="2046" y="8671"/>
              <a:chExt cx="4455" cy="1082"/>
            </a:xfrm>
          </p:grpSpPr>
          <p:grpSp>
            <p:nvGrpSpPr>
              <p:cNvPr id="17508" name="组合 29"/>
              <p:cNvGrpSpPr/>
              <p:nvPr/>
            </p:nvGrpSpPr>
            <p:grpSpPr>
              <a:xfrm>
                <a:off x="3549" y="8871"/>
                <a:ext cx="1149" cy="725"/>
                <a:chOff x="6627" y="6218"/>
                <a:chExt cx="1149" cy="725"/>
              </a:xfrm>
            </p:grpSpPr>
            <p:sp>
              <p:nvSpPr>
                <p:cNvPr id="17509" name="文本框 18"/>
                <p:cNvSpPr txBox="1"/>
                <p:nvPr/>
              </p:nvSpPr>
              <p:spPr>
                <a:xfrm>
                  <a:off x="6627" y="6218"/>
                  <a:ext cx="1149" cy="72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lstStyle/>
                <a:p>
                  <a:r>
                    <a:rPr lang="en-US" altLang="zh-CN" b="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P( )</a:t>
                  </a:r>
                </a:p>
              </p:txBody>
            </p:sp>
            <p:graphicFrame>
              <p:nvGraphicFramePr>
                <p:cNvPr id="17510" name="对象 24">
                  <a:hlinkClick r:id="" action="ppaction://ole?verb=0"/>
                </p:cNvPr>
                <p:cNvGraphicFramePr>
                  <a:graphicFrameLocks noChangeAspect="1"/>
                </p:cNvGraphicFramePr>
                <p:nvPr/>
              </p:nvGraphicFramePr>
              <p:xfrm>
                <a:off x="7200" y="6294"/>
                <a:ext cx="396" cy="541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r:id="rId27" imgW="139700" imgH="190500" progId="Equation.KSEE3">
                        <p:embed/>
                      </p:oleObj>
                    </mc:Choice>
                    <mc:Fallback>
                      <p:oleObj r:id="rId27" imgW="139700" imgH="190500" progId="Equation.KSEE3">
                        <p:embed/>
                        <p:pic>
                          <p:nvPicPr>
                            <p:cNvPr id="17510" name="对象 24">
                              <a:hlinkClick r:id="" action="ppaction://ole?verb=0"/>
                            </p:cNvPr>
                            <p:cNvPicPr/>
                            <p:nvPr/>
                          </p:nvPicPr>
                          <p:blipFill>
                            <a:blip r:embed="rId4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7200" y="6294"/>
                              <a:ext cx="396" cy="541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  <p:grpSp>
            <p:nvGrpSpPr>
              <p:cNvPr id="17511" name="组合 37"/>
              <p:cNvGrpSpPr/>
              <p:nvPr/>
            </p:nvGrpSpPr>
            <p:grpSpPr>
              <a:xfrm>
                <a:off x="2046" y="8847"/>
                <a:ext cx="1803" cy="725"/>
                <a:chOff x="6627" y="6218"/>
                <a:chExt cx="1803" cy="725"/>
              </a:xfrm>
            </p:grpSpPr>
            <p:sp>
              <p:nvSpPr>
                <p:cNvPr id="17512" name="文本框 38"/>
                <p:cNvSpPr txBox="1"/>
                <p:nvPr/>
              </p:nvSpPr>
              <p:spPr>
                <a:xfrm>
                  <a:off x="6627" y="6218"/>
                  <a:ext cx="1803" cy="72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lstStyle/>
                <a:p>
                  <a:r>
                    <a:rPr lang="en-US" altLang="zh-CN" b="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P(  )=</a:t>
                  </a:r>
                </a:p>
              </p:txBody>
            </p:sp>
            <p:graphicFrame>
              <p:nvGraphicFramePr>
                <p:cNvPr id="17513" name="对象 39">
                  <a:hlinkClick r:id="" action="ppaction://ole?verb=0"/>
                </p:cNvPr>
                <p:cNvGraphicFramePr>
                  <a:graphicFrameLocks noChangeAspect="1"/>
                </p:cNvGraphicFramePr>
                <p:nvPr/>
              </p:nvGraphicFramePr>
              <p:xfrm>
                <a:off x="7200" y="6292"/>
                <a:ext cx="396" cy="541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r:id="rId28" imgW="139700" imgH="190500" progId="Equation.KSEE3">
                        <p:embed/>
                      </p:oleObj>
                    </mc:Choice>
                    <mc:Fallback>
                      <p:oleObj r:id="rId28" imgW="139700" imgH="190500" progId="Equation.KSEE3">
                        <p:embed/>
                        <p:pic>
                          <p:nvPicPr>
                            <p:cNvPr id="17513" name="对象 39">
                              <a:hlinkClick r:id="" action="ppaction://ole?verb=0"/>
                            </p:cNvPr>
                            <p:cNvPicPr/>
                            <p:nvPr/>
                          </p:nvPicPr>
                          <p:blipFill>
                            <a:blip r:embed="rId4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7200" y="6292"/>
                              <a:ext cx="396" cy="541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  <p:sp>
            <p:nvSpPr>
              <p:cNvPr id="17514" name="文本框 29"/>
              <p:cNvSpPr txBox="1"/>
              <p:nvPr/>
            </p:nvSpPr>
            <p:spPr>
              <a:xfrm>
                <a:off x="4461" y="8871"/>
                <a:ext cx="1553" cy="7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en-US" altLang="zh-CN" b="0">
                    <a:latin typeface="黑体" panose="02010609060101010101" pitchFamily="49" charset="-122"/>
                    <a:ea typeface="黑体" panose="02010609060101010101" pitchFamily="49" charset="-122"/>
                  </a:rPr>
                  <a:t>P( )=</a:t>
                </a:r>
              </a:p>
            </p:txBody>
          </p:sp>
          <p:graphicFrame>
            <p:nvGraphicFramePr>
              <p:cNvPr id="17515" name="对象 31">
                <a:hlinkClick r:id="" action="ppaction://ole?verb=0"/>
              </p:cNvPr>
              <p:cNvGraphicFramePr>
                <a:graphicFrameLocks noChangeAspect="1"/>
              </p:cNvGraphicFramePr>
              <p:nvPr/>
            </p:nvGraphicFramePr>
            <p:xfrm>
              <a:off x="5941" y="8671"/>
              <a:ext cx="560" cy="108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r:id="rId29" imgW="203200" imgH="393700" progId="Equation.KSEE3">
                      <p:embed/>
                    </p:oleObj>
                  </mc:Choice>
                  <mc:Fallback>
                    <p:oleObj r:id="rId29" imgW="203200" imgH="393700" progId="Equation.KSEE3">
                      <p:embed/>
                      <p:pic>
                        <p:nvPicPr>
                          <p:cNvPr id="17515" name="对象 31">
                            <a:hlinkClick r:id="" action="ppaction://ole?verb=0"/>
                          </p:cNvPr>
                          <p:cNvPicPr/>
                          <p:nvPr/>
                        </p:nvPicPr>
                        <p:blipFill>
                          <a:blip r:embed="rId25"/>
                          <a:stretch>
                            <a:fillRect/>
                          </a:stretch>
                        </p:blipFill>
                        <p:spPr>
                          <a:xfrm>
                            <a:off x="5941" y="8671"/>
                            <a:ext cx="560" cy="1082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aphicFrame>
          <p:nvGraphicFramePr>
            <p:cNvPr id="17516" name="对象 33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9646" y="8963"/>
            <a:ext cx="395" cy="54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30" imgW="139700" imgH="190500" progId="Equation.KSEE3">
                    <p:embed/>
                  </p:oleObj>
                </mc:Choice>
                <mc:Fallback>
                  <p:oleObj r:id="rId30" imgW="139700" imgH="190500" progId="Equation.KSEE3">
                    <p:embed/>
                    <p:pic>
                      <p:nvPicPr>
                        <p:cNvPr id="17516" name="对象 33">
                          <a:hlinkClick r:id="" action="ppaction://ole?verb=0"/>
                        </p:cNvPr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9646" y="8963"/>
                          <a:ext cx="395" cy="54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7517" name="对象 33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7490" y="8920"/>
            <a:ext cx="395" cy="54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31" imgW="139700" imgH="190500" progId="Equation.KSEE3">
                    <p:embed/>
                  </p:oleObj>
                </mc:Choice>
                <mc:Fallback>
                  <p:oleObj r:id="rId31" imgW="139700" imgH="190500" progId="Equation.KSEE3">
                    <p:embed/>
                    <p:pic>
                      <p:nvPicPr>
                        <p:cNvPr id="17517" name="对象 33">
                          <a:hlinkClick r:id="" action="ppaction://ole?verb=0"/>
                        </p:cNvPr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7490" y="8920"/>
                          <a:ext cx="395" cy="54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52" name="组合 51"/>
          <p:cNvGrpSpPr/>
          <p:nvPr/>
        </p:nvGrpSpPr>
        <p:grpSpPr>
          <a:xfrm>
            <a:off x="822195" y="6242320"/>
            <a:ext cx="4602168" cy="460375"/>
            <a:chOff x="1373" y="9483"/>
            <a:chExt cx="7249" cy="725"/>
          </a:xfrm>
        </p:grpSpPr>
        <p:sp>
          <p:nvSpPr>
            <p:cNvPr id="17519" name="文本框 42"/>
            <p:cNvSpPr txBox="1"/>
            <p:nvPr/>
          </p:nvSpPr>
          <p:spPr>
            <a:xfrm>
              <a:off x="1373" y="9483"/>
              <a:ext cx="7249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b="0" dirty="0">
                  <a:latin typeface="黑体" panose="02010609060101010101" pitchFamily="49" charset="-122"/>
                  <a:ea typeface="黑体" panose="02010609060101010101" pitchFamily="49" charset="-122"/>
                </a:rPr>
                <a:t>因此A与 ， 与B， 与 是独立的</a:t>
              </a:r>
              <a:r>
                <a:rPr lang="en-US" altLang="zh-CN" b="0" dirty="0">
                  <a:latin typeface="黑体" panose="02010609060101010101" pitchFamily="49" charset="-122"/>
                  <a:ea typeface="黑体" panose="02010609060101010101" pitchFamily="49" charset="-122"/>
                </a:rPr>
                <a:t>.</a:t>
              </a:r>
            </a:p>
          </p:txBody>
        </p:sp>
        <p:graphicFrame>
          <p:nvGraphicFramePr>
            <p:cNvPr id="17520" name="对象 3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5311" y="9542"/>
            <a:ext cx="396" cy="5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32" imgW="139700" imgH="190500" progId="Equation.KSEE3">
                    <p:embed/>
                  </p:oleObj>
                </mc:Choice>
                <mc:Fallback>
                  <p:oleObj r:id="rId32" imgW="139700" imgH="190500" progId="Equation.KSEE3">
                    <p:embed/>
                    <p:pic>
                      <p:nvPicPr>
                        <p:cNvPr id="17520" name="对象 3">
                          <a:hlinkClick r:id="" action="ppaction://ole?verb=0"/>
                        </p:cNvPr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5311" y="9542"/>
                          <a:ext cx="396" cy="54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7521" name="对象 4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3803" y="9524"/>
            <a:ext cx="396" cy="5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33" imgW="139700" imgH="190500" progId="Equation.KSEE3">
                    <p:embed/>
                  </p:oleObj>
                </mc:Choice>
                <mc:Fallback>
                  <p:oleObj r:id="rId33" imgW="139700" imgH="190500" progId="Equation.KSEE3">
                    <p:embed/>
                    <p:pic>
                      <p:nvPicPr>
                        <p:cNvPr id="17521" name="对象 4">
                          <a:hlinkClick r:id="" action="ppaction://ole?verb=0"/>
                        </p:cNvPr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3803" y="9524"/>
                          <a:ext cx="396" cy="54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7522" name="对象 5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6076" y="9545"/>
            <a:ext cx="396" cy="5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34" imgW="139700" imgH="190500" progId="Equation.KSEE3">
                    <p:embed/>
                  </p:oleObj>
                </mc:Choice>
                <mc:Fallback>
                  <p:oleObj r:id="rId34" imgW="139700" imgH="190500" progId="Equation.KSEE3">
                    <p:embed/>
                    <p:pic>
                      <p:nvPicPr>
                        <p:cNvPr id="17522" name="对象 5">
                          <a:hlinkClick r:id="" action="ppaction://ole?verb=0"/>
                        </p:cNvPr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6076" y="9545"/>
                          <a:ext cx="396" cy="54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7523" name="对象 7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3147" y="9542"/>
            <a:ext cx="396" cy="5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35" imgW="139700" imgH="190500" progId="Equation.KSEE3">
                    <p:embed/>
                  </p:oleObj>
                </mc:Choice>
                <mc:Fallback>
                  <p:oleObj r:id="rId35" imgW="139700" imgH="190500" progId="Equation.KSEE3">
                    <p:embed/>
                    <p:pic>
                      <p:nvPicPr>
                        <p:cNvPr id="17523" name="对象 7">
                          <a:hlinkClick r:id="" action="ppaction://ole?verb=0"/>
                        </p:cNvPr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3147" y="9542"/>
                          <a:ext cx="396" cy="54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" name="文本框 1"/>
          <p:cNvSpPr txBox="1"/>
          <p:nvPr/>
        </p:nvSpPr>
        <p:spPr>
          <a:xfrm>
            <a:off x="8020685" y="3835400"/>
            <a:ext cx="744855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/>
              <a:t>第二次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7717155" y="4048125"/>
            <a:ext cx="744855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/>
              <a:t>第一次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2" grpId="0"/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文本框 1"/>
          <p:cNvSpPr txBox="1"/>
          <p:nvPr/>
        </p:nvSpPr>
        <p:spPr>
          <a:xfrm>
            <a:off x="178053" y="32930"/>
            <a:ext cx="11821795" cy="107696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                               互为对立的两个事件是非常特殊的一种事件关系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. 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如果事件A与事件B相互独立，那么它们的对立事件是否也相互独立? </a:t>
            </a:r>
          </a:p>
        </p:txBody>
      </p:sp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2740636"/>
              </p:ext>
            </p:extLst>
          </p:nvPr>
        </p:nvGraphicFramePr>
        <p:xfrm>
          <a:off x="399342" y="1328900"/>
          <a:ext cx="9080500" cy="501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4140000" imgH="228600" progId="Equation.DSMT4">
                  <p:embed/>
                </p:oleObj>
              </mc:Choice>
              <mc:Fallback>
                <p:oleObj name="Equation" r:id="rId2" imgW="414000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99342" y="1328900"/>
                        <a:ext cx="9080500" cy="5016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5" name="对象 10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49580890"/>
              </p:ext>
            </p:extLst>
          </p:nvPr>
        </p:nvGraphicFramePr>
        <p:xfrm>
          <a:off x="458523" y="2159438"/>
          <a:ext cx="7270750" cy="474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3314520" imgH="215640" progId="Equation.DSMT4">
                  <p:embed/>
                </p:oleObj>
              </mc:Choice>
              <mc:Fallback>
                <p:oleObj name="Equation" r:id="rId4" imgW="3314520" imgH="21564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58523" y="2159438"/>
                        <a:ext cx="7270750" cy="4746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6" name="对象 10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3072733"/>
              </p:ext>
            </p:extLst>
          </p:nvPr>
        </p:nvGraphicFramePr>
        <p:xfrm>
          <a:off x="500996" y="5661248"/>
          <a:ext cx="6099175" cy="474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2781000" imgH="215640" progId="Equation.DSMT4">
                  <p:embed/>
                </p:oleObj>
              </mc:Choice>
              <mc:Fallback>
                <p:oleObj name="Equation" r:id="rId6" imgW="2781000" imgH="21564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00996" y="5661248"/>
                        <a:ext cx="6099175" cy="4746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7" name="对象 10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87661418"/>
              </p:ext>
            </p:extLst>
          </p:nvPr>
        </p:nvGraphicFramePr>
        <p:xfrm>
          <a:off x="500996" y="3177381"/>
          <a:ext cx="7296150" cy="503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3327120" imgH="228600" progId="Equation.DSMT4">
                  <p:embed/>
                </p:oleObj>
              </mc:Choice>
              <mc:Fallback>
                <p:oleObj name="Equation" r:id="rId8" imgW="332712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00996" y="3177381"/>
                        <a:ext cx="7296150" cy="5032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9" name="对象 10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15068430"/>
              </p:ext>
            </p:extLst>
          </p:nvPr>
        </p:nvGraphicFramePr>
        <p:xfrm>
          <a:off x="492076" y="4149080"/>
          <a:ext cx="7715250" cy="100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3517560" imgH="457200" progId="Equation.DSMT4">
                  <p:embed/>
                </p:oleObj>
              </mc:Choice>
              <mc:Fallback>
                <p:oleObj name="Equation" r:id="rId10" imgW="3517560" imgH="457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92076" y="4149080"/>
                        <a:ext cx="7715250" cy="1003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文本框 7">
            <a:extLst>
              <a:ext uri="{FF2B5EF4-FFF2-40B4-BE49-F238E27FC236}">
                <a16:creationId xmlns:a16="http://schemas.microsoft.com/office/drawing/2014/main" id="{8F59A54D-6992-9658-E0B6-19082C824ED7}"/>
              </a:ext>
            </a:extLst>
          </p:cNvPr>
          <p:cNvSpPr txBox="1"/>
          <p:nvPr/>
        </p:nvSpPr>
        <p:spPr>
          <a:xfrm>
            <a:off x="20699" y="95489"/>
            <a:ext cx="336486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我们再用理论来验证：</a:t>
            </a:r>
            <a:endParaRPr lang="zh-CN" altLang="en-US" b="0" dirty="0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文本框 1"/>
          <p:cNvSpPr txBox="1"/>
          <p:nvPr/>
        </p:nvSpPr>
        <p:spPr>
          <a:xfrm>
            <a:off x="213574" y="51532"/>
            <a:ext cx="11764851" cy="164352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例1 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一个袋子中有标号分别为1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, 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, 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, 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4的4个球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, 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除标号外没有其他差异. 采用</a:t>
            </a:r>
            <a:r>
              <a:rPr lang="zh-CN" altLang="en-US" sz="2800" dirty="0">
                <a:solidFill>
                  <a:srgbClr val="0070C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不放回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方式从中任意摸球两次. 设事件</a:t>
            </a:r>
            <a:r>
              <a:rPr lang="zh-CN" altLang="en-US" sz="2800" i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第一次摸出球的标号小于3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”,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事件</a:t>
            </a:r>
            <a:r>
              <a:rPr lang="zh-CN" altLang="en-US" sz="2800" i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第二次摸出球的标号小于3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”, 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那么事件</a:t>
            </a:r>
            <a:r>
              <a:rPr lang="zh-CN" altLang="en-US" sz="2800" i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与事件</a:t>
            </a:r>
            <a:r>
              <a:rPr lang="zh-CN" altLang="en-US" sz="2800" i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是否相互独立?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051489" y="2927949"/>
            <a:ext cx="5944256" cy="5232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>
            <a:defPPr>
              <a:defRPr lang="zh-CN"/>
            </a:defPPr>
            <a:lvl1pPr>
              <a:defRPr sz="28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i="1" dirty="0">
                <a:ea typeface="宋体" panose="02010600030101010101" pitchFamily="2" charset="-122"/>
                <a:sym typeface="+mn-ea"/>
              </a:rPr>
              <a:t>B</a:t>
            </a:r>
            <a:r>
              <a:rPr lang="zh-CN" altLang="en-US" dirty="0">
                <a:ea typeface="宋体" panose="02010600030101010101" pitchFamily="2" charset="-122"/>
                <a:sym typeface="+mn-ea"/>
              </a:rPr>
              <a:t>=</a:t>
            </a:r>
            <a:r>
              <a:rPr lang="zh-CN" altLang="en-US" dirty="0">
                <a:ea typeface="宋体" panose="02010600030101010101" pitchFamily="2" charset="-122"/>
              </a:rPr>
              <a:t>{(1</a:t>
            </a:r>
            <a:r>
              <a:rPr lang="en-US" altLang="zh-CN" dirty="0">
                <a:ea typeface="宋体" panose="02010600030101010101" pitchFamily="2" charset="-122"/>
              </a:rPr>
              <a:t>,</a:t>
            </a:r>
            <a:r>
              <a:rPr lang="zh-CN" altLang="en-US" dirty="0">
                <a:ea typeface="宋体" panose="02010600030101010101" pitchFamily="2" charset="-122"/>
              </a:rPr>
              <a:t>2)</a:t>
            </a:r>
            <a:r>
              <a:rPr lang="en-US" altLang="zh-CN" dirty="0">
                <a:ea typeface="宋体" panose="02010600030101010101" pitchFamily="2" charset="-122"/>
              </a:rPr>
              <a:t>, </a:t>
            </a:r>
            <a:r>
              <a:rPr lang="zh-CN" altLang="en-US" dirty="0">
                <a:ea typeface="宋体" panose="02010600030101010101" pitchFamily="2" charset="-122"/>
              </a:rPr>
              <a:t>(2,1)</a:t>
            </a:r>
            <a:r>
              <a:rPr lang="en-US" altLang="zh-CN" dirty="0">
                <a:ea typeface="宋体" panose="02010600030101010101" pitchFamily="2" charset="-122"/>
              </a:rPr>
              <a:t>, </a:t>
            </a:r>
            <a:r>
              <a:rPr lang="zh-CN" altLang="en-US" dirty="0">
                <a:ea typeface="宋体" panose="02010600030101010101" pitchFamily="2" charset="-122"/>
              </a:rPr>
              <a:t>(3,1)</a:t>
            </a:r>
            <a:r>
              <a:rPr lang="en-US" altLang="zh-CN" dirty="0">
                <a:ea typeface="宋体" panose="02010600030101010101" pitchFamily="2" charset="-122"/>
              </a:rPr>
              <a:t>, </a:t>
            </a:r>
            <a:r>
              <a:rPr lang="zh-CN" altLang="en-US" dirty="0">
                <a:ea typeface="宋体" panose="02010600030101010101" pitchFamily="2" charset="-122"/>
              </a:rPr>
              <a:t>(3,2)</a:t>
            </a:r>
            <a:r>
              <a:rPr lang="en-US" altLang="zh-CN" dirty="0">
                <a:ea typeface="宋体" panose="02010600030101010101" pitchFamily="2" charset="-122"/>
              </a:rPr>
              <a:t>, </a:t>
            </a:r>
            <a:r>
              <a:rPr lang="zh-CN" altLang="en-US" dirty="0">
                <a:ea typeface="宋体" panose="02010600030101010101" pitchFamily="2" charset="-122"/>
              </a:rPr>
              <a:t>(4,1)</a:t>
            </a:r>
            <a:r>
              <a:rPr lang="en-US" altLang="zh-CN" dirty="0">
                <a:ea typeface="宋体" panose="02010600030101010101" pitchFamily="2" charset="-122"/>
              </a:rPr>
              <a:t>, </a:t>
            </a:r>
            <a:r>
              <a:rPr lang="zh-CN" altLang="en-US" dirty="0">
                <a:ea typeface="宋体" panose="02010600030101010101" pitchFamily="2" charset="-122"/>
              </a:rPr>
              <a:t>(4,2)}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13574" y="1724937"/>
            <a:ext cx="10039928" cy="5232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/>
            <a:r>
              <a:rPr lang="zh-CN" altLang="en-US" sz="28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解：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样本空间Ω={(</a:t>
            </a:r>
            <a:r>
              <a:rPr lang="zh-CN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)|</a:t>
            </a:r>
            <a:r>
              <a:rPr lang="zh-CN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∈{1,2,3,4}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且</a:t>
            </a:r>
            <a:r>
              <a:rPr lang="zh-CN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≠</a:t>
            </a:r>
            <a:r>
              <a:rPr lang="zh-CN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}，共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个样本点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055440" y="2263330"/>
            <a:ext cx="5944256" cy="5232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/>
            <a:r>
              <a:rPr lang="zh-CN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=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{(1,2)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, 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(1,3)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, 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(1,4)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, 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(2,1)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, 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(2,3)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, 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(2,4)}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062326" y="3601922"/>
            <a:ext cx="2797561" cy="5232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>
            <a:defPPr>
              <a:defRPr lang="zh-CN"/>
            </a:defPPr>
            <a:lvl1pPr>
              <a:defRPr sz="28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zh-CN" altLang="en-US" i="1" dirty="0">
                <a:ea typeface="宋体" panose="02010600030101010101" pitchFamily="2" charset="-122"/>
                <a:sym typeface="+mn-ea"/>
              </a:rPr>
              <a:t>A</a:t>
            </a:r>
            <a:r>
              <a:rPr lang="en-US" altLang="zh-CN" i="1" dirty="0">
                <a:ea typeface="宋体" panose="02010600030101010101" pitchFamily="2" charset="-122"/>
                <a:sym typeface="+mn-ea"/>
              </a:rPr>
              <a:t>B</a:t>
            </a:r>
            <a:r>
              <a:rPr lang="zh-CN" altLang="en-US" dirty="0">
                <a:ea typeface="宋体" panose="02010600030101010101" pitchFamily="2" charset="-122"/>
                <a:sym typeface="+mn-ea"/>
              </a:rPr>
              <a:t>=</a:t>
            </a:r>
            <a:r>
              <a:rPr lang="zh-CN" altLang="en-US" dirty="0">
                <a:ea typeface="宋体" panose="02010600030101010101" pitchFamily="2" charset="-122"/>
                <a:sym typeface="宋体" panose="02010600030101010101" pitchFamily="2" charset="-122"/>
              </a:rPr>
              <a:t>{(1,2)</a:t>
            </a:r>
            <a:r>
              <a:rPr lang="en-US" altLang="zh-CN" dirty="0">
                <a:ea typeface="宋体" panose="02010600030101010101" pitchFamily="2" charset="-122"/>
                <a:sym typeface="宋体" panose="02010600030101010101" pitchFamily="2" charset="-122"/>
              </a:rPr>
              <a:t>, </a:t>
            </a:r>
            <a:r>
              <a:rPr lang="zh-CN" altLang="en-US" dirty="0">
                <a:ea typeface="宋体" panose="02010600030101010101" pitchFamily="2" charset="-122"/>
                <a:sym typeface="宋体" panose="02010600030101010101" pitchFamily="2" charset="-122"/>
              </a:rPr>
              <a:t>(2,1)}</a:t>
            </a:r>
            <a:endParaRPr lang="en-US" altLang="zh-CN" dirty="0"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051489" y="5941368"/>
            <a:ext cx="4667324" cy="5232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因此，事件</a:t>
            </a:r>
            <a:r>
              <a:rPr lang="zh-CN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与事件</a:t>
            </a:r>
            <a:r>
              <a:rPr lang="zh-CN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不独立</a:t>
            </a:r>
          </a:p>
        </p:txBody>
      </p:sp>
      <p:graphicFrame>
        <p:nvGraphicFramePr>
          <p:cNvPr id="1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1903168"/>
              </p:ext>
            </p:extLst>
          </p:nvPr>
        </p:nvGraphicFramePr>
        <p:xfrm>
          <a:off x="1051489" y="4222669"/>
          <a:ext cx="7032724" cy="8781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238200" imgH="406080" progId="Equation.DSMT4">
                  <p:embed/>
                </p:oleObj>
              </mc:Choice>
              <mc:Fallback>
                <p:oleObj name="Equation" r:id="rId3" imgW="3238200" imgH="40608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51489" y="4222669"/>
                        <a:ext cx="7032724" cy="87811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67375783"/>
              </p:ext>
            </p:extLst>
          </p:nvPr>
        </p:nvGraphicFramePr>
        <p:xfrm>
          <a:off x="1080072" y="5301208"/>
          <a:ext cx="3143250" cy="439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447560" imgH="203040" progId="Equation.DSMT4">
                  <p:embed/>
                </p:oleObj>
              </mc:Choice>
              <mc:Fallback>
                <p:oleObj name="Equation" r:id="rId5" imgW="1447560" imgH="20304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080072" y="5301208"/>
                        <a:ext cx="3143250" cy="4397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表格 9">
            <a:extLst>
              <a:ext uri="{FF2B5EF4-FFF2-40B4-BE49-F238E27FC236}">
                <a16:creationId xmlns:a16="http://schemas.microsoft.com/office/drawing/2014/main" id="{0C977BDE-0663-2379-BA50-B985D7F57E4F}"/>
              </a:ext>
            </a:extLst>
          </p:cNvPr>
          <p:cNvGraphicFramePr>
            <a:graphicFrameLocks noGrp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420217812"/>
              </p:ext>
            </p:extLst>
          </p:nvPr>
        </p:nvGraphicFramePr>
        <p:xfrm>
          <a:off x="8284259" y="3880549"/>
          <a:ext cx="3600000" cy="233999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499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00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397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94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707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6799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000" b="0" spc="-100">
                        <a:solidFill>
                          <a:schemeClr val="tx1"/>
                        </a:solidFill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 anchorCtr="1">
                    <a:lnTlToBr w="12700">
                      <a:solidFill>
                        <a:schemeClr val="tx1"/>
                      </a:solidFill>
                      <a:prstDash val="solid"/>
                    </a:lnTlToBr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4</a:t>
                      </a:r>
                    </a:p>
                  </a:txBody>
                  <a:tcPr marL="0" marR="0" marT="0" marB="0" anchor="ctr" anchorCtr="1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(1,1)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(1,2)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(1,3)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(1,4)</a:t>
                      </a:r>
                    </a:p>
                  </a:txBody>
                  <a:tcPr marL="0" marR="0" marT="0" marB="0" anchor="ctr" anchorCtr="1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(2,1)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  <a:sym typeface="+mn-ea"/>
                        </a:rPr>
                        <a:t>(2,2)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(2,3)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(2,4)</a:t>
                      </a:r>
                    </a:p>
                  </a:txBody>
                  <a:tcPr marL="0" marR="0" marT="0" marB="0" anchor="ctr" anchorCtr="1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(3,1)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(3,2)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  <a:sym typeface="+mn-ea"/>
                        </a:rPr>
                        <a:t>(3,3)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(3,4)</a:t>
                      </a:r>
                    </a:p>
                  </a:txBody>
                  <a:tcPr marL="0" marR="0" marT="0" marB="0" anchor="ctr" anchorCtr="1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4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(4,1)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(4,2)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(4,3)</a:t>
                      </a:r>
                    </a:p>
                  </a:txBody>
                  <a:tcPr marL="0" marR="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000" b="0" dirty="0">
                          <a:latin typeface="黑体" panose="02010609060101010101" pitchFamily="49" charset="-122"/>
                          <a:ea typeface="黑体" panose="02010609060101010101" pitchFamily="49" charset="-122"/>
                          <a:sym typeface="+mn-ea"/>
                        </a:rPr>
                        <a:t>(4,4)</a:t>
                      </a:r>
                    </a:p>
                  </a:txBody>
                  <a:tcPr marL="0" marR="0" marT="0" marB="0" anchor="ctr" anchorCtr="1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1" name="文本框 10">
            <a:extLst>
              <a:ext uri="{FF2B5EF4-FFF2-40B4-BE49-F238E27FC236}">
                <a16:creationId xmlns:a16="http://schemas.microsoft.com/office/drawing/2014/main" id="{0CD29195-08F9-B67A-8D37-87E5A28D65B1}"/>
              </a:ext>
            </a:extLst>
          </p:cNvPr>
          <p:cNvSpPr txBox="1"/>
          <p:nvPr/>
        </p:nvSpPr>
        <p:spPr>
          <a:xfrm>
            <a:off x="8184232" y="4084874"/>
            <a:ext cx="744855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/>
              <a:t>第一次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6F6874D3-EB61-D053-1E91-60C5EB4A41EE}"/>
              </a:ext>
            </a:extLst>
          </p:cNvPr>
          <p:cNvSpPr txBox="1"/>
          <p:nvPr/>
        </p:nvSpPr>
        <p:spPr>
          <a:xfrm>
            <a:off x="8384278" y="3849552"/>
            <a:ext cx="744855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/>
              <a:t>第二次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12" grpId="0"/>
      <p:bldP spid="5" grpId="0"/>
      <p:bldP spid="11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1349" y="244129"/>
            <a:ext cx="6045245" cy="5232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 eaLnBrk="0" latinLnBrk="1" hangingPunct="0">
              <a:lnSpc>
                <a:spcPct val="100000"/>
              </a:lnSpc>
              <a:spcBef>
                <a:spcPts val="140"/>
              </a:spcBef>
            </a:pPr>
            <a:r>
              <a:rPr lang="zh-CN" altLang="en-US" sz="2800" kern="0">
                <a:solidFill>
                  <a:srgbClr val="FF00FF"/>
                </a:solidFill>
                <a:latin typeface="Times New Roman" panose="02020603050405020304" pitchFamily="65" charset="-122"/>
                <a:sym typeface="+mn-ea"/>
              </a:rPr>
              <a:t> 判断两个事件是否相互独立的方法：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515312" y="2244555"/>
            <a:ext cx="10954682" cy="1292860"/>
            <a:chOff x="1492" y="5028"/>
            <a:chExt cx="17251" cy="2036"/>
          </a:xfrm>
        </p:grpSpPr>
        <p:sp>
          <p:nvSpPr>
            <p:cNvPr id="2" name="TextBox 2"/>
            <p:cNvSpPr txBox="1"/>
            <p:nvPr/>
          </p:nvSpPr>
          <p:spPr>
            <a:xfrm>
              <a:off x="1492" y="5028"/>
              <a:ext cx="17251" cy="20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indent="0" eaLnBrk="0" latinLnBrk="1" hangingPunct="0">
                <a:lnSpc>
                  <a:spcPct val="150000"/>
                </a:lnSpc>
                <a:spcBef>
                  <a:spcPts val="140"/>
                </a:spcBef>
                <a:buNone/>
              </a:pPr>
              <a:r>
                <a:rPr lang="zh-CN" altLang="en-US" sz="2800" kern="0">
                  <a:solidFill>
                    <a:srgbClr val="000000"/>
                  </a:solidFill>
                  <a:latin typeface="Times New Roman" panose="02020603050405020304" pitchFamily="65" charset="-122"/>
                  <a:ea typeface="宋体" panose="02010600030101010101" pitchFamily="2" charset="-122"/>
                </a:rPr>
                <a:t>3.转化法：由判断事件</a:t>
              </a:r>
              <a:r>
                <a:rPr lang="zh-CN" altLang="en-US" sz="2800" i="1" kern="0">
                  <a:solidFill>
                    <a:srgbClr val="000000"/>
                  </a:solidFill>
                  <a:latin typeface="Times New Roman" panose="02020603050405020304" pitchFamily="65" charset="-122"/>
                  <a:ea typeface="宋体" panose="02010600030101010101" pitchFamily="2" charset="-122"/>
                </a:rPr>
                <a:t>A</a:t>
              </a:r>
              <a:r>
                <a:rPr lang="zh-CN" altLang="en-US" sz="2800" kern="0">
                  <a:solidFill>
                    <a:srgbClr val="000000"/>
                  </a:solidFill>
                  <a:latin typeface="Times New Roman" panose="02020603050405020304" pitchFamily="65" charset="-122"/>
                  <a:ea typeface="宋体" panose="02010600030101010101" pitchFamily="2" charset="-122"/>
                </a:rPr>
                <a:t>与事件</a:t>
              </a:r>
              <a:r>
                <a:rPr lang="zh-CN" altLang="en-US" sz="2800" i="1" kern="0">
                  <a:solidFill>
                    <a:srgbClr val="000000"/>
                  </a:solidFill>
                  <a:latin typeface="Times New Roman" panose="02020603050405020304" pitchFamily="65" charset="-122"/>
                  <a:ea typeface="宋体" panose="02010600030101010101" pitchFamily="2" charset="-122"/>
                </a:rPr>
                <a:t>B</a:t>
              </a:r>
              <a:r>
                <a:rPr lang="zh-CN" altLang="en-US" sz="2800" kern="0">
                  <a:solidFill>
                    <a:srgbClr val="000000"/>
                  </a:solidFill>
                  <a:latin typeface="Times New Roman" panose="02020603050405020304" pitchFamily="65" charset="-122"/>
                  <a:ea typeface="宋体" panose="02010600030101010101" pitchFamily="2" charset="-122"/>
                </a:rPr>
                <a:t>是否相互独立, 转化为判断</a:t>
              </a:r>
              <a:r>
                <a:rPr lang="zh-CN" altLang="en-US" sz="2800" i="1" kern="0">
                  <a:solidFill>
                    <a:srgbClr val="000000"/>
                  </a:solidFill>
                  <a:latin typeface="Times New Roman" panose="02020603050405020304" pitchFamily="65" charset="-122"/>
                  <a:ea typeface="宋体" panose="02010600030101010101" pitchFamily="2" charset="-122"/>
                </a:rPr>
                <a:t>A</a:t>
              </a:r>
              <a:r>
                <a:rPr lang="zh-CN" altLang="en-US" sz="2800" kern="0">
                  <a:solidFill>
                    <a:srgbClr val="000000"/>
                  </a:solidFill>
                  <a:latin typeface="Times New Roman" panose="02020603050405020304" pitchFamily="65" charset="-122"/>
                  <a:ea typeface="宋体" panose="02010600030101010101" pitchFamily="2" charset="-122"/>
                </a:rPr>
                <a:t>与</a:t>
              </a:r>
              <a:r>
                <a:rPr lang="zh-CN" altLang="en-US" sz="2800" kern="0" spc="-131">
                  <a:solidFill>
                    <a:srgbClr val="000000"/>
                  </a:solidFill>
                  <a:latin typeface="Times New Roman" panose="02020603050405020304" pitchFamily="65" charset="-122"/>
                  <a:ea typeface="宋体" panose="02010600030101010101" pitchFamily="2" charset="-122"/>
                </a:rPr>
                <a:t>  </a:t>
              </a:r>
              <a:r>
                <a:rPr lang="zh-CN" altLang="en-US" sz="2800" kern="0">
                  <a:solidFill>
                    <a:srgbClr val="000000"/>
                  </a:solidFill>
                  <a:latin typeface="Times New Roman" panose="02020603050405020304" pitchFamily="65" charset="-122"/>
                  <a:ea typeface="宋体" panose="02010600030101010101" pitchFamily="2" charset="-122"/>
                </a:rPr>
                <a:t>,</a:t>
              </a:r>
              <a:r>
                <a:rPr lang="zh-CN" altLang="en-US" sz="2800" kern="0" spc="-56">
                  <a:solidFill>
                    <a:srgbClr val="000000"/>
                  </a:solidFill>
                  <a:latin typeface="Times New Roman" panose="02020603050405020304" pitchFamily="65" charset="-122"/>
                  <a:ea typeface="宋体" panose="02010600030101010101" pitchFamily="2" charset="-122"/>
                </a:rPr>
                <a:t> </a:t>
              </a:r>
              <a:r>
                <a:rPr lang="zh-CN" altLang="en-US" sz="2800" kern="0">
                  <a:solidFill>
                    <a:srgbClr val="000000"/>
                  </a:solidFill>
                  <a:latin typeface="Times New Roman" panose="02020603050405020304" pitchFamily="65" charset="-122"/>
                  <a:ea typeface="宋体" panose="02010600030101010101" pitchFamily="2" charset="-122"/>
                </a:rPr>
                <a:t>与</a:t>
              </a:r>
              <a:r>
                <a:rPr lang="zh-CN" altLang="en-US" sz="2800" i="1" kern="0">
                  <a:solidFill>
                    <a:srgbClr val="000000"/>
                  </a:solidFill>
                  <a:latin typeface="Times New Roman" panose="02020603050405020304" pitchFamily="65" charset="-122"/>
                  <a:ea typeface="宋体" panose="02010600030101010101" pitchFamily="2" charset="-122"/>
                </a:rPr>
                <a:t>B</a:t>
              </a:r>
              <a:r>
                <a:rPr lang="zh-CN" altLang="en-US" sz="2800" kern="0">
                  <a:solidFill>
                    <a:srgbClr val="000000"/>
                  </a:solidFill>
                  <a:latin typeface="Times New Roman" panose="02020603050405020304" pitchFamily="65" charset="-122"/>
                  <a:ea typeface="宋体" panose="02010600030101010101" pitchFamily="2" charset="-122"/>
                </a:rPr>
                <a:t>,</a:t>
              </a:r>
              <a:r>
                <a:rPr lang="zh-CN" altLang="en-US" sz="2800" kern="0" spc="-56">
                  <a:solidFill>
                    <a:srgbClr val="000000"/>
                  </a:solidFill>
                  <a:latin typeface="Times New Roman" panose="02020603050405020304" pitchFamily="65" charset="-122"/>
                  <a:ea typeface="宋体" panose="02010600030101010101" pitchFamily="2" charset="-122"/>
                </a:rPr>
                <a:t> </a:t>
              </a:r>
              <a:r>
                <a:rPr lang="zh-CN" altLang="en-US" sz="2800" kern="0">
                  <a:solidFill>
                    <a:srgbClr val="000000"/>
                  </a:solidFill>
                  <a:latin typeface="Times New Roman" panose="02020603050405020304" pitchFamily="65" charset="-122"/>
                  <a:ea typeface="宋体" panose="02010600030101010101" pitchFamily="2" charset="-122"/>
                </a:rPr>
                <a:t>与</a:t>
              </a:r>
              <a:r>
                <a:rPr lang="zh-CN" altLang="en-US" sz="2800" kern="0" spc="-131">
                  <a:solidFill>
                    <a:srgbClr val="000000"/>
                  </a:solidFill>
                  <a:latin typeface="Times New Roman" panose="02020603050405020304" pitchFamily="65" charset="-122"/>
                  <a:ea typeface="宋体" panose="02010600030101010101" pitchFamily="2" charset="-122"/>
                </a:rPr>
                <a:t> </a:t>
              </a:r>
              <a:r>
                <a:rPr lang="zh-CN" altLang="en-US" sz="2800" kern="0">
                  <a:solidFill>
                    <a:srgbClr val="000000"/>
                  </a:solidFill>
                  <a:latin typeface="Times New Roman" panose="02020603050405020304" pitchFamily="65" charset="-122"/>
                  <a:ea typeface="宋体" panose="02010600030101010101" pitchFamily="2" charset="-122"/>
                </a:rPr>
                <a:t>是否具有独立性.</a:t>
              </a:r>
              <a:r>
                <a:rPr lang="zh-CN" altLang="en-US" sz="2800" kern="0" spc="6261">
                  <a:solidFill>
                    <a:srgbClr val="000000"/>
                  </a:solidFill>
                  <a:latin typeface="Times New Roman" panose="02020603050405020304" pitchFamily="65" charset="-122"/>
                  <a:ea typeface="宋体" panose="02010600030101010101" pitchFamily="2" charset="-122"/>
                </a:rPr>
                <a:t> </a:t>
              </a:r>
              <a:r>
                <a:rPr lang="zh-CN" altLang="en-US" sz="2800" kern="0" spc="2528">
                  <a:solidFill>
                    <a:srgbClr val="000000"/>
                  </a:solidFill>
                  <a:latin typeface="Times New Roman" panose="02020603050405020304" pitchFamily="65" charset="-122"/>
                  <a:ea typeface="宋体" panose="02010600030101010101" pitchFamily="2" charset="-122"/>
                </a:rPr>
                <a:t> </a:t>
              </a:r>
            </a:p>
          </p:txBody>
        </p:sp>
        <p:graphicFrame>
          <p:nvGraphicFramePr>
            <p:cNvPr id="18435" name="对象 33">
              <a:hlinkClick r:id="" action="ppaction://ole?verb=0"/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697847019"/>
                </p:ext>
              </p:extLst>
            </p:nvPr>
          </p:nvGraphicFramePr>
          <p:xfrm>
            <a:off x="16800" y="5250"/>
            <a:ext cx="588" cy="68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2" imgW="165100" imgH="190500" progId="Equation.KSEE3">
                    <p:embed/>
                  </p:oleObj>
                </mc:Choice>
                <mc:Fallback>
                  <p:oleObj r:id="rId2" imgW="165100" imgH="1905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16800" y="5250"/>
                          <a:ext cx="588" cy="68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8460" name="对象 3">
              <a:hlinkClick r:id="" action="ppaction://ole?verb=0"/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938140252"/>
                </p:ext>
              </p:extLst>
            </p:nvPr>
          </p:nvGraphicFramePr>
          <p:xfrm>
            <a:off x="17594" y="5250"/>
            <a:ext cx="588" cy="68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4" imgW="165100" imgH="190500" progId="Equation.KSEE3">
                    <p:embed/>
                  </p:oleObj>
                </mc:Choice>
                <mc:Fallback>
                  <p:oleObj r:id="rId4" imgW="165100" imgH="1905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17594" y="5250"/>
                          <a:ext cx="588" cy="68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" name="对象 3">
              <a:hlinkClick r:id="" action="ppaction://ole?verb=0"/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023489583"/>
                </p:ext>
              </p:extLst>
            </p:nvPr>
          </p:nvGraphicFramePr>
          <p:xfrm>
            <a:off x="2059" y="6232"/>
            <a:ext cx="588" cy="68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6" imgW="165100" imgH="190500" progId="Equation.KSEE3">
                    <p:embed/>
                  </p:oleObj>
                </mc:Choice>
                <mc:Fallback>
                  <p:oleObj r:id="rId6" imgW="165100" imgH="1905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2059" y="6232"/>
                          <a:ext cx="588" cy="68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" name="对象 33">
              <a:hlinkClick r:id="" action="ppaction://ole?verb=0"/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209690920"/>
                </p:ext>
              </p:extLst>
            </p:nvPr>
          </p:nvGraphicFramePr>
          <p:xfrm>
            <a:off x="3080" y="6232"/>
            <a:ext cx="588" cy="68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7" imgW="165100" imgH="190500" progId="Equation.KSEE3">
                    <p:embed/>
                  </p:oleObj>
                </mc:Choice>
                <mc:Fallback>
                  <p:oleObj r:id="rId7" imgW="165100" imgH="1905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3080" y="6232"/>
                          <a:ext cx="588" cy="68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9" name="文本框 8"/>
          <p:cNvSpPr txBox="1"/>
          <p:nvPr/>
        </p:nvSpPr>
        <p:spPr>
          <a:xfrm>
            <a:off x="479376" y="743856"/>
            <a:ext cx="11026554" cy="148399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eaLnBrk="0" latinLnBrk="1" hangingPunct="0">
              <a:lnSpc>
                <a:spcPct val="160000"/>
              </a:lnSpc>
              <a:spcBef>
                <a:spcPts val="140"/>
              </a:spcBef>
            </a:pPr>
            <a:r>
              <a:rPr lang="zh-CN" altLang="en-US" sz="2800" kern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1.直接法：直接判断一个事件发生与否是否影响另一事件发生的概率.</a:t>
            </a:r>
            <a:endParaRPr lang="zh-CN" altLang="en-US" sz="4400"/>
          </a:p>
          <a:p>
            <a:pPr algn="l" eaLnBrk="0" latinLnBrk="1" hangingPunct="0">
              <a:lnSpc>
                <a:spcPct val="160000"/>
              </a:lnSpc>
              <a:spcBef>
                <a:spcPts val="140"/>
              </a:spcBef>
            </a:pPr>
            <a:r>
              <a:rPr lang="zh-CN" altLang="en-US" sz="2800" kern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2.定义法：判断</a:t>
            </a:r>
            <a:r>
              <a:rPr lang="zh-CN" altLang="en-US" sz="2800" i="1" kern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P</a:t>
            </a:r>
            <a:r>
              <a:rPr lang="zh-CN" altLang="en-US" sz="2800" kern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(</a:t>
            </a:r>
            <a:r>
              <a:rPr lang="zh-CN" altLang="en-US" sz="2800" i="1" kern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AB</a:t>
            </a:r>
            <a:r>
              <a:rPr lang="zh-CN" altLang="en-US" sz="2800" kern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)=</a:t>
            </a:r>
            <a:r>
              <a:rPr lang="zh-CN" altLang="en-US" sz="2800" i="1" kern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P</a:t>
            </a:r>
            <a:r>
              <a:rPr lang="zh-CN" altLang="en-US" sz="2800" kern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(</a:t>
            </a:r>
            <a:r>
              <a:rPr lang="zh-CN" altLang="en-US" sz="2800" i="1" kern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A</a:t>
            </a:r>
            <a:r>
              <a:rPr lang="zh-CN" altLang="en-US" sz="2800" kern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)</a:t>
            </a:r>
            <a:r>
              <a:rPr lang="zh-CN" altLang="en-US" sz="2800" i="1" kern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P</a:t>
            </a:r>
            <a:r>
              <a:rPr lang="zh-CN" altLang="en-US" sz="2800" kern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(</a:t>
            </a:r>
            <a:r>
              <a:rPr lang="zh-CN" altLang="en-US" sz="2800" i="1" kern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B</a:t>
            </a:r>
            <a:r>
              <a:rPr lang="zh-CN" altLang="en-US" sz="2800" kern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)是否成立.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648970" y="269710"/>
            <a:ext cx="10991646" cy="1000980"/>
          </a:xfrm>
          <a:prstGeom prst="rect">
            <a:avLst/>
          </a:prstGeom>
          <a:gradFill>
            <a:gsLst>
              <a:gs pos="50000">
                <a:srgbClr val="B9E5ED"/>
              </a:gs>
              <a:gs pos="0">
                <a:srgbClr val="CFECF1"/>
              </a:gs>
              <a:gs pos="100000">
                <a:srgbClr val="A3DDE8"/>
              </a:gs>
            </a:gsLst>
            <a:lin scaled="1"/>
          </a:gradFill>
        </p:spPr>
        <p:txBody>
          <a:bodyPr wrap="square" rtlCol="0">
            <a:spAutoFit/>
          </a:bodyPr>
          <a:lstStyle/>
          <a:p>
            <a:pPr fontAlgn="auto">
              <a:lnSpc>
                <a:spcPct val="13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249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页练习</a:t>
            </a: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：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分别抛掷两枚质地均匀的硬币，设事件</a:t>
            </a:r>
            <a:r>
              <a:rPr lang="en-US" altLang="zh-CN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=“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第</a:t>
            </a:r>
            <a:r>
              <a:rPr lang="en-US" altLang="zh-CN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枚正面朝上</a:t>
            </a:r>
            <a:r>
              <a:rPr lang="en-US" altLang="zh-CN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“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第</a:t>
            </a:r>
            <a:r>
              <a:rPr lang="en-US" altLang="zh-CN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枚正面朝上</a:t>
            </a:r>
            <a:r>
              <a:rPr lang="en-US" altLang="zh-CN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”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，</a:t>
            </a:r>
            <a:r>
              <a:rPr lang="en-US" altLang="zh-CN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C</a:t>
            </a:r>
            <a:r>
              <a:rPr lang="en-US" altLang="zh-CN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=“2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枚硬币朝上的面相同</a:t>
            </a:r>
            <a:r>
              <a:rPr lang="en-US" altLang="zh-CN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”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，</a:t>
            </a:r>
            <a:r>
              <a:rPr lang="en-US" altLang="zh-CN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、</a:t>
            </a:r>
            <a:r>
              <a:rPr lang="en-US" altLang="zh-CN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、</a:t>
            </a:r>
            <a:r>
              <a:rPr lang="en-US" altLang="zh-CN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C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中哪两个相互独立？</a:t>
            </a:r>
          </a:p>
        </p:txBody>
      </p:sp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26536511"/>
              </p:ext>
            </p:extLst>
          </p:nvPr>
        </p:nvGraphicFramePr>
        <p:xfrm>
          <a:off x="767408" y="5746365"/>
          <a:ext cx="8970645" cy="4210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4" imgW="4330700" imgH="203200" progId="Equation.KSEE3">
                  <p:embed/>
                </p:oleObj>
              </mc:Choice>
              <mc:Fallback>
                <p:oleObj r:id="rId4" imgW="4330700" imgH="203200" progId="Equation.KSEE3">
                  <p:embed/>
                  <p:pic>
                    <p:nvPicPr>
                      <p:cNvPr id="2" name="对象 1">
                        <a:hlinkClick r:id="" action="ppaction://ole?verb=0"/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67408" y="5746365"/>
                        <a:ext cx="8970645" cy="42100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3733712"/>
              </p:ext>
            </p:extLst>
          </p:nvPr>
        </p:nvGraphicFramePr>
        <p:xfrm>
          <a:off x="664973" y="3977816"/>
          <a:ext cx="5905333" cy="755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6" imgW="3200400" imgH="393700" progId="Equation.KSEE3">
                  <p:embed/>
                </p:oleObj>
              </mc:Choice>
              <mc:Fallback>
                <p:oleObj r:id="rId6" imgW="3200400" imgH="393700" progId="Equation.KSEE3">
                  <p:embed/>
                  <p:pic>
                    <p:nvPicPr>
                      <p:cNvPr id="4" name="对象 3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64973" y="3977816"/>
                        <a:ext cx="5905333" cy="7556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8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146563386"/>
              </p:ext>
            </p:extLst>
          </p:nvPr>
        </p:nvGraphicFramePr>
        <p:xfrm>
          <a:off x="648970" y="1791312"/>
          <a:ext cx="8347710" cy="4641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8" imgW="3695700" imgH="215900" progId="Equation.3">
                  <p:embed/>
                </p:oleObj>
              </mc:Choice>
              <mc:Fallback>
                <p:oleObj r:id="rId8" imgW="3695700" imgH="215900" progId="Equation.3">
                  <p:embed/>
                  <p:pic>
                    <p:nvPicPr>
                      <p:cNvPr id="3" name="Object 8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648970" y="1791312"/>
                        <a:ext cx="8347710" cy="464185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8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1696820910"/>
              </p:ext>
            </p:extLst>
          </p:nvPr>
        </p:nvGraphicFramePr>
        <p:xfrm>
          <a:off x="648970" y="2571608"/>
          <a:ext cx="9703435" cy="4641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10" imgW="4356100" imgH="215900" progId="Equation.3">
                  <p:embed/>
                </p:oleObj>
              </mc:Choice>
              <mc:Fallback>
                <p:oleObj r:id="rId10" imgW="4356100" imgH="215900" progId="Equation.3">
                  <p:embed/>
                  <p:pic>
                    <p:nvPicPr>
                      <p:cNvPr id="6" name="Object 8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648970" y="2571608"/>
                        <a:ext cx="9703435" cy="464185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8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1916596398"/>
              </p:ext>
            </p:extLst>
          </p:nvPr>
        </p:nvGraphicFramePr>
        <p:xfrm>
          <a:off x="648970" y="3298650"/>
          <a:ext cx="6886575" cy="465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12" imgW="3048000" imgH="215900" progId="Equation.3">
                  <p:embed/>
                </p:oleObj>
              </mc:Choice>
              <mc:Fallback>
                <p:oleObj r:id="rId12" imgW="3048000" imgH="215900" progId="Equation.3">
                  <p:embed/>
                  <p:pic>
                    <p:nvPicPr>
                      <p:cNvPr id="13" name="Object 8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648970" y="3298650"/>
                        <a:ext cx="6886575" cy="465137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对象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38884696"/>
              </p:ext>
            </p:extLst>
          </p:nvPr>
        </p:nvGraphicFramePr>
        <p:xfrm>
          <a:off x="1199456" y="4799626"/>
          <a:ext cx="4499333" cy="75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14" imgW="2438400" imgH="393700" progId="Equation.KSEE3">
                  <p:embed/>
                </p:oleObj>
              </mc:Choice>
              <mc:Fallback>
                <p:oleObj r:id="rId14" imgW="2438400" imgH="393700" progId="Equation.KSEE3">
                  <p:embed/>
                  <p:pic>
                    <p:nvPicPr>
                      <p:cNvPr id="15" name="对象 14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199456" y="4799626"/>
                        <a:ext cx="4499333" cy="75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对象 16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64435860"/>
              </p:ext>
            </p:extLst>
          </p:nvPr>
        </p:nvGraphicFramePr>
        <p:xfrm>
          <a:off x="767408" y="6377787"/>
          <a:ext cx="3735705" cy="4210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16" imgW="1803400" imgH="203200" progId="Equation.KSEE3">
                  <p:embed/>
                </p:oleObj>
              </mc:Choice>
              <mc:Fallback>
                <p:oleObj r:id="rId16" imgW="1803400" imgH="203200" progId="Equation.KSEE3">
                  <p:embed/>
                  <p:pic>
                    <p:nvPicPr>
                      <p:cNvPr id="17" name="对象 16">
                        <a:hlinkClick r:id="" action="ppaction://ole?verb=0"/>
                      </p:cNvPr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767408" y="6377787"/>
                        <a:ext cx="3735705" cy="42100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/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文本框 1"/>
          <p:cNvSpPr txBox="1"/>
          <p:nvPr/>
        </p:nvSpPr>
        <p:spPr>
          <a:xfrm>
            <a:off x="227348" y="18259"/>
            <a:ext cx="11737304" cy="164352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</a:t>
            </a:r>
            <a:r>
              <a:rPr lang="en-US" altLang="zh-CN" sz="2800" dirty="0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248</a:t>
            </a:r>
            <a:r>
              <a:rPr lang="zh-CN" alt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页  例</a:t>
            </a:r>
            <a:r>
              <a:rPr lang="en-US" altLang="zh-CN" sz="2800" dirty="0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甲、乙两名射击运动员进行射击比赛，甲的中靶概率为0.8， 乙的中靶概率为0.9，求下列事件的概率:</a:t>
            </a:r>
          </a:p>
          <a:p>
            <a:pPr>
              <a:lnSpc>
                <a:spcPct val="120000"/>
              </a:lnSpc>
            </a:pPr>
            <a:r>
              <a:rPr 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(1)两人都中靶</a:t>
            </a:r>
            <a:r>
              <a:rPr lang="zh-CN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；</a:t>
            </a:r>
            <a:r>
              <a:rPr 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(2)恰好有一人中靶</a:t>
            </a:r>
            <a:r>
              <a:rPr lang="zh-CN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；</a:t>
            </a:r>
            <a:r>
              <a:rPr 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(3)两人都脱靶</a:t>
            </a:r>
            <a:r>
              <a:rPr lang="zh-CN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；</a:t>
            </a:r>
            <a:r>
              <a:rPr 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(4)至少有一人中靶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.</a:t>
            </a:r>
            <a:endParaRPr lang="zh-CN" altLang="en-US" sz="2800" dirty="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1510" y="1696014"/>
            <a:ext cx="854721" cy="49244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/>
            <a:r>
              <a:rPr lang="zh-CN" altLang="en-US" sz="26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解：</a:t>
            </a:r>
            <a:endParaRPr lang="zh-CN" altLang="en-US" sz="26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10916327"/>
              </p:ext>
            </p:extLst>
          </p:nvPr>
        </p:nvGraphicFramePr>
        <p:xfrm>
          <a:off x="996950" y="1711325"/>
          <a:ext cx="9405938" cy="481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4190760" imgH="215640" progId="Equation.DSMT4">
                  <p:embed/>
                </p:oleObj>
              </mc:Choice>
              <mc:Fallback>
                <p:oleObj name="Equation" r:id="rId3" imgW="4190760" imgH="21564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96950" y="1711325"/>
                        <a:ext cx="9405938" cy="4810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35000337"/>
              </p:ext>
            </p:extLst>
          </p:nvPr>
        </p:nvGraphicFramePr>
        <p:xfrm>
          <a:off x="0" y="2290232"/>
          <a:ext cx="12288688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5752800" imgH="444240" progId="Equation.DSMT4">
                  <p:embed/>
                </p:oleObj>
              </mc:Choice>
              <mc:Fallback>
                <p:oleObj name="Equation" r:id="rId5" imgW="5752800" imgH="44424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0" y="2290232"/>
                        <a:ext cx="12288688" cy="990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0920397"/>
              </p:ext>
            </p:extLst>
          </p:nvPr>
        </p:nvGraphicFramePr>
        <p:xfrm>
          <a:off x="2063552" y="2775396"/>
          <a:ext cx="8748712" cy="509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3898800" imgH="228600" progId="Equation.DSMT4">
                  <p:embed/>
                </p:oleObj>
              </mc:Choice>
              <mc:Fallback>
                <p:oleObj name="Equation" r:id="rId7" imgW="389880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063552" y="2775396"/>
                        <a:ext cx="8748712" cy="509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19168996"/>
              </p:ext>
            </p:extLst>
          </p:nvPr>
        </p:nvGraphicFramePr>
        <p:xfrm>
          <a:off x="886231" y="3349157"/>
          <a:ext cx="7408863" cy="481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3301920" imgH="215640" progId="Equation.DSMT4">
                  <p:embed/>
                </p:oleObj>
              </mc:Choice>
              <mc:Fallback>
                <p:oleObj name="Equation" r:id="rId9" imgW="3301920" imgH="21564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886231" y="3349157"/>
                        <a:ext cx="7408863" cy="4810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9872624"/>
              </p:ext>
            </p:extLst>
          </p:nvPr>
        </p:nvGraphicFramePr>
        <p:xfrm>
          <a:off x="1415480" y="3879757"/>
          <a:ext cx="5443538" cy="454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1" imgW="2425680" imgH="203040" progId="Equation.DSMT4">
                  <p:embed/>
                </p:oleObj>
              </mc:Choice>
              <mc:Fallback>
                <p:oleObj name="Equation" r:id="rId11" imgW="2425680" imgH="20304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415480" y="3879757"/>
                        <a:ext cx="5443538" cy="4540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5222187"/>
              </p:ext>
            </p:extLst>
          </p:nvPr>
        </p:nvGraphicFramePr>
        <p:xfrm>
          <a:off x="455613" y="4440238"/>
          <a:ext cx="11112500" cy="1019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3" imgW="4952880" imgH="457200" progId="Equation.DSMT4">
                  <p:embed/>
                </p:oleObj>
              </mc:Choice>
              <mc:Fallback>
                <p:oleObj name="Equation" r:id="rId13" imgW="4952880" imgH="457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455613" y="4440238"/>
                        <a:ext cx="11112500" cy="10191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20800651"/>
              </p:ext>
            </p:extLst>
          </p:nvPr>
        </p:nvGraphicFramePr>
        <p:xfrm>
          <a:off x="1416971" y="5452717"/>
          <a:ext cx="8264525" cy="509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5" imgW="3682800" imgH="228600" progId="Equation.DSMT4">
                  <p:embed/>
                </p:oleObj>
              </mc:Choice>
              <mc:Fallback>
                <p:oleObj name="Equation" r:id="rId15" imgW="368280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1416971" y="5452717"/>
                        <a:ext cx="8264525" cy="5095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7386406"/>
              </p:ext>
            </p:extLst>
          </p:nvPr>
        </p:nvGraphicFramePr>
        <p:xfrm>
          <a:off x="3359696" y="6013400"/>
          <a:ext cx="3962400" cy="39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7" imgW="1765080" imgH="177480" progId="Equation.DSMT4">
                  <p:embed/>
                </p:oleObj>
              </mc:Choice>
              <mc:Fallback>
                <p:oleObj name="Equation" r:id="rId17" imgW="1765080" imgH="17748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3359696" y="6013400"/>
                        <a:ext cx="3962400" cy="396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文本框 1"/>
          <p:cNvSpPr txBox="1"/>
          <p:nvPr/>
        </p:nvSpPr>
        <p:spPr>
          <a:xfrm>
            <a:off x="191344" y="97953"/>
            <a:ext cx="11737304" cy="164352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例</a:t>
            </a:r>
            <a:r>
              <a:rPr lang="en-US" altLang="zh-CN" sz="2800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800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甲、乙两名射击运动员进行射击比赛，甲的中靶概率为0.8， 乙的中靶概率为0.9，求下列事件的概率:</a:t>
            </a:r>
          </a:p>
          <a:p>
            <a:pPr>
              <a:lnSpc>
                <a:spcPct val="120000"/>
              </a:lnSpc>
            </a:pPr>
            <a:r>
              <a:rPr lang="zh-CN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(1)两人都中靶</a:t>
            </a:r>
            <a:r>
              <a:rPr lang="zh-CN" altLang="zh-CN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；</a:t>
            </a:r>
            <a:r>
              <a:rPr lang="zh-CN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(2)恰好有一人中靶</a:t>
            </a:r>
            <a:r>
              <a:rPr lang="zh-CN" altLang="zh-CN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；</a:t>
            </a:r>
            <a:r>
              <a:rPr lang="zh-CN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(3)两人都脱靶</a:t>
            </a:r>
            <a:r>
              <a:rPr lang="zh-CN" altLang="zh-CN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；</a:t>
            </a:r>
            <a:r>
              <a:rPr lang="zh-CN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(4)至少有一人中靶</a:t>
            </a:r>
            <a:r>
              <a:rPr lang="en-US" altLang="zh-CN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.</a:t>
            </a:r>
            <a:endParaRPr lang="zh-CN" altLang="en-US" sz="280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79376" y="1737984"/>
            <a:ext cx="854721" cy="49244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/>
            <a:r>
              <a:rPr lang="zh-CN" altLang="en-US" sz="26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解：</a:t>
            </a:r>
            <a:endParaRPr lang="zh-CN" altLang="en-US" sz="26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1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77399673"/>
              </p:ext>
            </p:extLst>
          </p:nvPr>
        </p:nvGraphicFramePr>
        <p:xfrm>
          <a:off x="695400" y="1756836"/>
          <a:ext cx="5584825" cy="509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489040" imgH="228600" progId="Equation.DSMT4">
                  <p:embed/>
                </p:oleObj>
              </mc:Choice>
              <mc:Fallback>
                <p:oleObj name="Equation" r:id="rId3" imgW="248904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95400" y="1756836"/>
                        <a:ext cx="5584825" cy="509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3336007"/>
              </p:ext>
            </p:extLst>
          </p:nvPr>
        </p:nvGraphicFramePr>
        <p:xfrm>
          <a:off x="1617663" y="2281238"/>
          <a:ext cx="6867525" cy="509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3060360" imgH="228600" progId="Equation.DSMT4">
                  <p:embed/>
                </p:oleObj>
              </mc:Choice>
              <mc:Fallback>
                <p:oleObj name="Equation" r:id="rId5" imgW="306036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7663" y="2281238"/>
                        <a:ext cx="6867525" cy="5095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13361443"/>
              </p:ext>
            </p:extLst>
          </p:nvPr>
        </p:nvGraphicFramePr>
        <p:xfrm>
          <a:off x="666750" y="2924175"/>
          <a:ext cx="11114088" cy="1001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4902120" imgH="444240" progId="Equation.DSMT4">
                  <p:embed/>
                </p:oleObj>
              </mc:Choice>
              <mc:Fallback>
                <p:oleObj name="Equation" r:id="rId7" imgW="4902120" imgH="44424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66750" y="2924175"/>
                        <a:ext cx="11114088" cy="10017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3224707"/>
              </p:ext>
            </p:extLst>
          </p:nvPr>
        </p:nvGraphicFramePr>
        <p:xfrm>
          <a:off x="1539875" y="3967163"/>
          <a:ext cx="6867525" cy="509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3060360" imgH="228600" progId="Equation.DSMT4">
                  <p:embed/>
                </p:oleObj>
              </mc:Choice>
              <mc:Fallback>
                <p:oleObj name="Equation" r:id="rId9" imgW="306036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539875" y="3967163"/>
                        <a:ext cx="6867525" cy="5095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71934477"/>
              </p:ext>
            </p:extLst>
          </p:nvPr>
        </p:nvGraphicFramePr>
        <p:xfrm>
          <a:off x="4370462" y="4618459"/>
          <a:ext cx="3819525" cy="39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1" imgW="1701720" imgH="177480" progId="Equation.DSMT4">
                  <p:embed/>
                </p:oleObj>
              </mc:Choice>
              <mc:Fallback>
                <p:oleObj name="Equation" r:id="rId11" imgW="1701720" imgH="17748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4370462" y="4618459"/>
                        <a:ext cx="3819525" cy="396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45615366"/>
              </p:ext>
            </p:extLst>
          </p:nvPr>
        </p:nvGraphicFramePr>
        <p:xfrm>
          <a:off x="906736" y="5104581"/>
          <a:ext cx="10623550" cy="100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3" imgW="4686120" imgH="444240" progId="Equation.DSMT4">
                  <p:embed/>
                </p:oleObj>
              </mc:Choice>
              <mc:Fallback>
                <p:oleObj name="Equation" r:id="rId13" imgW="4686120" imgH="44424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906736" y="5104581"/>
                        <a:ext cx="10623550" cy="1003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0253100"/>
              </p:ext>
            </p:extLst>
          </p:nvPr>
        </p:nvGraphicFramePr>
        <p:xfrm>
          <a:off x="2783632" y="6194030"/>
          <a:ext cx="3987800" cy="509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5" imgW="1777680" imgH="228600" progId="Equation.DSMT4">
                  <p:embed/>
                </p:oleObj>
              </mc:Choice>
              <mc:Fallback>
                <p:oleObj name="Equation" r:id="rId15" imgW="177768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2783632" y="6194030"/>
                        <a:ext cx="3987800" cy="509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94287927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35360" y="102235"/>
            <a:ext cx="11665296" cy="209390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20000"/>
              </a:lnSpc>
              <a:spcBef>
                <a:spcPts val="140"/>
              </a:spcBef>
              <a:buNone/>
            </a:pPr>
            <a:r>
              <a:rPr lang="zh-CN" altLang="en-US" sz="2800" kern="0">
                <a:solidFill>
                  <a:srgbClr val="00B0F0"/>
                </a:solidFill>
                <a:latin typeface="Times New Roman" panose="02020603050405020304" pitchFamily="65" charset="-122"/>
              </a:rPr>
              <a:t>方法总结：</a:t>
            </a:r>
            <a:r>
              <a:rPr lang="zh-CN" altLang="en-US" sz="2800" kern="0">
                <a:solidFill>
                  <a:srgbClr val="000000"/>
                </a:solidFill>
                <a:latin typeface="Times New Roman" panose="02020603050405020304" pitchFamily="65" charset="-122"/>
              </a:rPr>
              <a:t>由简单事件通过运算得到复杂事件, 进而利用</a:t>
            </a:r>
            <a:r>
              <a:rPr lang="zh-CN" altLang="en-US" sz="2800" kern="0">
                <a:solidFill>
                  <a:srgbClr val="FF0000"/>
                </a:solidFill>
                <a:latin typeface="Times New Roman" panose="02020603050405020304" pitchFamily="65" charset="-122"/>
              </a:rPr>
              <a:t>互斥</a:t>
            </a:r>
            <a:r>
              <a:rPr lang="zh-CN" altLang="en-US" sz="2800" kern="0">
                <a:solidFill>
                  <a:srgbClr val="000000"/>
                </a:solidFill>
                <a:latin typeface="Times New Roman" panose="02020603050405020304" pitchFamily="65" charset="-122"/>
              </a:rPr>
              <a:t>、</a:t>
            </a:r>
            <a:r>
              <a:rPr lang="zh-CN" altLang="en-US" sz="2800" kern="0">
                <a:solidFill>
                  <a:srgbClr val="FF0000"/>
                </a:solidFill>
                <a:latin typeface="Times New Roman" panose="02020603050405020304" pitchFamily="65" charset="-122"/>
              </a:rPr>
              <a:t>对立</a:t>
            </a:r>
            <a:r>
              <a:rPr lang="zh-CN" altLang="en-US" sz="2800" kern="0">
                <a:solidFill>
                  <a:srgbClr val="000000"/>
                </a:solidFill>
                <a:latin typeface="Times New Roman" panose="02020603050405020304" pitchFamily="65" charset="-122"/>
              </a:rPr>
              <a:t>、</a:t>
            </a:r>
            <a:r>
              <a:rPr lang="zh-CN" altLang="en-US" sz="2800" kern="0">
                <a:solidFill>
                  <a:srgbClr val="FF0000"/>
                </a:solidFill>
                <a:latin typeface="Times New Roman" panose="02020603050405020304" pitchFamily="65" charset="-122"/>
              </a:rPr>
              <a:t>独立</a:t>
            </a:r>
            <a:r>
              <a:rPr lang="zh-CN" altLang="en-US" sz="2800" kern="0">
                <a:solidFill>
                  <a:srgbClr val="000000"/>
                </a:solidFill>
                <a:latin typeface="Times New Roman" panose="02020603050405020304" pitchFamily="65" charset="-122"/>
              </a:rPr>
              <a:t>等关系计算概率. 解题时要注意:</a:t>
            </a:r>
            <a:endParaRPr lang="zh-CN" altLang="en-US" sz="2800"/>
          </a:p>
          <a:p>
            <a:pPr marL="0" indent="0" eaLnBrk="0" latinLnBrk="1" hangingPunct="0">
              <a:lnSpc>
                <a:spcPct val="120000"/>
              </a:lnSpc>
              <a:spcBef>
                <a:spcPts val="140"/>
              </a:spcBef>
              <a:buNone/>
            </a:pPr>
            <a:r>
              <a:rPr lang="zh-CN" altLang="en-US" sz="2800" kern="0">
                <a:solidFill>
                  <a:srgbClr val="000000"/>
                </a:solidFill>
                <a:latin typeface="Times New Roman" panose="02020603050405020304" pitchFamily="65" charset="-122"/>
              </a:rPr>
              <a:t>  1. 对事件进行</a:t>
            </a:r>
            <a:r>
              <a:rPr lang="zh-CN" altLang="en-US" sz="2800" kern="0">
                <a:solidFill>
                  <a:srgbClr val="FF0000"/>
                </a:solidFill>
                <a:latin typeface="Times New Roman" panose="02020603050405020304" pitchFamily="65" charset="-122"/>
              </a:rPr>
              <a:t>分解</a:t>
            </a:r>
            <a:r>
              <a:rPr lang="zh-CN" altLang="en-US" sz="2800" kern="0">
                <a:solidFill>
                  <a:srgbClr val="000000"/>
                </a:solidFill>
                <a:latin typeface="Times New Roman" panose="02020603050405020304" pitchFamily="65" charset="-122"/>
              </a:rPr>
              <a:t>，一方面分解为</a:t>
            </a:r>
            <a:r>
              <a:rPr lang="zh-CN" altLang="en-US" sz="2800" kern="0">
                <a:solidFill>
                  <a:srgbClr val="FF0000"/>
                </a:solidFill>
                <a:latin typeface="Times New Roman" panose="02020603050405020304" pitchFamily="65" charset="-122"/>
              </a:rPr>
              <a:t>互斥的几类简单事件</a:t>
            </a:r>
            <a:r>
              <a:rPr lang="zh-CN" altLang="en-US" sz="2800" kern="0">
                <a:solidFill>
                  <a:srgbClr val="000000"/>
                </a:solidFill>
                <a:latin typeface="Times New Roman" panose="02020603050405020304" pitchFamily="65" charset="-122"/>
              </a:rPr>
              <a:t>求概率；另一方面分解为</a:t>
            </a:r>
            <a:r>
              <a:rPr lang="zh-CN" altLang="en-US" sz="2800" kern="0">
                <a:solidFill>
                  <a:srgbClr val="FF0000"/>
                </a:solidFill>
                <a:latin typeface="Times New Roman" panose="02020603050405020304" pitchFamily="65" charset="-122"/>
              </a:rPr>
              <a:t>独立的事件</a:t>
            </a:r>
            <a:r>
              <a:rPr lang="zh-CN" altLang="en-US" sz="2800" kern="0">
                <a:solidFill>
                  <a:srgbClr val="000000"/>
                </a:solidFill>
                <a:latin typeface="Times New Roman" panose="02020603050405020304" pitchFamily="65" charset="-122"/>
              </a:rPr>
              <a:t>，利用事件同时发生(乘法)求出概率.</a:t>
            </a:r>
            <a:endParaRPr lang="en-US" altLang="zh-CN" sz="2800" kern="0">
              <a:solidFill>
                <a:srgbClr val="000000"/>
              </a:solidFill>
              <a:latin typeface="Times New Roman" panose="02020603050405020304" pitchFamily="65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35360" y="3185516"/>
            <a:ext cx="6624736" cy="105310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eaLnBrk="0" latinLnBrk="1" hangingPunct="0">
              <a:lnSpc>
                <a:spcPct val="110000"/>
              </a:lnSpc>
              <a:spcBef>
                <a:spcPts val="140"/>
              </a:spcBef>
            </a:pPr>
            <a:r>
              <a:rPr lang="zh-CN" altLang="en-US" sz="2800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已知两个事件</a:t>
            </a:r>
            <a:r>
              <a:rPr lang="zh-CN" altLang="en-US" sz="2800" i="1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A</a:t>
            </a:r>
            <a:r>
              <a:rPr lang="zh-CN" altLang="en-US" sz="2800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, </a:t>
            </a:r>
            <a:r>
              <a:rPr lang="zh-CN" altLang="en-US" sz="2800" i="1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B</a:t>
            </a:r>
            <a:r>
              <a:rPr lang="zh-CN" altLang="en-US" sz="2800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, 那么:</a:t>
            </a:r>
            <a:endParaRPr lang="zh-CN" altLang="en-US" sz="2800" dirty="0"/>
          </a:p>
          <a:p>
            <a:pPr algn="l" eaLnBrk="0" latinLnBrk="1" hangingPunct="0">
              <a:lnSpc>
                <a:spcPct val="110000"/>
              </a:lnSpc>
              <a:spcBef>
                <a:spcPts val="140"/>
              </a:spcBef>
            </a:pPr>
            <a:r>
              <a:rPr lang="en-US" altLang="zh-CN" sz="2800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 </a:t>
            </a:r>
            <a:r>
              <a:rPr lang="zh-CN" altLang="en-US" sz="2800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(1) </a:t>
            </a:r>
            <a:r>
              <a:rPr lang="zh-CN" altLang="en-US" sz="2800" i="1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A</a:t>
            </a:r>
            <a:r>
              <a:rPr lang="zh-CN" altLang="en-US" sz="2800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,</a:t>
            </a:r>
            <a:r>
              <a:rPr lang="zh-CN" altLang="en-US" sz="2800" i="1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B</a:t>
            </a:r>
            <a:r>
              <a:rPr lang="zh-CN" altLang="en-US" sz="2800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中至少有一个发生为事件？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35360" y="2122169"/>
            <a:ext cx="11995592" cy="1126462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 eaLnBrk="0" latinLnBrk="1" hangingPunct="0">
              <a:lnSpc>
                <a:spcPct val="120000"/>
              </a:lnSpc>
              <a:spcBef>
                <a:spcPts val="140"/>
              </a:spcBef>
            </a:pPr>
            <a:r>
              <a:rPr lang="zh-CN" altLang="en-US" sz="2800" kern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2. 对事件分解时，要明确事件中的“</a:t>
            </a:r>
            <a:r>
              <a:rPr lang="zh-CN" altLang="en-US" sz="2800" kern="0">
                <a:solidFill>
                  <a:srgbClr val="FF0000"/>
                </a:solidFill>
                <a:latin typeface="Times New Roman" panose="02020603050405020304" pitchFamily="65" charset="-122"/>
                <a:sym typeface="+mn-ea"/>
              </a:rPr>
              <a:t>至少</a:t>
            </a:r>
            <a:r>
              <a:rPr lang="zh-CN" altLang="en-US" sz="2800" kern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有一个发生”“</a:t>
            </a:r>
            <a:r>
              <a:rPr lang="zh-CN" altLang="en-US" sz="2800" kern="0">
                <a:solidFill>
                  <a:srgbClr val="FF0000"/>
                </a:solidFill>
                <a:latin typeface="Times New Roman" panose="02020603050405020304" pitchFamily="65" charset="-122"/>
                <a:sym typeface="+mn-ea"/>
              </a:rPr>
              <a:t>至多</a:t>
            </a:r>
            <a:r>
              <a:rPr lang="zh-CN" altLang="en-US" sz="2800" kern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有一个发生”</a:t>
            </a:r>
            <a:br>
              <a:rPr lang="zh-CN" altLang="en-US" sz="2800" kern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</a:br>
            <a:r>
              <a:rPr lang="zh-CN" altLang="en-US" sz="2800" kern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“</a:t>
            </a:r>
            <a:r>
              <a:rPr lang="zh-CN" altLang="en-US" sz="2800" kern="0">
                <a:solidFill>
                  <a:srgbClr val="FF0000"/>
                </a:solidFill>
                <a:latin typeface="Times New Roman" panose="02020603050405020304" pitchFamily="65" charset="-122"/>
                <a:sym typeface="+mn-ea"/>
              </a:rPr>
              <a:t>恰好</a:t>
            </a:r>
            <a:r>
              <a:rPr lang="zh-CN" altLang="en-US" sz="2800" kern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有一个发生”“</a:t>
            </a:r>
            <a:r>
              <a:rPr lang="zh-CN" altLang="en-US" sz="2800" kern="0">
                <a:solidFill>
                  <a:srgbClr val="FF0000"/>
                </a:solidFill>
                <a:latin typeface="Times New Roman" panose="02020603050405020304" pitchFamily="65" charset="-122"/>
                <a:sym typeface="+mn-ea"/>
              </a:rPr>
              <a:t>都</a:t>
            </a:r>
            <a:r>
              <a:rPr lang="zh-CN" altLang="en-US" sz="2800" kern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发生”“</a:t>
            </a:r>
            <a:r>
              <a:rPr lang="zh-CN" altLang="en-US" sz="2800" kern="0">
                <a:solidFill>
                  <a:srgbClr val="FF0000"/>
                </a:solidFill>
                <a:latin typeface="Times New Roman" panose="02020603050405020304" pitchFamily="65" charset="-122"/>
                <a:sym typeface="+mn-ea"/>
              </a:rPr>
              <a:t>都不</a:t>
            </a:r>
            <a:r>
              <a:rPr lang="zh-CN" altLang="en-US" sz="2800" kern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发生”“</a:t>
            </a:r>
            <a:r>
              <a:rPr lang="zh-CN" altLang="en-US" sz="2800" kern="0">
                <a:solidFill>
                  <a:srgbClr val="FF0000"/>
                </a:solidFill>
                <a:latin typeface="Times New Roman" panose="02020603050405020304" pitchFamily="65" charset="-122"/>
                <a:sym typeface="+mn-ea"/>
              </a:rPr>
              <a:t>不都</a:t>
            </a:r>
            <a:r>
              <a:rPr lang="zh-CN" altLang="en-US" sz="2800" kern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发生”等词语的意义.</a:t>
            </a:r>
            <a:endParaRPr lang="zh-CN" altLang="en-US" sz="2800" kern="0">
              <a:solidFill>
                <a:srgbClr val="000000"/>
              </a:solidFill>
              <a:latin typeface="Times New Roman" panose="02020603050405020304" pitchFamily="65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01840" y="4234180"/>
            <a:ext cx="7923964" cy="437043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 eaLnBrk="0" latinLnBrk="1" hangingPunct="0">
              <a:lnSpc>
                <a:spcPct val="80000"/>
              </a:lnSpc>
              <a:spcBef>
                <a:spcPts val="90"/>
              </a:spcBef>
            </a:pPr>
            <a:r>
              <a:rPr lang="zh-CN" altLang="en-US" sz="2800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(</a:t>
            </a:r>
            <a:r>
              <a:rPr lang="en-US" altLang="zh-CN" sz="2800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2</a:t>
            </a:r>
            <a:r>
              <a:rPr lang="zh-CN" altLang="en-US" sz="2800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) </a:t>
            </a:r>
            <a:r>
              <a:rPr lang="zh-CN" altLang="en-US" sz="2800" i="1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A,B</a:t>
            </a:r>
            <a:r>
              <a:rPr lang="zh-CN" altLang="en-US" sz="2800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中至多有一个发生为事件？                       </a:t>
            </a:r>
            <a:endParaRPr lang="zh-CN" altLang="en-US" sz="2800" kern="0" dirty="0">
              <a:solidFill>
                <a:srgbClr val="000000"/>
              </a:solidFill>
              <a:latin typeface="Times New Roman" panose="02020603050405020304" pitchFamily="65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08558" y="4667885"/>
            <a:ext cx="6623685" cy="5232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(</a:t>
            </a:r>
            <a:r>
              <a:rPr lang="en-US" altLang="zh-CN" sz="2800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3</a:t>
            </a:r>
            <a:r>
              <a:rPr lang="zh-CN" altLang="en-US" sz="2800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) </a:t>
            </a:r>
            <a:r>
              <a:rPr lang="zh-CN" altLang="en-US" sz="2800" i="1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A</a:t>
            </a:r>
            <a:r>
              <a:rPr lang="zh-CN" altLang="en-US" sz="2800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,</a:t>
            </a:r>
            <a:r>
              <a:rPr lang="zh-CN" altLang="en-US" sz="2800" i="1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B</a:t>
            </a:r>
            <a:r>
              <a:rPr lang="zh-CN" altLang="en-US" sz="2800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恰好有一个发生为事件？                 </a:t>
            </a:r>
            <a:endParaRPr lang="en-US" altLang="zh-CN" sz="2800" kern="0" dirty="0">
              <a:solidFill>
                <a:srgbClr val="000000"/>
              </a:solidFill>
              <a:latin typeface="Times New Roman" panose="02020603050405020304" pitchFamily="65" charset="-122"/>
              <a:sym typeface="+mn-ea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35360" y="5652320"/>
            <a:ext cx="5404043" cy="5232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 (</a:t>
            </a:r>
            <a:r>
              <a:rPr lang="en-US" altLang="zh-CN" sz="2800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5</a:t>
            </a:r>
            <a:r>
              <a:rPr lang="zh-CN" altLang="en-US" sz="2800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)</a:t>
            </a:r>
            <a:r>
              <a:rPr lang="zh-CN" altLang="en-US" sz="2800" i="1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A,B</a:t>
            </a:r>
            <a:r>
              <a:rPr lang="zh-CN" altLang="en-US" sz="2800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都不发生为事件？        </a:t>
            </a:r>
            <a:endParaRPr lang="zh-CN" altLang="en-US" sz="2800" kern="0" dirty="0">
              <a:solidFill>
                <a:srgbClr val="000000"/>
              </a:solidFill>
              <a:latin typeface="Times New Roman" panose="02020603050405020304" pitchFamily="65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35360" y="5268565"/>
            <a:ext cx="3786614" cy="398314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 eaLnBrk="0" latinLnBrk="1" hangingPunct="0">
              <a:lnSpc>
                <a:spcPct val="70000"/>
              </a:lnSpc>
              <a:spcBef>
                <a:spcPts val="140"/>
              </a:spcBef>
            </a:pPr>
            <a:r>
              <a:rPr lang="zh-CN" altLang="en-US" sz="2800" kern="0" dirty="0">
                <a:solidFill>
                  <a:srgbClr val="000000"/>
                </a:solidFill>
                <a:latin typeface="Times New Roman" panose="02020603050405020304" pitchFamily="65" charset="-122"/>
                <a:ea typeface="+mn-ea"/>
                <a:sym typeface="+mn-ea"/>
              </a:rPr>
              <a:t> (</a:t>
            </a:r>
            <a:r>
              <a:rPr lang="en-US" altLang="zh-CN" sz="2800" kern="0" dirty="0">
                <a:solidFill>
                  <a:srgbClr val="000000"/>
                </a:solidFill>
                <a:latin typeface="Times New Roman" panose="02020603050405020304" pitchFamily="65" charset="-122"/>
                <a:ea typeface="+mn-ea"/>
                <a:sym typeface="+mn-ea"/>
              </a:rPr>
              <a:t>4</a:t>
            </a:r>
            <a:r>
              <a:rPr lang="zh-CN" altLang="en-US" sz="2800" kern="0" dirty="0">
                <a:solidFill>
                  <a:srgbClr val="000000"/>
                </a:solidFill>
                <a:latin typeface="Times New Roman" panose="02020603050405020304" pitchFamily="65" charset="-122"/>
                <a:ea typeface="+mn-ea"/>
                <a:sym typeface="+mn-ea"/>
              </a:rPr>
              <a:t>)</a:t>
            </a:r>
            <a:r>
              <a:rPr lang="zh-CN" altLang="en-US" sz="2800" i="1" kern="0" dirty="0">
                <a:solidFill>
                  <a:srgbClr val="000000"/>
                </a:solidFill>
                <a:latin typeface="Times New Roman" panose="02020603050405020304" pitchFamily="65" charset="-122"/>
                <a:ea typeface="+mn-ea"/>
                <a:sym typeface="+mn-ea"/>
              </a:rPr>
              <a:t>A</a:t>
            </a:r>
            <a:r>
              <a:rPr lang="zh-CN" altLang="en-US" sz="2800" kern="0" dirty="0">
                <a:solidFill>
                  <a:srgbClr val="000000"/>
                </a:solidFill>
                <a:latin typeface="Times New Roman" panose="02020603050405020304" pitchFamily="65" charset="-122"/>
                <a:ea typeface="+mn-ea"/>
                <a:sym typeface="+mn-ea"/>
              </a:rPr>
              <a:t>,</a:t>
            </a:r>
            <a:r>
              <a:rPr lang="zh-CN" altLang="en-US" sz="2800" i="1" kern="0" dirty="0">
                <a:solidFill>
                  <a:srgbClr val="000000"/>
                </a:solidFill>
                <a:latin typeface="Times New Roman" panose="02020603050405020304" pitchFamily="65" charset="-122"/>
                <a:ea typeface="+mn-ea"/>
                <a:sym typeface="+mn-ea"/>
              </a:rPr>
              <a:t>B</a:t>
            </a:r>
            <a:r>
              <a:rPr lang="zh-CN" altLang="en-US" sz="2800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都发生为事件？</a:t>
            </a:r>
            <a:endParaRPr lang="zh-CN" altLang="en-US" sz="2800" kern="0" spc="-131" dirty="0">
              <a:solidFill>
                <a:srgbClr val="000000"/>
              </a:solidFill>
              <a:latin typeface="Times New Roman" panose="02020603050405020304" pitchFamily="65" charset="-122"/>
              <a:ea typeface="+mn-ea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38645" y="6301425"/>
            <a:ext cx="6571030" cy="437043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 eaLnBrk="0" latinLnBrk="1" hangingPunct="0">
              <a:lnSpc>
                <a:spcPct val="80000"/>
              </a:lnSpc>
              <a:spcBef>
                <a:spcPts val="90"/>
              </a:spcBef>
            </a:pPr>
            <a:r>
              <a:rPr lang="zh-CN" altLang="en-US" sz="2800" kern="0" dirty="0">
                <a:solidFill>
                  <a:srgbClr val="000000"/>
                </a:solidFill>
                <a:latin typeface="Times New Roman" panose="02020603050405020304" pitchFamily="65" charset="-122"/>
                <a:ea typeface="+mn-ea"/>
                <a:sym typeface="+mn-ea"/>
              </a:rPr>
              <a:t>  </a:t>
            </a:r>
            <a:r>
              <a:rPr lang="zh-CN" altLang="en-US" sz="2800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(</a:t>
            </a:r>
            <a:r>
              <a:rPr lang="en-US" altLang="zh-CN" sz="2800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6</a:t>
            </a:r>
            <a:r>
              <a:rPr lang="zh-CN" altLang="en-US" sz="2800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)</a:t>
            </a:r>
            <a:r>
              <a:rPr lang="zh-CN" altLang="en-US" sz="2800" i="1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A,B</a:t>
            </a:r>
            <a:r>
              <a:rPr lang="zh-CN" altLang="en-US" sz="2800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不都发生为事件？                       </a:t>
            </a:r>
            <a:endParaRPr lang="zh-CN" altLang="en-US" sz="2800" kern="0" dirty="0">
              <a:solidFill>
                <a:srgbClr val="000000"/>
              </a:solidFill>
              <a:latin typeface="Times New Roman" panose="02020603050405020304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8616210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35360" y="102235"/>
            <a:ext cx="11665296" cy="209390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20000"/>
              </a:lnSpc>
              <a:spcBef>
                <a:spcPts val="140"/>
              </a:spcBef>
              <a:buNone/>
            </a:pPr>
            <a:r>
              <a:rPr lang="zh-CN" altLang="en-US" sz="2800" kern="0">
                <a:solidFill>
                  <a:srgbClr val="00B0F0"/>
                </a:solidFill>
                <a:latin typeface="Times New Roman" panose="02020603050405020304" pitchFamily="65" charset="-122"/>
              </a:rPr>
              <a:t>方法总结：</a:t>
            </a:r>
            <a:r>
              <a:rPr lang="zh-CN" altLang="en-US" sz="2800" kern="0">
                <a:solidFill>
                  <a:srgbClr val="000000"/>
                </a:solidFill>
                <a:latin typeface="Times New Roman" panose="02020603050405020304" pitchFamily="65" charset="-122"/>
              </a:rPr>
              <a:t>由简单事件通过运算得到复杂事件, 进而利用</a:t>
            </a:r>
            <a:r>
              <a:rPr lang="zh-CN" altLang="en-US" sz="2800" kern="0">
                <a:solidFill>
                  <a:srgbClr val="FF0000"/>
                </a:solidFill>
                <a:latin typeface="Times New Roman" panose="02020603050405020304" pitchFamily="65" charset="-122"/>
              </a:rPr>
              <a:t>互斥</a:t>
            </a:r>
            <a:r>
              <a:rPr lang="zh-CN" altLang="en-US" sz="2800" kern="0">
                <a:solidFill>
                  <a:srgbClr val="000000"/>
                </a:solidFill>
                <a:latin typeface="Times New Roman" panose="02020603050405020304" pitchFamily="65" charset="-122"/>
              </a:rPr>
              <a:t>、</a:t>
            </a:r>
            <a:r>
              <a:rPr lang="zh-CN" altLang="en-US" sz="2800" kern="0">
                <a:solidFill>
                  <a:srgbClr val="FF0000"/>
                </a:solidFill>
                <a:latin typeface="Times New Roman" panose="02020603050405020304" pitchFamily="65" charset="-122"/>
              </a:rPr>
              <a:t>对立</a:t>
            </a:r>
            <a:r>
              <a:rPr lang="zh-CN" altLang="en-US" sz="2800" kern="0">
                <a:solidFill>
                  <a:srgbClr val="000000"/>
                </a:solidFill>
                <a:latin typeface="Times New Roman" panose="02020603050405020304" pitchFamily="65" charset="-122"/>
              </a:rPr>
              <a:t>、</a:t>
            </a:r>
            <a:r>
              <a:rPr lang="zh-CN" altLang="en-US" sz="2800" kern="0">
                <a:solidFill>
                  <a:srgbClr val="FF0000"/>
                </a:solidFill>
                <a:latin typeface="Times New Roman" panose="02020603050405020304" pitchFamily="65" charset="-122"/>
              </a:rPr>
              <a:t>独立</a:t>
            </a:r>
            <a:r>
              <a:rPr lang="zh-CN" altLang="en-US" sz="2800" kern="0">
                <a:solidFill>
                  <a:srgbClr val="000000"/>
                </a:solidFill>
                <a:latin typeface="Times New Roman" panose="02020603050405020304" pitchFamily="65" charset="-122"/>
              </a:rPr>
              <a:t>等关系计算概率. 解题时要注意:</a:t>
            </a:r>
            <a:endParaRPr lang="zh-CN" altLang="en-US" sz="2800"/>
          </a:p>
          <a:p>
            <a:pPr marL="0" indent="0" eaLnBrk="0" latinLnBrk="1" hangingPunct="0">
              <a:lnSpc>
                <a:spcPct val="120000"/>
              </a:lnSpc>
              <a:spcBef>
                <a:spcPts val="140"/>
              </a:spcBef>
              <a:buNone/>
            </a:pPr>
            <a:r>
              <a:rPr lang="zh-CN" altLang="en-US" sz="2800" kern="0">
                <a:solidFill>
                  <a:srgbClr val="000000"/>
                </a:solidFill>
                <a:latin typeface="Times New Roman" panose="02020603050405020304" pitchFamily="65" charset="-122"/>
              </a:rPr>
              <a:t>  1. 对事件进行</a:t>
            </a:r>
            <a:r>
              <a:rPr lang="zh-CN" altLang="en-US" sz="2800" kern="0">
                <a:solidFill>
                  <a:srgbClr val="FF0000"/>
                </a:solidFill>
                <a:latin typeface="Times New Roman" panose="02020603050405020304" pitchFamily="65" charset="-122"/>
              </a:rPr>
              <a:t>分解</a:t>
            </a:r>
            <a:r>
              <a:rPr lang="zh-CN" altLang="en-US" sz="2800" kern="0">
                <a:solidFill>
                  <a:srgbClr val="000000"/>
                </a:solidFill>
                <a:latin typeface="Times New Roman" panose="02020603050405020304" pitchFamily="65" charset="-122"/>
              </a:rPr>
              <a:t>，一方面分解为</a:t>
            </a:r>
            <a:r>
              <a:rPr lang="zh-CN" altLang="en-US" sz="2800" kern="0">
                <a:solidFill>
                  <a:srgbClr val="FF0000"/>
                </a:solidFill>
                <a:latin typeface="Times New Roman" panose="02020603050405020304" pitchFamily="65" charset="-122"/>
              </a:rPr>
              <a:t>互斥的几类简单事件</a:t>
            </a:r>
            <a:r>
              <a:rPr lang="zh-CN" altLang="en-US" sz="2800" kern="0">
                <a:solidFill>
                  <a:srgbClr val="000000"/>
                </a:solidFill>
                <a:latin typeface="Times New Roman" panose="02020603050405020304" pitchFamily="65" charset="-122"/>
              </a:rPr>
              <a:t>求概率；另一方面分解为</a:t>
            </a:r>
            <a:r>
              <a:rPr lang="zh-CN" altLang="en-US" sz="2800" kern="0">
                <a:solidFill>
                  <a:srgbClr val="FF0000"/>
                </a:solidFill>
                <a:latin typeface="Times New Roman" panose="02020603050405020304" pitchFamily="65" charset="-122"/>
              </a:rPr>
              <a:t>独立的事件</a:t>
            </a:r>
            <a:r>
              <a:rPr lang="zh-CN" altLang="en-US" sz="2800" kern="0">
                <a:solidFill>
                  <a:srgbClr val="000000"/>
                </a:solidFill>
                <a:latin typeface="Times New Roman" panose="02020603050405020304" pitchFamily="65" charset="-122"/>
              </a:rPr>
              <a:t>，利用事件同时发生(乘法)求出概率.</a:t>
            </a:r>
            <a:endParaRPr lang="en-US" altLang="zh-CN" sz="2800" kern="0">
              <a:solidFill>
                <a:srgbClr val="000000"/>
              </a:solidFill>
              <a:latin typeface="Times New Roman" panose="02020603050405020304" pitchFamily="65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35360" y="3185516"/>
            <a:ext cx="6624736" cy="105310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eaLnBrk="0" latinLnBrk="1" hangingPunct="0">
              <a:lnSpc>
                <a:spcPct val="110000"/>
              </a:lnSpc>
              <a:spcBef>
                <a:spcPts val="140"/>
              </a:spcBef>
            </a:pPr>
            <a:r>
              <a:rPr lang="zh-CN" altLang="en-US" sz="2800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已知两个事件</a:t>
            </a:r>
            <a:r>
              <a:rPr lang="zh-CN" altLang="en-US" sz="2800" i="1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A</a:t>
            </a:r>
            <a:r>
              <a:rPr lang="zh-CN" altLang="en-US" sz="2800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, </a:t>
            </a:r>
            <a:r>
              <a:rPr lang="zh-CN" altLang="en-US" sz="2800" i="1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B</a:t>
            </a:r>
            <a:r>
              <a:rPr lang="zh-CN" altLang="en-US" sz="2800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, 那么:</a:t>
            </a:r>
            <a:endParaRPr lang="zh-CN" altLang="en-US" sz="2800" dirty="0"/>
          </a:p>
          <a:p>
            <a:pPr algn="l" eaLnBrk="0" latinLnBrk="1" hangingPunct="0">
              <a:lnSpc>
                <a:spcPct val="110000"/>
              </a:lnSpc>
              <a:spcBef>
                <a:spcPts val="140"/>
              </a:spcBef>
            </a:pPr>
            <a:r>
              <a:rPr lang="en-US" altLang="zh-CN" sz="2800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 </a:t>
            </a:r>
            <a:r>
              <a:rPr lang="zh-CN" altLang="en-US" sz="2800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(1) </a:t>
            </a:r>
            <a:r>
              <a:rPr lang="zh-CN" altLang="en-US" sz="2800" i="1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A</a:t>
            </a:r>
            <a:r>
              <a:rPr lang="zh-CN" altLang="en-US" sz="2800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,</a:t>
            </a:r>
            <a:r>
              <a:rPr lang="zh-CN" altLang="en-US" sz="2800" i="1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B</a:t>
            </a:r>
            <a:r>
              <a:rPr lang="zh-CN" altLang="en-US" sz="2800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中至少有一个发生为事件</a:t>
            </a:r>
            <a:r>
              <a:rPr lang="zh-CN" altLang="en-US" sz="2800" i="1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A</a:t>
            </a:r>
            <a:r>
              <a:rPr lang="zh-CN" altLang="en-US" sz="2800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+</a:t>
            </a:r>
            <a:r>
              <a:rPr lang="zh-CN" altLang="en-US" sz="2800" i="1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B</a:t>
            </a:r>
            <a:endParaRPr lang="zh-CN" altLang="en-US" sz="2800" kern="0" dirty="0">
              <a:solidFill>
                <a:srgbClr val="000000"/>
              </a:solidFill>
              <a:latin typeface="Times New Roman" panose="02020603050405020304" pitchFamily="65" charset="-122"/>
              <a:sym typeface="+mn-ea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35360" y="2122169"/>
            <a:ext cx="11995592" cy="1126462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 eaLnBrk="0" latinLnBrk="1" hangingPunct="0">
              <a:lnSpc>
                <a:spcPct val="120000"/>
              </a:lnSpc>
              <a:spcBef>
                <a:spcPts val="140"/>
              </a:spcBef>
            </a:pPr>
            <a:r>
              <a:rPr lang="zh-CN" altLang="en-US" sz="2800" kern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2. 对事件分解时，要明确事件中的“</a:t>
            </a:r>
            <a:r>
              <a:rPr lang="zh-CN" altLang="en-US" sz="2800" kern="0">
                <a:solidFill>
                  <a:srgbClr val="FF0000"/>
                </a:solidFill>
                <a:latin typeface="Times New Roman" panose="02020603050405020304" pitchFamily="65" charset="-122"/>
                <a:sym typeface="+mn-ea"/>
              </a:rPr>
              <a:t>至少</a:t>
            </a:r>
            <a:r>
              <a:rPr lang="zh-CN" altLang="en-US" sz="2800" kern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有一个发生”“</a:t>
            </a:r>
            <a:r>
              <a:rPr lang="zh-CN" altLang="en-US" sz="2800" kern="0">
                <a:solidFill>
                  <a:srgbClr val="FF0000"/>
                </a:solidFill>
                <a:latin typeface="Times New Roman" panose="02020603050405020304" pitchFamily="65" charset="-122"/>
                <a:sym typeface="+mn-ea"/>
              </a:rPr>
              <a:t>至多</a:t>
            </a:r>
            <a:r>
              <a:rPr lang="zh-CN" altLang="en-US" sz="2800" kern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有一个发生”</a:t>
            </a:r>
            <a:br>
              <a:rPr lang="zh-CN" altLang="en-US" sz="2800" kern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</a:br>
            <a:r>
              <a:rPr lang="zh-CN" altLang="en-US" sz="2800" kern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“</a:t>
            </a:r>
            <a:r>
              <a:rPr lang="zh-CN" altLang="en-US" sz="2800" kern="0">
                <a:solidFill>
                  <a:srgbClr val="FF0000"/>
                </a:solidFill>
                <a:latin typeface="Times New Roman" panose="02020603050405020304" pitchFamily="65" charset="-122"/>
                <a:sym typeface="+mn-ea"/>
              </a:rPr>
              <a:t>恰好</a:t>
            </a:r>
            <a:r>
              <a:rPr lang="zh-CN" altLang="en-US" sz="2800" kern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有一个发生”“</a:t>
            </a:r>
            <a:r>
              <a:rPr lang="zh-CN" altLang="en-US" sz="2800" kern="0">
                <a:solidFill>
                  <a:srgbClr val="FF0000"/>
                </a:solidFill>
                <a:latin typeface="Times New Roman" panose="02020603050405020304" pitchFamily="65" charset="-122"/>
                <a:sym typeface="+mn-ea"/>
              </a:rPr>
              <a:t>都</a:t>
            </a:r>
            <a:r>
              <a:rPr lang="zh-CN" altLang="en-US" sz="2800" kern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发生”“</a:t>
            </a:r>
            <a:r>
              <a:rPr lang="zh-CN" altLang="en-US" sz="2800" kern="0">
                <a:solidFill>
                  <a:srgbClr val="FF0000"/>
                </a:solidFill>
                <a:latin typeface="Times New Roman" panose="02020603050405020304" pitchFamily="65" charset="-122"/>
                <a:sym typeface="+mn-ea"/>
              </a:rPr>
              <a:t>都不</a:t>
            </a:r>
            <a:r>
              <a:rPr lang="zh-CN" altLang="en-US" sz="2800" kern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发生”“</a:t>
            </a:r>
            <a:r>
              <a:rPr lang="zh-CN" altLang="en-US" sz="2800" kern="0">
                <a:solidFill>
                  <a:srgbClr val="FF0000"/>
                </a:solidFill>
                <a:latin typeface="Times New Roman" panose="02020603050405020304" pitchFamily="65" charset="-122"/>
                <a:sym typeface="+mn-ea"/>
              </a:rPr>
              <a:t>不都</a:t>
            </a:r>
            <a:r>
              <a:rPr lang="zh-CN" altLang="en-US" sz="2800" kern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发生”等词语的意义.</a:t>
            </a:r>
            <a:endParaRPr lang="zh-CN" altLang="en-US" sz="2800" kern="0">
              <a:solidFill>
                <a:srgbClr val="000000"/>
              </a:solidFill>
              <a:latin typeface="Times New Roman" panose="02020603050405020304" pitchFamily="65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401840" y="4185920"/>
            <a:ext cx="7832725" cy="485140"/>
            <a:chOff x="3876" y="9568"/>
            <a:chExt cx="12335" cy="764"/>
          </a:xfrm>
        </p:grpSpPr>
        <p:sp>
          <p:nvSpPr>
            <p:cNvPr id="20" name="文本框 19"/>
            <p:cNvSpPr txBox="1"/>
            <p:nvPr/>
          </p:nvSpPr>
          <p:spPr>
            <a:xfrm>
              <a:off x="3876" y="9644"/>
              <a:ext cx="12335" cy="688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pPr algn="l" eaLnBrk="0" latinLnBrk="1" hangingPunct="0">
                <a:lnSpc>
                  <a:spcPct val="80000"/>
                </a:lnSpc>
                <a:spcBef>
                  <a:spcPts val="90"/>
                </a:spcBef>
              </a:pPr>
              <a:r>
                <a:rPr lang="zh-CN" altLang="en-US" sz="2800" kern="0" dirty="0">
                  <a:solidFill>
                    <a:srgbClr val="000000"/>
                  </a:solidFill>
                  <a:latin typeface="Times New Roman" panose="02020603050405020304" pitchFamily="65" charset="-122"/>
                  <a:sym typeface="+mn-ea"/>
                </a:rPr>
                <a:t>(</a:t>
              </a:r>
              <a:r>
                <a:rPr lang="en-US" altLang="zh-CN" sz="2800" kern="0" dirty="0">
                  <a:solidFill>
                    <a:srgbClr val="000000"/>
                  </a:solidFill>
                  <a:latin typeface="Times New Roman" panose="02020603050405020304" pitchFamily="65" charset="-122"/>
                  <a:sym typeface="+mn-ea"/>
                </a:rPr>
                <a:t>2</a:t>
              </a:r>
              <a:r>
                <a:rPr lang="zh-CN" altLang="en-US" sz="2800" kern="0" dirty="0">
                  <a:solidFill>
                    <a:srgbClr val="000000"/>
                  </a:solidFill>
                  <a:latin typeface="Times New Roman" panose="02020603050405020304" pitchFamily="65" charset="-122"/>
                  <a:sym typeface="+mn-ea"/>
                </a:rPr>
                <a:t>) </a:t>
              </a:r>
              <a:r>
                <a:rPr lang="zh-CN" altLang="en-US" sz="2800" i="1" kern="0" dirty="0">
                  <a:solidFill>
                    <a:srgbClr val="000000"/>
                  </a:solidFill>
                  <a:latin typeface="Times New Roman" panose="02020603050405020304" pitchFamily="65" charset="-122"/>
                  <a:sym typeface="+mn-ea"/>
                </a:rPr>
                <a:t>A,B</a:t>
              </a:r>
              <a:r>
                <a:rPr lang="zh-CN" altLang="en-US" sz="2800" kern="0" dirty="0">
                  <a:solidFill>
                    <a:srgbClr val="000000"/>
                  </a:solidFill>
                  <a:latin typeface="Times New Roman" panose="02020603050405020304" pitchFamily="65" charset="-122"/>
                  <a:sym typeface="+mn-ea"/>
                </a:rPr>
                <a:t>中至多有一个发生为事件                       </a:t>
              </a:r>
              <a:endParaRPr lang="zh-CN" altLang="en-US" sz="2800" kern="0" dirty="0">
                <a:solidFill>
                  <a:srgbClr val="000000"/>
                </a:solidFill>
                <a:latin typeface="Times New Roman" panose="02020603050405020304" pitchFamily="65" charset="-122"/>
              </a:endParaRPr>
            </a:p>
          </p:txBody>
        </p:sp>
        <p:graphicFrame>
          <p:nvGraphicFramePr>
            <p:cNvPr id="16" name="对象 33">
              <a:hlinkClick r:id="" action="ppaction://ole?verb=0"/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939472537"/>
                </p:ext>
              </p:extLst>
            </p:nvPr>
          </p:nvGraphicFramePr>
          <p:xfrm>
            <a:off x="11823" y="9568"/>
            <a:ext cx="3434" cy="63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3" imgW="1028700" imgH="190500" progId="Equation.KSEE3">
                    <p:embed/>
                  </p:oleObj>
                </mc:Choice>
                <mc:Fallback>
                  <p:oleObj r:id="rId3" imgW="1028700" imgH="1905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11823" y="9568"/>
                          <a:ext cx="3434" cy="63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4" name="组合 23"/>
          <p:cNvGrpSpPr/>
          <p:nvPr/>
        </p:nvGrpSpPr>
        <p:grpSpPr>
          <a:xfrm>
            <a:off x="408558" y="4667885"/>
            <a:ext cx="6623685" cy="523240"/>
            <a:chOff x="1348" y="8693"/>
            <a:chExt cx="10431" cy="824"/>
          </a:xfrm>
        </p:grpSpPr>
        <p:sp>
          <p:nvSpPr>
            <p:cNvPr id="21" name="文本框 20"/>
            <p:cNvSpPr txBox="1"/>
            <p:nvPr/>
          </p:nvSpPr>
          <p:spPr>
            <a:xfrm>
              <a:off x="1348" y="8693"/>
              <a:ext cx="10431" cy="824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zh-CN" altLang="en-US" sz="2800" kern="0" dirty="0">
                  <a:solidFill>
                    <a:srgbClr val="000000"/>
                  </a:solidFill>
                  <a:latin typeface="Times New Roman" panose="02020603050405020304" pitchFamily="65" charset="-122"/>
                  <a:sym typeface="+mn-ea"/>
                </a:rPr>
                <a:t>(</a:t>
              </a:r>
              <a:r>
                <a:rPr lang="en-US" altLang="zh-CN" sz="2800" kern="0" dirty="0">
                  <a:solidFill>
                    <a:srgbClr val="000000"/>
                  </a:solidFill>
                  <a:latin typeface="Times New Roman" panose="02020603050405020304" pitchFamily="65" charset="-122"/>
                  <a:sym typeface="+mn-ea"/>
                </a:rPr>
                <a:t>3</a:t>
              </a:r>
              <a:r>
                <a:rPr lang="zh-CN" altLang="en-US" sz="2800" kern="0" dirty="0">
                  <a:solidFill>
                    <a:srgbClr val="000000"/>
                  </a:solidFill>
                  <a:latin typeface="Times New Roman" panose="02020603050405020304" pitchFamily="65" charset="-122"/>
                  <a:sym typeface="+mn-ea"/>
                </a:rPr>
                <a:t>) </a:t>
              </a:r>
              <a:r>
                <a:rPr lang="zh-CN" altLang="en-US" sz="2800" i="1" kern="0" dirty="0">
                  <a:solidFill>
                    <a:srgbClr val="000000"/>
                  </a:solidFill>
                  <a:latin typeface="Times New Roman" panose="02020603050405020304" pitchFamily="65" charset="-122"/>
                  <a:sym typeface="+mn-ea"/>
                </a:rPr>
                <a:t>A</a:t>
              </a:r>
              <a:r>
                <a:rPr lang="zh-CN" altLang="en-US" sz="2800" kern="0" dirty="0">
                  <a:solidFill>
                    <a:srgbClr val="000000"/>
                  </a:solidFill>
                  <a:latin typeface="Times New Roman" panose="02020603050405020304" pitchFamily="65" charset="-122"/>
                  <a:sym typeface="+mn-ea"/>
                </a:rPr>
                <a:t>,</a:t>
              </a:r>
              <a:r>
                <a:rPr lang="zh-CN" altLang="en-US" sz="2800" i="1" kern="0" dirty="0">
                  <a:solidFill>
                    <a:srgbClr val="000000"/>
                  </a:solidFill>
                  <a:latin typeface="Times New Roman" panose="02020603050405020304" pitchFamily="65" charset="-122"/>
                  <a:sym typeface="+mn-ea"/>
                </a:rPr>
                <a:t>B</a:t>
              </a:r>
              <a:r>
                <a:rPr lang="zh-CN" altLang="en-US" sz="2800" kern="0" dirty="0">
                  <a:solidFill>
                    <a:srgbClr val="000000"/>
                  </a:solidFill>
                  <a:latin typeface="Times New Roman" panose="02020603050405020304" pitchFamily="65" charset="-122"/>
                  <a:sym typeface="+mn-ea"/>
                </a:rPr>
                <a:t>恰好有一个发生为事件                 </a:t>
              </a:r>
              <a:endParaRPr lang="en-US" altLang="zh-CN" sz="2800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endParaRPr>
            </a:p>
          </p:txBody>
        </p:sp>
        <p:graphicFrame>
          <p:nvGraphicFramePr>
            <p:cNvPr id="18435" name="对象 33">
              <a:hlinkClick r:id="" action="ppaction://ole?verb=0"/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772647161"/>
                </p:ext>
              </p:extLst>
            </p:nvPr>
          </p:nvGraphicFramePr>
          <p:xfrm>
            <a:off x="8773" y="8742"/>
            <a:ext cx="2339" cy="6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5" imgW="647700" imgH="190500" progId="Equation.KSEE3">
                    <p:embed/>
                  </p:oleObj>
                </mc:Choice>
                <mc:Fallback>
                  <p:oleObj r:id="rId5" imgW="647700" imgH="1905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8773" y="8742"/>
                          <a:ext cx="2339" cy="68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3" name="组合 22"/>
          <p:cNvGrpSpPr/>
          <p:nvPr/>
        </p:nvGrpSpPr>
        <p:grpSpPr>
          <a:xfrm>
            <a:off x="335360" y="5652320"/>
            <a:ext cx="5133340" cy="523240"/>
            <a:chOff x="8381" y="7570"/>
            <a:chExt cx="8084" cy="824"/>
          </a:xfrm>
        </p:grpSpPr>
        <p:sp>
          <p:nvSpPr>
            <p:cNvPr id="22" name="文本框 21"/>
            <p:cNvSpPr txBox="1"/>
            <p:nvPr/>
          </p:nvSpPr>
          <p:spPr>
            <a:xfrm>
              <a:off x="8381" y="7570"/>
              <a:ext cx="8084" cy="824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zh-CN" altLang="en-US" sz="2800" kern="0" dirty="0">
                  <a:solidFill>
                    <a:srgbClr val="000000"/>
                  </a:solidFill>
                  <a:latin typeface="Times New Roman" panose="02020603050405020304" pitchFamily="65" charset="-122"/>
                  <a:sym typeface="+mn-ea"/>
                </a:rPr>
                <a:t> (</a:t>
              </a:r>
              <a:r>
                <a:rPr lang="en-US" altLang="zh-CN" sz="2800" kern="0" dirty="0">
                  <a:solidFill>
                    <a:srgbClr val="000000"/>
                  </a:solidFill>
                  <a:latin typeface="Times New Roman" panose="02020603050405020304" pitchFamily="65" charset="-122"/>
                  <a:sym typeface="+mn-ea"/>
                </a:rPr>
                <a:t>5</a:t>
              </a:r>
              <a:r>
                <a:rPr lang="zh-CN" altLang="en-US" sz="2800" kern="0" dirty="0">
                  <a:solidFill>
                    <a:srgbClr val="000000"/>
                  </a:solidFill>
                  <a:latin typeface="Times New Roman" panose="02020603050405020304" pitchFamily="65" charset="-122"/>
                  <a:sym typeface="+mn-ea"/>
                </a:rPr>
                <a:t>)</a:t>
              </a:r>
              <a:r>
                <a:rPr lang="zh-CN" altLang="en-US" sz="2800" i="1" kern="0" dirty="0">
                  <a:solidFill>
                    <a:srgbClr val="000000"/>
                  </a:solidFill>
                  <a:latin typeface="Times New Roman" panose="02020603050405020304" pitchFamily="65" charset="-122"/>
                  <a:sym typeface="+mn-ea"/>
                </a:rPr>
                <a:t>A,B</a:t>
              </a:r>
              <a:r>
                <a:rPr lang="zh-CN" altLang="en-US" sz="2800" kern="0" dirty="0">
                  <a:solidFill>
                    <a:srgbClr val="000000"/>
                  </a:solidFill>
                  <a:latin typeface="Times New Roman" panose="02020603050405020304" pitchFamily="65" charset="-122"/>
                  <a:sym typeface="+mn-ea"/>
                </a:rPr>
                <a:t>都不发生为事件        </a:t>
              </a:r>
              <a:endParaRPr lang="zh-CN" altLang="en-US" sz="2800" kern="0" dirty="0">
                <a:solidFill>
                  <a:srgbClr val="000000"/>
                </a:solidFill>
                <a:latin typeface="Times New Roman" panose="02020603050405020304" pitchFamily="65" charset="-122"/>
              </a:endParaRPr>
            </a:p>
          </p:txBody>
        </p:sp>
        <p:graphicFrame>
          <p:nvGraphicFramePr>
            <p:cNvPr id="18460" name="对象 3">
              <a:hlinkClick r:id="" action="ppaction://ole?verb=0"/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881030530"/>
                </p:ext>
              </p:extLst>
            </p:nvPr>
          </p:nvGraphicFramePr>
          <p:xfrm>
            <a:off x="14115" y="7594"/>
            <a:ext cx="1035" cy="67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7" imgW="292100" imgH="190500" progId="Equation.KSEE3">
                    <p:embed/>
                  </p:oleObj>
                </mc:Choice>
                <mc:Fallback>
                  <p:oleObj r:id="rId7" imgW="292100" imgH="1905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14115" y="7594"/>
                          <a:ext cx="1035" cy="67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" name="文本框 2"/>
          <p:cNvSpPr txBox="1"/>
          <p:nvPr/>
        </p:nvSpPr>
        <p:spPr>
          <a:xfrm>
            <a:off x="335360" y="5268565"/>
            <a:ext cx="4122539" cy="398314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 eaLnBrk="0" latinLnBrk="1" hangingPunct="0">
              <a:lnSpc>
                <a:spcPct val="70000"/>
              </a:lnSpc>
              <a:spcBef>
                <a:spcPts val="140"/>
              </a:spcBef>
            </a:pPr>
            <a:r>
              <a:rPr lang="zh-CN" altLang="en-US" sz="2800" kern="0" dirty="0">
                <a:solidFill>
                  <a:srgbClr val="000000"/>
                </a:solidFill>
                <a:latin typeface="Times New Roman" panose="02020603050405020304" pitchFamily="65" charset="-122"/>
                <a:ea typeface="+mn-ea"/>
                <a:sym typeface="+mn-ea"/>
              </a:rPr>
              <a:t> (</a:t>
            </a:r>
            <a:r>
              <a:rPr lang="en-US" altLang="zh-CN" sz="2800" kern="0" dirty="0">
                <a:solidFill>
                  <a:srgbClr val="000000"/>
                </a:solidFill>
                <a:latin typeface="Times New Roman" panose="02020603050405020304" pitchFamily="65" charset="-122"/>
                <a:ea typeface="+mn-ea"/>
                <a:sym typeface="+mn-ea"/>
              </a:rPr>
              <a:t>4</a:t>
            </a:r>
            <a:r>
              <a:rPr lang="zh-CN" altLang="en-US" sz="2800" kern="0" dirty="0">
                <a:solidFill>
                  <a:srgbClr val="000000"/>
                </a:solidFill>
                <a:latin typeface="Times New Roman" panose="02020603050405020304" pitchFamily="65" charset="-122"/>
                <a:ea typeface="+mn-ea"/>
                <a:sym typeface="+mn-ea"/>
              </a:rPr>
              <a:t>)</a:t>
            </a:r>
            <a:r>
              <a:rPr lang="zh-CN" altLang="en-US" sz="2800" i="1" kern="0" dirty="0">
                <a:solidFill>
                  <a:srgbClr val="000000"/>
                </a:solidFill>
                <a:latin typeface="Times New Roman" panose="02020603050405020304" pitchFamily="65" charset="-122"/>
                <a:ea typeface="+mn-ea"/>
                <a:sym typeface="+mn-ea"/>
              </a:rPr>
              <a:t>A</a:t>
            </a:r>
            <a:r>
              <a:rPr lang="zh-CN" altLang="en-US" sz="2800" kern="0" dirty="0">
                <a:solidFill>
                  <a:srgbClr val="000000"/>
                </a:solidFill>
                <a:latin typeface="Times New Roman" panose="02020603050405020304" pitchFamily="65" charset="-122"/>
                <a:ea typeface="+mn-ea"/>
                <a:sym typeface="+mn-ea"/>
              </a:rPr>
              <a:t>,</a:t>
            </a:r>
            <a:r>
              <a:rPr lang="zh-CN" altLang="en-US" sz="2800" i="1" kern="0" dirty="0">
                <a:solidFill>
                  <a:srgbClr val="000000"/>
                </a:solidFill>
                <a:latin typeface="Times New Roman" panose="02020603050405020304" pitchFamily="65" charset="-122"/>
                <a:ea typeface="+mn-ea"/>
                <a:sym typeface="+mn-ea"/>
              </a:rPr>
              <a:t>B</a:t>
            </a:r>
            <a:r>
              <a:rPr lang="zh-CN" altLang="en-US" sz="2800" kern="0" dirty="0">
                <a:solidFill>
                  <a:srgbClr val="000000"/>
                </a:solidFill>
                <a:latin typeface="Times New Roman" panose="02020603050405020304" pitchFamily="65" charset="-122"/>
                <a:sym typeface="+mn-ea"/>
              </a:rPr>
              <a:t>都发生为事件</a:t>
            </a:r>
            <a:r>
              <a:rPr lang="zh-CN" altLang="en-US" sz="2800" i="1" kern="0" dirty="0">
                <a:solidFill>
                  <a:srgbClr val="000000"/>
                </a:solidFill>
                <a:latin typeface="Times New Roman" panose="02020603050405020304" pitchFamily="65" charset="-122"/>
                <a:ea typeface="+mn-ea"/>
                <a:sym typeface="+mn-ea"/>
              </a:rPr>
              <a:t>AB</a:t>
            </a:r>
            <a:r>
              <a:rPr lang="zh-CN" altLang="en-US" sz="2800" kern="0" spc="-131" dirty="0">
                <a:solidFill>
                  <a:srgbClr val="000000"/>
                </a:solidFill>
                <a:latin typeface="Times New Roman" panose="02020603050405020304" pitchFamily="65" charset="-122"/>
                <a:ea typeface="+mn-ea"/>
                <a:sym typeface="+mn-ea"/>
              </a:rPr>
              <a:t>  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238645" y="6256975"/>
            <a:ext cx="6299835" cy="481330"/>
            <a:chOff x="3876" y="9574"/>
            <a:chExt cx="9921" cy="758"/>
          </a:xfrm>
        </p:grpSpPr>
        <p:sp>
          <p:nvSpPr>
            <p:cNvPr id="7" name="文本框 6"/>
            <p:cNvSpPr txBox="1"/>
            <p:nvPr/>
          </p:nvSpPr>
          <p:spPr>
            <a:xfrm>
              <a:off x="3876" y="9644"/>
              <a:ext cx="9921" cy="688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pPr algn="l" eaLnBrk="0" latinLnBrk="1" hangingPunct="0">
                <a:lnSpc>
                  <a:spcPct val="80000"/>
                </a:lnSpc>
                <a:spcBef>
                  <a:spcPts val="90"/>
                </a:spcBef>
              </a:pPr>
              <a:r>
                <a:rPr lang="zh-CN" altLang="en-US" sz="2800" kern="0" dirty="0">
                  <a:solidFill>
                    <a:srgbClr val="000000"/>
                  </a:solidFill>
                  <a:latin typeface="Times New Roman" panose="02020603050405020304" pitchFamily="65" charset="-122"/>
                  <a:ea typeface="+mn-ea"/>
                  <a:sym typeface="+mn-ea"/>
                </a:rPr>
                <a:t>  </a:t>
              </a:r>
              <a:r>
                <a:rPr lang="zh-CN" altLang="en-US" sz="2800" kern="0" dirty="0">
                  <a:solidFill>
                    <a:srgbClr val="000000"/>
                  </a:solidFill>
                  <a:latin typeface="Times New Roman" panose="02020603050405020304" pitchFamily="65" charset="-122"/>
                  <a:sym typeface="+mn-ea"/>
                </a:rPr>
                <a:t>(</a:t>
              </a:r>
              <a:r>
                <a:rPr lang="en-US" altLang="zh-CN" sz="2800" kern="0" dirty="0">
                  <a:solidFill>
                    <a:srgbClr val="000000"/>
                  </a:solidFill>
                  <a:latin typeface="Times New Roman" panose="02020603050405020304" pitchFamily="65" charset="-122"/>
                  <a:sym typeface="+mn-ea"/>
                </a:rPr>
                <a:t>6</a:t>
              </a:r>
              <a:r>
                <a:rPr lang="zh-CN" altLang="en-US" sz="2800" kern="0" dirty="0">
                  <a:solidFill>
                    <a:srgbClr val="000000"/>
                  </a:solidFill>
                  <a:latin typeface="Times New Roman" panose="02020603050405020304" pitchFamily="65" charset="-122"/>
                  <a:sym typeface="+mn-ea"/>
                </a:rPr>
                <a:t>)</a:t>
              </a:r>
              <a:r>
                <a:rPr lang="zh-CN" altLang="en-US" sz="2800" i="1" kern="0" dirty="0">
                  <a:solidFill>
                    <a:srgbClr val="000000"/>
                  </a:solidFill>
                  <a:latin typeface="Times New Roman" panose="02020603050405020304" pitchFamily="65" charset="-122"/>
                  <a:sym typeface="+mn-ea"/>
                </a:rPr>
                <a:t>A,B</a:t>
              </a:r>
              <a:r>
                <a:rPr lang="zh-CN" altLang="en-US" sz="2800" kern="0" dirty="0">
                  <a:solidFill>
                    <a:srgbClr val="000000"/>
                  </a:solidFill>
                  <a:latin typeface="Times New Roman" panose="02020603050405020304" pitchFamily="65" charset="-122"/>
                  <a:sym typeface="+mn-ea"/>
                </a:rPr>
                <a:t>不都发生为事件                       </a:t>
              </a:r>
              <a:endParaRPr lang="zh-CN" altLang="en-US" sz="2800" kern="0" dirty="0">
                <a:solidFill>
                  <a:srgbClr val="000000"/>
                </a:solidFill>
                <a:latin typeface="Times New Roman" panose="02020603050405020304" pitchFamily="65" charset="-122"/>
              </a:endParaRPr>
            </a:p>
          </p:txBody>
        </p:sp>
        <p:graphicFrame>
          <p:nvGraphicFramePr>
            <p:cNvPr id="5" name="对象 33">
              <a:hlinkClick r:id="" action="ppaction://ole?verb=0"/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393984115"/>
                </p:ext>
              </p:extLst>
            </p:nvPr>
          </p:nvGraphicFramePr>
          <p:xfrm>
            <a:off x="9746" y="9574"/>
            <a:ext cx="3656" cy="67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9" imgW="1028700" imgH="190500" progId="Equation.KSEE3">
                    <p:embed/>
                  </p:oleObj>
                </mc:Choice>
                <mc:Fallback>
                  <p:oleObj r:id="rId9" imgW="1028700" imgH="1905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9746" y="9574"/>
                          <a:ext cx="3656" cy="67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267449" y="10862"/>
            <a:ext cx="11660916" cy="2160649"/>
            <a:chOff x="113" y="803"/>
            <a:chExt cx="18363" cy="3401"/>
          </a:xfrm>
        </p:grpSpPr>
        <p:sp>
          <p:nvSpPr>
            <p:cNvPr id="24580" name="文本框 2"/>
            <p:cNvSpPr txBox="1"/>
            <p:nvPr/>
          </p:nvSpPr>
          <p:spPr>
            <a:xfrm>
              <a:off x="113" y="803"/>
              <a:ext cx="18363" cy="340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800" dirty="0">
                  <a:solidFill>
                    <a:srgbClr val="00B0F0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 </a:t>
              </a:r>
              <a:r>
                <a:rPr lang="en-US" altLang="zh-CN" sz="2800" dirty="0">
                  <a:solidFill>
                    <a:srgbClr val="00B0F0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249</a:t>
              </a:r>
              <a:r>
                <a:rPr lang="zh-CN" altLang="en-US" sz="2800" dirty="0">
                  <a:solidFill>
                    <a:srgbClr val="00B0F0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页 例</a:t>
              </a:r>
              <a:r>
                <a:rPr lang="en-US" altLang="zh-CN" sz="2800" dirty="0">
                  <a:solidFill>
                    <a:srgbClr val="00B0F0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3</a:t>
              </a:r>
              <a:r>
                <a:rPr lang="zh-CN" altLang="en-US" sz="2800" dirty="0">
                  <a:solidFill>
                    <a:srgbClr val="00B0F0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</a:t>
              </a:r>
              <a:r>
                <a:rPr lang="zh-CN" altLang="en-US" sz="2800" dirty="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甲、乙两人组成“星队”参加猜成语活动</a:t>
              </a:r>
              <a:r>
                <a:rPr lang="en-US" altLang="zh-CN" sz="2800" dirty="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, </a:t>
              </a:r>
              <a:r>
                <a:rPr lang="zh-CN" altLang="en-US" sz="2800" dirty="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每轮活动由甲、乙各猜一个成语，已知甲每轮猜对的概率为   ，乙每轮猜对的概率为    </a:t>
              </a:r>
              <a:r>
                <a:rPr lang="en-US" altLang="zh-CN" sz="2800" dirty="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.  </a:t>
              </a:r>
              <a:r>
                <a:rPr lang="zh-CN" altLang="en-US" sz="2800" dirty="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在每轮活动中，甲和乙猜对与否互不影响，各轮结果也互不影响. 求“星队”在两轮活动中猜对3个成语的概率</a:t>
              </a:r>
              <a:r>
                <a:rPr lang="en-US" altLang="zh-CN" sz="2800" dirty="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.</a:t>
              </a:r>
            </a:p>
          </p:txBody>
        </p:sp>
        <p:graphicFrame>
          <p:nvGraphicFramePr>
            <p:cNvPr id="24581" name="对象 1">
              <a:hlinkClick r:id="" action="ppaction://ole?verb=0"/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76503534"/>
                </p:ext>
              </p:extLst>
            </p:nvPr>
          </p:nvGraphicFramePr>
          <p:xfrm>
            <a:off x="10312" y="1529"/>
            <a:ext cx="520" cy="120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" imgW="152280" imgH="393480" progId="Equation.DSMT4">
                    <p:embed/>
                  </p:oleObj>
                </mc:Choice>
                <mc:Fallback>
                  <p:oleObj name="Equation" r:id="rId2" imgW="152280" imgH="39348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10312" y="1529"/>
                          <a:ext cx="520" cy="120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4582" name="对象 8">
              <a:hlinkClick r:id="" action="ppaction://ole?verb=0"/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187232638"/>
                </p:ext>
              </p:extLst>
            </p:nvPr>
          </p:nvGraphicFramePr>
          <p:xfrm>
            <a:off x="16435" y="1442"/>
            <a:ext cx="520" cy="120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4" imgW="152280" imgH="393480" progId="Equation.DSMT4">
                    <p:embed/>
                  </p:oleObj>
                </mc:Choice>
                <mc:Fallback>
                  <p:oleObj name="Equation" r:id="rId4" imgW="152280" imgH="39348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16435" y="1442"/>
                          <a:ext cx="520" cy="120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7" name="文本框 6"/>
          <p:cNvSpPr txBox="1"/>
          <p:nvPr/>
        </p:nvSpPr>
        <p:spPr>
          <a:xfrm>
            <a:off x="551384" y="2137377"/>
            <a:ext cx="854721" cy="49244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/>
            <a:r>
              <a:rPr lang="zh-CN" altLang="en-US" sz="26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解：</a:t>
            </a:r>
            <a:endParaRPr lang="zh-CN" altLang="en-US" sz="26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81829629"/>
              </p:ext>
            </p:extLst>
          </p:nvPr>
        </p:nvGraphicFramePr>
        <p:xfrm>
          <a:off x="522288" y="2117725"/>
          <a:ext cx="11147425" cy="1047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4914720" imgH="469800" progId="Equation.DSMT4">
                  <p:embed/>
                </p:oleObj>
              </mc:Choice>
              <mc:Fallback>
                <p:oleObj name="Equation" r:id="rId6" imgW="4914720" imgH="469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22288" y="2117725"/>
                        <a:ext cx="11147425" cy="1047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24115030"/>
              </p:ext>
            </p:extLst>
          </p:nvPr>
        </p:nvGraphicFramePr>
        <p:xfrm>
          <a:off x="1429008" y="3165259"/>
          <a:ext cx="6469062" cy="908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2882880" imgH="406080" progId="Equation.DSMT4">
                  <p:embed/>
                </p:oleObj>
              </mc:Choice>
              <mc:Fallback>
                <p:oleObj name="Equation" r:id="rId8" imgW="2882880" imgH="40608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429008" y="3165259"/>
                        <a:ext cx="6469062" cy="9080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1970291"/>
              </p:ext>
            </p:extLst>
          </p:nvPr>
        </p:nvGraphicFramePr>
        <p:xfrm>
          <a:off x="1412532" y="4138880"/>
          <a:ext cx="6326187" cy="908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2819160" imgH="406080" progId="Equation.DSMT4">
                  <p:embed/>
                </p:oleObj>
              </mc:Choice>
              <mc:Fallback>
                <p:oleObj name="Equation" r:id="rId10" imgW="2819160" imgH="40608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412532" y="4138880"/>
                        <a:ext cx="6326187" cy="9080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77199526"/>
              </p:ext>
            </p:extLst>
          </p:nvPr>
        </p:nvGraphicFramePr>
        <p:xfrm>
          <a:off x="566738" y="5108575"/>
          <a:ext cx="9620250" cy="509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4241520" imgH="228600" progId="Equation.DSMT4">
                  <p:embed/>
                </p:oleObj>
              </mc:Choice>
              <mc:Fallback>
                <p:oleObj name="Equation" r:id="rId12" imgW="424152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566738" y="5108575"/>
                        <a:ext cx="9620250" cy="509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3777476"/>
              </p:ext>
            </p:extLst>
          </p:nvPr>
        </p:nvGraphicFramePr>
        <p:xfrm>
          <a:off x="850968" y="5870414"/>
          <a:ext cx="7978775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4" imgW="3555720" imgH="228600" progId="Equation.DSMT4">
                  <p:embed/>
                </p:oleObj>
              </mc:Choice>
              <mc:Fallback>
                <p:oleObj name="Equation" r:id="rId14" imgW="355572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850968" y="5870414"/>
                        <a:ext cx="7978775" cy="5111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40778931"/>
              </p:ext>
            </p:extLst>
          </p:nvPr>
        </p:nvGraphicFramePr>
        <p:xfrm>
          <a:off x="8821627" y="5671977"/>
          <a:ext cx="3106738" cy="908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6" imgW="1384200" imgH="406080" progId="Equation.DSMT4">
                  <p:embed/>
                </p:oleObj>
              </mc:Choice>
              <mc:Fallback>
                <p:oleObj name="Equation" r:id="rId16" imgW="1384200" imgH="40608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8821627" y="5671977"/>
                        <a:ext cx="3106738" cy="9080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458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76986511"/>
              </p:ext>
            </p:extLst>
          </p:nvPr>
        </p:nvGraphicFramePr>
        <p:xfrm>
          <a:off x="261938" y="117475"/>
          <a:ext cx="11441112" cy="2820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2" imgW="12355485" imgH="2912355" progId="Word.Document.8">
                  <p:embed/>
                </p:oleObj>
              </mc:Choice>
              <mc:Fallback>
                <p:oleObj name="Document" r:id="rId2" imgW="12355485" imgH="291235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61938" y="117475"/>
                        <a:ext cx="11441112" cy="2820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15096732"/>
              </p:ext>
            </p:extLst>
          </p:nvPr>
        </p:nvGraphicFramePr>
        <p:xfrm>
          <a:off x="335360" y="2204864"/>
          <a:ext cx="10834554" cy="42498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4" imgW="11589295" imgH="4535889" progId="Word.Document.8">
                  <p:embed/>
                </p:oleObj>
              </mc:Choice>
              <mc:Fallback>
                <p:oleObj name="Document" r:id="rId4" imgW="11589295" imgH="4535889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35360" y="2204864"/>
                        <a:ext cx="10834554" cy="424986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3582725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06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3214194"/>
              </p:ext>
            </p:extLst>
          </p:nvPr>
        </p:nvGraphicFramePr>
        <p:xfrm>
          <a:off x="407988" y="2927350"/>
          <a:ext cx="7169150" cy="2509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2" imgW="8071674" imgH="2834112" progId="Word.Document.8">
                  <p:embed/>
                </p:oleObj>
              </mc:Choice>
              <mc:Fallback>
                <p:oleObj name="Document" r:id="rId2" imgW="8071674" imgH="28341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07988" y="2927350"/>
                        <a:ext cx="7169150" cy="25098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6266115"/>
              </p:ext>
            </p:extLst>
          </p:nvPr>
        </p:nvGraphicFramePr>
        <p:xfrm>
          <a:off x="260350" y="115888"/>
          <a:ext cx="11483975" cy="2716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4" imgW="12361332" imgH="2913377" progId="Word.Document.8">
                  <p:embed/>
                </p:oleObj>
              </mc:Choice>
              <mc:Fallback>
                <p:oleObj name="Document" r:id="rId4" imgW="12361332" imgH="291337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60350" y="115888"/>
                        <a:ext cx="11483975" cy="27162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3670047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50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36122692"/>
              </p:ext>
            </p:extLst>
          </p:nvPr>
        </p:nvGraphicFramePr>
        <p:xfrm>
          <a:off x="300657" y="116632"/>
          <a:ext cx="11483975" cy="4527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2" imgW="12936941" imgH="4652550" progId="Word.Document.8">
                  <p:embed/>
                </p:oleObj>
              </mc:Choice>
              <mc:Fallback>
                <p:oleObj name="Document" r:id="rId2" imgW="12936941" imgH="46525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0657" y="116632"/>
                        <a:ext cx="11483975" cy="4527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13761757"/>
              </p:ext>
            </p:extLst>
          </p:nvPr>
        </p:nvGraphicFramePr>
        <p:xfrm>
          <a:off x="649213" y="3797771"/>
          <a:ext cx="10847387" cy="2295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4" imgW="11673128" imgH="2462840" progId="Word.Document.8">
                  <p:embed/>
                </p:oleObj>
              </mc:Choice>
              <mc:Fallback>
                <p:oleObj name="Document" r:id="rId4" imgW="11673128" imgH="246284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49213" y="3797771"/>
                        <a:ext cx="10847387" cy="2295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2688896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674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1886084"/>
              </p:ext>
            </p:extLst>
          </p:nvPr>
        </p:nvGraphicFramePr>
        <p:xfrm>
          <a:off x="627063" y="3890963"/>
          <a:ext cx="9467850" cy="1497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2" imgW="10675647" imgH="1688434" progId="Word.Document.8">
                  <p:embed/>
                </p:oleObj>
              </mc:Choice>
              <mc:Fallback>
                <p:oleObj name="Document" r:id="rId2" imgW="10675647" imgH="1688434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27063" y="3890963"/>
                        <a:ext cx="9467850" cy="14970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23753939"/>
              </p:ext>
            </p:extLst>
          </p:nvPr>
        </p:nvGraphicFramePr>
        <p:xfrm>
          <a:off x="627063" y="5297488"/>
          <a:ext cx="10891837" cy="887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4" imgW="11552954" imgH="942457" progId="Word.Document.8">
                  <p:embed/>
                </p:oleObj>
              </mc:Choice>
              <mc:Fallback>
                <p:oleObj name="Document" r:id="rId4" imgW="11552954" imgH="94245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27063" y="5297488"/>
                        <a:ext cx="10891837" cy="8874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981135"/>
              </p:ext>
            </p:extLst>
          </p:nvPr>
        </p:nvGraphicFramePr>
        <p:xfrm>
          <a:off x="300657" y="116632"/>
          <a:ext cx="11483975" cy="4527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6" imgW="12968699" imgH="4651111" progId="Word.Document.8">
                  <p:embed/>
                </p:oleObj>
              </mc:Choice>
              <mc:Fallback>
                <p:oleObj name="Document" r:id="rId6" imgW="12968699" imgH="4651111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00657" y="116632"/>
                        <a:ext cx="11483975" cy="4527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6594335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2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5215049"/>
              </p:ext>
            </p:extLst>
          </p:nvPr>
        </p:nvGraphicFramePr>
        <p:xfrm>
          <a:off x="358775" y="2133600"/>
          <a:ext cx="11483975" cy="207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2" imgW="13336439" imgH="2127816" progId="Word.Document.8">
                  <p:embed/>
                </p:oleObj>
              </mc:Choice>
              <mc:Fallback>
                <p:oleObj name="Document" r:id="rId2" imgW="13336439" imgH="2127816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58775" y="2133600"/>
                        <a:ext cx="11483975" cy="2070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57832344"/>
              </p:ext>
            </p:extLst>
          </p:nvPr>
        </p:nvGraphicFramePr>
        <p:xfrm>
          <a:off x="479376" y="4203700"/>
          <a:ext cx="10965321" cy="15282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4" imgW="11851404" imgH="1642373" progId="Word.Document.8">
                  <p:embed/>
                </p:oleObj>
              </mc:Choice>
              <mc:Fallback>
                <p:oleObj name="Document" r:id="rId4" imgW="11851404" imgH="164237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79376" y="4203700"/>
                        <a:ext cx="10965321" cy="152825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41145528"/>
              </p:ext>
            </p:extLst>
          </p:nvPr>
        </p:nvGraphicFramePr>
        <p:xfrm>
          <a:off x="115888" y="115888"/>
          <a:ext cx="11812760" cy="2085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6" imgW="13198221" imgH="2323936" progId="Word.Document.8">
                  <p:embed/>
                </p:oleObj>
              </mc:Choice>
              <mc:Fallback>
                <p:oleObj name="Document" r:id="rId6" imgW="13198221" imgH="2323936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15888" y="115888"/>
                        <a:ext cx="11812760" cy="20859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3014203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91344" y="539120"/>
            <a:ext cx="11475388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20000"/>
              </a:lnSpc>
            </a:pPr>
            <a:r>
              <a:rPr lang="en-US" altLang="zh-CN" sz="26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1. </a:t>
            </a:r>
            <a:r>
              <a:rPr lang="zh-CN" altLang="en-US" sz="26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分别抛掷两枚质地均匀的硬币，设事件</a:t>
            </a:r>
            <a:r>
              <a:rPr lang="en-US" altLang="zh-CN" sz="26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6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=“</a:t>
            </a:r>
            <a:r>
              <a:rPr lang="zh-CN" altLang="en-US" sz="26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第</a:t>
            </a:r>
            <a:r>
              <a:rPr lang="en-US" altLang="zh-CN" sz="26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6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枚正面朝上</a:t>
            </a:r>
            <a:r>
              <a:rPr lang="en-US" altLang="zh-CN" sz="26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en-US" sz="26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6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6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6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“</a:t>
            </a:r>
            <a:r>
              <a:rPr lang="zh-CN" altLang="en-US" sz="26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第</a:t>
            </a:r>
            <a:r>
              <a:rPr lang="en-US" altLang="zh-CN" sz="26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en-US" sz="26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枚正面朝上</a:t>
            </a:r>
            <a:r>
              <a:rPr lang="en-US" altLang="zh-CN" sz="26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”</a:t>
            </a:r>
            <a:r>
              <a:rPr lang="zh-CN" altLang="en-US" sz="26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，</a:t>
            </a:r>
            <a:r>
              <a:rPr lang="en-US" altLang="zh-CN" sz="26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C</a:t>
            </a:r>
            <a:r>
              <a:rPr lang="en-US" altLang="zh-CN" sz="26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=“2</a:t>
            </a:r>
            <a:r>
              <a:rPr lang="zh-CN" altLang="en-US" sz="26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枚硬币朝上的面相同</a:t>
            </a:r>
            <a:r>
              <a:rPr lang="en-US" altLang="zh-CN" sz="26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”</a:t>
            </a:r>
            <a:r>
              <a:rPr lang="zh-CN" altLang="en-US" sz="26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，</a:t>
            </a:r>
            <a:r>
              <a:rPr lang="en-US" altLang="zh-CN" sz="26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zh-CN" altLang="en-US" sz="26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、</a:t>
            </a:r>
            <a:r>
              <a:rPr lang="en-US" altLang="zh-CN" sz="26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zh-CN" altLang="en-US" sz="26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、</a:t>
            </a:r>
            <a:r>
              <a:rPr lang="en-US" altLang="zh-CN" sz="26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C</a:t>
            </a:r>
            <a:r>
              <a:rPr lang="zh-CN" altLang="en-US" sz="26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中哪两个相互独立？</a:t>
            </a:r>
          </a:p>
        </p:txBody>
      </p:sp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2611287"/>
              </p:ext>
            </p:extLst>
          </p:nvPr>
        </p:nvGraphicFramePr>
        <p:xfrm>
          <a:off x="1128518" y="5378687"/>
          <a:ext cx="9407730" cy="4415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4" imgW="4330700" imgH="203200" progId="Equation.KSEE3">
                  <p:embed/>
                </p:oleObj>
              </mc:Choice>
              <mc:Fallback>
                <p:oleObj r:id="rId4" imgW="4330700" imgH="2032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128518" y="5378687"/>
                        <a:ext cx="9407730" cy="44151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17432729"/>
              </p:ext>
            </p:extLst>
          </p:nvPr>
        </p:nvGraphicFramePr>
        <p:xfrm>
          <a:off x="766886" y="3581450"/>
          <a:ext cx="6374219" cy="8156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6" imgW="3200400" imgH="393700" progId="Equation.KSEE3">
                  <p:embed/>
                </p:oleObj>
              </mc:Choice>
              <mc:Fallback>
                <p:oleObj r:id="rId6" imgW="3200400" imgH="3937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66886" y="3581450"/>
                        <a:ext cx="6374219" cy="81564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8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3130344836"/>
              </p:ext>
            </p:extLst>
          </p:nvPr>
        </p:nvGraphicFramePr>
        <p:xfrm>
          <a:off x="565590" y="1702723"/>
          <a:ext cx="7680325" cy="503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3682800" imgH="253800" progId="Equation.DSMT4">
                  <p:embed/>
                </p:oleObj>
              </mc:Choice>
              <mc:Fallback>
                <p:oleObj name="Equation" r:id="rId8" imgW="3682800" imgH="253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65590" y="1702723"/>
                        <a:ext cx="7680325" cy="503237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8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1971555459"/>
              </p:ext>
            </p:extLst>
          </p:nvPr>
        </p:nvGraphicFramePr>
        <p:xfrm>
          <a:off x="767408" y="2319942"/>
          <a:ext cx="9505056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4368600" imgH="253800" progId="Equation.DSMT4">
                  <p:embed/>
                </p:oleObj>
              </mc:Choice>
              <mc:Fallback>
                <p:oleObj name="Equation" r:id="rId10" imgW="4368600" imgH="253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767408" y="2319942"/>
                        <a:ext cx="9505056" cy="53340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8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2801932050"/>
              </p:ext>
            </p:extLst>
          </p:nvPr>
        </p:nvGraphicFramePr>
        <p:xfrm>
          <a:off x="766886" y="2968138"/>
          <a:ext cx="6625257" cy="5253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3047760" imgH="253800" progId="Equation.DSMT4">
                  <p:embed/>
                </p:oleObj>
              </mc:Choice>
              <mc:Fallback>
                <p:oleObj name="Equation" r:id="rId12" imgW="3047760" imgH="253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766886" y="2968138"/>
                        <a:ext cx="6625257" cy="525378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对象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97524026"/>
              </p:ext>
            </p:extLst>
          </p:nvPr>
        </p:nvGraphicFramePr>
        <p:xfrm>
          <a:off x="1199455" y="4499462"/>
          <a:ext cx="4685605" cy="7872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4" imgW="2438400" imgH="393700" progId="Equation.DSMT4">
                  <p:embed/>
                </p:oleObj>
              </mc:Choice>
              <mc:Fallback>
                <p:oleObj name="Equation" r:id="rId14" imgW="2438400" imgH="3937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199455" y="4499462"/>
                        <a:ext cx="4685605" cy="78729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对象 16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69150482"/>
              </p:ext>
            </p:extLst>
          </p:nvPr>
        </p:nvGraphicFramePr>
        <p:xfrm>
          <a:off x="1112333" y="5912132"/>
          <a:ext cx="3844325" cy="4332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16" imgW="1803400" imgH="203200" progId="Equation.KSEE3">
                  <p:embed/>
                </p:oleObj>
              </mc:Choice>
              <mc:Fallback>
                <p:oleObj r:id="rId16" imgW="1803400" imgH="2032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1112333" y="5912132"/>
                        <a:ext cx="3844325" cy="43324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3" name="组合 22"/>
          <p:cNvGrpSpPr/>
          <p:nvPr/>
        </p:nvGrpSpPr>
        <p:grpSpPr>
          <a:xfrm>
            <a:off x="0" y="-95204"/>
            <a:ext cx="12192000" cy="523220"/>
            <a:chOff x="466595" y="325131"/>
            <a:chExt cx="12192000" cy="523220"/>
          </a:xfrm>
        </p:grpSpPr>
        <p:sp>
          <p:nvSpPr>
            <p:cNvPr id="24" name="五边形 23"/>
            <p:cNvSpPr/>
            <p:nvPr/>
          </p:nvSpPr>
          <p:spPr>
            <a:xfrm>
              <a:off x="3228199" y="409563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50"/>
                </a:solidFill>
              </a:endParaRPr>
            </a:p>
          </p:txBody>
        </p:sp>
        <p:sp>
          <p:nvSpPr>
            <p:cNvPr id="25" name="五边形 24"/>
            <p:cNvSpPr/>
            <p:nvPr/>
          </p:nvSpPr>
          <p:spPr>
            <a:xfrm>
              <a:off x="2515281" y="409563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rgbClr val="13B9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50"/>
                </a:solidFill>
              </a:endParaRPr>
            </a:p>
          </p:txBody>
        </p:sp>
        <p:sp>
          <p:nvSpPr>
            <p:cNvPr id="26" name="五边形 25"/>
            <p:cNvSpPr/>
            <p:nvPr/>
          </p:nvSpPr>
          <p:spPr>
            <a:xfrm>
              <a:off x="1562100" y="416633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rgbClr val="3399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50"/>
                </a:solidFill>
              </a:endParaRPr>
            </a:p>
          </p:txBody>
        </p:sp>
        <p:sp>
          <p:nvSpPr>
            <p:cNvPr id="27" name="五边形 26"/>
            <p:cNvSpPr/>
            <p:nvPr/>
          </p:nvSpPr>
          <p:spPr>
            <a:xfrm>
              <a:off x="466595" y="422198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rgbClr val="2A86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b="1">
                  <a:solidFill>
                    <a:schemeClr val="bg1"/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    </a:t>
              </a:r>
              <a:r>
                <a:rPr lang="zh-CN" altLang="en-US" sz="24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练习</a:t>
              </a: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5018762" y="325131"/>
              <a:ext cx="76398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>
                  <a:solidFill>
                    <a:srgbClr val="00B05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－ － － － － － － － － －</a:t>
              </a:r>
            </a:p>
          </p:txBody>
        </p:sp>
      </p:grpSp>
      <p:sp>
        <p:nvSpPr>
          <p:cNvPr id="29" name="矩形 28"/>
          <p:cNvSpPr/>
          <p:nvPr/>
        </p:nvSpPr>
        <p:spPr>
          <a:xfrm>
            <a:off x="10003437" y="-22832"/>
            <a:ext cx="18053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教材</a:t>
            </a:r>
            <a:r>
              <a:rPr lang="en-US" altLang="zh-CN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249</a:t>
            </a:r>
            <a:r>
              <a:rPr lang="zh-CN" altLang="en-US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页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/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263352" y="457537"/>
            <a:ext cx="11275962" cy="1126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2.设样本空间</a:t>
            </a:r>
            <a:r>
              <a:rPr lang="el-GR" altLang="zh-CN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Ω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={a, b, c, d}含有等可能的样本点，且A={a</a:t>
            </a:r>
            <a:r>
              <a:rPr lang="en-US" altLang="zh-CN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, 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b}, B={a, c}, C={a, d}. 请验证A</a:t>
            </a:r>
            <a:r>
              <a:rPr lang="en-US" altLang="zh-CN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, 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, </a:t>
            </a:r>
            <a:r>
              <a:rPr lang="zh-CN" altLang="en-US" sz="28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C三个事件两两独立，但P(ABC)≠P(A)P(B)P(C).</a:t>
            </a:r>
          </a:p>
        </p:txBody>
      </p:sp>
      <p:sp>
        <p:nvSpPr>
          <p:cNvPr id="11" name="矩形 10"/>
          <p:cNvSpPr/>
          <p:nvPr/>
        </p:nvSpPr>
        <p:spPr>
          <a:xfrm>
            <a:off x="263352" y="1655796"/>
            <a:ext cx="11377264" cy="4265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28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解: </a:t>
            </a:r>
            <a:r>
              <a:rPr lang="zh-CN" altLang="en-US" sz="2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A={a, b}, B={a, c}, C={a, d}, AB={a}, AC={a}, BC={a}, ABC={a} ∴P(A)=P(B)=P(C)=</a:t>
            </a:r>
            <a:r>
              <a:rPr lang="en-US" altLang="zh-CN" sz="2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1/2</a:t>
            </a:r>
            <a:r>
              <a:rPr lang="zh-CN" altLang="en-US" sz="2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P(AB)=P(AC)=P(BC)=</a:t>
            </a:r>
            <a:r>
              <a:rPr lang="en-US" altLang="zh-CN" sz="2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1/4</a:t>
            </a:r>
          </a:p>
          <a:p>
            <a:pPr>
              <a:lnSpc>
                <a:spcPct val="200000"/>
              </a:lnSpc>
            </a:pPr>
            <a:r>
              <a:rPr lang="en-US" altLang="zh-CN" sz="2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zh-CN" altLang="en-US" sz="2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P(A)P(B)P(C)=</a:t>
            </a:r>
            <a:r>
              <a:rPr lang="en-US" altLang="zh-CN" sz="2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1/8</a:t>
            </a:r>
            <a:r>
              <a:rPr lang="zh-CN" altLang="en-US" sz="2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P(ABC)=</a:t>
            </a:r>
            <a:r>
              <a:rPr lang="en-US" altLang="zh-CN" sz="2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1/4</a:t>
            </a:r>
          </a:p>
          <a:p>
            <a:pPr>
              <a:lnSpc>
                <a:spcPct val="200000"/>
              </a:lnSpc>
            </a:pPr>
            <a:r>
              <a:rPr lang="zh-CN" altLang="en-US" sz="2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∴P(AB)= P(A)P(B), P(AC)= P(A)P(C), P(BC)=P(B)P(C), 即A,B,C三个事件两两独立, 但P(ABC)≠P(A)P(B)P(C)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0" y="-95204"/>
            <a:ext cx="12192000" cy="523220"/>
            <a:chOff x="466595" y="325131"/>
            <a:chExt cx="12192000" cy="523220"/>
          </a:xfrm>
        </p:grpSpPr>
        <p:sp>
          <p:nvSpPr>
            <p:cNvPr id="13" name="五边形 12"/>
            <p:cNvSpPr/>
            <p:nvPr/>
          </p:nvSpPr>
          <p:spPr>
            <a:xfrm>
              <a:off x="3228199" y="409563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50"/>
                </a:solidFill>
              </a:endParaRPr>
            </a:p>
          </p:txBody>
        </p:sp>
        <p:sp>
          <p:nvSpPr>
            <p:cNvPr id="14" name="五边形 13"/>
            <p:cNvSpPr/>
            <p:nvPr/>
          </p:nvSpPr>
          <p:spPr>
            <a:xfrm>
              <a:off x="2515281" y="409563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rgbClr val="13B9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50"/>
                </a:solidFill>
              </a:endParaRPr>
            </a:p>
          </p:txBody>
        </p:sp>
        <p:sp>
          <p:nvSpPr>
            <p:cNvPr id="15" name="五边形 14"/>
            <p:cNvSpPr/>
            <p:nvPr/>
          </p:nvSpPr>
          <p:spPr>
            <a:xfrm>
              <a:off x="1562100" y="416633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rgbClr val="3399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50"/>
                </a:solidFill>
              </a:endParaRPr>
            </a:p>
          </p:txBody>
        </p:sp>
        <p:sp>
          <p:nvSpPr>
            <p:cNvPr id="16" name="五边形 15"/>
            <p:cNvSpPr/>
            <p:nvPr/>
          </p:nvSpPr>
          <p:spPr>
            <a:xfrm>
              <a:off x="466595" y="422198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rgbClr val="2A86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b="1">
                  <a:solidFill>
                    <a:schemeClr val="bg1"/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    </a:t>
              </a:r>
              <a:r>
                <a:rPr lang="zh-CN" altLang="en-US" sz="24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练习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5018762" y="325131"/>
              <a:ext cx="76398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>
                  <a:solidFill>
                    <a:srgbClr val="00B05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－ － － － － － － － － －</a:t>
              </a:r>
            </a:p>
          </p:txBody>
        </p:sp>
      </p:grpSp>
      <p:sp>
        <p:nvSpPr>
          <p:cNvPr id="18" name="矩形 17"/>
          <p:cNvSpPr/>
          <p:nvPr/>
        </p:nvSpPr>
        <p:spPr>
          <a:xfrm>
            <a:off x="10003437" y="-22832"/>
            <a:ext cx="18053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教材</a:t>
            </a:r>
            <a:r>
              <a:rPr lang="en-US" altLang="zh-CN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249</a:t>
            </a:r>
            <a:r>
              <a:rPr lang="zh-CN" altLang="en-US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页</a:t>
            </a:r>
          </a:p>
        </p:txBody>
      </p:sp>
    </p:spTree>
    <p:extLst>
      <p:ext uri="{BB962C8B-B14F-4D97-AF65-F5344CB8AC3E}">
        <p14:creationId xmlns:p14="http://schemas.microsoft.com/office/powerpoint/2010/main" val="319187010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335360" y="500388"/>
            <a:ext cx="11593288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20000"/>
              </a:lnSpc>
            </a:pPr>
            <a:r>
              <a:rPr lang="zh-CN" altLang="en-US" sz="26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3.天气预报元旦假期甲地的降雨概率是0.2，乙地的降雨概率是0.3，假定在这段时间内两地是否降雨相互之间没有影响，计算在这段时间内:</a:t>
            </a:r>
            <a:endParaRPr lang="en-US" altLang="zh-CN" sz="2600" dirty="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fontAlgn="auto">
              <a:lnSpc>
                <a:spcPct val="120000"/>
              </a:lnSpc>
            </a:pPr>
            <a:r>
              <a:rPr lang="en-US" altLang="zh-CN" sz="26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26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(1)甲、乙两地都降雨的概率;</a:t>
            </a:r>
            <a:endParaRPr lang="en-US" altLang="zh-CN" sz="2600" dirty="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fontAlgn="auto">
              <a:lnSpc>
                <a:spcPct val="120000"/>
              </a:lnSpc>
            </a:pPr>
            <a:r>
              <a:rPr lang="en-US" altLang="zh-CN" sz="26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26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(2)甲、乙两地都不降雨的概率;</a:t>
            </a:r>
            <a:endParaRPr lang="en-US" altLang="zh-CN" sz="2600" dirty="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fontAlgn="auto">
              <a:lnSpc>
                <a:spcPct val="120000"/>
              </a:lnSpc>
            </a:pPr>
            <a:r>
              <a:rPr lang="en-US" altLang="zh-CN" sz="26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(3)</a:t>
            </a:r>
            <a:r>
              <a:rPr lang="zh-CN" altLang="en-US" sz="26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至少一个地方降雨的概率</a:t>
            </a:r>
            <a:r>
              <a:rPr lang="en-US" altLang="zh-CN" sz="26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.</a:t>
            </a:r>
            <a:endParaRPr lang="zh-CN" altLang="en-US" sz="2600" dirty="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87120" y="2993378"/>
            <a:ext cx="10657184" cy="36174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解：</a:t>
            </a:r>
            <a:r>
              <a:rPr lang="zh-CN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(1)甲、乙两地都降雨的概率为0.2×0.3= 0.06</a:t>
            </a:r>
            <a:endParaRPr lang="en-US" altLang="zh-CN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zh-CN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(2)甲、乙两地都不降雨的概率为( 1-0.2)</a:t>
            </a:r>
            <a:r>
              <a:rPr lang="en-US" altLang="zh-CN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×</a:t>
            </a:r>
            <a:r>
              <a:rPr lang="zh-CN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( 1-0.3)= 0.8</a:t>
            </a:r>
            <a:r>
              <a:rPr lang="en-US" altLang="zh-CN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×</a:t>
            </a:r>
            <a:r>
              <a:rPr lang="zh-CN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0.7= 0.56</a:t>
            </a:r>
            <a:endParaRPr lang="en-US" altLang="zh-CN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zh-CN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(3)解法一: 至少一个地方降雨的概率为</a:t>
            </a:r>
            <a:endParaRPr lang="en-US" altLang="zh-CN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</a:t>
            </a:r>
            <a:r>
              <a:rPr lang="zh-CN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0.2</a:t>
            </a:r>
            <a:r>
              <a:rPr lang="en-US" altLang="zh-CN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×</a:t>
            </a:r>
            <a:r>
              <a:rPr lang="zh-CN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0.3+(1-0.2)</a:t>
            </a:r>
            <a:r>
              <a:rPr lang="en-US" altLang="zh-CN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×</a:t>
            </a:r>
            <a:r>
              <a:rPr lang="zh-CN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0.3+0.2</a:t>
            </a:r>
            <a:r>
              <a:rPr lang="en-US" altLang="zh-CN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×</a:t>
            </a:r>
            <a:r>
              <a:rPr lang="zh-CN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( 1-0.3)= 0.44</a:t>
            </a:r>
            <a:endParaRPr lang="en-US" altLang="zh-CN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  <a:r>
              <a:rPr lang="zh-CN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解法二: 由(2)知,甲、乙两地都不降雨的概率为0.56, 所以至少一个地方降雨的概率为</a:t>
            </a:r>
            <a:r>
              <a:rPr lang="en-US" altLang="zh-CN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1-0.56=0.44</a:t>
            </a:r>
            <a:endParaRPr lang="zh-CN" alt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0" y="-95204"/>
            <a:ext cx="12192000" cy="523220"/>
            <a:chOff x="466595" y="325131"/>
            <a:chExt cx="12192000" cy="523220"/>
          </a:xfrm>
        </p:grpSpPr>
        <p:sp>
          <p:nvSpPr>
            <p:cNvPr id="11" name="五边形 10"/>
            <p:cNvSpPr/>
            <p:nvPr/>
          </p:nvSpPr>
          <p:spPr>
            <a:xfrm>
              <a:off x="3228199" y="409563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50"/>
                </a:solidFill>
              </a:endParaRPr>
            </a:p>
          </p:txBody>
        </p:sp>
        <p:sp>
          <p:nvSpPr>
            <p:cNvPr id="12" name="五边形 11"/>
            <p:cNvSpPr/>
            <p:nvPr/>
          </p:nvSpPr>
          <p:spPr>
            <a:xfrm>
              <a:off x="2515281" y="409563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rgbClr val="13B9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50"/>
                </a:solidFill>
              </a:endParaRPr>
            </a:p>
          </p:txBody>
        </p:sp>
        <p:sp>
          <p:nvSpPr>
            <p:cNvPr id="13" name="五边形 12"/>
            <p:cNvSpPr/>
            <p:nvPr/>
          </p:nvSpPr>
          <p:spPr>
            <a:xfrm>
              <a:off x="1562100" y="416633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rgbClr val="3399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50"/>
                </a:solidFill>
              </a:endParaRPr>
            </a:p>
          </p:txBody>
        </p:sp>
        <p:sp>
          <p:nvSpPr>
            <p:cNvPr id="14" name="五边形 13"/>
            <p:cNvSpPr/>
            <p:nvPr/>
          </p:nvSpPr>
          <p:spPr>
            <a:xfrm>
              <a:off x="466595" y="422198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rgbClr val="2A86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b="1">
                  <a:solidFill>
                    <a:schemeClr val="bg1"/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    </a:t>
              </a:r>
              <a:r>
                <a:rPr lang="zh-CN" altLang="en-US" sz="24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练习</a:t>
              </a: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5018762" y="325131"/>
              <a:ext cx="76398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>
                  <a:solidFill>
                    <a:srgbClr val="00B05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－ － － － － － － － － －</a:t>
              </a:r>
            </a:p>
          </p:txBody>
        </p:sp>
      </p:grpSp>
      <p:sp>
        <p:nvSpPr>
          <p:cNvPr id="16" name="矩形 15"/>
          <p:cNvSpPr/>
          <p:nvPr/>
        </p:nvSpPr>
        <p:spPr>
          <a:xfrm>
            <a:off x="10003437" y="-22832"/>
            <a:ext cx="18053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教材</a:t>
            </a:r>
            <a:r>
              <a:rPr lang="en-US" altLang="zh-CN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249</a:t>
            </a:r>
            <a:r>
              <a:rPr lang="zh-CN" altLang="en-US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页</a:t>
            </a:r>
          </a:p>
        </p:txBody>
      </p:sp>
    </p:spTree>
    <p:extLst>
      <p:ext uri="{BB962C8B-B14F-4D97-AF65-F5344CB8AC3E}">
        <p14:creationId xmlns:p14="http://schemas.microsoft.com/office/powerpoint/2010/main" val="220615832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文本框 1"/>
          <p:cNvSpPr txBox="1"/>
          <p:nvPr/>
        </p:nvSpPr>
        <p:spPr>
          <a:xfrm>
            <a:off x="839416" y="950535"/>
            <a:ext cx="8977312" cy="164352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对任意两个事件A与B，如果</a:t>
            </a:r>
          </a:p>
          <a:p>
            <a:pPr>
              <a:lnSpc>
                <a:spcPct val="120000"/>
              </a:lnSpc>
            </a:pP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P(AB)=P(A)P(B)</a:t>
            </a:r>
          </a:p>
          <a:p>
            <a:pPr>
              <a:lnSpc>
                <a:spcPct val="120000"/>
              </a:lnSpc>
            </a:pP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  成立，则称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事件A与事件B相互独立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，简称为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独立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2294" name="文本框 7"/>
          <p:cNvSpPr txBox="1"/>
          <p:nvPr/>
        </p:nvSpPr>
        <p:spPr>
          <a:xfrm>
            <a:off x="839416" y="2745357"/>
            <a:ext cx="8483413" cy="5232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zh-CN" altLang="en-US" sz="280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必然事件Ω、不可能事件∅都与任意事件相互独立</a:t>
            </a:r>
            <a:r>
              <a:rPr lang="en-US" altLang="zh-CN" sz="280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839416" y="3356992"/>
            <a:ext cx="11161240" cy="566309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如果事件A与事件B相互独立，那么它们的对立事件是否也相互独立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6148" name="文本框 11"/>
          <p:cNvSpPr txBox="1"/>
          <p:nvPr/>
        </p:nvSpPr>
        <p:spPr>
          <a:xfrm>
            <a:off x="335360" y="265081"/>
            <a:ext cx="16273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buSzTx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  <a:lvl2pPr>
              <a:buSzTx/>
            </a:lvl2pPr>
            <a:lvl3pPr>
              <a:buSzTx/>
            </a:lvl3pPr>
            <a:lvl4pPr>
              <a:buSzTx/>
            </a:lvl4pPr>
            <a:lvl5pPr>
              <a:buSzTx/>
            </a:lvl5pPr>
            <a:lvl6pPr>
              <a:buClrTx/>
              <a:buSzTx/>
            </a:lvl6pPr>
            <a:lvl7pPr>
              <a:buClrTx/>
              <a:buSzTx/>
            </a:lvl7pPr>
            <a:lvl8pPr>
              <a:buClrTx/>
              <a:buSzTx/>
            </a:lvl8pPr>
            <a:lvl9pPr>
              <a:buClrTx/>
              <a:buSzTx/>
            </a:lvl9pPr>
          </a:lstStyle>
          <a:p>
            <a:r>
              <a:rPr lang="zh-CN" altLang="en-US"/>
              <a:t>课堂小结</a:t>
            </a:r>
          </a:p>
        </p:txBody>
      </p:sp>
      <p:pic>
        <p:nvPicPr>
          <p:cNvPr id="12295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693400" y="12217400"/>
            <a:ext cx="304800" cy="228600"/>
          </a:xfrm>
          <a:prstGeom prst="cube">
            <a:avLst/>
          </a:prstGeom>
        </p:spPr>
      </p:pic>
      <p:pic>
        <p:nvPicPr>
          <p:cNvPr id="12296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922000" y="12509500"/>
            <a:ext cx="317500" cy="2413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  <p:cond evt="onBegin" delay="0">
                          <p:tn val="12"/>
                        </p:cond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9" grpId="0"/>
      <p:bldP spid="12294" grpId="0"/>
      <p:bldP spid="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{e1114342-ac59-4734-9873-7904c7509e54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{e3887c6b-5f9e-4ce3-9d3a-b3b58db371ac}"/>
  <p:tag name="TABLE_ENDDRAG_ORIGIN_RECT" val="270*122"/>
  <p:tag name="TABLE_ENDDRAG_RECT" val="649*309*270*12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DIAGRAM_GROUP_CODE" val="l1-3"/>
  <p:tag name="KSO_WM_SLIDE_COLORSCHEME_VERSION" val="3.2"/>
  <p:tag name="KSO_WM_SLIDE_DIAGTYPE" val="l"/>
  <p:tag name="KSO_WM_SLIDE_ID" val="custom20204426_26"/>
  <p:tag name="KSO_WM_SLIDE_INDEX" val="26"/>
  <p:tag name="KSO_WM_SLIDE_ITEM_CNT" val="3"/>
  <p:tag name="KSO_WM_SLIDE_LAYOUT" val="a_i_l"/>
  <p:tag name="KSO_WM_SLIDE_LAYOUT_CNT" val="1_1_1"/>
  <p:tag name="KSO_WM_SLIDE_POSITION" val="54.3*115.4"/>
  <p:tag name="KSO_WM_SLIDE_SIZE" val="851.397*345.2"/>
  <p:tag name="KSO_WM_SLIDE_SUBTYPE" val="diag"/>
  <p:tag name="KSO_WM_SLIDE_TYPE" val="text"/>
  <p:tag name="KSO_WM_SPECIAL_SOURCE" val="bdnull"/>
  <p:tag name="KSO_WM_TAG_VERSION" val="1.0"/>
  <p:tag name="KSO_WM_TEMPLATE_CATEGORY" val="custom"/>
  <p:tag name="KSO_WM_TEMPLATE_COLOR_TYPE" val="1"/>
  <p:tag name="KSO_WM_TEMPLATE_INDEX" val="20204426"/>
  <p:tag name="KSO_WM_TEMPLATE_MASTER_TYPE" val="1"/>
  <p:tag name="KSO_WM_TEMPLATE_SUBCATEGORY" val="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{e3887c6b-5f9e-4ce3-9d3a-b3b58db371ac}"/>
  <p:tag name="TABLE_ENDDRAG_ORIGIN_RECT" val="270*122"/>
  <p:tag name="TABLE_ENDDRAG_RECT" val="649*309*270*12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{e3887c6b-5f9e-4ce3-9d3a-b3b58db371ac}"/>
  <p:tag name="TABLE_ENDDRAG_ORIGIN_RECT" val="270*122"/>
  <p:tag name="TABLE_ENDDRAG_RECT" val="649*309*270*12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DIAGRAM_GROUP_CODE" val="l1-3"/>
  <p:tag name="KSO_WM_SLIDE_COLORSCHEME_VERSION" val="3.2"/>
  <p:tag name="KSO_WM_SLIDE_DIAGTYPE" val="l"/>
  <p:tag name="KSO_WM_SLIDE_ID" val="custom20204426_26"/>
  <p:tag name="KSO_WM_SLIDE_INDEX" val="26"/>
  <p:tag name="KSO_WM_SLIDE_ITEM_CNT" val="3"/>
  <p:tag name="KSO_WM_SLIDE_LAYOUT" val="a_i_l"/>
  <p:tag name="KSO_WM_SLIDE_LAYOUT_CNT" val="1_1_1"/>
  <p:tag name="KSO_WM_SLIDE_POSITION" val="54.3*115.4"/>
  <p:tag name="KSO_WM_SLIDE_SIZE" val="851.397*345.2"/>
  <p:tag name="KSO_WM_SLIDE_SUBTYPE" val="diag"/>
  <p:tag name="KSO_WM_SLIDE_TYPE" val="text"/>
  <p:tag name="KSO_WM_SPECIAL_SOURCE" val="bdnull"/>
  <p:tag name="KSO_WM_TAG_VERSION" val="1.0"/>
  <p:tag name="KSO_WM_TEMPLATE_CATEGORY" val="custom"/>
  <p:tag name="KSO_WM_TEMPLATE_COLOR_TYPE" val="1"/>
  <p:tag name="KSO_WM_TEMPLATE_INDEX" val="20204426"/>
  <p:tag name="KSO_WM_TEMPLATE_MASTER_TYPE" val="1"/>
  <p:tag name="KSO_WM_TEMPLATE_SUBCATEGORY" val="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DIAGRAM_GROUP_CODE" val="l1-3"/>
  <p:tag name="KSO_WM_SLIDE_COLORSCHEME_VERSION" val="3.2"/>
  <p:tag name="KSO_WM_SLIDE_DIAGTYPE" val="l"/>
  <p:tag name="KSO_WM_SLIDE_ID" val="custom20204426_26"/>
  <p:tag name="KSO_WM_SLIDE_INDEX" val="26"/>
  <p:tag name="KSO_WM_SLIDE_ITEM_CNT" val="3"/>
  <p:tag name="KSO_WM_SLIDE_LAYOUT" val="a_i_l"/>
  <p:tag name="KSO_WM_SLIDE_LAYOUT_CNT" val="1_1_1"/>
  <p:tag name="KSO_WM_SLIDE_POSITION" val="54.3*115.4"/>
  <p:tag name="KSO_WM_SLIDE_SIZE" val="851.397*345.2"/>
  <p:tag name="KSO_WM_SLIDE_SUBTYPE" val="diag"/>
  <p:tag name="KSO_WM_SLIDE_TYPE" val="text"/>
  <p:tag name="KSO_WM_SPECIAL_SOURCE" val="bdnull"/>
  <p:tag name="KSO_WM_TAG_VERSION" val="1.0"/>
  <p:tag name="KSO_WM_TEMPLATE_CATEGORY" val="custom"/>
  <p:tag name="KSO_WM_TEMPLATE_COLOR_TYPE" val="1"/>
  <p:tag name="KSO_WM_TEMPLATE_INDEX" val="20204426"/>
  <p:tag name="KSO_WM_TEMPLATE_MASTER_TYPE" val="1"/>
  <p:tag name="KSO_WM_TEMPLATE_SUBCATEGORY" val="0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lang="zh-CN" altLang="en-US">
            <a:latin typeface="黑体" panose="02010609060101010101" pitchFamily="49" charset="-122"/>
            <a:ea typeface="黑体" panose="02010609060101010101" pitchFamily="49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lang="zh-CN" altLang="en-US">
            <a:latin typeface="黑体" panose="02010609060101010101" pitchFamily="49" charset="-122"/>
            <a:ea typeface="黑体" panose="02010609060101010101" pitchFamily="49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Arial"/>
        <a:cs typeface="Arial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3365</Words>
  <Application>Microsoft Office PowerPoint</Application>
  <PresentationFormat>宽屏</PresentationFormat>
  <Paragraphs>246</Paragraphs>
  <Slides>26</Slides>
  <Notes>9</Notes>
  <HiddenSlides>0</HiddenSlides>
  <MMClips>0</MMClips>
  <ScaleCrop>false</ScaleCrop>
  <HeadingPairs>
    <vt:vector size="8" baseType="variant">
      <vt:variant>
        <vt:lpstr>已用的字体</vt:lpstr>
      </vt:variant>
      <vt:variant>
        <vt:i4>8</vt:i4>
      </vt:variant>
      <vt:variant>
        <vt:lpstr>主题</vt:lpstr>
      </vt:variant>
      <vt:variant>
        <vt:i4>4</vt:i4>
      </vt:variant>
      <vt:variant>
        <vt:lpstr>嵌入 OLE 服务器</vt:lpstr>
      </vt:variant>
      <vt:variant>
        <vt:i4>6</vt:i4>
      </vt:variant>
      <vt:variant>
        <vt:lpstr>幻灯片标题</vt:lpstr>
      </vt:variant>
      <vt:variant>
        <vt:i4>26</vt:i4>
      </vt:variant>
    </vt:vector>
  </HeadingPairs>
  <TitlesOfParts>
    <vt:vector size="44" baseType="lpstr">
      <vt:lpstr>Dotum</vt:lpstr>
      <vt:lpstr>仿宋</vt:lpstr>
      <vt:lpstr>黑体</vt:lpstr>
      <vt:lpstr>楷体</vt:lpstr>
      <vt:lpstr>Arial</vt:lpstr>
      <vt:lpstr>Calibri</vt:lpstr>
      <vt:lpstr>Calibri Light</vt:lpstr>
      <vt:lpstr>Times New Roman</vt:lpstr>
      <vt:lpstr>Office 主题</vt:lpstr>
      <vt:lpstr>1_Office 主题</vt:lpstr>
      <vt:lpstr>2_Office 主题</vt:lpstr>
      <vt:lpstr>3_Office 主题</vt:lpstr>
      <vt:lpstr>Equation</vt:lpstr>
      <vt:lpstr>MathType 6.0 Equation</vt:lpstr>
      <vt:lpstr>Equation.KSEE3</vt:lpstr>
      <vt:lpstr>Microsoft Word 97 - 2003 文档</vt:lpstr>
      <vt:lpstr>Document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rbm.xkw.com</dc:creator>
  <cp:lastModifiedBy>陈 湘月</cp:lastModifiedBy>
  <cp:revision>16</cp:revision>
  <cp:lastPrinted>2022-04-04T11:09:50Z</cp:lastPrinted>
  <dcterms:created xsi:type="dcterms:W3CDTF">2022-04-04T11:09:50Z</dcterms:created>
  <dcterms:modified xsi:type="dcterms:W3CDTF">2022-06-18T06:13:28Z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