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sldIdLst>
    <p:sldId id="296" r:id="rId4"/>
    <p:sldId id="290" r:id="rId5"/>
    <p:sldId id="256" r:id="rId7"/>
    <p:sldId id="297" r:id="rId8"/>
    <p:sldId id="291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294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93CC"/>
    <a:srgbClr val="86B0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1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3F9A46-BF5B-45CB-86DB-B63A9C7EDDD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3CA932-BF74-42D6-A7A3-22E5ED8ECBC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26628" name="页脚占位符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29" name="页眉占位符 5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批注：“一种奇异的新的开始”指居里夫人踏上了科学新征程，开始了对镭的研究。“艰苦而且微妙的快乐”，“艰苦”是指环境的酷暑和严寒，条件的简陋，钻研过程的劳累和艰辛，但由于对科学的热爱，所以主观感觉很快乐。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lang="zh-CN" altLang="en-US" b="1" noProof="0" dirty="0">
                <a:solidFill>
                  <a:srgbClr val="FF0000"/>
                </a:solidFill>
                <a:latin typeface="+mn-ea"/>
                <a:sym typeface="+mn-ea"/>
              </a:rPr>
              <a:t>（</a:t>
            </a:r>
            <a:r>
              <a:rPr lang="en-US" altLang="zh-CN" b="1" noProof="0" dirty="0">
                <a:solidFill>
                  <a:srgbClr val="FF0000"/>
                </a:solidFill>
                <a:latin typeface="+mn-ea"/>
                <a:sym typeface="+mn-ea"/>
              </a:rPr>
              <a:t>1</a:t>
            </a:r>
            <a:r>
              <a:rPr lang="zh-CN" altLang="en-US" b="1" noProof="0" dirty="0">
                <a:solidFill>
                  <a:srgbClr val="FF0000"/>
                </a:solidFill>
                <a:latin typeface="+mn-ea"/>
                <a:sym typeface="+mn-ea"/>
              </a:rPr>
              <a:t>）真实还原当时的场景和感受，增加文章的真实性和说服力；</a:t>
            </a:r>
            <a:endParaRPr kumimoji="0" lang="en-US" altLang="zh-CN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lang="zh-CN" altLang="en-US" b="1" noProof="0" dirty="0">
                <a:solidFill>
                  <a:srgbClr val="FF0000"/>
                </a:solidFill>
                <a:latin typeface="+mn-ea"/>
                <a:sym typeface="+mn-ea"/>
              </a:rPr>
              <a:t>（</a:t>
            </a:r>
            <a:r>
              <a:rPr lang="en-US" altLang="zh-CN" b="1" noProof="0" dirty="0">
                <a:solidFill>
                  <a:srgbClr val="FF0000"/>
                </a:solidFill>
                <a:latin typeface="+mn-ea"/>
                <a:sym typeface="+mn-ea"/>
              </a:rPr>
              <a:t>2</a:t>
            </a:r>
            <a:r>
              <a:rPr lang="zh-CN" altLang="en-US" b="1" noProof="0" dirty="0">
                <a:solidFill>
                  <a:srgbClr val="FF0000"/>
                </a:solidFill>
                <a:latin typeface="+mn-ea"/>
                <a:sym typeface="+mn-ea"/>
              </a:rPr>
              <a:t>）转换叙述视角，变换节奏，使文章更为生动。</a:t>
            </a:r>
            <a:endParaRPr kumimoji="0" lang="zh-CN" altLang="en-US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山, 自然, 天空, 雪花&#10;&#10;已生成极高可信度的说明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4707" r="12658" b="966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251281" y="392983"/>
            <a:ext cx="24908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0DBB9-7CFC-44EE-9F9B-AEDAB8F73B9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82B91-7C06-44D9-B674-A6DAAFDAC8C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86F57-1116-4CFC-98A3-10F0DFA4E58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64D93-A60E-4764-8CE2-01B44007EC9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5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5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35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EEB62-A532-489A-B8E0-C1A9286F756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D855C-685D-4CAC-8B72-8198549BA0B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5EE7A-C3C4-40CE-B5C9-29C1E816038B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7B9BC-4AB6-427D-9FB9-8D9527C9434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7045A-6A97-4237-8222-AE192D34228A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CDF47-9A19-42AC-9762-AA4B60126D6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8B2AD-0D56-45B3-A410-68A0A5CD23B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56265-CD21-4C32-953F-2F9E11989B1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AD01D-4DA3-46CE-B45B-88BEC130205E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0F33A-CF1B-4447-8D3F-C28F33F3B36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5" y="273049"/>
            <a:ext cx="4011084" cy="1162051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5"/>
            </a:lvl1pPr>
            <a:lvl2pPr>
              <a:defRPr sz="3735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C0F24-7FED-46C0-82AD-6B7BA32C5E1A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9132F-E9AD-492E-8120-85AE8BA7754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5"/>
            </a:lvl1pPr>
            <a:lvl2pPr marL="609600" indent="0">
              <a:buNone/>
              <a:defRPr sz="3735"/>
            </a:lvl2pPr>
            <a:lvl3pPr marL="1219200" indent="0">
              <a:buNone/>
              <a:defRPr sz="3200"/>
            </a:lvl3pPr>
            <a:lvl4pPr marL="1828800" indent="0">
              <a:buNone/>
              <a:defRPr sz="2665"/>
            </a:lvl4pPr>
            <a:lvl5pPr marL="2438400" indent="0">
              <a:buNone/>
              <a:defRPr sz="2665"/>
            </a:lvl5pPr>
            <a:lvl6pPr marL="3048000" indent="0">
              <a:buNone/>
              <a:defRPr sz="2665"/>
            </a:lvl6pPr>
            <a:lvl7pPr marL="3657600" indent="0">
              <a:buNone/>
              <a:defRPr sz="2665"/>
            </a:lvl7pPr>
            <a:lvl8pPr marL="4267200" indent="0">
              <a:buNone/>
              <a:defRPr sz="2665"/>
            </a:lvl8pPr>
            <a:lvl9pPr marL="4876800" indent="0">
              <a:buNone/>
              <a:defRPr sz="2665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1B2CB-EA6A-48A1-BDC7-DE0BC5021F0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1B57E-627D-4D55-8DC1-4FB9DB57B07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C9BE2-5A00-4250-A324-713B64B6FB7B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DBFBB-FDC4-4C3B-95A7-A5021185B5A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EB2F9-34CD-49C7-9419-003410E9D1B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B9958-C52F-4DA3-B03A-8E32CE99C0E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0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29" Type="http://schemas.openxmlformats.org/officeDocument/2006/relationships/slideLayout" Target="../slideLayouts/slideLayout40.xml"/><Relationship Id="rId28" Type="http://schemas.openxmlformats.org/officeDocument/2006/relationships/slideLayout" Target="../slideLayouts/slideLayout39.xml"/><Relationship Id="rId27" Type="http://schemas.openxmlformats.org/officeDocument/2006/relationships/slideLayout" Target="../slideLayouts/slideLayout38.xml"/><Relationship Id="rId26" Type="http://schemas.openxmlformats.org/officeDocument/2006/relationships/slideLayout" Target="../slideLayouts/slideLayout37.xml"/><Relationship Id="rId25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35.xml"/><Relationship Id="rId23" Type="http://schemas.openxmlformats.org/officeDocument/2006/relationships/slideLayout" Target="../slideLayouts/slideLayout34.xml"/><Relationship Id="rId22" Type="http://schemas.openxmlformats.org/officeDocument/2006/relationships/slideLayout" Target="../slideLayouts/slideLayout33.xml"/><Relationship Id="rId21" Type="http://schemas.openxmlformats.org/officeDocument/2006/relationships/slideLayout" Target="../slideLayouts/slideLayout32.xml"/><Relationship Id="rId20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3.xml"/><Relationship Id="rId19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B7ADF12-9F21-4FBB-A570-3C9F358AC01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6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24E8332-E6FE-46F5-A590-77C3AE248672}" type="slidenum">
              <a:rPr lang="zh-CN" altLang="en-US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609600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1219200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828800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2438400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149" name="文本框 2"/>
          <p:cNvSpPr txBox="1"/>
          <p:nvPr/>
        </p:nvSpPr>
        <p:spPr>
          <a:xfrm>
            <a:off x="2063750" y="630238"/>
            <a:ext cx="55038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/>
              <a:t> </a:t>
            </a:r>
            <a:r>
              <a:rPr lang="zh-CN" altLang="en-US" sz="3600" b="1" dirty="0"/>
              <a:t>课堂导入</a:t>
            </a:r>
            <a:endParaRPr lang="zh-CN" altLang="en-US" sz="36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691515" y="2431415"/>
            <a:ext cx="1050925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在所有的著名人物中，她是唯一不被荣誉所腐蚀的人。</a:t>
            </a:r>
            <a:endParaRPr lang="zh-CN" altLang="en-US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r"/>
            <a:r>
              <a:rPr lang="en-US" altLang="zh-CN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爱因斯坦评价居里夫人</a:t>
            </a:r>
            <a:endParaRPr lang="zh-CN" altLang="en-US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我们不应该虚度一生。我们必须有恒心，尤其要有自信心。</a:t>
            </a:r>
            <a:endParaRPr lang="zh-CN" altLang="en-US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r"/>
            <a:r>
              <a:rPr lang="en-US" altLang="zh-CN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——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居里夫人</a:t>
            </a:r>
            <a:endParaRPr lang="zh-CN" altLang="en-US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endParaRPr lang="zh-CN" altLang="en-US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标题 1"/>
          <p:cNvSpPr txBox="1"/>
          <p:nvPr/>
        </p:nvSpPr>
        <p:spPr bwMode="auto">
          <a:xfrm>
            <a:off x="1377951" y="5147734"/>
            <a:ext cx="6807200" cy="1037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8565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335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5335" b="1" baseline="300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</a:t>
            </a:r>
            <a:r>
              <a:rPr lang="en-US" altLang="zh-CN" sz="5335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335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美丽的颜色</a:t>
            </a:r>
            <a:endParaRPr lang="zh-CN" altLang="en-US" sz="5335" b="1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副标题 2"/>
          <p:cNvSpPr txBox="1"/>
          <p:nvPr/>
        </p:nvSpPr>
        <p:spPr bwMode="auto">
          <a:xfrm>
            <a:off x="2266951" y="6246284"/>
            <a:ext cx="5003800" cy="582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8565" fontAlgn="base">
              <a:spcAft>
                <a:spcPct val="0"/>
              </a:spcAft>
              <a:buNone/>
            </a:pPr>
            <a:r>
              <a:rPr lang="zh-CN" altLang="en-US" sz="2665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部编人教版</a:t>
            </a:r>
            <a:r>
              <a:rPr lang="en-US" altLang="zh-CN" sz="2665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·</a:t>
            </a:r>
            <a:r>
              <a:rPr lang="zh-CN" altLang="en-US" sz="2665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八年级上册</a:t>
            </a:r>
            <a:endParaRPr lang="zh-CN" altLang="en-US" sz="2665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885951" y="6146800"/>
            <a:ext cx="58547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clrChange>
              <a:clrFrom>
                <a:srgbClr val="BAE0F8">
                  <a:alpha val="100000"/>
                </a:srgbClr>
              </a:clrFrom>
              <a:clrTo>
                <a:srgbClr val="BAE0F8">
                  <a:alpha val="100000"/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441325" y="365760"/>
            <a:ext cx="11073765" cy="612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>
              <a:spcBef>
                <a:spcPct val="0"/>
              </a:spcBef>
              <a:buFontTx/>
              <a:buNone/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玛丽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居里（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1867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—1934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日），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出生于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华沙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，世称“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居里夫人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”，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法国著名波兰裔科学家、物理学家、化学家。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1903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年，由于对放射性的研究而共同获得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诺贝尔物理学奖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1911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年，因发现元素钋</a:t>
            </a:r>
            <a:r>
              <a:rPr lang="en-US" sz="2800" b="1" dirty="0" err="1">
                <a:solidFill>
                  <a:srgbClr val="FF0000"/>
                </a:solidFill>
                <a:sym typeface="+mn-ea"/>
              </a:rPr>
              <a:t>pō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和镭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再次获得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诺贝尔化学奖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因而成为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世界上第一个两获诺贝尔奖的人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在她的指导下，人们第一次将放射性同位素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用于治疗癌症。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由于长期接触放射性物质，居里夫人于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1934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因恶性白血病逝世。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1995年，她与丈夫皮埃尔·居里一起移葬先贤祠。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130" y="651510"/>
            <a:ext cx="4363720" cy="3687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7" name="文本框 2"/>
          <p:cNvSpPr txBox="1"/>
          <p:nvPr/>
        </p:nvSpPr>
        <p:spPr>
          <a:xfrm>
            <a:off x="601663" y="271463"/>
            <a:ext cx="55022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60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</a:t>
            </a:r>
            <a:r>
              <a:rPr lang="zh-CN" altLang="en-US" sz="60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镭的作用</a:t>
            </a:r>
            <a:endParaRPr lang="zh-CN" altLang="en-US" sz="6000" b="1" dirty="0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72965" y="1416050"/>
            <a:ext cx="7188835" cy="507746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</a:t>
            </a:r>
            <a:r>
              <a:rPr lang="en-US" altLang="zh-CN" sz="3600" dirty="0"/>
              <a:t>   </a:t>
            </a:r>
            <a:r>
              <a:rPr lang="zh-CN" altLang="en-US" sz="3600" b="1" dirty="0"/>
              <a:t>镭是一种化学元素，是一种荧蓝色/银白色金属碱土金属，带有放射性。镭有剧毒，它能取代人体内的钙并在骨骼中浓集，急性中毒时，会造成骨髓的损伤和造血组织的严重破坏，慢性中毒可引起骨瘤和白血病。镭及其衰变产物发射γ射线，能破坏人体内的恶性组织，因此镭针可治癌症。</a:t>
            </a:r>
            <a:endParaRPr lang="zh-CN" altLang="en-US" sz="3600" b="1" dirty="0"/>
          </a:p>
        </p:txBody>
      </p:sp>
      <p:pic>
        <p:nvPicPr>
          <p:cNvPr id="8199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663" y="2305050"/>
            <a:ext cx="3924300" cy="342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5350" y="1386974"/>
            <a:ext cx="602376" cy="849864"/>
          </a:xfrm>
          <a:prstGeom prst="rect">
            <a:avLst/>
          </a:prstGeom>
        </p:spPr>
      </p:pic>
      <p:grpSp>
        <p:nvGrpSpPr>
          <p:cNvPr id="35" name="组合 27"/>
          <p:cNvGrpSpPr/>
          <p:nvPr/>
        </p:nvGrpSpPr>
        <p:grpSpPr bwMode="auto">
          <a:xfrm>
            <a:off x="661277" y="529407"/>
            <a:ext cx="2570162" cy="685800"/>
            <a:chOff x="2747226" y="536189"/>
            <a:chExt cx="2458107" cy="604628"/>
          </a:xfrm>
        </p:grpSpPr>
        <p:sp>
          <p:nvSpPr>
            <p:cNvPr id="36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 w="9525" cap="flat" cmpd="sng" algn="ctr">
              <a:solidFill>
                <a:srgbClr val="FF9999">
                  <a:alpha val="30196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字</a:t>
              </a:r>
              <a:endPara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7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 w="9525" cap="flat" cmpd="sng" algn="ctr">
              <a:solidFill>
                <a:srgbClr val="99FF99">
                  <a:alpha val="20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词</a:t>
              </a:r>
              <a:endPara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8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 w="9525" cap="flat" cmpd="sng" algn="ctr">
              <a:solidFill>
                <a:srgbClr val="FFCC66"/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学</a:t>
              </a:r>
              <a:endPara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9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 w="9525" cap="flat" cmpd="sng" algn="ctr">
              <a:solidFill>
                <a:srgbClr val="66CCFF">
                  <a:alpha val="18824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习</a:t>
              </a:r>
              <a:endPara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41" name="TextBox 47"/>
          <p:cNvSpPr txBox="1"/>
          <p:nvPr/>
        </p:nvSpPr>
        <p:spPr>
          <a:xfrm>
            <a:off x="1446530" y="1652905"/>
            <a:ext cx="10603865" cy="3969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微妙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燥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沥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青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骤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雨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猝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至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窒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息</a:t>
            </a:r>
            <a:endParaRPr lang="zh-CN" altLang="en-US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altLang="zh-CN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吹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嘘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荧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光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筋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疲力尽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和颜悦色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炽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</a:t>
            </a:r>
            <a:endParaRPr lang="zh-CN" altLang="en-US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altLang="zh-CN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踱         铀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氯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镭         钋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1" name="TextBox 18"/>
          <p:cNvSpPr/>
          <p:nvPr/>
        </p:nvSpPr>
        <p:spPr>
          <a:xfrm>
            <a:off x="10074910" y="1991995"/>
            <a:ext cx="112204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zhì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5" name="TextBox 23"/>
          <p:cNvSpPr/>
          <p:nvPr/>
        </p:nvSpPr>
        <p:spPr>
          <a:xfrm>
            <a:off x="6814185" y="2007235"/>
            <a:ext cx="235966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zhòu</a:t>
            </a:r>
            <a:r>
              <a:rPr lang="en-US" sz="3600" b="1" dirty="0" err="1">
                <a:solidFill>
                  <a:srgbClr val="FF0000"/>
                </a:solidFill>
                <a:sym typeface="+mn-ea"/>
              </a:rPr>
              <a:t>   </a:t>
            </a:r>
            <a:r>
              <a:rPr lang="en-US" sz="3600" b="1" dirty="0" err="1">
                <a:solidFill>
                  <a:srgbClr val="FF0000"/>
                </a:solidFill>
                <a:sym typeface="+mn-ea"/>
              </a:rPr>
              <a:t>cù</a:t>
            </a:r>
            <a:r>
              <a:rPr lang="en-US" sz="3600" b="1" dirty="0" err="1">
                <a:solidFill>
                  <a:srgbClr val="FF0000"/>
                </a:solidFill>
                <a:sym typeface="+mn-ea"/>
              </a:rPr>
              <a:t>          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6" name="TextBox 25"/>
          <p:cNvSpPr/>
          <p:nvPr/>
        </p:nvSpPr>
        <p:spPr>
          <a:xfrm>
            <a:off x="5359400" y="3318510"/>
            <a:ext cx="87439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jīn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781810" y="3318510"/>
            <a:ext cx="81026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</a:rPr>
              <a:t>xū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279775" y="3242310"/>
            <a:ext cx="138430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</a:rPr>
              <a:t>yínɡ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483860" y="2007235"/>
            <a:ext cx="595630" cy="64516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lì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10255" y="1991995"/>
            <a:ext cx="939165" cy="64516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zào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6" name="TextBox 18"/>
          <p:cNvSpPr/>
          <p:nvPr/>
        </p:nvSpPr>
        <p:spPr>
          <a:xfrm>
            <a:off x="10029190" y="3228340"/>
            <a:ext cx="1122045" cy="645160"/>
          </a:xfrm>
          <a:prstGeom prst="rect">
            <a:avLst/>
          </a:prstGeom>
        </p:spPr>
        <p:txBody>
          <a:bodyPr wrap="square">
            <a:spAutoFit/>
          </a:bodyPr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chì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375410" y="4558030"/>
            <a:ext cx="1064260" cy="64516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sz="3600" b="1" dirty="0" err="1">
                <a:solidFill>
                  <a:srgbClr val="FF0000"/>
                </a:solidFill>
              </a:rPr>
              <a:t>duó</a:t>
            </a:r>
            <a:endParaRPr lang="en-US" sz="3600" b="1" dirty="0" err="1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38500" y="4558030"/>
            <a:ext cx="1148080" cy="64516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sz="3600" b="1" dirty="0" err="1">
                <a:solidFill>
                  <a:srgbClr val="FF0000"/>
                </a:solidFill>
              </a:rPr>
              <a:t>yóu</a:t>
            </a:r>
            <a:endParaRPr lang="en-US" sz="3600" b="1" dirty="0" err="1">
              <a:solidFill>
                <a:srgbClr val="FF0000"/>
              </a:solidFill>
            </a:endParaRPr>
          </a:p>
        </p:txBody>
      </p:sp>
      <p:sp>
        <p:nvSpPr>
          <p:cNvPr id="9" name="TextBox 25"/>
          <p:cNvSpPr/>
          <p:nvPr/>
        </p:nvSpPr>
        <p:spPr>
          <a:xfrm>
            <a:off x="5364480" y="4588510"/>
            <a:ext cx="1449705" cy="645160"/>
          </a:xfrm>
          <a:prstGeom prst="rect">
            <a:avLst/>
          </a:prstGeom>
        </p:spPr>
        <p:txBody>
          <a:bodyPr wrap="square">
            <a:spAutoFit/>
          </a:bodyPr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lǜ   léi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10" name="TextBox 18"/>
          <p:cNvSpPr/>
          <p:nvPr/>
        </p:nvSpPr>
        <p:spPr>
          <a:xfrm>
            <a:off x="7950835" y="4574540"/>
            <a:ext cx="1122045" cy="645160"/>
          </a:xfrm>
          <a:prstGeom prst="rect">
            <a:avLst/>
          </a:prstGeom>
        </p:spPr>
        <p:txBody>
          <a:bodyPr wrap="square">
            <a:spAutoFit/>
          </a:bodyPr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pō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pic>
        <p:nvPicPr>
          <p:cNvPr id="4" name="图片 3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5" grpId="0"/>
      <p:bldP spid="56" grpId="0"/>
      <p:bldP spid="57" grpId="0"/>
      <p:bldP spid="58" grpId="0"/>
      <p:bldP spid="2" grpId="0"/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9" name="文本框 2"/>
          <p:cNvSpPr txBox="1"/>
          <p:nvPr/>
        </p:nvSpPr>
        <p:spPr>
          <a:xfrm>
            <a:off x="4197350" y="311150"/>
            <a:ext cx="5502275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</a:t>
            </a: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自学指引</a:t>
            </a:r>
            <a:endParaRPr lang="zh-CN" altLang="en-US" sz="5400" b="1" dirty="0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11270" name="文本框 1"/>
          <p:cNvSpPr txBox="1"/>
          <p:nvPr/>
        </p:nvSpPr>
        <p:spPr>
          <a:xfrm>
            <a:off x="1219835" y="1660525"/>
            <a:ext cx="1026223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初读课文，整体感知，思考下列问题：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、居里夫人有哪些人格魅力？请在文中勾画旁批；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、你怎么理解题目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美丽的颜色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  <p:sp>
        <p:nvSpPr>
          <p:cNvPr id="12291" name="文本框 2"/>
          <p:cNvSpPr txBox="1"/>
          <p:nvPr/>
        </p:nvSpPr>
        <p:spPr>
          <a:xfrm>
            <a:off x="4367213" y="266700"/>
            <a:ext cx="550386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hangingPunct="1"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 dirty="0"/>
              <a:t> </a:t>
            </a: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人物形象探究</a:t>
            </a:r>
            <a:endParaRPr lang="zh-CN" altLang="en-US" sz="5400" b="1" dirty="0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12292" name="标题 3073"/>
          <p:cNvSpPr>
            <a:spLocks noGrp="1"/>
          </p:cNvSpPr>
          <p:nvPr/>
        </p:nvSpPr>
        <p:spPr>
          <a:xfrm>
            <a:off x="2020888" y="2216150"/>
            <a:ext cx="8797925" cy="24241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SzPct val="100000"/>
              <a:buFont typeface="Arial" panose="020B0604020202020204" pitchFamily="34" charset="0"/>
              <a:buNone/>
            </a:pPr>
            <a:endParaRPr lang="zh-CN" altLang="zh-CN" sz="4400" b="1" dirty="0">
              <a:solidFill>
                <a:schemeClr val="tx2"/>
              </a:solidFill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650240" y="911860"/>
            <a:ext cx="11136630" cy="508889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、热爱科学（痴迷科学）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段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：这种艰苦而且微妙的快乐。   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段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17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：玛丽像期盼已经答应给的玩具的小孩一样，怀着热切的好奇。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段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22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23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“看哪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……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看哪！”这个青年妇人低声说着。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……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在黑暗中，在寂静中，两个人的脸都转向这些微光，转向这射线的神秘来源，转向镭，转向他们的镭！玛丽的身体前倾，热切地望着，他此时的姿势，就像一小时前在她睡着了的孩子床头看着孩子一样。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2、不畏艰难，刻苦钻研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工作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环境艰苦，设施简陋，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工作负荷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重，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镭的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提取难度大等，体现了居里夫人敬业和吃苦的精神。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  <p:sp>
        <p:nvSpPr>
          <p:cNvPr id="13315" name="文本框 2"/>
          <p:cNvSpPr txBox="1"/>
          <p:nvPr/>
        </p:nvSpPr>
        <p:spPr>
          <a:xfrm>
            <a:off x="4367213" y="266700"/>
            <a:ext cx="550386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hangingPunct="1"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 dirty="0"/>
              <a:t> </a:t>
            </a: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人物形象探究</a:t>
            </a:r>
            <a:endParaRPr lang="zh-CN" altLang="en-US" sz="5400" b="1" dirty="0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13316" name="标题 3073"/>
          <p:cNvSpPr>
            <a:spLocks noGrp="1"/>
          </p:cNvSpPr>
          <p:nvPr/>
        </p:nvSpPr>
        <p:spPr>
          <a:xfrm>
            <a:off x="2020888" y="2216150"/>
            <a:ext cx="8797925" cy="24241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SzPct val="100000"/>
              <a:buFont typeface="Arial" panose="020B0604020202020204" pitchFamily="34" charset="0"/>
              <a:buNone/>
            </a:pPr>
            <a:endParaRPr lang="zh-CN" altLang="zh-CN" sz="4400" b="1" dirty="0">
              <a:solidFill>
                <a:schemeClr val="tx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0705" y="1052830"/>
            <a:ext cx="11010265" cy="50444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3、以苦为乐，乐观坚强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段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“然而我们生活中最美好而且最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快乐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的几年，还是在这个简陋的旧棚屋中度过的。”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段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14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: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“虽然我们的工作条件给我们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许多困难，但是我们仍然觉得很快乐。”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段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5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“这个时期是我丈夫和我的共同生活中的英勇时期。”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、坚韧执着，保持专注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段7:1898年到1902年，居里先生和夫人就是在这种条件之下工作的。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段13：工作日变成了工作月，工作月变成了工作年。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b="1" dirty="0">
              <a:solidFill>
                <a:srgbClr val="7575D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2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charRg st="12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charRg st="12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5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charRg st="5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charRg st="5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83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charRg st="83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charRg st="83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09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charRg st="109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charRg st="109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21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charRg st="121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charRg st="121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57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charRg st="157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charRg st="157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9" name="文本框 2"/>
          <p:cNvSpPr txBox="1"/>
          <p:nvPr/>
        </p:nvSpPr>
        <p:spPr>
          <a:xfrm>
            <a:off x="2383790" y="541655"/>
            <a:ext cx="823404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/>
              <a:t> </a:t>
            </a: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题目的含义</a:t>
            </a:r>
            <a:r>
              <a:rPr lang="en-US" altLang="zh-CN" sz="3600" b="1" dirty="0"/>
              <a:t>——</a:t>
            </a:r>
            <a:r>
              <a:rPr lang="zh-CN" altLang="en-US" sz="3600" b="1" dirty="0"/>
              <a:t>美丽的颜色</a:t>
            </a:r>
            <a:endParaRPr lang="zh-CN" altLang="en-US" sz="3600" b="1" dirty="0"/>
          </a:p>
        </p:txBody>
      </p:sp>
      <p:sp>
        <p:nvSpPr>
          <p:cNvPr id="7" name="标题 3073"/>
          <p:cNvSpPr>
            <a:spLocks noGrp="1"/>
          </p:cNvSpPr>
          <p:nvPr/>
        </p:nvSpPr>
        <p:spPr>
          <a:xfrm>
            <a:off x="1732915" y="1871345"/>
            <a:ext cx="9535160" cy="354266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None/>
            </a:pPr>
            <a:r>
              <a:rPr lang="zh-CN" altLang="zh-CN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一语双关：</a:t>
            </a:r>
            <a:endParaRPr lang="zh-CN" altLang="zh-CN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None/>
            </a:pPr>
            <a:r>
              <a:rPr lang="en-US" altLang="zh-CN" b="1" u="sng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b="1" u="sng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、表层意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美丽的颜色指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镭发出的“略带蓝色荧光”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，颜色很美丽；</a:t>
            </a:r>
            <a:endParaRPr lang="zh-CN" altLang="en-US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None/>
            </a:pPr>
            <a:r>
              <a:rPr lang="en-US" altLang="zh-CN" b="1" u="sng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zh-CN" altLang="en-US" b="1" u="sng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、深层意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是指居里夫人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热爱科学、不懈追求、淡泊名利的态度和精神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endParaRPr lang="zh-CN" altLang="en-US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3.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同时也体现了他们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人格的高贵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！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SzPct val="100000"/>
              <a:buFont typeface="Arial" panose="020B0604020202020204" pitchFamily="34" charset="0"/>
              <a:buNone/>
            </a:pPr>
            <a:endParaRPr lang="zh-CN" altLang="en-US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4" name="图片 3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5365" name="文本框 2"/>
          <p:cNvSpPr txBox="1"/>
          <p:nvPr/>
        </p:nvSpPr>
        <p:spPr>
          <a:xfrm>
            <a:off x="4276725" y="358775"/>
            <a:ext cx="55022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/>
              <a:t> </a:t>
            </a: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自学指引</a:t>
            </a:r>
            <a:endParaRPr lang="zh-CN" altLang="en-US" sz="3600" b="1" dirty="0"/>
          </a:p>
        </p:txBody>
      </p:sp>
      <p:sp>
        <p:nvSpPr>
          <p:cNvPr id="15366" name="文本框 1"/>
          <p:cNvSpPr txBox="1"/>
          <p:nvPr/>
        </p:nvSpPr>
        <p:spPr>
          <a:xfrm>
            <a:off x="2346325" y="1557338"/>
            <a:ext cx="7993063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再读课文，语言品味，根据示例完成下列任务：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文中有很多富有意味的语句，进行品读，试着做批注：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3" name="文本框 2"/>
          <p:cNvSpPr txBox="1"/>
          <p:nvPr/>
        </p:nvSpPr>
        <p:spPr>
          <a:xfrm>
            <a:off x="2056765" y="3187700"/>
            <a:ext cx="4030663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/>
              <a:t>    示例：工作日变成了工作月，工作月变成了工作年，比埃尔和玛丽没有失掉勇气。这种抵抗他们的材料迷住了他们。</a:t>
            </a:r>
            <a:endParaRPr lang="zh-CN" altLang="en-US" sz="2400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6507163" y="2781300"/>
            <a:ext cx="0" cy="26638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225" name="文本框 5"/>
          <p:cNvSpPr txBox="1"/>
          <p:nvPr/>
        </p:nvSpPr>
        <p:spPr>
          <a:xfrm>
            <a:off x="6600825" y="3141980"/>
            <a:ext cx="45402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批注：这句话凸显的是此次科学研究的难度大，时间长。工作难度超出了预期，但居里夫妇浑然不觉，对科学的热爱使他们沉醉其中，痴迷不已。也体现了两位科学家勇于挑战的精神。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" name="图片 3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9" name="文本框 2"/>
          <p:cNvSpPr txBox="1"/>
          <p:nvPr/>
        </p:nvSpPr>
        <p:spPr>
          <a:xfrm>
            <a:off x="4276725" y="358775"/>
            <a:ext cx="55022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/>
              <a:t> </a:t>
            </a: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自学指引</a:t>
            </a:r>
            <a:endParaRPr lang="zh-CN" altLang="en-US" sz="3600" b="1" dirty="0"/>
          </a:p>
        </p:txBody>
      </p:sp>
      <p:sp>
        <p:nvSpPr>
          <p:cNvPr id="16390" name="文本框 1"/>
          <p:cNvSpPr txBox="1"/>
          <p:nvPr/>
        </p:nvSpPr>
        <p:spPr>
          <a:xfrm>
            <a:off x="2139950" y="1285875"/>
            <a:ext cx="7993063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再读课文，语言品味，根据示例完成下列任务：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文中有很多富有意味的语句，进行品读，试着做批注：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1" name="文本框 2"/>
          <p:cNvSpPr txBox="1"/>
          <p:nvPr/>
        </p:nvSpPr>
        <p:spPr>
          <a:xfrm>
            <a:off x="1489075" y="3223895"/>
            <a:ext cx="403066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/>
              <a:t>    这是一个奇异的新的开始，这种艰苦而且微妙的快乐，两次都挑选了最简陋的布景。</a:t>
            </a:r>
            <a:endParaRPr lang="zh-CN" altLang="en-US" sz="2400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5602288" y="2583180"/>
            <a:ext cx="0" cy="26638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9" name="文本框 5"/>
          <p:cNvSpPr txBox="1"/>
          <p:nvPr/>
        </p:nvSpPr>
        <p:spPr>
          <a:xfrm>
            <a:off x="5800725" y="2794635"/>
            <a:ext cx="482854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批注：“一种奇异的新的开始”指居里夫人踏上了科学新征程，开始了对镭的研究。“艰苦而且微妙的快乐”，“艰苦”是指环境的酷暑和严寒，条件的简陋，钻研过程的劳累和艰辛，但由于对科学的热爱，所以主观感觉很快乐。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" name="图片 3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3" name="文本框 2"/>
          <p:cNvSpPr txBox="1"/>
          <p:nvPr/>
        </p:nvSpPr>
        <p:spPr>
          <a:xfrm>
            <a:off x="4276725" y="331788"/>
            <a:ext cx="55022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/>
              <a:t> </a:t>
            </a: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自学指引</a:t>
            </a:r>
            <a:endParaRPr lang="zh-CN" altLang="en-US" sz="3600" b="1" dirty="0"/>
          </a:p>
        </p:txBody>
      </p:sp>
      <p:sp>
        <p:nvSpPr>
          <p:cNvPr id="17414" name="文本框 1"/>
          <p:cNvSpPr txBox="1"/>
          <p:nvPr/>
        </p:nvSpPr>
        <p:spPr>
          <a:xfrm>
            <a:off x="1679575" y="1285875"/>
            <a:ext cx="9199245" cy="3661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再读课文，写法探究：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、文中引用了不少居里夫人自己的话，找出来读一读，结合上下文说说引用这些资料的好处；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、这篇文章是居里夫人的小女儿写的，文章不只是客观记叙居里夫妇发现镭的过程，作者的情感是如何体现的？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  <p:sp>
        <p:nvSpPr>
          <p:cNvPr id="18437" name="文本框 2"/>
          <p:cNvSpPr txBox="1"/>
          <p:nvPr/>
        </p:nvSpPr>
        <p:spPr>
          <a:xfrm>
            <a:off x="4276725" y="331788"/>
            <a:ext cx="55022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自学指引</a:t>
            </a:r>
            <a:endParaRPr lang="zh-CN" altLang="en-US" sz="3600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1393825" y="1285875"/>
            <a:ext cx="9484995" cy="4399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zh-CN" altLang="en-US" sz="36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再读课文，写法探究：</a:t>
            </a:r>
            <a:endParaRPr kumimoji="0" lang="en-US" altLang="zh-CN" sz="3600" b="1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endParaRPr kumimoji="0" lang="en-US" altLang="zh-CN" sz="3600" b="1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32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32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、文中引用了不少居里夫人自己的话，找出来读一读，结合上下文说说引用这些资料的好处；</a:t>
            </a:r>
            <a:endParaRPr kumimoji="0" lang="en-US" altLang="zh-CN" sz="3200" b="1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1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）真实还原当时的场景和感受，增加文章的真实性和说服力；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2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）转换叙述视角，变换节奏，使文章更为生动。</a:t>
            </a:r>
            <a:endParaRPr kumimoji="0" lang="zh-CN" altLang="en-US" sz="36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5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charRg st="55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charRg st="55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5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charRg st="85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charRg st="85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  <p:sp>
        <p:nvSpPr>
          <p:cNvPr id="19461" name="文本框 2"/>
          <p:cNvSpPr txBox="1"/>
          <p:nvPr/>
        </p:nvSpPr>
        <p:spPr>
          <a:xfrm>
            <a:off x="4295775" y="0"/>
            <a:ext cx="55022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/>
              <a:t> </a:t>
            </a: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自学指引</a:t>
            </a:r>
            <a:endParaRPr lang="zh-CN" altLang="en-US" sz="3600" b="1" dirty="0"/>
          </a:p>
        </p:txBody>
      </p:sp>
      <p:sp>
        <p:nvSpPr>
          <p:cNvPr id="13318" name="文本框 1"/>
          <p:cNvSpPr txBox="1"/>
          <p:nvPr/>
        </p:nvSpPr>
        <p:spPr>
          <a:xfrm>
            <a:off x="885825" y="644525"/>
            <a:ext cx="10413365" cy="56927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再读课文，写法探究：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、这篇文章是居里夫人的小女儿写的，文章不只是客观记叙居里夫妇发现镭的过程，作者的情感是如何体现的呢？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“若是下雨，雨水就以一种令人厌烦的轻柔的声音”</a:t>
            </a:r>
            <a:endParaRPr lang="en-US" altLang="zh-CN" sz="2400" dirty="0">
              <a:solidFill>
                <a:srgbClr val="333333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00B0F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</a:t>
            </a:r>
            <a:r>
              <a:rPr lang="en-US" altLang="zh-CN" sz="2400" dirty="0">
                <a:solidFill>
                  <a:srgbClr val="00B0F0"/>
                </a:solidFill>
                <a:ea typeface="黑体" panose="02010609060101010101" pitchFamily="49" charset="-122"/>
              </a:rPr>
              <a:t>——</a:t>
            </a:r>
            <a:r>
              <a:rPr lang="zh-CN" altLang="en-US" sz="2400" dirty="0">
                <a:solidFill>
                  <a:srgbClr val="00B0F0"/>
                </a:solidFill>
                <a:ea typeface="黑体" panose="02010609060101010101" pitchFamily="49" charset="-122"/>
              </a:rPr>
              <a:t>有些幽默感的语言</a:t>
            </a:r>
            <a:endParaRPr lang="en-US" altLang="zh-CN" sz="2400" dirty="0">
              <a:solidFill>
                <a:srgbClr val="00B0F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“她独自一个人就是一家工厂。”</a:t>
            </a:r>
            <a:endParaRPr lang="en-US" altLang="zh-CN" sz="2400" dirty="0">
              <a:solidFill>
                <a:srgbClr val="333333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00B0F0"/>
                </a:solidFill>
                <a:ea typeface="黑体" panose="02010609060101010101" pitchFamily="49" charset="-122"/>
              </a:rPr>
              <a:t>                                             ——</a:t>
            </a:r>
            <a:r>
              <a:rPr lang="zh-CN" altLang="en-US" sz="2400" dirty="0">
                <a:solidFill>
                  <a:srgbClr val="00B0F0"/>
                </a:solidFill>
                <a:ea typeface="黑体" panose="02010609060101010101" pitchFamily="49" charset="-122"/>
              </a:rPr>
              <a:t>敬仰、爱戴、体贴、心疼</a:t>
            </a:r>
            <a:endParaRPr lang="en-US" altLang="zh-CN" sz="2400" dirty="0">
              <a:solidFill>
                <a:srgbClr val="00B0F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“有一天，玛丽像期盼别人已经答应给的玩具的小孩一样，怀着热切的好奇心说</a:t>
            </a:r>
            <a:r>
              <a:rPr lang="en-US" altLang="zh-CN" sz="24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……..</a:t>
            </a:r>
            <a:r>
              <a:rPr lang="zh-CN" altLang="en-US" sz="24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这个物理学家和颜悦色地</a:t>
            </a:r>
            <a:r>
              <a:rPr lang="en-US" altLang="zh-CN" sz="24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4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400" dirty="0">
              <a:solidFill>
                <a:srgbClr val="333333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00B0F0"/>
                </a:solidFill>
                <a:ea typeface="黑体" panose="02010609060101010101" pitchFamily="49" charset="-122"/>
              </a:rPr>
              <a:t>——</a:t>
            </a:r>
            <a:r>
              <a:rPr lang="zh-CN" altLang="en-US" sz="2400" dirty="0">
                <a:solidFill>
                  <a:srgbClr val="00B0F0"/>
                </a:solidFill>
                <a:ea typeface="黑体" panose="02010609060101010101" pitchFamily="49" charset="-122"/>
              </a:rPr>
              <a:t>神情描写，比喻为一个小孩子，尽显温柔和对科学的痴迷</a:t>
            </a:r>
            <a:endParaRPr lang="en-US" altLang="zh-CN" sz="2400" dirty="0">
              <a:solidFill>
                <a:srgbClr val="00B0F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“两个人的脸都转向这些微光，转向这射线的神秘来源，转向镭，转向他们的镭！玛丽的身体前倾，热切地望着，他此时的姿势，就像一小时前在她睡着了的孩子床头看着孩子一样。”</a:t>
            </a:r>
            <a:endParaRPr lang="en-US" altLang="zh-CN" sz="2400" dirty="0">
              <a:solidFill>
                <a:srgbClr val="333333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00B0F0"/>
                </a:solidFill>
                <a:ea typeface="黑体" panose="02010609060101010101" pitchFamily="49" charset="-122"/>
              </a:rPr>
              <a:t>——</a:t>
            </a:r>
            <a:r>
              <a:rPr lang="zh-CN" altLang="en-US" sz="2400" dirty="0">
                <a:solidFill>
                  <a:srgbClr val="00B0F0"/>
                </a:solidFill>
                <a:ea typeface="黑体" panose="02010609060101010101" pitchFamily="49" charset="-122"/>
              </a:rPr>
              <a:t>慢动作细节描写，笔触细腻，尽显居里夫妇内心的激动和期盼。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64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>
                                            <p:txEl>
                                              <p:charRg st="64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>
                                            <p:txEl>
                                              <p:charRg st="64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88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8">
                                            <p:txEl>
                                              <p:charRg st="88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8">
                                            <p:txEl>
                                              <p:charRg st="88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148" end="1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>
                                            <p:txEl>
                                              <p:charRg st="148" end="16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8">
                                            <p:txEl>
                                              <p:charRg st="148" end="1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164" end="2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8">
                                            <p:txEl>
                                              <p:charRg st="164" end="2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8">
                                            <p:txEl>
                                              <p:charRg st="164" end="2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223" end="2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8">
                                            <p:txEl>
                                              <p:charRg st="223" end="27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8">
                                            <p:txEl>
                                              <p:charRg st="223" end="27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277" end="3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8">
                                            <p:txEl>
                                              <p:charRg st="277" end="3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8">
                                            <p:txEl>
                                              <p:charRg st="277" end="3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305" end="3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8">
                                            <p:txEl>
                                              <p:charRg st="305" end="3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8">
                                            <p:txEl>
                                              <p:charRg st="305" end="3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390" end="4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18">
                                            <p:txEl>
                                              <p:charRg st="390" end="4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18">
                                            <p:txEl>
                                              <p:charRg st="390" end="4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3" name="TextBox 7"/>
          <p:cNvSpPr txBox="1"/>
          <p:nvPr/>
        </p:nvSpPr>
        <p:spPr>
          <a:xfrm>
            <a:off x="2310765" y="2252663"/>
            <a:ext cx="613410" cy="23209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美丽的颜色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2900363" y="2201863"/>
            <a:ext cx="206375" cy="2452688"/>
          </a:xfrm>
          <a:prstGeom prst="leftBrace">
            <a:avLst>
              <a:gd name="adj1" fmla="val 47324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右大括号 11"/>
          <p:cNvSpPr/>
          <p:nvPr/>
        </p:nvSpPr>
        <p:spPr>
          <a:xfrm>
            <a:off x="8289925" y="2201863"/>
            <a:ext cx="254000" cy="2452688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628063" y="2406650"/>
            <a:ext cx="1044575" cy="196691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以苦为乐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伟大发现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06738" y="2065338"/>
            <a:ext cx="42656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总起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两次快乐时期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14675" y="2913063"/>
            <a:ext cx="2813050" cy="1124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居里夫妇研究镭的条件与经历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88063" y="2784475"/>
            <a:ext cx="17573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条件简陋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88063" y="3502025"/>
            <a:ext cx="17573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辛勤工作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65463" y="4192588"/>
            <a:ext cx="55721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居里夫妇发现镭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美丽、喜悦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左大括号 31"/>
          <p:cNvSpPr/>
          <p:nvPr/>
        </p:nvSpPr>
        <p:spPr>
          <a:xfrm>
            <a:off x="5818188" y="2887663"/>
            <a:ext cx="219075" cy="1057275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493" name="文本框 6"/>
          <p:cNvSpPr txBox="1"/>
          <p:nvPr/>
        </p:nvSpPr>
        <p:spPr>
          <a:xfrm>
            <a:off x="1992313" y="476250"/>
            <a:ext cx="1871662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小结</a:t>
            </a:r>
            <a:endParaRPr lang="zh-CN" altLang="en-US" sz="4800" dirty="0">
              <a:latin typeface="Arial" panose="020B0604020202020204" pitchFamily="34" charset="0"/>
            </a:endParaRPr>
          </a:p>
        </p:txBody>
      </p:sp>
      <p:pic>
        <p:nvPicPr>
          <p:cNvPr id="4" name="图片 3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72"/>
          <a:stretch>
            <a:fillRect/>
          </a:stretch>
        </p:blipFill>
        <p:spPr>
          <a:xfrm>
            <a:off x="0" y="5175885"/>
            <a:ext cx="12192000" cy="1682115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/>
      <p:bldP spid="24" grpId="0"/>
      <p:bldP spid="25" grpId="0"/>
      <p:bldP spid="27" grpId="0"/>
      <p:bldP spid="30" grpId="0"/>
      <p:bldP spid="31" grpId="0"/>
      <p:bldP spid="3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7" name="文本框 2"/>
          <p:cNvSpPr txBox="1"/>
          <p:nvPr/>
        </p:nvSpPr>
        <p:spPr>
          <a:xfrm>
            <a:off x="1154430" y="1268730"/>
            <a:ext cx="10085070" cy="48774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anose="02010609060101010101" pitchFamily="49" charset="-122"/>
              <a:buChar char="※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弱者坐待时机；强者制造时机。  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anose="02010609060101010101" pitchFamily="49" charset="-122"/>
              <a:buChar char="※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我们应该不虚度一生，应该能够说：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我已经做了我能做的事。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anose="02010609060101010101" pitchFamily="49" charset="-122"/>
              <a:buChar char="※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在成名的道路上，流的不是汗水而是鲜血，他们的名字不是用笔而是用生命写成的。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anose="02010609060101010101" pitchFamily="49" charset="-122"/>
              <a:buChar char="※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我们每天都愉快地过着生活，不要等到日子过去了才找出它们的可爱之点，也不要把所有特别合意的希望都放在未来。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anose="02010609060101010101" pitchFamily="49" charset="-122"/>
              <a:buChar char="※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我要把人生变成科学的梦，然后再把梦变成现实。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8" name="文本框 5"/>
          <p:cNvSpPr txBox="1"/>
          <p:nvPr/>
        </p:nvSpPr>
        <p:spPr>
          <a:xfrm>
            <a:off x="2495550" y="280988"/>
            <a:ext cx="49688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buClrTx/>
              <a:buSzTx/>
              <a:buFont typeface="Arial" panose="020B0604020202020204" pitchFamily="34" charset="0"/>
            </a:pPr>
            <a:r>
              <a:rPr lang="zh-CN" altLang="en-US" sz="5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居里夫人名言</a:t>
            </a:r>
            <a:endParaRPr lang="zh-CN" altLang="en-US" sz="5400" b="1" dirty="0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3775" y="1585094"/>
            <a:ext cx="602376" cy="84986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2457</Words>
  <Application>WPS 演示</Application>
  <PresentationFormat>宽屏</PresentationFormat>
  <Paragraphs>180</Paragraphs>
  <Slides>17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1" baseType="lpstr">
      <vt:lpstr>Arial</vt:lpstr>
      <vt:lpstr>宋体</vt:lpstr>
      <vt:lpstr>Wingdings</vt:lpstr>
      <vt:lpstr>微软雅黑</vt:lpstr>
      <vt:lpstr>Calibri</vt:lpstr>
      <vt:lpstr>黑体</vt:lpstr>
      <vt:lpstr>楷体</vt:lpstr>
      <vt:lpstr>隶书</vt:lpstr>
      <vt:lpstr>华文楷体</vt:lpstr>
      <vt:lpstr>Arial Unicode MS</vt:lpstr>
      <vt:lpstr>等线</vt:lpstr>
      <vt:lpstr>等线 Light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小清新PPT</dc:title>
  <dc:creator>NAT</dc:creator>
  <cp:keywords>RP</cp:keywords>
  <dc:description>RP</dc:description>
  <dc:subject>RP</dc:subject>
  <cp:category>RP</cp:category>
  <cp:lastModifiedBy>577570579</cp:lastModifiedBy>
  <cp:revision>26</cp:revision>
  <dcterms:created xsi:type="dcterms:W3CDTF">2017-07-10T08:48:00Z</dcterms:created>
  <dcterms:modified xsi:type="dcterms:W3CDTF">2020-09-17T09:25:38Z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