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64" r:id="rId4"/>
    <p:sldId id="257" r:id="rId5"/>
    <p:sldId id="258" r:id="rId6"/>
    <p:sldId id="259" r:id="rId7"/>
    <p:sldId id="265" r:id="rId8"/>
    <p:sldId id="266" r:id="rId9"/>
    <p:sldId id="260" r:id="rId10"/>
    <p:sldId id="261" r:id="rId11"/>
    <p:sldId id="262" r:id="rId12"/>
    <p:sldId id="267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4E7-B1C4-4217-A112-8C9931618712}" type="datetimeFigureOut">
              <a:rPr lang="zh-CN" altLang="en-US" smtClean="0"/>
              <a:t>2021/6/14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29322-1C56-4B4A-BC43-81DAF63819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9927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4E7-B1C4-4217-A112-8C9931618712}" type="datetimeFigureOut">
              <a:rPr lang="zh-CN" altLang="en-US" smtClean="0"/>
              <a:t>2021/6/14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29322-1C56-4B4A-BC43-81DAF63819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640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4E7-B1C4-4217-A112-8C9931618712}" type="datetimeFigureOut">
              <a:rPr lang="zh-CN" altLang="en-US" smtClean="0"/>
              <a:t>2021/6/14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29322-1C56-4B4A-BC43-81DAF63819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116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4E7-B1C4-4217-A112-8C9931618712}" type="datetimeFigureOut">
              <a:rPr lang="zh-CN" altLang="en-US" smtClean="0"/>
              <a:t>2021/6/14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29322-1C56-4B4A-BC43-81DAF63819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8638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4E7-B1C4-4217-A112-8C9931618712}" type="datetimeFigureOut">
              <a:rPr lang="zh-CN" altLang="en-US" smtClean="0"/>
              <a:t>2021/6/14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29322-1C56-4B4A-BC43-81DAF63819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7121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4E7-B1C4-4217-A112-8C9931618712}" type="datetimeFigureOut">
              <a:rPr lang="zh-CN" altLang="en-US" smtClean="0"/>
              <a:t>2021/6/14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29322-1C56-4B4A-BC43-81DAF63819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32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4E7-B1C4-4217-A112-8C9931618712}" type="datetimeFigureOut">
              <a:rPr lang="zh-CN" altLang="en-US" smtClean="0"/>
              <a:t>2021/6/14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29322-1C56-4B4A-BC43-81DAF63819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3486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4E7-B1C4-4217-A112-8C9931618712}" type="datetimeFigureOut">
              <a:rPr lang="zh-CN" altLang="en-US" smtClean="0"/>
              <a:t>2021/6/14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29322-1C56-4B4A-BC43-81DAF63819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6240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4E7-B1C4-4217-A112-8C9931618712}" type="datetimeFigureOut">
              <a:rPr lang="zh-CN" altLang="en-US" smtClean="0"/>
              <a:t>2021/6/14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29322-1C56-4B4A-BC43-81DAF63819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408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4E7-B1C4-4217-A112-8C9931618712}" type="datetimeFigureOut">
              <a:rPr lang="zh-CN" altLang="en-US" smtClean="0"/>
              <a:t>2021/6/14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29322-1C56-4B4A-BC43-81DAF63819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4551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4E7-B1C4-4217-A112-8C9931618712}" type="datetimeFigureOut">
              <a:rPr lang="zh-CN" altLang="en-US" smtClean="0"/>
              <a:t>2021/6/14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29322-1C56-4B4A-BC43-81DAF63819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3878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804E7-B1C4-4217-A112-8C9931618712}" type="datetimeFigureOut">
              <a:rPr lang="zh-CN" altLang="en-US" smtClean="0"/>
              <a:t>2021/6/14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529322-1C56-4B4A-BC43-81DAF63819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91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36913" y="429492"/>
            <a:ext cx="11795760" cy="4131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13.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把文中画横线的句子翻译成现代汉语。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(8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</a:p>
          <a:p>
            <a:pPr>
              <a:lnSpc>
                <a:spcPts val="4500"/>
              </a:lnSpc>
            </a:pP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上患吏多受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赇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，密使左右试赂之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君恶闻其过则忠化为佞，君乐闻直言则化为忠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23854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63236" y="346364"/>
            <a:ext cx="11811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鲁迅：</a:t>
            </a:r>
            <a:r>
              <a:rPr lang="zh-CN" altLang="en-US" sz="4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 先秦文章，李斯一人而已！</a:t>
            </a:r>
            <a:r>
              <a:rPr lang="zh-CN" altLang="en-US" sz="4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4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4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en-US" altLang="zh-CN" sz="4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4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4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</a:t>
            </a:r>
            <a:r>
              <a:rPr lang="en-US" altLang="zh-CN" sz="4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4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谏逐客客卿书</a:t>
            </a:r>
            <a:r>
              <a:rPr lang="en-US" altLang="zh-CN" sz="4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endParaRPr lang="en-US" altLang="zh-CN" sz="4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4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李斯：</a:t>
            </a:r>
            <a:r>
              <a:rPr lang="zh-CN" altLang="en-US" sz="4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吾欲与若复牵黄犬，俱出上蔡东门，逐狡兔，岂可得乎</a:t>
            </a:r>
            <a:r>
              <a:rPr lang="en-US" altLang="zh-CN" sz="4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!</a:t>
            </a:r>
          </a:p>
          <a:p>
            <a:r>
              <a:rPr lang="en-US" altLang="zh-CN" sz="4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4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二世二年七月，具斯五刑论，腰斩咸阳市</a:t>
            </a:r>
            <a:endParaRPr lang="zh-CN" altLang="en-US" sz="4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8565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36" y="76198"/>
            <a:ext cx="5414701" cy="6781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512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76200"/>
            <a:ext cx="12129655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为什么逐客？了解历史</a:t>
            </a:r>
            <a:endParaRPr lang="en-US" altLang="zh-CN" sz="20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000"/>
              </a:lnSpc>
            </a:pP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为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避免被秦所灭，韩国君臣想了一个“疲秦”的法子：游说秦王在关中平原上开凿水渠，极大地耗费秦国的人力物力，从而达到削弱秦国国力的目的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。这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条水渠就是我国古代最伟大的水利工程之一的“郑国渠”。</a:t>
            </a:r>
          </a:p>
          <a:p>
            <a:pPr>
              <a:lnSpc>
                <a:spcPts val="3000"/>
              </a:lnSpc>
            </a:pP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战国时期的关中平原，原本土地贫瘠，降雨量稀少，粮食产量不高，根本无法满足秦要大出天下的国力需求。公元前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246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年，一个名叫“郑国”的水利专家来到秦国，愿为秦王修建一条引泾水到洛水的人工河，使泾水沿岸的干旱土地得到灌溉。</a:t>
            </a:r>
          </a:p>
          <a:p>
            <a:pPr>
              <a:lnSpc>
                <a:spcPts val="3000"/>
              </a:lnSpc>
            </a:pP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秦王政闻之大喜，任命郑国为水渠修建的总指挥。</a:t>
            </a:r>
          </a:p>
          <a:p>
            <a:pPr>
              <a:lnSpc>
                <a:spcPts val="3000"/>
              </a:lnSpc>
            </a:pP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dirty="0" smtClean="0"/>
              <a:t/>
            </a:r>
            <a:br>
              <a:rPr lang="zh-CN" altLang="en-US" dirty="0" smtClean="0"/>
            </a:b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6745" y="3138055"/>
            <a:ext cx="7287492" cy="3719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4225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90055"/>
            <a:ext cx="12143509" cy="6017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臣闻吏议逐客，窃以为过矣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2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缪公求士，西取由余于戎，东得百里奚于宛，迎蹇叔于宋，来丕豹、公孙支于晋。此五子者，不产于秦，而穆公用之，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并国二十，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遂霸西戎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2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孝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公用商鞅之法，移风易俗，民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殷盛，国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富强，百姓乐用，诸侯亲服，获楚、魏之师，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举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地千里，至今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治强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2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惠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王用张仪之计，拔三川之地，西并巴、蜀，北收上郡，南取汉中，包九夷，制鄢、郢，东据成皋之险，割膏腴之壤，遂散六国之众，使之西面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事（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侍奉）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秦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功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施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到今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2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昭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王得范雎，废穰侯，逐华阳，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强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公室，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杜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私门，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蚕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食诸侯，使秦成帝业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2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此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四君者，皆以客之功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        合纵    连横           杜门谢客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2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由此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观之，客何负于秦哉！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向使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四君却客而不内，疏士而不用，是使国无富利之实，而秦无强大之名也。</a:t>
            </a:r>
          </a:p>
        </p:txBody>
      </p:sp>
    </p:spTree>
    <p:extLst>
      <p:ext uri="{BB962C8B-B14F-4D97-AF65-F5344CB8AC3E}">
        <p14:creationId xmlns:p14="http://schemas.microsoft.com/office/powerpoint/2010/main" val="1786329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5418" y="270164"/>
            <a:ext cx="11914909" cy="5563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商鞅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商君书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之驭民五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术：愚民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，弱民，疲民，辱民，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贫民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上海开放大学鲍鹏山：商鞅是史上最大的恶棍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商鞅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一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个专制驭民政策的推动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者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有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道之君，务在弱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民：狡诈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、残酷和冷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血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结局：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车裂、灭族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53763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-103909"/>
            <a:ext cx="12088091" cy="699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阅读下面这首唐诗，完成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15</a:t>
            </a:r>
            <a:r>
              <a:rPr lang="zh-CN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16</a:t>
            </a:r>
            <a:r>
              <a:rPr lang="zh-CN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题。</a:t>
            </a:r>
          </a:p>
          <a:p>
            <a:pPr>
              <a:lnSpc>
                <a:spcPts val="3500"/>
              </a:lnSpc>
            </a:pP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</a:t>
            </a:r>
            <a:r>
              <a:rPr lang="zh-CN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寄</a:t>
            </a:r>
            <a:r>
              <a:rPr lang="zh-CN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江州白司马①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杨</a:t>
            </a:r>
            <a:r>
              <a:rPr lang="zh-CN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巨</a:t>
            </a:r>
            <a:r>
              <a:rPr lang="zh-CN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源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至暗时刻的人生关怀</a:t>
            </a:r>
            <a:endParaRPr lang="zh-CN" altLang="zh-CN" sz="20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500"/>
              </a:lnSpc>
            </a:pP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r>
              <a:rPr lang="zh-CN" altLang="zh-CN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江州司马平安否？惠远东林住得无②？</a:t>
            </a:r>
          </a:p>
          <a:p>
            <a:pPr>
              <a:lnSpc>
                <a:spcPts val="3500"/>
              </a:lnSpc>
            </a:pPr>
            <a:r>
              <a:rPr lang="en-US" altLang="zh-CN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湓</a:t>
            </a:r>
            <a:r>
              <a:rPr lang="zh-CN" altLang="zh-CN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浦</a:t>
            </a:r>
            <a:r>
              <a:rPr lang="zh-CN" altLang="zh-CN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曾闻似衣带，庐峰见说胜香炉。</a:t>
            </a:r>
          </a:p>
          <a:p>
            <a:pPr>
              <a:lnSpc>
                <a:spcPts val="3500"/>
              </a:lnSpc>
            </a:pPr>
            <a:r>
              <a:rPr lang="en-US" altLang="zh-CN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</a:t>
            </a:r>
            <a:r>
              <a:rPr lang="zh-CN" altLang="zh-CN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题诗</a:t>
            </a:r>
            <a:r>
              <a:rPr lang="zh-CN" altLang="zh-CN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岁晏离鸿断，望阙天遥病鹤孤。</a:t>
            </a:r>
          </a:p>
          <a:p>
            <a:pPr>
              <a:lnSpc>
                <a:spcPts val="3500"/>
              </a:lnSpc>
            </a:pPr>
            <a:r>
              <a:rPr lang="en-US" altLang="zh-CN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</a:t>
            </a:r>
            <a:r>
              <a:rPr lang="zh-CN" altLang="zh-CN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莫</a:t>
            </a:r>
            <a:r>
              <a:rPr lang="zh-CN" altLang="zh-CN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谩拘牵雨花社③，青云依旧是前途。</a:t>
            </a:r>
          </a:p>
          <a:p>
            <a:pPr>
              <a:lnSpc>
                <a:spcPts val="3500"/>
              </a:lnSpc>
            </a:pP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[</a:t>
            </a:r>
            <a:r>
              <a:rPr lang="zh-CN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注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]</a:t>
            </a:r>
            <a:r>
              <a:rPr lang="zh-CN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①江州白司马：即白居易。②惠远：东晋高僧，居庐山东林寺。③莫谩：不要。雨花社：指佛教讲经的集会。</a:t>
            </a:r>
          </a:p>
          <a:p>
            <a:pPr>
              <a:lnSpc>
                <a:spcPts val="3500"/>
              </a:lnSpc>
            </a:pPr>
            <a:r>
              <a:rPr lang="en-US" altLang="zh-CN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15. </a:t>
            </a:r>
            <a:r>
              <a:rPr lang="zh-CN" altLang="zh-CN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下列对这首诗的理解和赏析，</a:t>
            </a:r>
            <a:r>
              <a:rPr lang="zh-CN" altLang="zh-CN" sz="2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不正确</a:t>
            </a:r>
            <a:r>
              <a:rPr lang="zh-CN" altLang="zh-CN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的一项是</a:t>
            </a:r>
            <a:r>
              <a:rPr lang="en-US" altLang="zh-CN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(3</a:t>
            </a:r>
            <a:r>
              <a:rPr lang="zh-CN" altLang="zh-CN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</a:t>
            </a:r>
            <a:r>
              <a:rPr lang="en-US" altLang="zh-CN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zh-CN" altLang="zh-CN" sz="20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500"/>
              </a:lnSpc>
            </a:pP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A.</a:t>
            </a:r>
            <a:r>
              <a:rPr lang="zh-CN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根据内容分析，这首诗的写作时间应该与白居易的《琵琶行》比较接近。</a:t>
            </a:r>
          </a:p>
          <a:p>
            <a:pPr>
              <a:lnSpc>
                <a:spcPts val="3500"/>
              </a:lnSpc>
            </a:pP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B. </a:t>
            </a:r>
            <a:r>
              <a:rPr lang="zh-CN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第三句使用“一衣带水”的典故，表现出朋友之间“天涯若比邻”之意。</a:t>
            </a:r>
          </a:p>
          <a:p>
            <a:pPr>
              <a:lnSpc>
                <a:spcPts val="3500"/>
              </a:lnSpc>
            </a:pP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C.</a:t>
            </a:r>
            <a:r>
              <a:rPr lang="zh-CN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第六句中的“病鹤”指的是白居易，他怀恋长安，时常遥望京城的宫阙。</a:t>
            </a:r>
          </a:p>
          <a:p>
            <a:pPr>
              <a:lnSpc>
                <a:spcPts val="3500"/>
              </a:lnSpc>
            </a:pP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D.</a:t>
            </a:r>
            <a:r>
              <a:rPr lang="zh-CN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诗人最后开解朋友，目前虽然身处贬谪之中，但未来的前途依然很远大。</a:t>
            </a:r>
          </a:p>
          <a:p>
            <a:pPr>
              <a:lnSpc>
                <a:spcPts val="4000"/>
              </a:lnSpc>
            </a:pP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r>
              <a:rPr lang="en-US" altLang="zh-CN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16</a:t>
            </a:r>
            <a:r>
              <a:rPr lang="en-US" altLang="zh-CN" sz="2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zh-CN" sz="2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前人论此诗，认为第二句已包含委婉劝告的意思，对这一观点应怎样理解？请简要分析。</a:t>
            </a:r>
            <a:r>
              <a:rPr lang="en-US" altLang="zh-CN" sz="2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(6</a:t>
            </a:r>
            <a:r>
              <a:rPr lang="zh-CN" altLang="zh-CN" sz="2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</a:t>
            </a:r>
            <a:r>
              <a:rPr lang="en-US" altLang="zh-CN" sz="2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zh-CN" altLang="zh-CN" sz="20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/>
              <a:t> </a:t>
            </a:r>
            <a:endParaRPr lang="zh-CN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656738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2101945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古代诗歌阅读（本题共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小题，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9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</a:p>
          <a:p>
            <a:pPr>
              <a:lnSpc>
                <a:spcPts val="3000"/>
              </a:lnSpc>
            </a:pP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阅读下面这首唐诗，完成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14~15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题。</a:t>
            </a:r>
          </a:p>
          <a:p>
            <a:pPr>
              <a:lnSpc>
                <a:spcPts val="3000"/>
              </a:lnSpc>
            </a:pP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奉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和袭美抱疾杜门</a:t>
            </a:r>
            <a:r>
              <a:rPr lang="zh-CN" altLang="en-US" sz="2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见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寄次韵① 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</a:t>
            </a: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诗歌阅读中的典故积累</a:t>
            </a:r>
            <a:endParaRPr lang="zh-CN" altLang="en-US" sz="20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000"/>
              </a:lnSpc>
            </a:pP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           陆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龟蒙</a:t>
            </a:r>
          </a:p>
          <a:p>
            <a:pPr>
              <a:lnSpc>
                <a:spcPts val="3000"/>
              </a:lnSpc>
            </a:pP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虽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失春城醉上期，下帷裁遍未裁诗②。</a:t>
            </a:r>
          </a:p>
          <a:p>
            <a:pPr>
              <a:lnSpc>
                <a:spcPts val="3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因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吟郢岸百亩蕙③，欲采商崖三秀芝④。</a:t>
            </a:r>
          </a:p>
          <a:p>
            <a:pPr>
              <a:lnSpc>
                <a:spcPts val="3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栖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野鹤笼宽使织，施山僧饭别教炊。</a:t>
            </a:r>
          </a:p>
          <a:p>
            <a:pPr>
              <a:lnSpc>
                <a:spcPts val="3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但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医沈约重瞳健⑤，不怕江花不满枝。</a:t>
            </a:r>
          </a:p>
          <a:p>
            <a:pPr>
              <a:lnSpc>
                <a:spcPts val="3000"/>
              </a:lnSpc>
            </a:pP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[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注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] ①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袭美，即陆龟蒙的好友</a:t>
            </a:r>
            <a:r>
              <a:rPr lang="zh-CN" altLang="en-US" sz="2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皮日休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。②下帷：放下室内悬挂的帷幕，指教书；裁诗，作诗。③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楚辞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离骚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：“余既滋兰之九畹兮，又树蕙之百亩。”比喻培养人才。④商崖：这里泛指山崖。⑤沈约，商朝诗人，史载其眼中有两个瞳孔，这里以沈约代指皮日休。</a:t>
            </a:r>
          </a:p>
          <a:p>
            <a:pPr>
              <a:lnSpc>
                <a:spcPts val="3000"/>
              </a:lnSpc>
            </a:pPr>
            <a:r>
              <a:rPr lang="en-US" altLang="zh-CN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14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．下列对这首诗的理解和赏析，不正确的一项是（</a:t>
            </a:r>
            <a:r>
              <a:rPr lang="en-US" altLang="zh-CN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分）（ ）</a:t>
            </a:r>
          </a:p>
          <a:p>
            <a:pPr>
              <a:lnSpc>
                <a:spcPts val="3000"/>
              </a:lnSpc>
            </a:pP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．作者写作此诗之时，皮日体正患病居家，闭门谢客，与外界不通音讯。</a:t>
            </a:r>
          </a:p>
          <a:p>
            <a:pPr>
              <a:lnSpc>
                <a:spcPts val="3000"/>
              </a:lnSpc>
            </a:pP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．由于友人患病，原有的约会被暂时搁置，作者游春的诗篇也未能写出。</a:t>
            </a:r>
          </a:p>
          <a:p>
            <a:pPr>
              <a:lnSpc>
                <a:spcPts val="3000"/>
              </a:lnSpc>
            </a:pP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．作者虽然身在书斋从事教学，但心中望能走进自然，领略美好春光。</a:t>
            </a:r>
          </a:p>
          <a:p>
            <a:pPr>
              <a:lnSpc>
                <a:spcPts val="3000"/>
              </a:lnSpc>
            </a:pP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．尾联使用了关于沈约的典故，可以由此推测皮日休所患的疾病是目疾。</a:t>
            </a:r>
          </a:p>
          <a:p>
            <a:r>
              <a:rPr lang="en-US" altLang="zh-CN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15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．请简要概括本诗所表达的思想感情。（</a:t>
            </a:r>
            <a:r>
              <a:rPr lang="en-US" altLang="zh-CN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30315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-1" y="0"/>
            <a:ext cx="12095019" cy="6440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陛下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致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昆山之玉，有随和之宝，垂明月之珠，服太阿之剑，乘纤离之马，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建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翠凤之旗，树灵鼍之鼓。此数宝者，秦不生一焉，而陛下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说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之，何也？必秦国之所生然后可，则是夜光之璧，不饰朝廷；犀象之器，不为玩好；郑、卫之女不充后宫，而骏良駃騠不实外厩，江南金锡不为用，西蜀丹青不为采。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所以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饰后宫，充下陈，娱心意，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说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耳目者，必出于秦然后可，则是宛珠之簪，傅玑之珥，阿缟之衣，锦绣之饰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不进于前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，而随俗雅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化、佳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冶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窈窕赵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女不立于侧也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、罗致天下宝物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为何？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、反面论证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如果只要产于秦，结果是？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珠宝器玩、天下美女、宝马良驹、奇珍异彩、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朝廷不富丽、生活不奢靡、后宫不充实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、说理的绝妙切入点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人性的诱惑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指出根本问题</a:t>
            </a:r>
            <a:endParaRPr lang="zh-CN" altLang="en-US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24982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83127"/>
            <a:ext cx="12143509" cy="5286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夫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击瓮叩缶弹筝搏髀，而歌呼呜呜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耳者，真秦之声也；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郑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卫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桑间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昭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虞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武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象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者，异国之乐也。今弃击瓮叩缶而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就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郑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卫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，退弹筝而取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昭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虞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，若是者何也？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快意当前，适观而已矣。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今取人则不然。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不问可否，不论曲直，非秦者去，为客者逐。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然则是所重者在乎色乐珠玉，而所轻者在乎人民也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。此非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所以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跨海内、制诸侯之术也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最简单的表述，最深刻的本质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言说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的力量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论说文如何制造亮点？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2381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38545"/>
            <a:ext cx="12143509" cy="4606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臣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闻地广者粟多，国大者人众，兵强则士勇。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是以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太山不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让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土壤，故能成其大；河海不择细流，故能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就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其深；王者不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却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众庶，故能明其德。是以地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无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四方，民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无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异国，四时充美，鬼神降福，此五帝三王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之所以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无敌也。今乃弃黔首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资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敌国，却宾客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业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诸侯，使天下之士退而不敢西向，裹足不入秦，此所谓“藉寇兵而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赍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盗粮”者也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4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类比论证、对比论证，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气势如虹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400"/>
              </a:lnSpc>
            </a:pP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4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夫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物不产于秦，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可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宝者多；士不产于秦，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愿忠者众。今逐客以资敌国，损民以益仇，内自虚而外树怨于诸侯，求国无危，不可得也。</a:t>
            </a:r>
          </a:p>
        </p:txBody>
      </p:sp>
    </p:spTree>
    <p:extLst>
      <p:ext uri="{BB962C8B-B14F-4D97-AF65-F5344CB8AC3E}">
        <p14:creationId xmlns:p14="http://schemas.microsoft.com/office/powerpoint/2010/main" val="41992646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333" y="140710"/>
            <a:ext cx="11020425" cy="641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0193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</TotalTime>
  <Words>1805</Words>
  <Application>Microsoft Office PowerPoint</Application>
  <PresentationFormat>宽屏</PresentationFormat>
  <Paragraphs>76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7" baseType="lpstr">
      <vt:lpstr>等线</vt:lpstr>
      <vt:lpstr>等线 Light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Think</cp:lastModifiedBy>
  <cp:revision>24</cp:revision>
  <dcterms:created xsi:type="dcterms:W3CDTF">2021-06-11T01:29:24Z</dcterms:created>
  <dcterms:modified xsi:type="dcterms:W3CDTF">2021-06-14T13:50:20Z</dcterms:modified>
</cp:coreProperties>
</file>