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71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58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2015/5/26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2015/5/26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2015/5/26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2015/5/26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2015/5/26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2015/5/26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2015/5/26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2015/5/26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2015/5/26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2015/5/26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2015/5/26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858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3962400" y="1066800"/>
            <a:ext cx="4648200" cy="19812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249859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3962400" y="3657600"/>
            <a:ext cx="4572000" cy="1676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301625" y="607695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07695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07695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F3BD11-B45E-42ED-AC08-EE1E9A7DDCC4}" type="slidenum">
              <a:rPr lang="en-US" altLang="zh-CN">
                <a:solidFill>
                  <a:srgbClr val="0033CC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4127221"/>
      </p:ext>
    </p:extLst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22E7A8-66BB-44F7-8D78-194608EE3293}" type="slidenum">
              <a:rPr lang="en-US" altLang="zh-CN">
                <a:solidFill>
                  <a:srgbClr val="0033CC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844890"/>
      </p:ext>
    </p:extLst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6F3184-D5EF-439B-912A-2576E34B7EBE}" type="slidenum">
              <a:rPr lang="en-US" altLang="zh-CN">
                <a:solidFill>
                  <a:srgbClr val="0033CC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8722153"/>
      </p:ext>
    </p:extLst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4800" y="1981200"/>
            <a:ext cx="41941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1375" y="1981200"/>
            <a:ext cx="41941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23B9FB-A9FC-487B-B715-0501DF18FD84}" type="slidenum">
              <a:rPr lang="en-US" altLang="zh-CN">
                <a:solidFill>
                  <a:srgbClr val="0033CC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477667"/>
      </p:ext>
    </p:extLst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DF119D-C2C2-4AB9-9907-207D632747F1}" type="slidenum">
              <a:rPr lang="en-US" altLang="zh-CN">
                <a:solidFill>
                  <a:srgbClr val="0033CC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7074401"/>
      </p:ext>
    </p:extLst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6735DE-DE3F-4503-97AA-651039AF058F}" type="slidenum">
              <a:rPr lang="en-US" altLang="zh-CN">
                <a:solidFill>
                  <a:srgbClr val="0033CC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6929345"/>
      </p:ext>
    </p:extLst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097EA5-75A1-473B-B94B-BC39BDDD13B8}" type="slidenum">
              <a:rPr lang="en-US" altLang="zh-CN">
                <a:solidFill>
                  <a:srgbClr val="0033CC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2399172"/>
      </p:ext>
    </p:extLst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26B482-D5F5-42FF-BAEF-0CF64E77D38D}" type="slidenum">
              <a:rPr lang="en-US" altLang="zh-CN">
                <a:solidFill>
                  <a:srgbClr val="0033CC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664081"/>
      </p:ext>
    </p:extLst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363B74-1A57-42B6-BB57-F003877D5583}" type="slidenum">
              <a:rPr lang="en-US" altLang="zh-CN">
                <a:solidFill>
                  <a:srgbClr val="0033CC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591986"/>
      </p:ext>
    </p:extLst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4BB59B-EF34-4086-825F-4355AC622E4C}" type="slidenum">
              <a:rPr lang="en-US" altLang="zh-CN">
                <a:solidFill>
                  <a:srgbClr val="0033CC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018651"/>
      </p:ext>
    </p:extLst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10363" y="685800"/>
            <a:ext cx="2135187" cy="51816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85800"/>
            <a:ext cx="6256338" cy="51816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102C19-2619-4000-A1DD-1BC5238496D6}" type="slidenum">
              <a:rPr lang="en-US" altLang="zh-CN">
                <a:solidFill>
                  <a:srgbClr val="0033CC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141772"/>
      </p:ext>
    </p:extLst>
  </p:cSld>
  <p:clrMapOvr>
    <a:masterClrMapping/>
  </p:clrMapOvr>
  <p:transition spd="slow"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2015/5/26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685800"/>
            <a:ext cx="85407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4800" y="1981200"/>
            <a:ext cx="854075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2488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2488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2488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E9EB378-7D9A-4CA6-8C8B-88717A33E8A4}" type="slidenum">
              <a:rPr lang="en-US" altLang="zh-CN">
                <a:solidFill>
                  <a:srgbClr val="0033CC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625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sndAc>
      <p:stSnd>
        <p:snd r:embed="rId13" name="chimes.wav"/>
      </p:stSnd>
    </p:sndAc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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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NUL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WordArt 2"/>
          <p:cNvSpPr>
            <a:spLocks noChangeArrowheads="1" noChangeShapeType="1" noTextEdit="1"/>
          </p:cNvSpPr>
          <p:nvPr/>
        </p:nvSpPr>
        <p:spPr bwMode="auto">
          <a:xfrm rot="5196377">
            <a:off x="-1212056" y="2255044"/>
            <a:ext cx="6237288" cy="172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639999" lon="20699999" rev="0"/>
              </a:camera>
              <a:lightRig rig="legacyNormal3" dir="l"/>
            </a:scene3d>
            <a:sp3d extrusionH="201600" prstMaterial="legacyPlastic">
              <a:extrusionClr>
                <a:srgbClr val="FF9966"/>
              </a:extrusionClr>
            </a:sp3d>
          </a:bodyPr>
          <a:lstStyle/>
          <a:p>
            <a:pPr algn="ctr" fontAlgn="auto"/>
            <a:r>
              <a:rPr lang="zh-CN" altLang="en-US" sz="6000" kern="10">
                <a:ln w="9525">
                  <a:round/>
                  <a:headEnd/>
                  <a:tailEnd/>
                </a:ln>
                <a:solidFill>
                  <a:srgbClr val="CC0000"/>
                </a:solidFill>
                <a:latin typeface="MS UI Gothic"/>
                <a:ea typeface="MS UI Gothic"/>
              </a:rPr>
              <a:t>共工怒触不周山</a:t>
            </a:r>
          </a:p>
        </p:txBody>
      </p:sp>
      <p:sp>
        <p:nvSpPr>
          <p:cNvPr id="120835" name="Text Box 3"/>
          <p:cNvSpPr txBox="1">
            <a:spLocks noChangeArrowheads="1"/>
          </p:cNvSpPr>
          <p:nvPr/>
        </p:nvSpPr>
        <p:spPr bwMode="auto">
          <a:xfrm>
            <a:off x="3248025" y="3573463"/>
            <a:ext cx="671513" cy="2735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r>
              <a:rPr lang="en-US" altLang="zh-CN" sz="32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中宋" pitchFamily="2" charset="-122"/>
              </a:rPr>
              <a:t>《</a:t>
            </a:r>
            <a:r>
              <a:rPr lang="zh-CN" altLang="en-US" sz="32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中宋" pitchFamily="2" charset="-122"/>
              </a:rPr>
              <a:t>淮南子</a:t>
            </a:r>
            <a:r>
              <a:rPr lang="en-US" altLang="zh-CN" sz="32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中宋" pitchFamily="2" charset="-122"/>
              </a:rPr>
              <a:t>》</a:t>
            </a:r>
          </a:p>
        </p:txBody>
      </p:sp>
      <p:pic>
        <p:nvPicPr>
          <p:cNvPr id="120837" name="Picture 5" descr="118588183112325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0"/>
            <a:ext cx="5076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7517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120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2" name="Text Box 4"/>
          <p:cNvSpPr txBox="1">
            <a:spLocks noChangeArrowheads="1"/>
          </p:cNvSpPr>
          <p:nvPr/>
        </p:nvSpPr>
        <p:spPr bwMode="auto">
          <a:xfrm>
            <a:off x="323850" y="1989138"/>
            <a:ext cx="8640763" cy="393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chemeClr val="accent2"/>
                </a:solidFill>
                <a:ea typeface="黑体" pitchFamily="2" charset="-122"/>
              </a:rPr>
              <a:t>     </a:t>
            </a:r>
            <a:r>
              <a:rPr lang="zh-CN" altLang="en-US" sz="3600" b="1">
                <a:solidFill>
                  <a:srgbClr val="0000CC"/>
                </a:solidFill>
                <a:ea typeface="黑体" pitchFamily="2" charset="-122"/>
              </a:rPr>
              <a:t>又名</a:t>
            </a:r>
            <a:r>
              <a:rPr lang="en-US" altLang="zh-CN" sz="3600" b="1">
                <a:solidFill>
                  <a:srgbClr val="FF0000"/>
                </a:solidFill>
                <a:ea typeface="黑体" pitchFamily="2" charset="-122"/>
              </a:rPr>
              <a:t>《</a:t>
            </a:r>
            <a:r>
              <a:rPr lang="zh-CN" altLang="en-US" sz="3600" b="1">
                <a:solidFill>
                  <a:srgbClr val="FF0000"/>
                </a:solidFill>
                <a:ea typeface="黑体" pitchFamily="2" charset="-122"/>
              </a:rPr>
              <a:t>淮南鸿烈</a:t>
            </a:r>
            <a:r>
              <a:rPr lang="en-US" altLang="zh-CN" sz="3600" b="1">
                <a:solidFill>
                  <a:srgbClr val="FF0000"/>
                </a:solidFill>
                <a:ea typeface="黑体" pitchFamily="2" charset="-122"/>
              </a:rPr>
              <a:t>》</a:t>
            </a:r>
            <a:r>
              <a:rPr lang="zh-CN" altLang="en-US" sz="3600" b="1">
                <a:solidFill>
                  <a:schemeClr val="accent2"/>
                </a:solidFill>
                <a:ea typeface="黑体" pitchFamily="2" charset="-122"/>
              </a:rPr>
              <a:t>，</a:t>
            </a:r>
            <a:r>
              <a:rPr lang="zh-CN" altLang="en-US" sz="3600" b="1">
                <a:solidFill>
                  <a:srgbClr val="0000CC"/>
                </a:solidFill>
                <a:ea typeface="黑体" pitchFamily="2" charset="-122"/>
              </a:rPr>
              <a:t>是西汉淮南王</a:t>
            </a:r>
            <a:r>
              <a:rPr lang="zh-CN" altLang="en-US" sz="3600" b="1">
                <a:solidFill>
                  <a:srgbClr val="FF0000"/>
                </a:solidFill>
                <a:ea typeface="黑体" pitchFamily="2" charset="-122"/>
              </a:rPr>
              <a:t>刘安</a:t>
            </a:r>
            <a:r>
              <a:rPr lang="zh-CN" altLang="en-US" sz="3600" b="1">
                <a:solidFill>
                  <a:srgbClr val="0000CC"/>
                </a:solidFill>
                <a:ea typeface="黑体" pitchFamily="2" charset="-122"/>
              </a:rPr>
              <a:t>及其门客集体撰写的一部著作，今存的有二十一篇。</a:t>
            </a:r>
            <a:r>
              <a:rPr lang="zh-CN" altLang="en-US" sz="3600" b="1">
                <a:solidFill>
                  <a:srgbClr val="FF0000"/>
                </a:solidFill>
                <a:ea typeface="黑体" pitchFamily="2" charset="-122"/>
              </a:rPr>
              <a:t>“鸿”</a:t>
            </a:r>
            <a:r>
              <a:rPr lang="zh-CN" altLang="en-US" sz="3600" b="1">
                <a:solidFill>
                  <a:srgbClr val="0000CC"/>
                </a:solidFill>
                <a:ea typeface="黑体" pitchFamily="2" charset="-122"/>
              </a:rPr>
              <a:t>是</a:t>
            </a:r>
            <a:r>
              <a:rPr lang="zh-CN" altLang="en-US" sz="3600" b="1">
                <a:solidFill>
                  <a:srgbClr val="FF0000"/>
                </a:solidFill>
                <a:ea typeface="黑体" pitchFamily="2" charset="-122"/>
              </a:rPr>
              <a:t>广大</a:t>
            </a:r>
            <a:r>
              <a:rPr lang="zh-CN" altLang="en-US" sz="3600" b="1">
                <a:solidFill>
                  <a:srgbClr val="0000CC"/>
                </a:solidFill>
                <a:ea typeface="黑体" pitchFamily="2" charset="-122"/>
              </a:rPr>
              <a:t>的意思</a:t>
            </a:r>
            <a:r>
              <a:rPr lang="zh-CN" altLang="en-US" sz="3600" b="1">
                <a:solidFill>
                  <a:schemeClr val="accent2"/>
                </a:solidFill>
                <a:ea typeface="黑体" pitchFamily="2" charset="-122"/>
              </a:rPr>
              <a:t>，</a:t>
            </a:r>
            <a:r>
              <a:rPr lang="zh-CN" altLang="en-US" sz="3600" b="1">
                <a:solidFill>
                  <a:srgbClr val="FF0000"/>
                </a:solidFill>
                <a:ea typeface="黑体" pitchFamily="2" charset="-122"/>
              </a:rPr>
              <a:t>“烈”</a:t>
            </a:r>
            <a:r>
              <a:rPr lang="zh-CN" altLang="en-US" sz="3600" b="1">
                <a:solidFill>
                  <a:srgbClr val="0000CC"/>
                </a:solidFill>
                <a:ea typeface="黑体" pitchFamily="2" charset="-122"/>
              </a:rPr>
              <a:t>是</a:t>
            </a:r>
            <a:r>
              <a:rPr lang="zh-CN" altLang="en-US" sz="3600" b="1">
                <a:solidFill>
                  <a:srgbClr val="FF0000"/>
                </a:solidFill>
                <a:ea typeface="黑体" pitchFamily="2" charset="-122"/>
              </a:rPr>
              <a:t>光明</a:t>
            </a:r>
            <a:r>
              <a:rPr lang="zh-CN" altLang="en-US" sz="3600" b="1">
                <a:solidFill>
                  <a:srgbClr val="0000CC"/>
                </a:solidFill>
                <a:ea typeface="黑体" pitchFamily="2" charset="-122"/>
              </a:rPr>
              <a:t>的意思。作者认为此书包括了广大而光明的通理。全书内容庞杂，它将道、阴阳、墨、法和一部分儒家思想糅合起来，但</a:t>
            </a:r>
            <a:r>
              <a:rPr lang="zh-CN" altLang="en-US" sz="3600" b="1">
                <a:solidFill>
                  <a:srgbClr val="FF0000"/>
                </a:solidFill>
                <a:ea typeface="黑体" pitchFamily="2" charset="-122"/>
              </a:rPr>
              <a:t>主要的宗旨倾向于道家。</a:t>
            </a:r>
          </a:p>
        </p:txBody>
      </p:sp>
      <p:sp>
        <p:nvSpPr>
          <p:cNvPr id="145413" name="WordArt 5"/>
          <p:cNvSpPr>
            <a:spLocks noChangeArrowheads="1" noChangeShapeType="1" noTextEdit="1"/>
          </p:cNvSpPr>
          <p:nvPr/>
        </p:nvSpPr>
        <p:spPr bwMode="auto">
          <a:xfrm>
            <a:off x="468313" y="260350"/>
            <a:ext cx="3527425" cy="17970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宋体"/>
                <a:ea typeface="宋体"/>
              </a:rPr>
              <a:t> </a:t>
            </a:r>
            <a:r>
              <a:rPr lang="en-US" altLang="zh-CN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宋体"/>
                <a:ea typeface="宋体"/>
              </a:rPr>
              <a:t>《</a:t>
            </a:r>
            <a:r>
              <a:rPr lang="zh-CN" alt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宋体"/>
                <a:ea typeface="宋体"/>
              </a:rPr>
              <a:t>淮南子</a:t>
            </a:r>
            <a:r>
              <a:rPr lang="en-US" altLang="zh-CN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宋体"/>
                <a:ea typeface="宋体"/>
              </a:rPr>
              <a:t>》</a:t>
            </a:r>
            <a:endParaRPr lang="zh-CN" alt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宋体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5752924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Text Box 2"/>
          <p:cNvSpPr txBox="1">
            <a:spLocks noChangeArrowheads="1"/>
          </p:cNvSpPr>
          <p:nvPr/>
        </p:nvSpPr>
        <p:spPr bwMode="auto">
          <a:xfrm>
            <a:off x="539750" y="3731716"/>
            <a:ext cx="7488238" cy="344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4400" b="1" dirty="0">
                <a:solidFill>
                  <a:srgbClr val="0000FF"/>
                </a:solidFill>
                <a:ea typeface="楷体_GB2312" pitchFamily="49" charset="-122"/>
              </a:rPr>
              <a:t>       “</a:t>
            </a:r>
            <a:r>
              <a:rPr lang="zh-CN" altLang="en-US" sz="4400" b="1" dirty="0">
                <a:solidFill>
                  <a:srgbClr val="0000FF"/>
                </a:solidFill>
                <a:ea typeface="楷体_GB2312" pitchFamily="49" charset="-122"/>
              </a:rPr>
              <a:t>五帝”指的是</a:t>
            </a:r>
            <a:r>
              <a:rPr lang="zh-CN" altLang="en-US" sz="4400" b="1" u="sng" dirty="0">
                <a:solidFill>
                  <a:srgbClr val="FF0000"/>
                </a:solidFill>
                <a:ea typeface="楷体_GB2312" pitchFamily="49" charset="-122"/>
              </a:rPr>
              <a:t>黄帝</a:t>
            </a:r>
            <a:r>
              <a:rPr lang="zh-CN" altLang="en-US" sz="4400" b="1" dirty="0">
                <a:solidFill>
                  <a:srgbClr val="0000FF"/>
                </a:solidFill>
                <a:ea typeface="楷体_GB2312" pitchFamily="49" charset="-122"/>
              </a:rPr>
              <a:t>和他以后的</a:t>
            </a:r>
            <a:r>
              <a:rPr lang="zh-CN" altLang="en-US" sz="4400" b="1" u="sng" dirty="0">
                <a:solidFill>
                  <a:srgbClr val="FF0000"/>
                </a:solidFill>
                <a:ea typeface="楷体_GB2312" pitchFamily="49" charset="-122"/>
              </a:rPr>
              <a:t>颛顼、帝喾、尧、舜</a:t>
            </a:r>
            <a:r>
              <a:rPr lang="zh-CN" altLang="en-US" sz="4400" b="1" dirty="0">
                <a:solidFill>
                  <a:srgbClr val="0000FF"/>
                </a:solidFill>
                <a:ea typeface="楷体_GB2312" pitchFamily="49" charset="-122"/>
              </a:rPr>
              <a:t>这五个部落联盟领袖，他们被古代的历史学家尊称为 </a:t>
            </a:r>
            <a:r>
              <a:rPr lang="en-US" altLang="zh-CN" sz="4400" b="1" dirty="0">
                <a:solidFill>
                  <a:srgbClr val="0000FF"/>
                </a:solidFill>
                <a:ea typeface="楷体_GB2312" pitchFamily="49" charset="-122"/>
              </a:rPr>
              <a:t>"</a:t>
            </a:r>
            <a:r>
              <a:rPr lang="zh-CN" altLang="en-US" sz="4400" b="1" dirty="0">
                <a:solidFill>
                  <a:srgbClr val="0000FF"/>
                </a:solidFill>
                <a:ea typeface="楷体_GB2312" pitchFamily="49" charset="-122"/>
              </a:rPr>
              <a:t>五帝</a:t>
            </a:r>
            <a:r>
              <a:rPr lang="en-US" altLang="zh-CN" sz="4400" b="1" dirty="0">
                <a:solidFill>
                  <a:srgbClr val="0000FF"/>
                </a:solidFill>
                <a:ea typeface="楷体_GB2312" pitchFamily="49" charset="-122"/>
              </a:rPr>
              <a:t>"</a:t>
            </a:r>
            <a:r>
              <a:rPr lang="zh-CN" altLang="en-US" sz="4400" b="1" dirty="0">
                <a:solidFill>
                  <a:srgbClr val="0000FF"/>
                </a:solidFill>
                <a:ea typeface="楷体_GB2312" pitchFamily="49" charset="-122"/>
              </a:rPr>
              <a:t>。  </a:t>
            </a:r>
          </a:p>
          <a:p>
            <a:endParaRPr lang="en-US" altLang="zh-CN" sz="4400" b="1" dirty="0">
              <a:solidFill>
                <a:srgbClr val="0000FF"/>
              </a:solidFill>
              <a:ea typeface="楷体_GB2312" pitchFamily="49" charset="-122"/>
            </a:endParaRPr>
          </a:p>
        </p:txBody>
      </p:sp>
      <p:sp>
        <p:nvSpPr>
          <p:cNvPr id="124931" name="Text Box 3"/>
          <p:cNvSpPr txBox="1">
            <a:spLocks noChangeArrowheads="1"/>
          </p:cNvSpPr>
          <p:nvPr/>
        </p:nvSpPr>
        <p:spPr bwMode="auto">
          <a:xfrm>
            <a:off x="879475" y="2495053"/>
            <a:ext cx="3544888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 b="1" dirty="0"/>
              <a:t>何谓“五帝”？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612775" y="476250"/>
            <a:ext cx="4145687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4400" b="1"/>
            </a:lvl1pPr>
          </a:lstStyle>
          <a:p>
            <a:r>
              <a:rPr lang="zh-CN" dirty="0"/>
              <a:t>何谓“三皇”？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47700" y="1245691"/>
            <a:ext cx="8496300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zh-CN" sz="4400" b="1" dirty="0">
                <a:solidFill>
                  <a:srgbClr val="0000FF"/>
                </a:solidFill>
                <a:ea typeface="楷体_GB2312" pitchFamily="49" charset="-122"/>
              </a:rPr>
              <a:t>  </a:t>
            </a:r>
            <a:r>
              <a:rPr lang="zh-CN" sz="3600" b="1" dirty="0">
                <a:solidFill>
                  <a:srgbClr val="0000FF"/>
                </a:solidFill>
                <a:ea typeface="楷体_GB2312" pitchFamily="49" charset="-122"/>
              </a:rPr>
              <a:t>三皇是指上古的 </a:t>
            </a:r>
            <a:r>
              <a:rPr lang="zh-CN" sz="3600" b="1" dirty="0">
                <a:solidFill>
                  <a:srgbClr val="FF0000"/>
                </a:solidFill>
                <a:ea typeface="楷体_GB2312" pitchFamily="49" charset="-122"/>
              </a:rPr>
              <a:t>伏羲、 燧人、 神农</a:t>
            </a:r>
            <a:r>
              <a:rPr lang="zh-CN" sz="3600" b="1" dirty="0">
                <a:solidFill>
                  <a:srgbClr val="0000FF"/>
                </a:solidFill>
                <a:ea typeface="楷体_GB2312" pitchFamily="49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148375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0" grpId="0"/>
      <p:bldP spid="124931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98450" y="228600"/>
            <a:ext cx="4775200" cy="1014413"/>
          </a:xfrm>
        </p:spPr>
        <p:txBody>
          <a:bodyPr/>
          <a:lstStyle/>
          <a:p>
            <a:r>
              <a:rPr kumimoji="1" lang="zh-CN" altLang="en-US" b="1">
                <a:ea typeface="宋体" charset="-122"/>
              </a:rPr>
              <a:t>（三）补充资料</a:t>
            </a:r>
          </a:p>
        </p:txBody>
      </p:sp>
      <p:sp>
        <p:nvSpPr>
          <p:cNvPr id="17203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995738" y="1700213"/>
            <a:ext cx="4679950" cy="4167187"/>
          </a:xfrm>
        </p:spPr>
        <p:txBody>
          <a:bodyPr/>
          <a:lstStyle/>
          <a:p>
            <a:pPr fontAlgn="ctr">
              <a:buFont typeface="Wingdings" pitchFamily="2" charset="2"/>
              <a:buNone/>
            </a:pPr>
            <a:r>
              <a:rPr lang="en-US" altLang="zh-CN">
                <a:ea typeface="宋体" charset="-122"/>
              </a:rPr>
              <a:t>           </a:t>
            </a:r>
            <a:r>
              <a:rPr lang="zh-CN" altLang="en-US" sz="4000" b="1">
                <a:solidFill>
                  <a:srgbClr val="0000FF"/>
                </a:solidFill>
                <a:ea typeface="宋体" charset="-122"/>
              </a:rPr>
              <a:t>据传说，</a:t>
            </a:r>
            <a:r>
              <a:rPr lang="zh-CN" altLang="en-US" sz="4000" b="1">
                <a:solidFill>
                  <a:srgbClr val="FF0000"/>
                </a:solidFill>
                <a:ea typeface="宋体" charset="-122"/>
              </a:rPr>
              <a:t>颛顼是黄帝的孙子</a:t>
            </a:r>
            <a:r>
              <a:rPr lang="zh-CN" altLang="en-US" sz="4000" b="1">
                <a:solidFill>
                  <a:srgbClr val="0000FF"/>
                </a:solidFill>
                <a:ea typeface="宋体" charset="-122"/>
              </a:rPr>
              <a:t>，他聪明敏慧，有智谋，他统治的地盘很大，在民众中有很高的威信。</a:t>
            </a:r>
          </a:p>
        </p:txBody>
      </p:sp>
      <p:pic>
        <p:nvPicPr>
          <p:cNvPr id="172036" name="Picture 4" descr="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557338"/>
            <a:ext cx="3073400" cy="446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1540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981075"/>
            <a:ext cx="5059363" cy="5102225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fontAlgn="ctr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b="1">
                <a:solidFill>
                  <a:srgbClr val="0000FF"/>
                </a:solidFill>
                <a:ea typeface="宋体" charset="-122"/>
              </a:rPr>
              <a:t>    </a:t>
            </a:r>
            <a:r>
              <a:rPr lang="zh-CN" altLang="en-US" b="1">
                <a:solidFill>
                  <a:srgbClr val="0000FF"/>
                </a:solidFill>
                <a:ea typeface="宋体" charset="-122"/>
              </a:rPr>
              <a:t>与颛顼同时，有个部落领袖，叫做</a:t>
            </a:r>
            <a:r>
              <a:rPr lang="zh-CN" altLang="en-US" b="1">
                <a:solidFill>
                  <a:srgbClr val="000000"/>
                </a:solidFill>
                <a:ea typeface="宋体" charset="-122"/>
              </a:rPr>
              <a:t>共工</a:t>
            </a:r>
            <a:r>
              <a:rPr lang="zh-CN" altLang="en-US" b="1">
                <a:solidFill>
                  <a:srgbClr val="0000FF"/>
                </a:solidFill>
                <a:ea typeface="宋体" charset="-122"/>
              </a:rPr>
              <a:t>。据说共工姓姜，</a:t>
            </a:r>
            <a:r>
              <a:rPr lang="zh-CN" altLang="en-US" b="1">
                <a:solidFill>
                  <a:srgbClr val="000000"/>
                </a:solidFill>
                <a:ea typeface="宋体" charset="-122"/>
              </a:rPr>
              <a:t>是炎帝的后代。</a:t>
            </a:r>
            <a:r>
              <a:rPr lang="zh-CN" altLang="en-US" b="1">
                <a:solidFill>
                  <a:srgbClr val="FF0000"/>
                </a:solidFill>
                <a:ea typeface="宋体" charset="-122"/>
              </a:rPr>
              <a:t>共工重视农耕，尤其对水利工作更是抓紧，发明了筑堤蓄水以灌溉农田的办法。</a:t>
            </a:r>
            <a:r>
              <a:rPr lang="zh-CN" altLang="en-US" b="1">
                <a:solidFill>
                  <a:srgbClr val="0000FF"/>
                </a:solidFill>
                <a:ea typeface="宋体" charset="-122"/>
              </a:rPr>
              <a:t>颛顼部不赞成共工氏的做法。认为共工氏是不能自作主张的。于是，颛顼与共工氏之间发生了一场十分激烈的斗争。</a:t>
            </a:r>
            <a:r>
              <a:rPr lang="zh-CN" altLang="en-US" b="1">
                <a:ea typeface="宋体" charset="-122"/>
              </a:rPr>
              <a:t> </a:t>
            </a:r>
          </a:p>
          <a:p>
            <a:pPr>
              <a:lnSpc>
                <a:spcPct val="90000"/>
              </a:lnSpc>
            </a:pPr>
            <a:endParaRPr lang="en-US" altLang="zh-CN" b="1">
              <a:ea typeface="宋体" charset="-122"/>
            </a:endParaRPr>
          </a:p>
        </p:txBody>
      </p:sp>
      <p:pic>
        <p:nvPicPr>
          <p:cNvPr id="173059" name="Picture 3" descr="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1052513"/>
            <a:ext cx="3095625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6677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82" name="Picture 2" descr="25162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88913"/>
            <a:ext cx="114300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083" name="Picture 3" descr="BJ_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1524000"/>
            <a:ext cx="7429500" cy="495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084" name="Rectangle 4"/>
          <p:cNvSpPr>
            <a:spLocks noGrp="1" noRot="1" noChangeArrowheads="1"/>
          </p:cNvSpPr>
          <p:nvPr>
            <p:ph type="body" idx="1"/>
          </p:nvPr>
        </p:nvSpPr>
        <p:spPr>
          <a:xfrm>
            <a:off x="468313" y="765175"/>
            <a:ext cx="8137525" cy="5391150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>
                <a:ea typeface="宋体" charset="-122"/>
              </a:rPr>
              <a:t>           </a:t>
            </a:r>
            <a:r>
              <a:rPr lang="zh-CN" altLang="en-US" b="1">
                <a:solidFill>
                  <a:srgbClr val="000000"/>
                </a:solidFill>
                <a:ea typeface="宋体" charset="-122"/>
              </a:rPr>
              <a:t>要说这两个人比起来，</a:t>
            </a:r>
            <a:r>
              <a:rPr lang="zh-CN" altLang="en-US" b="1">
                <a:solidFill>
                  <a:srgbClr val="FF0000"/>
                </a:solidFill>
                <a:ea typeface="宋体" charset="-122"/>
              </a:rPr>
              <a:t>论力气</a:t>
            </a:r>
            <a:r>
              <a:rPr lang="zh-CN" altLang="en-US" b="1">
                <a:solidFill>
                  <a:srgbClr val="000000"/>
                </a:solidFill>
                <a:ea typeface="宋体" charset="-122"/>
              </a:rPr>
              <a:t>，共工氏要强；</a:t>
            </a:r>
            <a:r>
              <a:rPr lang="zh-CN" altLang="en-US" b="1">
                <a:solidFill>
                  <a:srgbClr val="FF0000"/>
                </a:solidFill>
                <a:ea typeface="宋体" charset="-122"/>
              </a:rPr>
              <a:t>论机智</a:t>
            </a:r>
            <a:r>
              <a:rPr lang="zh-CN" altLang="en-US" b="1">
                <a:solidFill>
                  <a:srgbClr val="000000"/>
                </a:solidFill>
                <a:ea typeface="宋体" charset="-122"/>
              </a:rPr>
              <a:t>，他却不如颛顼。</a:t>
            </a:r>
            <a:r>
              <a:rPr lang="zh-CN" altLang="en-US" b="1">
                <a:solidFill>
                  <a:srgbClr val="0000FF"/>
                </a:solidFill>
                <a:ea typeface="宋体" charset="-122"/>
              </a:rPr>
              <a:t>颛顼利用鬼神的说法，煽动部落民众，叫他们不要相信共工氏。</a:t>
            </a:r>
            <a:r>
              <a:rPr lang="zh-CN" altLang="en-US" b="1">
                <a:solidFill>
                  <a:srgbClr val="000000"/>
                </a:solidFill>
                <a:ea typeface="宋体" charset="-122"/>
              </a:rPr>
              <a:t>当时的人对自然知识缺少了解，对鬼神之事都极为相信，不少人上了颛顼的当，</a:t>
            </a:r>
            <a:r>
              <a:rPr lang="zh-CN" altLang="en-US" b="1">
                <a:solidFill>
                  <a:srgbClr val="0000CC"/>
                </a:solidFill>
                <a:ea typeface="宋体" charset="-122"/>
              </a:rPr>
              <a:t>共工氏不能得到民众的理解和支持，但他坚信自己的计划是正确的，坚决不肯妥协。</a:t>
            </a:r>
            <a:r>
              <a:rPr lang="zh-CN" altLang="en-US" b="1">
                <a:solidFill>
                  <a:srgbClr val="FF0000"/>
                </a:solidFill>
                <a:ea typeface="宋体" charset="-122"/>
              </a:rPr>
              <a:t>为了天下人民的利益，他决心不惜牺牲自己，用生命去殉自己的事业。</a:t>
            </a:r>
            <a:r>
              <a:rPr lang="zh-CN" altLang="en-US" b="1">
                <a:solidFill>
                  <a:srgbClr val="000000"/>
                </a:solidFill>
                <a:ea typeface="宋体" charset="-122"/>
              </a:rPr>
              <a:t>他来到</a:t>
            </a:r>
            <a:r>
              <a:rPr lang="zh-CN" altLang="en-US" b="1">
                <a:solidFill>
                  <a:srgbClr val="0000CC"/>
                </a:solidFill>
                <a:ea typeface="宋体" charset="-122"/>
              </a:rPr>
              <a:t>不周山</a:t>
            </a:r>
            <a:r>
              <a:rPr lang="en-US" altLang="zh-CN" b="1">
                <a:solidFill>
                  <a:srgbClr val="0000CC"/>
                </a:solidFill>
                <a:ea typeface="宋体" charset="-122"/>
              </a:rPr>
              <a:t>(</a:t>
            </a:r>
            <a:r>
              <a:rPr lang="zh-CN" altLang="en-US" b="1">
                <a:solidFill>
                  <a:srgbClr val="0000CC"/>
                </a:solidFill>
                <a:ea typeface="宋体" charset="-122"/>
              </a:rPr>
              <a:t>今昆仑山</a:t>
            </a:r>
            <a:r>
              <a:rPr lang="en-US" altLang="zh-CN" b="1">
                <a:solidFill>
                  <a:srgbClr val="000000"/>
                </a:solidFill>
                <a:ea typeface="宋体" charset="-122"/>
              </a:rPr>
              <a:t>)</a:t>
            </a:r>
            <a:r>
              <a:rPr lang="zh-CN" altLang="en-US" b="1">
                <a:solidFill>
                  <a:srgbClr val="000000"/>
                </a:solidFill>
                <a:ea typeface="宋体" charset="-122"/>
              </a:rPr>
              <a:t>，想把不周山的峰顶撞下来，来表示自己的坚强决心。共工氏英勇的行为得到了人们的尊敬。 </a:t>
            </a:r>
          </a:p>
        </p:txBody>
      </p:sp>
    </p:spTree>
    <p:extLst>
      <p:ext uri="{BB962C8B-B14F-4D97-AF65-F5344CB8AC3E}">
        <p14:creationId xmlns:p14="http://schemas.microsoft.com/office/powerpoint/2010/main" val="1720473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Text Box 2"/>
          <p:cNvSpPr txBox="1">
            <a:spLocks noChangeArrowheads="1"/>
          </p:cNvSpPr>
          <p:nvPr/>
        </p:nvSpPr>
        <p:spPr bwMode="auto">
          <a:xfrm>
            <a:off x="250825" y="1052513"/>
            <a:ext cx="8642350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4400" b="1" dirty="0">
                <a:solidFill>
                  <a:srgbClr val="0000FF"/>
                </a:solidFill>
              </a:rPr>
              <a:t>       </a:t>
            </a:r>
            <a:r>
              <a:rPr lang="zh-CN" altLang="en-US" sz="4400" b="1" dirty="0">
                <a:solidFill>
                  <a:srgbClr val="FF0000"/>
                </a:solidFill>
              </a:rPr>
              <a:t>昔</a:t>
            </a:r>
            <a:r>
              <a:rPr lang="zh-CN" altLang="en-US" sz="4400" b="1" dirty="0">
                <a:solidFill>
                  <a:srgbClr val="0000FF"/>
                </a:solidFill>
              </a:rPr>
              <a:t>者</a:t>
            </a:r>
            <a:r>
              <a:rPr lang="en-US" altLang="zh-CN" sz="4400" b="1" dirty="0">
                <a:solidFill>
                  <a:srgbClr val="F84420"/>
                </a:solidFill>
              </a:rPr>
              <a:t>/</a:t>
            </a:r>
            <a:r>
              <a:rPr lang="zh-CN" altLang="en-US" sz="4400" b="1" dirty="0">
                <a:solidFill>
                  <a:srgbClr val="0000FF"/>
                </a:solidFill>
              </a:rPr>
              <a:t>共工与颛（</a:t>
            </a:r>
            <a:r>
              <a:rPr lang="en-US" altLang="zh-CN" sz="4400" b="1" dirty="0" err="1">
                <a:solidFill>
                  <a:srgbClr val="FF0000"/>
                </a:solidFill>
              </a:rPr>
              <a:t>zhu</a:t>
            </a:r>
            <a:r>
              <a:rPr lang="en-US" altLang="en-US" sz="4400" b="1" dirty="0" err="1">
                <a:solidFill>
                  <a:srgbClr val="FF0000"/>
                </a:solidFill>
              </a:rPr>
              <a:t>ā</a:t>
            </a:r>
            <a:r>
              <a:rPr lang="en-US" altLang="zh-CN" sz="4400" b="1" dirty="0" err="1">
                <a:solidFill>
                  <a:srgbClr val="FF0000"/>
                </a:solidFill>
              </a:rPr>
              <a:t>n</a:t>
            </a:r>
            <a:r>
              <a:rPr lang="zh-CN" altLang="en-US" sz="4400" b="1" dirty="0">
                <a:solidFill>
                  <a:srgbClr val="0000FF"/>
                </a:solidFill>
              </a:rPr>
              <a:t>）顼（</a:t>
            </a:r>
            <a:r>
              <a:rPr lang="en-US" altLang="zh-CN" sz="4400" b="1" dirty="0" err="1">
                <a:solidFill>
                  <a:srgbClr val="FF0000"/>
                </a:solidFill>
              </a:rPr>
              <a:t>xū</a:t>
            </a:r>
            <a:r>
              <a:rPr lang="zh-CN" altLang="en-US" sz="4400" b="1" dirty="0">
                <a:solidFill>
                  <a:srgbClr val="0000CC"/>
                </a:solidFill>
              </a:rPr>
              <a:t>）</a:t>
            </a:r>
            <a:r>
              <a:rPr lang="zh-CN" altLang="en-US" sz="4400" b="1" dirty="0">
                <a:solidFill>
                  <a:srgbClr val="0000FF"/>
                </a:solidFill>
              </a:rPr>
              <a:t>争为帝，怒</a:t>
            </a:r>
            <a:r>
              <a:rPr lang="zh-CN" altLang="en-US" sz="4400" b="1" dirty="0">
                <a:solidFill>
                  <a:srgbClr val="FF0000"/>
                </a:solidFill>
              </a:rPr>
              <a:t>而触</a:t>
            </a:r>
            <a:r>
              <a:rPr lang="zh-CN" altLang="en-US" sz="4400" b="1" dirty="0">
                <a:solidFill>
                  <a:srgbClr val="0000FF"/>
                </a:solidFill>
              </a:rPr>
              <a:t>不周之山，天柱</a:t>
            </a:r>
            <a:r>
              <a:rPr lang="zh-CN" altLang="en-US" sz="4400" b="1" dirty="0">
                <a:solidFill>
                  <a:srgbClr val="FF0000"/>
                </a:solidFill>
              </a:rPr>
              <a:t>折</a:t>
            </a:r>
            <a:r>
              <a:rPr lang="en-US" altLang="zh-CN" sz="4400" b="1" dirty="0">
                <a:solidFill>
                  <a:srgbClr val="0000FF"/>
                </a:solidFill>
              </a:rPr>
              <a:t>(</a:t>
            </a:r>
            <a:r>
              <a:rPr lang="en-US" altLang="zh-CN" sz="4400" b="1" dirty="0" err="1">
                <a:solidFill>
                  <a:srgbClr val="FF0000"/>
                </a:solidFill>
              </a:rPr>
              <a:t>shé</a:t>
            </a:r>
            <a:r>
              <a:rPr lang="zh-CN" altLang="en-US" sz="4400" b="1" dirty="0">
                <a:solidFill>
                  <a:srgbClr val="0000CC"/>
                </a:solidFill>
              </a:rPr>
              <a:t>）</a:t>
            </a:r>
            <a:r>
              <a:rPr lang="zh-CN" altLang="en-US" sz="4400" b="1" dirty="0">
                <a:solidFill>
                  <a:srgbClr val="0000FF"/>
                </a:solidFill>
              </a:rPr>
              <a:t>，地</a:t>
            </a:r>
            <a:r>
              <a:rPr lang="zh-CN" altLang="en-US" sz="4400" b="1" dirty="0">
                <a:solidFill>
                  <a:srgbClr val="FF0000"/>
                </a:solidFill>
              </a:rPr>
              <a:t>维绝</a:t>
            </a:r>
            <a:r>
              <a:rPr lang="zh-CN" altLang="en-US" sz="4400" b="1" dirty="0">
                <a:solidFill>
                  <a:srgbClr val="0000FF"/>
                </a:solidFill>
              </a:rPr>
              <a:t> 。天倾（</a:t>
            </a:r>
            <a:r>
              <a:rPr lang="en-US" altLang="zh-CN" sz="4400" b="1" dirty="0" err="1">
                <a:solidFill>
                  <a:srgbClr val="FF0000"/>
                </a:solidFill>
              </a:rPr>
              <a:t>q</a:t>
            </a:r>
            <a:r>
              <a:rPr lang="en-US" altLang="en-US" sz="4400" b="1" dirty="0" err="1">
                <a:solidFill>
                  <a:srgbClr val="FF0000"/>
                </a:solidFill>
              </a:rPr>
              <a:t>ī</a:t>
            </a:r>
            <a:r>
              <a:rPr lang="en-US" altLang="zh-CN" sz="4400" b="1" dirty="0" err="1">
                <a:solidFill>
                  <a:srgbClr val="FF0000"/>
                </a:solidFill>
              </a:rPr>
              <a:t>ng</a:t>
            </a:r>
            <a:r>
              <a:rPr lang="zh-CN" altLang="en-US" sz="4400" b="1" dirty="0">
                <a:solidFill>
                  <a:srgbClr val="0000FF"/>
                </a:solidFill>
              </a:rPr>
              <a:t>）西北，</a:t>
            </a:r>
            <a:r>
              <a:rPr lang="zh-CN" altLang="en-US" sz="4400" b="1" dirty="0">
                <a:solidFill>
                  <a:srgbClr val="0000CC"/>
                </a:solidFill>
              </a:rPr>
              <a:t>故</a:t>
            </a:r>
            <a:r>
              <a:rPr lang="zh-CN" altLang="en-US" sz="4400" b="1" dirty="0">
                <a:solidFill>
                  <a:srgbClr val="F84420"/>
                </a:solidFill>
              </a:rPr>
              <a:t> </a:t>
            </a:r>
            <a:r>
              <a:rPr lang="en-US" altLang="zh-CN" sz="4400" b="1" dirty="0">
                <a:solidFill>
                  <a:srgbClr val="F84420"/>
                </a:solidFill>
              </a:rPr>
              <a:t>/</a:t>
            </a:r>
            <a:r>
              <a:rPr lang="zh-CN" altLang="en-US" sz="4400" b="1" dirty="0">
                <a:solidFill>
                  <a:srgbClr val="0000FF"/>
                </a:solidFill>
              </a:rPr>
              <a:t>日月星辰移</a:t>
            </a:r>
            <a:r>
              <a:rPr lang="zh-CN" altLang="en-US" sz="4400" b="1" dirty="0">
                <a:solidFill>
                  <a:srgbClr val="FF0000"/>
                </a:solidFill>
              </a:rPr>
              <a:t>焉</a:t>
            </a:r>
            <a:r>
              <a:rPr lang="zh-CN" altLang="en-US" sz="4400" b="1" dirty="0">
                <a:solidFill>
                  <a:srgbClr val="0000FF"/>
                </a:solidFill>
              </a:rPr>
              <a:t> ；地不</a:t>
            </a:r>
            <a:r>
              <a:rPr lang="zh-CN" altLang="en-US" sz="4400" b="1" dirty="0">
                <a:solidFill>
                  <a:srgbClr val="FF0000"/>
                </a:solidFill>
              </a:rPr>
              <a:t>满</a:t>
            </a:r>
            <a:r>
              <a:rPr lang="zh-CN" altLang="en-US" sz="4400" b="1" dirty="0">
                <a:solidFill>
                  <a:srgbClr val="0000FF"/>
                </a:solidFill>
              </a:rPr>
              <a:t>东南。故</a:t>
            </a:r>
            <a:r>
              <a:rPr lang="en-US" altLang="zh-CN" sz="4400" b="1" dirty="0">
                <a:solidFill>
                  <a:srgbClr val="F84420"/>
                </a:solidFill>
              </a:rPr>
              <a:t>/</a:t>
            </a:r>
            <a:r>
              <a:rPr lang="zh-CN" altLang="en-US" sz="4400" b="1" dirty="0">
                <a:solidFill>
                  <a:srgbClr val="0000FF"/>
                </a:solidFill>
              </a:rPr>
              <a:t>水</a:t>
            </a:r>
            <a:r>
              <a:rPr lang="zh-CN" altLang="en-US" sz="4400" b="1" dirty="0">
                <a:solidFill>
                  <a:srgbClr val="FF0000"/>
                </a:solidFill>
              </a:rPr>
              <a:t>潦</a:t>
            </a:r>
            <a:r>
              <a:rPr lang="zh-CN" altLang="en-US" sz="4400" b="1" dirty="0">
                <a:solidFill>
                  <a:srgbClr val="0000FF"/>
                </a:solidFill>
              </a:rPr>
              <a:t>（</a:t>
            </a:r>
            <a:r>
              <a:rPr lang="en-US" altLang="zh-CN" sz="4400" b="1" dirty="0" err="1">
                <a:solidFill>
                  <a:srgbClr val="FF0000"/>
                </a:solidFill>
              </a:rPr>
              <a:t>l</a:t>
            </a:r>
            <a:r>
              <a:rPr lang="en-US" altLang="en-US" sz="4400" b="1" dirty="0" err="1">
                <a:solidFill>
                  <a:srgbClr val="FF0000"/>
                </a:solidFill>
              </a:rPr>
              <a:t>ǎ</a:t>
            </a:r>
            <a:r>
              <a:rPr lang="en-US" altLang="zh-CN" sz="4400" b="1" dirty="0" err="1">
                <a:solidFill>
                  <a:srgbClr val="FF0000"/>
                </a:solidFill>
              </a:rPr>
              <a:t>o</a:t>
            </a:r>
            <a:r>
              <a:rPr lang="zh-CN" altLang="en-US" sz="4400" b="1" dirty="0">
                <a:solidFill>
                  <a:srgbClr val="0000FF"/>
                </a:solidFill>
              </a:rPr>
              <a:t>）尘埃（</a:t>
            </a:r>
            <a:r>
              <a:rPr lang="en-US" altLang="en-US" sz="4400" b="1" dirty="0" err="1">
                <a:solidFill>
                  <a:srgbClr val="FF0000"/>
                </a:solidFill>
              </a:rPr>
              <a:t>ā</a:t>
            </a:r>
            <a:r>
              <a:rPr lang="en-US" altLang="zh-CN" sz="4400" b="1" dirty="0" err="1">
                <a:solidFill>
                  <a:srgbClr val="FF0000"/>
                </a:solidFill>
              </a:rPr>
              <a:t>i</a:t>
            </a:r>
            <a:r>
              <a:rPr lang="en-US" altLang="zh-CN" sz="4400" b="1" dirty="0">
                <a:solidFill>
                  <a:srgbClr val="FF0000"/>
                </a:solidFill>
              </a:rPr>
              <a:t> </a:t>
            </a:r>
            <a:r>
              <a:rPr lang="zh-CN" altLang="en-US" sz="4400" b="1" dirty="0">
                <a:solidFill>
                  <a:srgbClr val="0000FF"/>
                </a:solidFill>
              </a:rPr>
              <a:t>）归焉。  </a:t>
            </a:r>
          </a:p>
        </p:txBody>
      </p:sp>
      <p:sp>
        <p:nvSpPr>
          <p:cNvPr id="128010" name="WordArt 10"/>
          <p:cNvSpPr>
            <a:spLocks noChangeArrowheads="1" noChangeShapeType="1" noTextEdit="1"/>
          </p:cNvSpPr>
          <p:nvPr/>
        </p:nvSpPr>
        <p:spPr bwMode="auto">
          <a:xfrm>
            <a:off x="2411413" y="0"/>
            <a:ext cx="4176712" cy="9636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44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华文行楷"/>
                <a:ea typeface="华文行楷"/>
              </a:rPr>
              <a:t>朗读感知</a:t>
            </a:r>
          </a:p>
        </p:txBody>
      </p:sp>
    </p:spTree>
    <p:extLst>
      <p:ext uri="{BB962C8B-B14F-4D97-AF65-F5344CB8AC3E}">
        <p14:creationId xmlns:p14="http://schemas.microsoft.com/office/powerpoint/2010/main" val="125543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800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Text Box 2"/>
          <p:cNvSpPr txBox="1">
            <a:spLocks noChangeArrowheads="1"/>
          </p:cNvSpPr>
          <p:nvPr/>
        </p:nvSpPr>
        <p:spPr bwMode="auto">
          <a:xfrm>
            <a:off x="395288" y="333375"/>
            <a:ext cx="8012112" cy="612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4400" b="1">
                <a:solidFill>
                  <a:srgbClr val="0000FF"/>
                </a:solidFill>
              </a:rPr>
              <a:t> </a:t>
            </a:r>
            <a:r>
              <a:rPr lang="zh-CN" altLang="en-US" sz="4400" b="1">
                <a:solidFill>
                  <a:srgbClr val="FF0000"/>
                </a:solidFill>
              </a:rPr>
              <a:t>昔 者 </a:t>
            </a:r>
            <a:r>
              <a:rPr lang="zh-CN" altLang="en-US" sz="4400" b="1"/>
              <a:t>共 工 与 颛 顼 争 为 帝，</a:t>
            </a:r>
          </a:p>
          <a:p>
            <a:endParaRPr lang="zh-CN" altLang="en-US" sz="4400" b="1">
              <a:solidFill>
                <a:srgbClr val="0000FF"/>
              </a:solidFill>
            </a:endParaRPr>
          </a:p>
          <a:p>
            <a:endParaRPr lang="zh-CN" altLang="en-US" sz="4400" b="1">
              <a:solidFill>
                <a:srgbClr val="0000FF"/>
              </a:solidFill>
            </a:endParaRPr>
          </a:p>
          <a:p>
            <a:r>
              <a:rPr lang="zh-CN" altLang="en-US" sz="4400" b="1"/>
              <a:t>怒  </a:t>
            </a:r>
            <a:r>
              <a:rPr lang="zh-CN" altLang="en-US" sz="4400" b="1">
                <a:solidFill>
                  <a:srgbClr val="FF0000"/>
                </a:solidFill>
              </a:rPr>
              <a:t>而</a:t>
            </a:r>
            <a:r>
              <a:rPr lang="zh-CN" altLang="en-US" sz="4400" b="1">
                <a:solidFill>
                  <a:srgbClr val="0000FF"/>
                </a:solidFill>
              </a:rPr>
              <a:t>  </a:t>
            </a:r>
            <a:r>
              <a:rPr lang="zh-CN" altLang="en-US" sz="4400" b="1">
                <a:solidFill>
                  <a:srgbClr val="FF0000"/>
                </a:solidFill>
              </a:rPr>
              <a:t>触</a:t>
            </a:r>
            <a:r>
              <a:rPr lang="zh-CN" altLang="en-US" sz="4400" b="1">
                <a:solidFill>
                  <a:srgbClr val="0000FF"/>
                </a:solidFill>
              </a:rPr>
              <a:t> </a:t>
            </a:r>
            <a:r>
              <a:rPr lang="zh-CN" altLang="en-US" sz="4400" b="1"/>
              <a:t>不 周 之 山，</a:t>
            </a:r>
          </a:p>
          <a:p>
            <a:endParaRPr lang="zh-CN" altLang="en-US" sz="4400" b="1">
              <a:solidFill>
                <a:srgbClr val="0000FF"/>
              </a:solidFill>
            </a:endParaRPr>
          </a:p>
          <a:p>
            <a:endParaRPr lang="zh-CN" altLang="en-US" sz="4400" b="1">
              <a:solidFill>
                <a:srgbClr val="0000FF"/>
              </a:solidFill>
            </a:endParaRPr>
          </a:p>
          <a:p>
            <a:r>
              <a:rPr lang="zh-CN" altLang="en-US" sz="4400" b="1"/>
              <a:t>天  柱  </a:t>
            </a:r>
            <a:r>
              <a:rPr lang="zh-CN" altLang="en-US" sz="4400" b="1">
                <a:solidFill>
                  <a:srgbClr val="FF0000"/>
                </a:solidFill>
              </a:rPr>
              <a:t>折</a:t>
            </a:r>
            <a:r>
              <a:rPr lang="zh-CN" altLang="en-US" sz="4400" b="1"/>
              <a:t> ，地  </a:t>
            </a:r>
            <a:r>
              <a:rPr lang="zh-CN" altLang="en-US" sz="4400" b="1">
                <a:solidFill>
                  <a:srgbClr val="FF0000"/>
                </a:solidFill>
              </a:rPr>
              <a:t>维</a:t>
            </a:r>
            <a:r>
              <a:rPr lang="zh-CN" altLang="en-US" sz="4400" b="1">
                <a:solidFill>
                  <a:srgbClr val="0000FF"/>
                </a:solidFill>
              </a:rPr>
              <a:t>  </a:t>
            </a:r>
            <a:r>
              <a:rPr lang="zh-CN" altLang="en-US" sz="4400" b="1">
                <a:solidFill>
                  <a:srgbClr val="FF0000"/>
                </a:solidFill>
              </a:rPr>
              <a:t>绝</a:t>
            </a:r>
            <a:r>
              <a:rPr lang="zh-CN" altLang="en-US" sz="4400" b="1">
                <a:solidFill>
                  <a:srgbClr val="0000FF"/>
                </a:solidFill>
              </a:rPr>
              <a:t> </a:t>
            </a:r>
            <a:r>
              <a:rPr lang="zh-CN" altLang="en-US" sz="4400" b="1"/>
              <a:t>。</a:t>
            </a:r>
          </a:p>
          <a:p>
            <a:endParaRPr lang="zh-CN" altLang="en-US" sz="4400" b="1"/>
          </a:p>
          <a:p>
            <a:r>
              <a:rPr lang="zh-CN" altLang="en-US" sz="4400" b="1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136196" name="Text Box 4"/>
          <p:cNvSpPr txBox="1">
            <a:spLocks noChangeArrowheads="1"/>
          </p:cNvSpPr>
          <p:nvPr/>
        </p:nvSpPr>
        <p:spPr bwMode="auto">
          <a:xfrm>
            <a:off x="684213" y="836613"/>
            <a:ext cx="18716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008000"/>
                </a:solidFill>
                <a:ea typeface="黑体" pitchFamily="2" charset="-122"/>
              </a:rPr>
              <a:t>从前</a:t>
            </a:r>
          </a:p>
        </p:txBody>
      </p:sp>
      <p:sp>
        <p:nvSpPr>
          <p:cNvPr id="136197" name="Text Box 5"/>
          <p:cNvSpPr txBox="1">
            <a:spLocks noChangeArrowheads="1"/>
          </p:cNvSpPr>
          <p:nvPr/>
        </p:nvSpPr>
        <p:spPr bwMode="auto">
          <a:xfrm>
            <a:off x="3348038" y="2924175"/>
            <a:ext cx="23050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4000" b="1">
                <a:solidFill>
                  <a:srgbClr val="008000"/>
                </a:solidFill>
                <a:ea typeface="黑体" pitchFamily="2" charset="-122"/>
              </a:rPr>
              <a:t> </a:t>
            </a:r>
            <a:r>
              <a:rPr lang="zh-CN" altLang="en-US" sz="4000" b="1">
                <a:solidFill>
                  <a:srgbClr val="008000"/>
                </a:solidFill>
                <a:ea typeface="黑体" pitchFamily="2" charset="-122"/>
              </a:rPr>
              <a:t>撞击</a:t>
            </a:r>
          </a:p>
        </p:txBody>
      </p:sp>
      <p:sp>
        <p:nvSpPr>
          <p:cNvPr id="136198" name="Text Box 6"/>
          <p:cNvSpPr txBox="1">
            <a:spLocks noChangeArrowheads="1"/>
          </p:cNvSpPr>
          <p:nvPr/>
        </p:nvSpPr>
        <p:spPr bwMode="auto">
          <a:xfrm>
            <a:off x="5364163" y="4941888"/>
            <a:ext cx="10080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008000"/>
                </a:solidFill>
                <a:ea typeface="黑体" pitchFamily="2" charset="-122"/>
              </a:rPr>
              <a:t>断</a:t>
            </a:r>
          </a:p>
        </p:txBody>
      </p:sp>
      <p:sp>
        <p:nvSpPr>
          <p:cNvPr id="136202" name="Text Box 10"/>
          <p:cNvSpPr txBox="1">
            <a:spLocks noChangeArrowheads="1"/>
          </p:cNvSpPr>
          <p:nvPr/>
        </p:nvSpPr>
        <p:spPr bwMode="auto">
          <a:xfrm>
            <a:off x="4067175" y="4941888"/>
            <a:ext cx="14414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8000"/>
                </a:solidFill>
                <a:ea typeface="黑体" pitchFamily="2" charset="-122"/>
              </a:rPr>
              <a:t>绳子</a:t>
            </a:r>
          </a:p>
        </p:txBody>
      </p:sp>
      <p:sp>
        <p:nvSpPr>
          <p:cNvPr id="136203" name="Text Box 11"/>
          <p:cNvSpPr txBox="1">
            <a:spLocks noChangeArrowheads="1"/>
          </p:cNvSpPr>
          <p:nvPr/>
        </p:nvSpPr>
        <p:spPr bwMode="auto">
          <a:xfrm>
            <a:off x="611188" y="1557338"/>
            <a:ext cx="70564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CC"/>
                </a:solidFill>
              </a:rPr>
              <a:t>从前共工与颛顼争做帝王，</a:t>
            </a:r>
          </a:p>
        </p:txBody>
      </p:sp>
      <p:sp>
        <p:nvSpPr>
          <p:cNvPr id="136204" name="Text Box 12"/>
          <p:cNvSpPr txBox="1">
            <a:spLocks noChangeArrowheads="1"/>
          </p:cNvSpPr>
          <p:nvPr/>
        </p:nvSpPr>
        <p:spPr bwMode="auto">
          <a:xfrm>
            <a:off x="250825" y="2924175"/>
            <a:ext cx="32416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8000"/>
                </a:solidFill>
                <a:ea typeface="黑体" pitchFamily="2" charset="-122"/>
              </a:rPr>
              <a:t>连词，表修饰关系</a:t>
            </a:r>
          </a:p>
        </p:txBody>
      </p:sp>
      <p:sp>
        <p:nvSpPr>
          <p:cNvPr id="136205" name="Text Box 13"/>
          <p:cNvSpPr txBox="1">
            <a:spLocks noChangeArrowheads="1"/>
          </p:cNvSpPr>
          <p:nvPr/>
        </p:nvSpPr>
        <p:spPr bwMode="auto">
          <a:xfrm>
            <a:off x="0" y="3500438"/>
            <a:ext cx="99012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CC"/>
                </a:solidFill>
              </a:rPr>
              <a:t> </a:t>
            </a:r>
            <a:r>
              <a:rPr lang="zh-CN" altLang="en-US" sz="3600" b="1">
                <a:solidFill>
                  <a:srgbClr val="0000CC"/>
                </a:solidFill>
              </a:rPr>
              <a:t>（共工在大战中惨败，）愤怒地撞击不周山，</a:t>
            </a:r>
          </a:p>
        </p:txBody>
      </p:sp>
      <p:sp>
        <p:nvSpPr>
          <p:cNvPr id="136206" name="Text Box 14"/>
          <p:cNvSpPr txBox="1">
            <a:spLocks noChangeArrowheads="1"/>
          </p:cNvSpPr>
          <p:nvPr/>
        </p:nvSpPr>
        <p:spPr bwMode="auto">
          <a:xfrm>
            <a:off x="395288" y="5546725"/>
            <a:ext cx="8208962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CC"/>
                </a:solidFill>
              </a:rPr>
              <a:t>支撑着天的大柱子折断了，拴系着地的大绳子也断了。 </a:t>
            </a:r>
          </a:p>
        </p:txBody>
      </p:sp>
      <p:sp>
        <p:nvSpPr>
          <p:cNvPr id="136207" name="Text Box 15"/>
          <p:cNvSpPr txBox="1">
            <a:spLocks noChangeArrowheads="1"/>
          </p:cNvSpPr>
          <p:nvPr/>
        </p:nvSpPr>
        <p:spPr bwMode="auto">
          <a:xfrm>
            <a:off x="2124075" y="4941888"/>
            <a:ext cx="23034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8000"/>
                </a:solidFill>
                <a:ea typeface="黑体" pitchFamily="2" charset="-122"/>
              </a:rPr>
              <a:t>断</a:t>
            </a:r>
          </a:p>
        </p:txBody>
      </p:sp>
    </p:spTree>
    <p:extLst>
      <p:ext uri="{BB962C8B-B14F-4D97-AF65-F5344CB8AC3E}">
        <p14:creationId xmlns:p14="http://schemas.microsoft.com/office/powerpoint/2010/main" val="3238771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6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6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36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136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136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36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36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"/>
                                        <p:tgtEl>
                                          <p:spTgt spid="1362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00" fill="hold"/>
                                        <p:tgtEl>
                                          <p:spTgt spid="136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136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6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6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36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36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6" grpId="0"/>
      <p:bldP spid="136197" grpId="0" build="allAtOnce"/>
      <p:bldP spid="136198" grpId="0"/>
      <p:bldP spid="136202" grpId="0"/>
      <p:bldP spid="136203" grpId="0"/>
      <p:bldP spid="136204" grpId="0"/>
      <p:bldP spid="136205" grpId="0"/>
      <p:bldP spid="136206" grpId="0"/>
      <p:bldP spid="13620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Text Box 2"/>
          <p:cNvSpPr txBox="1">
            <a:spLocks noChangeArrowheads="1"/>
          </p:cNvSpPr>
          <p:nvPr/>
        </p:nvSpPr>
        <p:spPr bwMode="auto">
          <a:xfrm>
            <a:off x="395288" y="333375"/>
            <a:ext cx="80121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4000" b="1">
                <a:solidFill>
                  <a:srgbClr val="0000FF"/>
                </a:solidFill>
              </a:rPr>
              <a:t> </a:t>
            </a:r>
            <a:r>
              <a:rPr lang="zh-CN" altLang="en-US" sz="4000" b="1"/>
              <a:t>天</a:t>
            </a:r>
            <a:r>
              <a:rPr lang="zh-CN" altLang="en-US" sz="4000" b="1">
                <a:solidFill>
                  <a:srgbClr val="FF0000"/>
                </a:solidFill>
              </a:rPr>
              <a:t>倾</a:t>
            </a:r>
            <a:r>
              <a:rPr lang="zh-CN" altLang="en-US" sz="4000" b="1"/>
              <a:t>西北，</a:t>
            </a:r>
            <a:r>
              <a:rPr lang="zh-CN" altLang="en-US" sz="4000" b="1">
                <a:solidFill>
                  <a:srgbClr val="FF0000"/>
                </a:solidFill>
              </a:rPr>
              <a:t>故</a:t>
            </a:r>
            <a:r>
              <a:rPr lang="zh-CN" altLang="en-US" sz="4000" b="1">
                <a:solidFill>
                  <a:srgbClr val="0000FF"/>
                </a:solidFill>
              </a:rPr>
              <a:t> </a:t>
            </a:r>
            <a:r>
              <a:rPr lang="zh-CN" altLang="en-US" sz="4000" b="1"/>
              <a:t>日月星辰移</a:t>
            </a:r>
            <a:r>
              <a:rPr lang="zh-CN" altLang="en-US" sz="4000" b="1">
                <a:solidFill>
                  <a:srgbClr val="FF0000"/>
                </a:solidFill>
              </a:rPr>
              <a:t>焉</a:t>
            </a:r>
            <a:r>
              <a:rPr lang="zh-CN" altLang="en-US" sz="4000" b="1">
                <a:solidFill>
                  <a:srgbClr val="0000FF"/>
                </a:solidFill>
              </a:rPr>
              <a:t> ；</a:t>
            </a:r>
            <a:endParaRPr lang="zh-CN" altLang="en-US" sz="4000" b="1"/>
          </a:p>
        </p:txBody>
      </p:sp>
      <p:sp>
        <p:nvSpPr>
          <p:cNvPr id="137222" name="Text Box 6"/>
          <p:cNvSpPr txBox="1">
            <a:spLocks noChangeArrowheads="1"/>
          </p:cNvSpPr>
          <p:nvPr/>
        </p:nvSpPr>
        <p:spPr bwMode="auto">
          <a:xfrm>
            <a:off x="3132138" y="1052513"/>
            <a:ext cx="15113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8000"/>
                </a:solidFill>
                <a:ea typeface="黑体" pitchFamily="2" charset="-122"/>
              </a:rPr>
              <a:t>所以</a:t>
            </a:r>
          </a:p>
        </p:txBody>
      </p:sp>
      <p:sp>
        <p:nvSpPr>
          <p:cNvPr id="137223" name="Text Box 7"/>
          <p:cNvSpPr txBox="1">
            <a:spLocks noChangeArrowheads="1"/>
          </p:cNvSpPr>
          <p:nvPr/>
        </p:nvSpPr>
        <p:spPr bwMode="auto">
          <a:xfrm>
            <a:off x="5508625" y="1052513"/>
            <a:ext cx="36353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8000"/>
                </a:solidFill>
                <a:latin typeface="黑体" pitchFamily="2" charset="-122"/>
                <a:ea typeface="黑体" pitchFamily="2" charset="-122"/>
              </a:rPr>
              <a:t>代词，这里， </a:t>
            </a:r>
          </a:p>
        </p:txBody>
      </p:sp>
      <p:sp>
        <p:nvSpPr>
          <p:cNvPr id="137224" name="Text Box 8"/>
          <p:cNvSpPr txBox="1">
            <a:spLocks noChangeArrowheads="1"/>
          </p:cNvSpPr>
          <p:nvPr/>
        </p:nvSpPr>
        <p:spPr bwMode="auto">
          <a:xfrm>
            <a:off x="1403350" y="5084763"/>
            <a:ext cx="1727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8000"/>
                </a:solidFill>
                <a:ea typeface="黑体" pitchFamily="2" charset="-122"/>
              </a:rPr>
              <a:t>积水</a:t>
            </a:r>
          </a:p>
        </p:txBody>
      </p:sp>
      <p:sp>
        <p:nvSpPr>
          <p:cNvPr id="137225" name="Text Box 9"/>
          <p:cNvSpPr txBox="1">
            <a:spLocks noChangeArrowheads="1"/>
          </p:cNvSpPr>
          <p:nvPr/>
        </p:nvSpPr>
        <p:spPr bwMode="auto">
          <a:xfrm>
            <a:off x="2555875" y="5013325"/>
            <a:ext cx="41036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8000"/>
                </a:solidFill>
                <a:ea typeface="黑体" pitchFamily="2" charset="-122"/>
              </a:rPr>
              <a:t>尘土，这里指泥沙</a:t>
            </a:r>
          </a:p>
        </p:txBody>
      </p:sp>
      <p:sp>
        <p:nvSpPr>
          <p:cNvPr id="137226" name="Text Box 10"/>
          <p:cNvSpPr txBox="1">
            <a:spLocks noChangeArrowheads="1"/>
          </p:cNvSpPr>
          <p:nvPr/>
        </p:nvSpPr>
        <p:spPr bwMode="auto">
          <a:xfrm>
            <a:off x="323850" y="1700213"/>
            <a:ext cx="7561263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CC"/>
                </a:solidFill>
              </a:rPr>
              <a:t> </a:t>
            </a:r>
            <a:r>
              <a:rPr lang="zh-CN" altLang="en-US" sz="3600" b="1">
                <a:solidFill>
                  <a:srgbClr val="0000CC"/>
                </a:solidFill>
              </a:rPr>
              <a:t>（结果，）天向西北方向倾斜，所以日、月、星辰都向这里移动；</a:t>
            </a:r>
          </a:p>
        </p:txBody>
      </p:sp>
      <p:sp>
        <p:nvSpPr>
          <p:cNvPr id="137227" name="Text Box 11"/>
          <p:cNvSpPr txBox="1">
            <a:spLocks noChangeArrowheads="1"/>
          </p:cNvSpPr>
          <p:nvPr/>
        </p:nvSpPr>
        <p:spPr bwMode="auto">
          <a:xfrm>
            <a:off x="539750" y="2997200"/>
            <a:ext cx="71278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 b="1"/>
              <a:t>地不满东南。</a:t>
            </a:r>
            <a:endParaRPr lang="zh-CN" altLang="en-US" sz="4000"/>
          </a:p>
        </p:txBody>
      </p:sp>
      <p:sp>
        <p:nvSpPr>
          <p:cNvPr id="137228" name="Text Box 12"/>
          <p:cNvSpPr txBox="1">
            <a:spLocks noChangeArrowheads="1"/>
          </p:cNvSpPr>
          <p:nvPr/>
        </p:nvSpPr>
        <p:spPr bwMode="auto">
          <a:xfrm>
            <a:off x="684213" y="4365625"/>
            <a:ext cx="61928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 b="1"/>
              <a:t>故水</a:t>
            </a:r>
            <a:r>
              <a:rPr lang="zh-CN" altLang="en-US" sz="4000" b="1">
                <a:solidFill>
                  <a:srgbClr val="FF0000"/>
                </a:solidFill>
              </a:rPr>
              <a:t>潦尘埃</a:t>
            </a:r>
            <a:r>
              <a:rPr lang="zh-CN" altLang="en-US" sz="4000" b="1"/>
              <a:t>归焉。</a:t>
            </a:r>
            <a:r>
              <a:rPr lang="zh-CN" altLang="en-US" sz="4000" b="1">
                <a:solidFill>
                  <a:srgbClr val="0000FF"/>
                </a:solidFill>
              </a:rPr>
              <a:t>  </a:t>
            </a:r>
            <a:endParaRPr lang="zh-CN" altLang="en-US" sz="4000"/>
          </a:p>
        </p:txBody>
      </p:sp>
      <p:sp>
        <p:nvSpPr>
          <p:cNvPr id="137229" name="Text Box 13"/>
          <p:cNvSpPr txBox="1">
            <a:spLocks noChangeArrowheads="1"/>
          </p:cNvSpPr>
          <p:nvPr/>
        </p:nvSpPr>
        <p:spPr bwMode="auto">
          <a:xfrm>
            <a:off x="684213" y="3644900"/>
            <a:ext cx="5543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00CC"/>
                </a:solidFill>
              </a:rPr>
              <a:t>地向东南方向下塌，</a:t>
            </a:r>
          </a:p>
        </p:txBody>
      </p:sp>
      <p:sp>
        <p:nvSpPr>
          <p:cNvPr id="137230" name="Text Box 14"/>
          <p:cNvSpPr txBox="1">
            <a:spLocks noChangeArrowheads="1"/>
          </p:cNvSpPr>
          <p:nvPr/>
        </p:nvSpPr>
        <p:spPr bwMode="auto">
          <a:xfrm>
            <a:off x="4787900" y="4292600"/>
            <a:ext cx="49688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CC"/>
                </a:solidFill>
              </a:rPr>
              <a:t>水潦：</a:t>
            </a:r>
            <a:r>
              <a:rPr lang="zh-CN" altLang="en-US" sz="3600" b="1">
                <a:solidFill>
                  <a:srgbClr val="008000"/>
                </a:solidFill>
                <a:ea typeface="黑体" pitchFamily="2" charset="-122"/>
              </a:rPr>
              <a:t>泛指江湖流水。</a:t>
            </a:r>
          </a:p>
        </p:txBody>
      </p:sp>
      <p:sp>
        <p:nvSpPr>
          <p:cNvPr id="137231" name="Text Box 15"/>
          <p:cNvSpPr txBox="1">
            <a:spLocks noChangeArrowheads="1"/>
          </p:cNvSpPr>
          <p:nvPr/>
        </p:nvSpPr>
        <p:spPr bwMode="auto">
          <a:xfrm>
            <a:off x="250825" y="5734050"/>
            <a:ext cx="9144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00CC"/>
                </a:solidFill>
              </a:rPr>
              <a:t>所以江河道路上的流水泥沙都在这里汇集 。</a:t>
            </a:r>
          </a:p>
        </p:txBody>
      </p:sp>
      <p:sp>
        <p:nvSpPr>
          <p:cNvPr id="137232" name="Text Box 16"/>
          <p:cNvSpPr txBox="1">
            <a:spLocks noChangeArrowheads="1"/>
          </p:cNvSpPr>
          <p:nvPr/>
        </p:nvSpPr>
        <p:spPr bwMode="auto">
          <a:xfrm>
            <a:off x="827088" y="1052513"/>
            <a:ext cx="14414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8000"/>
                </a:solidFill>
                <a:ea typeface="黑体" pitchFamily="2" charset="-122"/>
              </a:rPr>
              <a:t>倾斜</a:t>
            </a:r>
          </a:p>
        </p:txBody>
      </p:sp>
    </p:spTree>
    <p:extLst>
      <p:ext uri="{BB962C8B-B14F-4D97-AF65-F5344CB8AC3E}">
        <p14:creationId xmlns:p14="http://schemas.microsoft.com/office/powerpoint/2010/main" val="2348378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7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7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7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7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37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37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37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37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7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7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7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7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137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24" grpId="0"/>
      <p:bldP spid="137225" grpId="0"/>
      <p:bldP spid="137226" grpId="0"/>
      <p:bldP spid="137229" grpId="0"/>
      <p:bldP spid="137230" grpId="0"/>
      <p:bldP spid="137231" grpId="0"/>
      <p:bldP spid="1372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4" name="Text Box 4"/>
          <p:cNvSpPr txBox="1">
            <a:spLocks noChangeArrowheads="1"/>
          </p:cNvSpPr>
          <p:nvPr/>
        </p:nvSpPr>
        <p:spPr bwMode="auto">
          <a:xfrm>
            <a:off x="250825" y="71438"/>
            <a:ext cx="8351838" cy="289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/>
              <a:t>    1</a:t>
            </a:r>
            <a:r>
              <a:rPr lang="zh-CN" altLang="en-US" sz="2800" b="1" dirty="0"/>
              <a:t>、 共工怒触不周山的原因是“              ”，即争夺部落首领的位置。他的怒触似乎包含有</a:t>
            </a:r>
            <a:r>
              <a:rPr lang="zh-CN" altLang="en-US" sz="2800" b="1" dirty="0">
                <a:solidFill>
                  <a:srgbClr val="FF0000"/>
                </a:solidFill>
              </a:rPr>
              <a:t>失败的愤怒与不甘心</a:t>
            </a:r>
            <a:r>
              <a:rPr lang="zh-CN" altLang="en-US" sz="2800" b="1" dirty="0"/>
              <a:t>，而且，似乎还夹杂着与对方同归于尽的想法。当然也体现了共工庞大的气势。</a:t>
            </a:r>
            <a:br>
              <a:rPr lang="zh-CN" altLang="en-US" sz="2800" b="1" dirty="0"/>
            </a:br>
            <a:r>
              <a:rPr lang="zh-CN" altLang="en-US" sz="2800" b="1" dirty="0"/>
              <a:t>   </a:t>
            </a:r>
          </a:p>
          <a:p>
            <a:pPr>
              <a:spcBef>
                <a:spcPct val="50000"/>
              </a:spcBef>
            </a:pPr>
            <a:endParaRPr lang="zh-CN" altLang="en-US" sz="2800" b="1" dirty="0"/>
          </a:p>
        </p:txBody>
      </p:sp>
      <p:sp>
        <p:nvSpPr>
          <p:cNvPr id="143365" name="Line 5"/>
          <p:cNvSpPr>
            <a:spLocks noChangeShapeType="1"/>
          </p:cNvSpPr>
          <p:nvPr/>
        </p:nvSpPr>
        <p:spPr bwMode="auto">
          <a:xfrm>
            <a:off x="5440522" y="579438"/>
            <a:ext cx="151288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366" name="Text Box 6"/>
          <p:cNvSpPr txBox="1">
            <a:spLocks noChangeArrowheads="1"/>
          </p:cNvSpPr>
          <p:nvPr/>
        </p:nvSpPr>
        <p:spPr bwMode="auto">
          <a:xfrm>
            <a:off x="5364163" y="0"/>
            <a:ext cx="143986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</a:rPr>
              <a:t>争为帝</a:t>
            </a:r>
          </a:p>
        </p:txBody>
      </p:sp>
      <p:sp>
        <p:nvSpPr>
          <p:cNvPr id="143367" name="Text Box 7"/>
          <p:cNvSpPr txBox="1">
            <a:spLocks noChangeArrowheads="1"/>
          </p:cNvSpPr>
          <p:nvPr/>
        </p:nvSpPr>
        <p:spPr bwMode="auto">
          <a:xfrm>
            <a:off x="1479709" y="2599076"/>
            <a:ext cx="30956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</a:rPr>
              <a:t>败后怒触不周</a:t>
            </a:r>
          </a:p>
        </p:txBody>
      </p:sp>
      <p:sp>
        <p:nvSpPr>
          <p:cNvPr id="143368" name="Text Box 8"/>
          <p:cNvSpPr txBox="1">
            <a:spLocks noChangeArrowheads="1"/>
          </p:cNvSpPr>
          <p:nvPr/>
        </p:nvSpPr>
        <p:spPr bwMode="auto">
          <a:xfrm>
            <a:off x="5584984" y="2310151"/>
            <a:ext cx="331311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</a:rPr>
              <a:t>日月星辰移位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</a:rPr>
              <a:t>水潦尘埃归焉</a:t>
            </a:r>
          </a:p>
        </p:txBody>
      </p:sp>
      <p:sp>
        <p:nvSpPr>
          <p:cNvPr id="143370" name="Text Box 10"/>
          <p:cNvSpPr txBox="1">
            <a:spLocks noChangeArrowheads="1"/>
          </p:cNvSpPr>
          <p:nvPr/>
        </p:nvSpPr>
        <p:spPr bwMode="auto">
          <a:xfrm>
            <a:off x="616109" y="798851"/>
            <a:ext cx="18002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noProof="1"/>
          </a:p>
        </p:txBody>
      </p:sp>
      <p:sp>
        <p:nvSpPr>
          <p:cNvPr id="143372" name="Text Box 12"/>
          <p:cNvSpPr txBox="1">
            <a:spLocks noChangeArrowheads="1"/>
          </p:cNvSpPr>
          <p:nvPr/>
        </p:nvSpPr>
        <p:spPr bwMode="auto">
          <a:xfrm>
            <a:off x="471647" y="2672101"/>
            <a:ext cx="17287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CC"/>
                </a:solidFill>
              </a:rPr>
              <a:t>经过：</a:t>
            </a:r>
          </a:p>
        </p:txBody>
      </p:sp>
      <p:sp>
        <p:nvSpPr>
          <p:cNvPr id="143373" name="Text Box 13"/>
          <p:cNvSpPr txBox="1">
            <a:spLocks noChangeArrowheads="1"/>
          </p:cNvSpPr>
          <p:nvPr/>
        </p:nvSpPr>
        <p:spPr bwMode="auto">
          <a:xfrm>
            <a:off x="4432459" y="2672101"/>
            <a:ext cx="13668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CC"/>
                </a:solidFill>
              </a:rPr>
              <a:t>结果：</a:t>
            </a:r>
          </a:p>
        </p:txBody>
      </p:sp>
      <p:sp>
        <p:nvSpPr>
          <p:cNvPr id="143374" name="Text Box 14"/>
          <p:cNvSpPr txBox="1">
            <a:spLocks noChangeArrowheads="1"/>
          </p:cNvSpPr>
          <p:nvPr/>
        </p:nvSpPr>
        <p:spPr bwMode="auto">
          <a:xfrm>
            <a:off x="544672" y="6055063"/>
            <a:ext cx="65516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noProof="1"/>
          </a:p>
        </p:txBody>
      </p:sp>
      <p:sp>
        <p:nvSpPr>
          <p:cNvPr id="143377" name="Line 17"/>
          <p:cNvSpPr>
            <a:spLocks noChangeShapeType="1"/>
          </p:cNvSpPr>
          <p:nvPr/>
        </p:nvSpPr>
        <p:spPr bwMode="auto">
          <a:xfrm>
            <a:off x="400209" y="3607138"/>
            <a:ext cx="8280400" cy="0"/>
          </a:xfrm>
          <a:prstGeom prst="line">
            <a:avLst/>
          </a:prstGeom>
          <a:noFill/>
          <a:ln w="57150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260681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6" grpId="0"/>
      <p:bldP spid="143367" grpId="0"/>
      <p:bldP spid="14336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863142" y="692696"/>
            <a:ext cx="7128792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2800" b="1" dirty="0">
                <a:solidFill>
                  <a:prstClr val="black"/>
                </a:solidFill>
              </a:rPr>
              <a:t>2</a:t>
            </a:r>
            <a:r>
              <a:rPr lang="zh-CN" altLang="en-US" sz="2800" b="1" dirty="0">
                <a:solidFill>
                  <a:prstClr val="black"/>
                </a:solidFill>
              </a:rPr>
              <a:t>、“怒而触不周之山 ”中的“</a:t>
            </a:r>
            <a:r>
              <a:rPr lang="zh-CN" altLang="en-US" sz="2800" b="1" dirty="0">
                <a:solidFill>
                  <a:srgbClr val="FF0000"/>
                </a:solidFill>
              </a:rPr>
              <a:t>怒</a:t>
            </a:r>
            <a:r>
              <a:rPr lang="zh-CN" altLang="en-US" sz="2800" b="1" dirty="0">
                <a:solidFill>
                  <a:prstClr val="black"/>
                </a:solidFill>
              </a:rPr>
              <a:t>”字表现了共工怎样的</a:t>
            </a:r>
            <a:r>
              <a:rPr lang="zh-CN" altLang="en-US" sz="2800" b="1" dirty="0">
                <a:solidFill>
                  <a:srgbClr val="FF0000"/>
                </a:solidFill>
              </a:rPr>
              <a:t>性格</a:t>
            </a:r>
            <a:r>
              <a:rPr lang="zh-CN" altLang="en-US" sz="2800" b="1" dirty="0">
                <a:solidFill>
                  <a:prstClr val="black"/>
                </a:solidFill>
              </a:rPr>
              <a:t>特点？如何理解</a:t>
            </a:r>
            <a:r>
              <a:rPr lang="en-US" altLang="zh-CN" sz="2800" b="1" dirty="0">
                <a:solidFill>
                  <a:prstClr val="black"/>
                </a:solidFill>
              </a:rPr>
              <a:t>《</a:t>
            </a:r>
            <a:r>
              <a:rPr lang="zh-CN" altLang="en-US" sz="2800" b="1" dirty="0">
                <a:solidFill>
                  <a:prstClr val="black"/>
                </a:solidFill>
              </a:rPr>
              <a:t>共工怒触不周山</a:t>
            </a:r>
            <a:r>
              <a:rPr lang="en-US" altLang="zh-CN" sz="2800" b="1" dirty="0">
                <a:solidFill>
                  <a:prstClr val="black"/>
                </a:solidFill>
              </a:rPr>
              <a:t>》</a:t>
            </a:r>
            <a:r>
              <a:rPr lang="zh-CN" altLang="en-US" sz="2800" b="1" dirty="0">
                <a:solidFill>
                  <a:prstClr val="black"/>
                </a:solidFill>
              </a:rPr>
              <a:t>中</a:t>
            </a:r>
            <a:r>
              <a:rPr lang="zh-CN" altLang="en-US" sz="2800" b="1" dirty="0">
                <a:solidFill>
                  <a:srgbClr val="FF0000"/>
                </a:solidFill>
              </a:rPr>
              <a:t>结尾的两句话</a:t>
            </a:r>
            <a:r>
              <a:rPr lang="zh-CN" altLang="en-US" sz="2800" b="1" dirty="0">
                <a:solidFill>
                  <a:prstClr val="black"/>
                </a:solidFill>
              </a:rPr>
              <a:t>？</a:t>
            </a:r>
            <a:br>
              <a:rPr lang="zh-CN" altLang="en-US" sz="2800" b="1" dirty="0">
                <a:solidFill>
                  <a:prstClr val="black"/>
                </a:solidFill>
              </a:rPr>
            </a:br>
            <a:r>
              <a:rPr lang="zh-CN" altLang="en-US" sz="2800" b="1" dirty="0">
                <a:solidFill>
                  <a:prstClr val="black"/>
                </a:solidFill>
              </a:rPr>
              <a:t> </a:t>
            </a:r>
            <a:br>
              <a:rPr lang="zh-CN" altLang="en-US" sz="2800" b="1" dirty="0">
                <a:solidFill>
                  <a:prstClr val="black"/>
                </a:solidFill>
              </a:rPr>
            </a:br>
            <a:r>
              <a:rPr lang="zh-CN" altLang="en-US" sz="2800" b="1" dirty="0">
                <a:solidFill>
                  <a:prstClr val="black"/>
                </a:solidFill>
              </a:rPr>
              <a:t/>
            </a:r>
            <a:br>
              <a:rPr lang="zh-CN" altLang="en-US" sz="2800" b="1" dirty="0">
                <a:solidFill>
                  <a:prstClr val="black"/>
                </a:solidFill>
              </a:rPr>
            </a:br>
            <a:endParaRPr lang="zh-CN" altLang="en-US" sz="2800" b="1" dirty="0">
              <a:solidFill>
                <a:prstClr val="black"/>
              </a:solidFill>
            </a:endParaRPr>
          </a:p>
          <a:p>
            <a:pPr lvl="0">
              <a:spcBef>
                <a:spcPct val="50000"/>
              </a:spcBef>
            </a:pPr>
            <a:endParaRPr lang="en-US" altLang="zh-CN" sz="2800" b="1" dirty="0">
              <a:solidFill>
                <a:prstClr val="black"/>
              </a:solidFill>
            </a:endParaRP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466725" y="2949883"/>
            <a:ext cx="799306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</a:rPr>
              <a:t>怒”字表现了共工的</a:t>
            </a:r>
            <a:r>
              <a:rPr lang="zh-CN" altLang="en-US" sz="3200" b="1" dirty="0">
                <a:solidFill>
                  <a:srgbClr val="0000CC"/>
                </a:solidFill>
                <a:ea typeface="黑体" pitchFamily="2" charset="-122"/>
              </a:rPr>
              <a:t>豪气、勇敢</a:t>
            </a:r>
            <a:r>
              <a:rPr lang="zh-CN" altLang="en-US" sz="3200" b="1" dirty="0">
                <a:solidFill>
                  <a:srgbClr val="FF0000"/>
                </a:solidFill>
              </a:rPr>
              <a:t>；也反映出他性格的</a:t>
            </a:r>
            <a:r>
              <a:rPr lang="zh-CN" altLang="en-US" sz="3200" b="1" dirty="0">
                <a:solidFill>
                  <a:srgbClr val="0000CC"/>
                </a:solidFill>
                <a:ea typeface="黑体" pitchFamily="2" charset="-122"/>
              </a:rPr>
              <a:t>暴躁、刚烈</a:t>
            </a:r>
            <a:r>
              <a:rPr lang="zh-CN" altLang="en-US" sz="3200" b="1" dirty="0">
                <a:solidFill>
                  <a:srgbClr val="FF0000"/>
                </a:solidFill>
              </a:rPr>
              <a:t>。</a:t>
            </a:r>
          </a:p>
        </p:txBody>
      </p:sp>
      <p:sp>
        <p:nvSpPr>
          <p:cNvPr id="5" name="Text Box 15"/>
          <p:cNvSpPr txBox="1">
            <a:spLocks noChangeArrowheads="1"/>
          </p:cNvSpPr>
          <p:nvPr/>
        </p:nvSpPr>
        <p:spPr bwMode="auto">
          <a:xfrm>
            <a:off x="538163" y="4069070"/>
            <a:ext cx="80645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/>
              <a:t>反映了</a:t>
            </a:r>
            <a:r>
              <a:rPr lang="zh-CN" altLang="en-US" sz="3200" b="1">
                <a:solidFill>
                  <a:srgbClr val="FF0000"/>
                </a:solidFill>
              </a:rPr>
              <a:t>自然界的巨变和共工愿意牺牲自己来改造山河，具有大无畏的英雄气概。</a:t>
            </a:r>
            <a:r>
              <a:rPr lang="zh-CN" altLang="en-US" sz="3200" b="1"/>
              <a:t> 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138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348" name="Picture 4" descr="118588183112325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0"/>
            <a:ext cx="5076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5349" name="Text Box 5"/>
          <p:cNvSpPr txBox="1">
            <a:spLocks noChangeArrowheads="1"/>
          </p:cNvSpPr>
          <p:nvPr/>
        </p:nvSpPr>
        <p:spPr bwMode="auto">
          <a:xfrm>
            <a:off x="0" y="476250"/>
            <a:ext cx="5229225" cy="1739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/>
              <a:t>你赞同共工的做法吗</a:t>
            </a:r>
            <a:r>
              <a:rPr lang="en-US" altLang="zh-CN" sz="3600" b="1"/>
              <a:t>?</a:t>
            </a:r>
          </a:p>
          <a:p>
            <a:r>
              <a:rPr lang="zh-CN" altLang="en-US" sz="3600" b="1"/>
              <a:t>你认为他是”</a:t>
            </a:r>
            <a:r>
              <a:rPr lang="zh-CN" altLang="en-US" sz="3600" b="1">
                <a:solidFill>
                  <a:srgbClr val="FF0000"/>
                </a:solidFill>
              </a:rPr>
              <a:t>胜利的英雄</a:t>
            </a:r>
            <a:r>
              <a:rPr lang="zh-CN" altLang="en-US" sz="3600" b="1"/>
              <a:t>”</a:t>
            </a:r>
          </a:p>
          <a:p>
            <a:r>
              <a:rPr lang="zh-CN" altLang="en-US" sz="3600" b="1"/>
              <a:t>还是“</a:t>
            </a:r>
            <a:r>
              <a:rPr lang="zh-CN" altLang="en-US" sz="3600" b="1">
                <a:solidFill>
                  <a:srgbClr val="FF0000"/>
                </a:solidFill>
              </a:rPr>
              <a:t>失败的英雄</a:t>
            </a:r>
            <a:r>
              <a:rPr lang="zh-CN" altLang="en-US" sz="3600" b="1"/>
              <a:t>”</a:t>
            </a:r>
            <a:r>
              <a:rPr lang="en-US" altLang="zh-CN" sz="3600" b="1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964976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372" name="Picture 4" descr="118588183112325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0"/>
            <a:ext cx="5076825" cy="3716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6373" name="Text Box 5"/>
          <p:cNvSpPr txBox="1">
            <a:spLocks noChangeArrowheads="1"/>
          </p:cNvSpPr>
          <p:nvPr/>
        </p:nvSpPr>
        <p:spPr bwMode="auto">
          <a:xfrm>
            <a:off x="376238" y="274638"/>
            <a:ext cx="357187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/>
              <a:t>     </a:t>
            </a:r>
            <a:r>
              <a:rPr lang="zh-CN" altLang="en-US" sz="3600" b="1"/>
              <a:t>归纳这篇神话</a:t>
            </a:r>
          </a:p>
          <a:p>
            <a:r>
              <a:rPr lang="zh-CN" altLang="en-US" sz="3600" b="1"/>
              <a:t>故事的主题</a:t>
            </a:r>
          </a:p>
        </p:txBody>
      </p:sp>
      <p:sp>
        <p:nvSpPr>
          <p:cNvPr id="186374" name="Text Box 6"/>
          <p:cNvSpPr txBox="1">
            <a:spLocks noChangeArrowheads="1"/>
          </p:cNvSpPr>
          <p:nvPr/>
        </p:nvSpPr>
        <p:spPr bwMode="auto">
          <a:xfrm>
            <a:off x="0" y="4005263"/>
            <a:ext cx="9083675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/>
              <a:t>        </a:t>
            </a:r>
            <a:r>
              <a:rPr lang="zh-CN" altLang="en-US" sz="3200" b="1"/>
              <a:t>这篇神话通过讲叙                                          </a:t>
            </a:r>
          </a:p>
          <a:p>
            <a:r>
              <a:rPr lang="zh-CN" altLang="en-US" sz="3200" b="1"/>
              <a:t>的故事</a:t>
            </a:r>
            <a:r>
              <a:rPr lang="en-US" altLang="zh-CN" sz="3200" b="1"/>
              <a:t>,</a:t>
            </a:r>
            <a:r>
              <a:rPr lang="zh-CN" altLang="en-US" sz="3200" b="1"/>
              <a:t>曲折地反映了原始部落间的                   和</a:t>
            </a:r>
          </a:p>
          <a:p>
            <a:r>
              <a:rPr lang="zh-CN" altLang="en-US" sz="3200" b="1"/>
              <a:t>自然界的                  </a:t>
            </a:r>
            <a:r>
              <a:rPr lang="en-US" altLang="zh-CN" sz="3200" b="1"/>
              <a:t>.</a:t>
            </a:r>
          </a:p>
        </p:txBody>
      </p:sp>
      <p:sp>
        <p:nvSpPr>
          <p:cNvPr id="186375" name="Line 7"/>
          <p:cNvSpPr>
            <a:spLocks noChangeShapeType="1"/>
          </p:cNvSpPr>
          <p:nvPr/>
        </p:nvSpPr>
        <p:spPr bwMode="auto">
          <a:xfrm>
            <a:off x="4356100" y="4508500"/>
            <a:ext cx="4787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6376" name="Line 8"/>
          <p:cNvSpPr>
            <a:spLocks noChangeShapeType="1"/>
          </p:cNvSpPr>
          <p:nvPr/>
        </p:nvSpPr>
        <p:spPr bwMode="auto">
          <a:xfrm>
            <a:off x="6372225" y="5084763"/>
            <a:ext cx="19446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6377" name="Line 9"/>
          <p:cNvSpPr>
            <a:spLocks noChangeShapeType="1"/>
          </p:cNvSpPr>
          <p:nvPr/>
        </p:nvSpPr>
        <p:spPr bwMode="auto">
          <a:xfrm>
            <a:off x="1763713" y="5589588"/>
            <a:ext cx="18716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6378" name="Text Box 10"/>
          <p:cNvSpPr txBox="1">
            <a:spLocks noChangeArrowheads="1"/>
          </p:cNvSpPr>
          <p:nvPr/>
        </p:nvSpPr>
        <p:spPr bwMode="auto">
          <a:xfrm>
            <a:off x="4284663" y="3378200"/>
            <a:ext cx="4926012" cy="9461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共工与颛顼相争为帝</a:t>
            </a:r>
            <a:r>
              <a:rPr lang="en-US" altLang="zh-CN" sz="2800" b="1" dirty="0">
                <a:solidFill>
                  <a:srgbClr val="FF0000"/>
                </a:solidFill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</a:rPr>
              <a:t>怒触不周</a:t>
            </a:r>
          </a:p>
          <a:p>
            <a:r>
              <a:rPr lang="zh-CN" altLang="en-US" sz="2800" b="1" dirty="0">
                <a:solidFill>
                  <a:srgbClr val="FF0000"/>
                </a:solidFill>
              </a:rPr>
              <a:t>山</a:t>
            </a:r>
            <a:r>
              <a:rPr lang="en-US" altLang="zh-CN" sz="2800" b="1" dirty="0">
                <a:solidFill>
                  <a:srgbClr val="FF0000"/>
                </a:solidFill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</a:rPr>
              <a:t>造成天翻地覆的变化的故事</a:t>
            </a:r>
          </a:p>
        </p:txBody>
      </p:sp>
      <p:sp>
        <p:nvSpPr>
          <p:cNvPr id="186379" name="Text Box 11"/>
          <p:cNvSpPr txBox="1">
            <a:spLocks noChangeArrowheads="1"/>
          </p:cNvSpPr>
          <p:nvPr/>
        </p:nvSpPr>
        <p:spPr bwMode="auto">
          <a:xfrm>
            <a:off x="6567488" y="4456113"/>
            <a:ext cx="1612900" cy="5191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激烈争斗</a:t>
            </a:r>
          </a:p>
        </p:txBody>
      </p:sp>
      <p:sp>
        <p:nvSpPr>
          <p:cNvPr id="186380" name="Text Box 12"/>
          <p:cNvSpPr txBox="1">
            <a:spLocks noChangeArrowheads="1"/>
          </p:cNvSpPr>
          <p:nvPr/>
        </p:nvSpPr>
        <p:spPr bwMode="auto">
          <a:xfrm>
            <a:off x="2032000" y="5032375"/>
            <a:ext cx="898525" cy="5191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巨变</a:t>
            </a:r>
          </a:p>
        </p:txBody>
      </p:sp>
    </p:spTree>
    <p:extLst>
      <p:ext uri="{BB962C8B-B14F-4D97-AF65-F5344CB8AC3E}">
        <p14:creationId xmlns:p14="http://schemas.microsoft.com/office/powerpoint/2010/main" val="1720641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6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6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6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6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6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6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378" grpId="0" animBg="1"/>
      <p:bldP spid="186379" grpId="0" animBg="1"/>
      <p:bldP spid="18638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Text Box 2"/>
          <p:cNvSpPr txBox="1">
            <a:spLocks noChangeArrowheads="1"/>
          </p:cNvSpPr>
          <p:nvPr/>
        </p:nvSpPr>
        <p:spPr bwMode="auto">
          <a:xfrm>
            <a:off x="0" y="333375"/>
            <a:ext cx="890111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400" b="1"/>
              <a:t>5</a:t>
            </a:r>
            <a:r>
              <a:rPr lang="zh-CN" altLang="en-US" sz="4400" b="1"/>
              <a:t>、夸父和共工共同的特点是什么？</a:t>
            </a:r>
          </a:p>
        </p:txBody>
      </p:sp>
      <p:sp>
        <p:nvSpPr>
          <p:cNvPr id="131075" name="Text Box 3"/>
          <p:cNvSpPr txBox="1">
            <a:spLocks noChangeArrowheads="1"/>
          </p:cNvSpPr>
          <p:nvPr/>
        </p:nvSpPr>
        <p:spPr bwMode="auto">
          <a:xfrm>
            <a:off x="0" y="1412875"/>
            <a:ext cx="856932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6600"/>
                </a:solidFill>
                <a:ea typeface="楷体_GB2312" pitchFamily="49" charset="-122"/>
              </a:rPr>
              <a:t>（</a:t>
            </a:r>
            <a:r>
              <a:rPr lang="en-US" altLang="zh-CN" sz="3600" b="1">
                <a:solidFill>
                  <a:srgbClr val="006600"/>
                </a:solidFill>
                <a:ea typeface="楷体_GB2312" pitchFamily="49" charset="-122"/>
              </a:rPr>
              <a:t>1</a:t>
            </a:r>
            <a:r>
              <a:rPr lang="zh-CN" altLang="en-US" sz="3600" b="1">
                <a:solidFill>
                  <a:srgbClr val="006600"/>
                </a:solidFill>
                <a:ea typeface="楷体_GB2312" pitchFamily="49" charset="-122"/>
              </a:rPr>
              <a:t>）夸父和共工都很</a:t>
            </a:r>
            <a:r>
              <a:rPr lang="zh-CN" altLang="en-US" sz="3600" b="1">
                <a:solidFill>
                  <a:srgbClr val="FF0000"/>
                </a:solidFill>
                <a:ea typeface="楷体_GB2312" pitchFamily="49" charset="-122"/>
              </a:rPr>
              <a:t>勇敢、坚强，敢于挑战权威。</a:t>
            </a:r>
          </a:p>
        </p:txBody>
      </p:sp>
      <p:sp>
        <p:nvSpPr>
          <p:cNvPr id="131076" name="Text Box 4"/>
          <p:cNvSpPr txBox="1">
            <a:spLocks noChangeArrowheads="1"/>
          </p:cNvSpPr>
          <p:nvPr/>
        </p:nvSpPr>
        <p:spPr bwMode="auto">
          <a:xfrm>
            <a:off x="0" y="2636838"/>
            <a:ext cx="8748713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600" b="1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600" b="1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）夸父和共工</a:t>
            </a:r>
            <a:r>
              <a:rPr lang="zh-CN" altLang="en-US" sz="36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愿意牺牲自己来改造山河。</a:t>
            </a:r>
            <a:r>
              <a:rPr lang="zh-CN" altLang="en-US" sz="3600" b="1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夸父死后弃其杖，化为桃林，为后人止渴；共工为了广大人民的利益，兴修水利，发展农耕，不惜牺牲自己的生命。</a:t>
            </a:r>
          </a:p>
          <a:p>
            <a:r>
              <a:rPr lang="zh-CN" altLang="en-US" sz="3600" b="1">
                <a:solidFill>
                  <a:srgbClr val="006600"/>
                </a:solidFill>
                <a:latin typeface="Arial"/>
                <a:ea typeface="楷体_GB2312" pitchFamily="49" charset="-122"/>
              </a:rPr>
              <a:t>   </a:t>
            </a:r>
            <a:endParaRPr lang="zh-CN" altLang="en-US" sz="360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31077" name="Text Box 5"/>
          <p:cNvSpPr txBox="1">
            <a:spLocks noChangeArrowheads="1"/>
          </p:cNvSpPr>
          <p:nvPr/>
        </p:nvSpPr>
        <p:spPr bwMode="auto">
          <a:xfrm>
            <a:off x="323850" y="5084763"/>
            <a:ext cx="8820150" cy="2563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(3) </a:t>
            </a:r>
            <a:r>
              <a:rPr lang="zh-CN" altLang="en-US" sz="3600" b="1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他们都是</a:t>
            </a:r>
            <a:r>
              <a:rPr lang="zh-CN" altLang="en-US" sz="36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神话传说中的华夏民族的英雄。</a:t>
            </a:r>
          </a:p>
          <a:p>
            <a:endParaRPr lang="zh-CN" altLang="en-US" sz="3600"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endParaRPr lang="en-US" altLang="zh-CN" sz="3600">
              <a:latin typeface="楷体_GB2312" pitchFamily="49" charset="-122"/>
              <a:ea typeface="楷体_GB2312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72159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31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1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1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31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6" grpId="0"/>
      <p:bldP spid="13107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4" name="Rectangle 4"/>
          <p:cNvSpPr>
            <a:spLocks noChangeArrowheads="1"/>
          </p:cNvSpPr>
          <p:nvPr/>
        </p:nvSpPr>
        <p:spPr bwMode="auto">
          <a:xfrm>
            <a:off x="1116013" y="1628775"/>
            <a:ext cx="6248400" cy="353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4000" b="1" dirty="0" smtClean="0">
                <a:solidFill>
                  <a:srgbClr val="0C0C12"/>
                </a:solidFill>
                <a:latin typeface="宋体" pitchFamily="2" charset="-122"/>
                <a:ea typeface="隶书" pitchFamily="49" charset="-122"/>
              </a:rPr>
              <a:t>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4000" b="1" dirty="0" smtClean="0">
                <a:solidFill>
                  <a:srgbClr val="0C0C12"/>
                </a:solidFill>
                <a:latin typeface="宋体" pitchFamily="2" charset="-122"/>
                <a:ea typeface="隶书" pitchFamily="49" charset="-122"/>
              </a:rPr>
              <a:t>奔走相告   走马上任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4000" b="1" dirty="0" smtClean="0">
                <a:solidFill>
                  <a:srgbClr val="0C0C12"/>
                </a:solidFill>
                <a:latin typeface="宋体" pitchFamily="2" charset="-122"/>
                <a:ea typeface="隶书" pitchFamily="49" charset="-122"/>
              </a:rPr>
              <a:t>走马看花   走投无路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4000" b="1" dirty="0" smtClean="0">
                <a:solidFill>
                  <a:srgbClr val="0C0C12"/>
                </a:solidFill>
                <a:latin typeface="宋体" pitchFamily="2" charset="-122"/>
                <a:ea typeface="隶书" pitchFamily="49" charset="-122"/>
              </a:rPr>
              <a:t>走南闯北   走江湖</a:t>
            </a:r>
            <a:endParaRPr kumimoji="1" lang="zh-CN" altLang="en-US" sz="4000" b="1" dirty="0" smtClean="0">
              <a:solidFill>
                <a:srgbClr val="0C0C12"/>
              </a:solidFill>
              <a:latin typeface="Arial Unicode MS" pitchFamily="34" charset="-122"/>
              <a:ea typeface="隶书" pitchFamily="49" charset="-122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kumimoji="1" lang="en-US" altLang="zh-CN" sz="6600" b="1" dirty="0" smtClean="0">
              <a:solidFill>
                <a:srgbClr val="0C0C12"/>
              </a:solidFill>
              <a:latin typeface="Times New Roman" pitchFamily="18" charset="0"/>
              <a:ea typeface="隶书" pitchFamily="49" charset="-122"/>
            </a:endParaRPr>
          </a:p>
        </p:txBody>
      </p:sp>
      <p:sp>
        <p:nvSpPr>
          <p:cNvPr id="220165" name="Text Box 5"/>
          <p:cNvSpPr txBox="1">
            <a:spLocks noChangeArrowheads="1"/>
          </p:cNvSpPr>
          <p:nvPr/>
        </p:nvSpPr>
        <p:spPr bwMode="auto">
          <a:xfrm>
            <a:off x="808038" y="323850"/>
            <a:ext cx="512832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dirty="0" smtClean="0">
                <a:solidFill>
                  <a:srgbClr val="FF0001"/>
                </a:solidFill>
              </a:rPr>
              <a:t>写出“走”为“跑”的词语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3200" dirty="0" smtClean="0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8028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>
            <p:snd r:embed="rId2" name="chimes.wav"/>
          </p:stSnd>
        </p:sndAc>
      </p:transition>
    </mc:Choice>
    <mc:Fallback xmlns="">
      <p:transition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0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0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0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0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164" grpId="0"/>
      <p:bldP spid="220165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古瓶荷花">
  <a:themeElements>
    <a:clrScheme name="古瓶荷花 1">
      <a:dk1>
        <a:srgbClr val="0033CC"/>
      </a:dk1>
      <a:lt1>
        <a:srgbClr val="FFFFFF"/>
      </a:lt1>
      <a:dk2>
        <a:srgbClr val="007572"/>
      </a:dk2>
      <a:lt2>
        <a:srgbClr val="C0C0C0"/>
      </a:lt2>
      <a:accent1>
        <a:srgbClr val="CCECFF"/>
      </a:accent1>
      <a:accent2>
        <a:srgbClr val="3399FF"/>
      </a:accent2>
      <a:accent3>
        <a:srgbClr val="FFFFFF"/>
      </a:accent3>
      <a:accent4>
        <a:srgbClr val="002AAE"/>
      </a:accent4>
      <a:accent5>
        <a:srgbClr val="E2F4FF"/>
      </a:accent5>
      <a:accent6>
        <a:srgbClr val="2D8AE7"/>
      </a:accent6>
      <a:hlink>
        <a:srgbClr val="CC0066"/>
      </a:hlink>
      <a:folHlink>
        <a:srgbClr val="7D7DA9"/>
      </a:folHlink>
    </a:clrScheme>
    <a:fontScheme name="古瓶荷花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古瓶荷花 1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E"/>
        </a:accent4>
        <a:accent5>
          <a:srgbClr val="E2F4FF"/>
        </a:accent5>
        <a:accent6>
          <a:srgbClr val="2D8AE7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2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6FAF5"/>
        </a:accent3>
        <a:accent4>
          <a:srgbClr val="006765"/>
        </a:accent4>
        <a:accent5>
          <a:srgbClr val="F1F5F0"/>
        </a:accent5>
        <a:accent6>
          <a:srgbClr val="E78A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3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C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4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A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5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F"/>
        </a:accent3>
        <a:accent4>
          <a:srgbClr val="53537E"/>
        </a:accent4>
        <a:accent5>
          <a:srgbClr val="FFEEEE"/>
        </a:accent5>
        <a:accent6>
          <a:srgbClr val="E78A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6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C"/>
        </a:accent4>
        <a:accent5>
          <a:srgbClr val="E9F7FF"/>
        </a:accent5>
        <a:accent6>
          <a:srgbClr val="E78A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7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EEE"/>
        </a:accent3>
        <a:accent4>
          <a:srgbClr val="0056AE"/>
        </a:accent4>
        <a:accent5>
          <a:srgbClr val="FFFFE2"/>
        </a:accent5>
        <a:accent6>
          <a:srgbClr val="008A8A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8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12121"/>
        </a:accent4>
        <a:accent5>
          <a:srgbClr val="E1E1EB"/>
        </a:accent5>
        <a:accent6>
          <a:srgbClr val="E7B9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955</Words>
  <Application>Microsoft Office PowerPoint</Application>
  <PresentationFormat>全屏显示(4:3)</PresentationFormat>
  <Paragraphs>76</Paragraphs>
  <Slides>15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15</vt:i4>
      </vt:variant>
    </vt:vector>
  </HeadingPairs>
  <TitlesOfParts>
    <vt:vector size="17" baseType="lpstr">
      <vt:lpstr>Office 主题</vt:lpstr>
      <vt:lpstr>古瓶荷花</vt:lpstr>
      <vt:lpstr>PowerPoint 演示文稿</vt:lpstr>
      <vt:lpstr>PowerPoint 演示文稿</vt:lpstr>
      <vt:lpstr>PowerPoint 演示文稿</vt:lpstr>
      <vt:lpstr>（三）补充资料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Nat</dc:creator>
  <cp:lastModifiedBy>nattapol</cp:lastModifiedBy>
  <cp:revision>6</cp:revision>
  <dcterms:created xsi:type="dcterms:W3CDTF">2015-05-25T12:37:30Z</dcterms:created>
  <dcterms:modified xsi:type="dcterms:W3CDTF">2015-05-26T01:28:00Z</dcterms:modified>
</cp:coreProperties>
</file>