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EF1E36-7427-4E4F-B43F-5053E7345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4520AB1-E2A7-4B43-93D8-816F822BD9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42FEAB7-9156-43B2-A45A-398D3CBBF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F108B6-CCA3-48B8-BE99-EA3061130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A054357-14B1-4CC2-9098-A49815F8A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77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6C1985-BB2C-480A-99B9-419CE6572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AB1FDB4-4628-4805-8A37-D7F33846D8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651F8D-C765-49A3-B8D2-85588448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E72BE9-EF05-44EE-B0EF-B71210AA8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6DB523-1CF9-4E56-9695-FF283C5EF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385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46D3D1-240D-45DD-A5F2-6E9578B2F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0CFD5C8-8715-4566-8D77-60C0A800A6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49B3F4-75A6-4FCC-9A37-75544452C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6BE5E4A-EDC4-4FC9-B64A-76B141676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75C3D7-9270-4496-93CD-7AA003709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65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47E622-481E-42A9-949B-00DF6B704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8A2551-EA6D-49D5-866C-2D9B043B13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8CFF7CA-5717-43D4-B125-6006BFA12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4EA8C7-A0D6-4FA1-BF51-990A7ACDA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6C2F647-37A0-40C0-BD4D-F4C34338C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B617D1-FE4D-44F1-BD9B-E6EF48A2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589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531108-9561-4E6D-A8F8-DC9BC078F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48ED53B-1392-4632-B57A-D47305129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EBD9B05-A29B-4DD4-B53E-5E55BEF89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D1B240A-172B-43CC-837A-7A29CFCB93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AE1EDFD-1521-495F-9E4E-AE23097EF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CF861D5-2B24-4376-9933-50B17067D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ED6CD7F-41B7-43CC-B550-A45161D22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1D46667-4908-4870-9344-D02E3F035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946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1D3FF5-B256-4D1A-824D-CC49B10F0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428646D-F749-42C7-94FD-EA259F06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20CCCFF-CECF-4889-9156-46FBDDC64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AA392C-7ACA-44BA-9B2B-59F3152A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419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FE0AA20-792F-4B22-8F04-9F48F94D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14EA58E-34F3-4922-9FA0-983E607A8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B24A8F-12DA-4EDC-B68A-B410947DC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3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6DAC4E-FB62-4026-843D-712E6E983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18BC9AC-B997-4913-BDCB-E4DBE76BA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819F5E2-0285-4CA5-BDAD-6FF329B501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65899DB-8699-4B2A-9E83-53D6DE15F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D41BB29-AC1B-4D7F-8BFB-4754C5D40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EBA788F-2212-479E-95D1-B9912EA8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9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9B7D56-8354-4E22-AD09-2CA7FE48D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2F872A2-121F-4BA6-8B34-1B316A7838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3597560-301C-4C31-8B3C-BF0A95BED8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9D5F131-B3CE-4A5F-8BD6-2F1F163A7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B11B590-B214-4A18-A19A-28A9D3BB2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AF16431-2875-41D9-A3C2-FB7804F74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571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2B421D-2B89-4909-A336-7A605835A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8676714-41CA-45D2-8346-0548EEF754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45CBD3-2BA3-48B6-87D8-00F93CF2D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900248-4AE6-4F59-9872-DF5EAAC34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812682-CF86-4672-A997-A4B3BBA86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555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7D9548C-06FC-4FEC-9843-F3A229296E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76DFE25-64EF-4A8D-9113-435E9BF91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5D6966-9478-4DD2-A34A-26FA295C0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A016146-92F3-42C9-87A2-D37659602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64592F-CD09-4067-A6DC-1D4E3EF0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0156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3BA52EA-51F0-473E-B5EF-3662F93C61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4784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445E421-0299-43E2-83D1-F4A54F5D8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737C6E-2932-419C-A88A-0A72DEFDB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A9DDB6-D3CA-48B5-83A9-0151393CBD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2DDD-C87E-4C0A-9127-8EF986585E1E}" type="datetimeFigureOut">
              <a:rPr lang="zh-CN" altLang="en-US" smtClean="0"/>
              <a:t>2017/7/3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D44DEA-6CA1-4560-AB9A-18534877E1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EA446B-AF57-4030-83EB-F09509904B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CC4EB-4F57-47BA-ACA5-93053592F6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77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Local%20Settings/Temp/Rar$DI14.265/&#20960;&#31181;&#26230;&#20307;&#30340;&#24418;&#29366;.sw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5A327B-8F2B-4458-94A2-09DDAD1816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固体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EC07986-4F66-4C28-BE58-BCCD35E3B5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445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51572D-BBBF-48A3-9B0B-1840F034D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目的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BC3744-CA80-419D-A881-DBDB0495D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、表面现象学习 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、注意对比</a:t>
            </a:r>
          </a:p>
        </p:txBody>
      </p:sp>
    </p:spTree>
    <p:extLst>
      <p:ext uri="{BB962C8B-B14F-4D97-AF65-F5344CB8AC3E}">
        <p14:creationId xmlns:p14="http://schemas.microsoft.com/office/powerpoint/2010/main" val="3434874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371062" y="375479"/>
            <a:ext cx="565867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solidFill>
                  <a:srgbClr val="FF0000"/>
                </a:solidFill>
              </a:rPr>
              <a:t>1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．晶体：具有规则的几何形状．</a:t>
            </a:r>
            <a:r>
              <a:rPr kumimoji="1" lang="zh-CN" altLang="en-US" sz="6000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10251" name="Picture 11" descr="Snap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62" y="1971261"/>
            <a:ext cx="4716463" cy="3244850"/>
          </a:xfrm>
          <a:prstGeom prst="rect">
            <a:avLst/>
          </a:prstGeom>
          <a:noFill/>
          <a:ln w="57150" cmpd="thickThin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7">
            <a:extLst>
              <a:ext uri="{FF2B5EF4-FFF2-40B4-BE49-F238E27FC236}">
                <a16:creationId xmlns:a16="http://schemas.microsoft.com/office/drawing/2014/main" id="{73364E15-8C6A-4984-8A7E-61C19117EC7D}"/>
              </a:ext>
            </a:extLst>
          </p:cNvPr>
          <p:cNvGrpSpPr>
            <a:grpSpLocks/>
          </p:cNvGrpSpPr>
          <p:nvPr/>
        </p:nvGrpSpPr>
        <p:grpSpPr bwMode="auto">
          <a:xfrm>
            <a:off x="6185177" y="1971261"/>
            <a:ext cx="4323797" cy="3541643"/>
            <a:chOff x="1056" y="1584"/>
            <a:chExt cx="1824" cy="1909"/>
          </a:xfrm>
        </p:grpSpPr>
        <p:pic>
          <p:nvPicPr>
            <p:cNvPr id="10" name="Picture 8" descr="松香">
              <a:extLst>
                <a:ext uri="{FF2B5EF4-FFF2-40B4-BE49-F238E27FC236}">
                  <a16:creationId xmlns:a16="http://schemas.microsoft.com/office/drawing/2014/main" id="{C6246F94-7B82-43A4-A760-1469682B8E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" y="1584"/>
              <a:ext cx="1824" cy="1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9AC7BD6A-2AFC-4A9E-B942-1382964E91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" y="3216"/>
              <a:ext cx="1776" cy="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6600"/>
                  </a:solidFill>
                  <a:latin typeface="Times New Roman" pitchFamily="18" charset="0"/>
                </a:rPr>
                <a:t>松香</a:t>
              </a:r>
            </a:p>
          </p:txBody>
        </p:sp>
      </p:grpSp>
      <p:sp>
        <p:nvSpPr>
          <p:cNvPr id="12" name="Rectangle 4">
            <a:extLst>
              <a:ext uri="{FF2B5EF4-FFF2-40B4-BE49-F238E27FC236}">
                <a16:creationId xmlns:a16="http://schemas.microsoft.com/office/drawing/2014/main" id="{49DB3BF9-A642-4892-AB18-FC2117B44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5177" y="742192"/>
            <a:ext cx="5724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</a:rPr>
              <a:t>２．非晶体：没有规则的几何形状．</a:t>
            </a:r>
          </a:p>
        </p:txBody>
      </p:sp>
    </p:spTree>
    <p:extLst>
      <p:ext uri="{BB962C8B-B14F-4D97-AF65-F5344CB8AC3E}">
        <p14:creationId xmlns:p14="http://schemas.microsoft.com/office/powerpoint/2010/main" val="23761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157164" y="398463"/>
            <a:ext cx="3279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6600FF"/>
                </a:solidFill>
              </a:rPr>
              <a:t>（</a:t>
            </a:r>
            <a:r>
              <a:rPr kumimoji="1" lang="en-US" altLang="zh-CN" sz="2400" b="1" dirty="0">
                <a:solidFill>
                  <a:srgbClr val="6600FF"/>
                </a:solidFill>
              </a:rPr>
              <a:t>1</a:t>
            </a:r>
            <a:r>
              <a:rPr kumimoji="1" lang="zh-CN" altLang="en-US" sz="2400" b="1" dirty="0">
                <a:solidFill>
                  <a:srgbClr val="6600FF"/>
                </a:solidFill>
              </a:rPr>
              <a:t>）常见的晶体有：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514351" y="939006"/>
            <a:ext cx="6048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000" b="1" dirty="0">
                <a:solidFill>
                  <a:srgbClr val="6600FF"/>
                </a:solidFill>
              </a:rPr>
              <a:t>石英、云母、明矾、食盐、硫酸铜、糖、味精等．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157164" y="1601391"/>
            <a:ext cx="46434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400" b="1" dirty="0">
                <a:solidFill>
                  <a:srgbClr val="6600FF"/>
                </a:solidFill>
              </a:rPr>
              <a:t>（</a:t>
            </a:r>
            <a:r>
              <a:rPr kumimoji="1" lang="en-US" altLang="zh-CN" sz="2400" b="1" dirty="0">
                <a:solidFill>
                  <a:srgbClr val="6600FF"/>
                </a:solidFill>
              </a:rPr>
              <a:t>2</a:t>
            </a:r>
            <a:r>
              <a:rPr kumimoji="1" lang="zh-CN" altLang="en-US" sz="2400" b="1" dirty="0">
                <a:solidFill>
                  <a:srgbClr val="6600FF"/>
                </a:solidFill>
              </a:rPr>
              <a:t>）几种常见晶体的规则外形：</a:t>
            </a: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782888" y="2133600"/>
            <a:ext cx="2017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FF6600"/>
                </a:solidFill>
              </a:rPr>
              <a:t>食盐</a:t>
            </a:r>
            <a:r>
              <a:rPr kumimoji="1" lang="zh-CN" altLang="en-US" sz="2400" b="1" dirty="0">
                <a:solidFill>
                  <a:srgbClr val="6600FF"/>
                </a:solidFill>
              </a:rPr>
              <a:t>晶体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4583114" y="2133600"/>
            <a:ext cx="171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rgbClr val="6600FF"/>
                </a:solidFill>
              </a:rPr>
              <a:t>呈立方体形</a:t>
            </a: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2782888" y="2708275"/>
            <a:ext cx="2017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rgbClr val="FF6600"/>
                </a:solidFill>
              </a:rPr>
              <a:t>明矾</a:t>
            </a:r>
            <a:r>
              <a:rPr kumimoji="1" lang="zh-CN" altLang="en-US" sz="2400" b="1">
                <a:solidFill>
                  <a:srgbClr val="6600FF"/>
                </a:solidFill>
              </a:rPr>
              <a:t>晶体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4583114" y="2708275"/>
            <a:ext cx="171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6600FF"/>
                </a:solidFill>
              </a:rPr>
              <a:t>呈八面体形</a:t>
            </a:r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2782889" y="3284538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rgbClr val="FF6600"/>
                </a:solidFill>
              </a:rPr>
              <a:t>石英</a:t>
            </a:r>
            <a:r>
              <a:rPr kumimoji="1" lang="zh-CN" altLang="en-US" sz="2400" b="1">
                <a:solidFill>
                  <a:srgbClr val="6600FF"/>
                </a:solidFill>
              </a:rPr>
              <a:t>晶体</a:t>
            </a:r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4295776" y="3284538"/>
            <a:ext cx="4779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6600FF"/>
                </a:solidFill>
              </a:rPr>
              <a:t>中间是一个六棱柱，两端呈六棱锥</a:t>
            </a: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2782889" y="3860800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rgbClr val="FF6600"/>
                </a:solidFill>
              </a:rPr>
              <a:t>雪花</a:t>
            </a: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3436939" y="3860801"/>
            <a:ext cx="7263527" cy="9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400" b="1">
                <a:solidFill>
                  <a:srgbClr val="6600FF"/>
                </a:solidFill>
              </a:rPr>
              <a:t>是水蒸气在空气中凝华时形成的晶体，一般为六角形</a:t>
            </a:r>
          </a:p>
          <a:p>
            <a:pPr>
              <a:spcBef>
                <a:spcPct val="20000"/>
              </a:spcBef>
            </a:pPr>
            <a:r>
              <a:rPr kumimoji="1" lang="zh-CN" altLang="en-US" sz="2400" b="1">
                <a:solidFill>
                  <a:srgbClr val="6600FF"/>
                </a:solidFill>
              </a:rPr>
              <a:t>的规则图案．</a:t>
            </a:r>
          </a:p>
        </p:txBody>
      </p:sp>
    </p:spTree>
    <p:extLst>
      <p:ext uri="{BB962C8B-B14F-4D97-AF65-F5344CB8AC3E}">
        <p14:creationId xmlns:p14="http://schemas.microsoft.com/office/powerpoint/2010/main" val="208421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  <p:bldP spid="11273" grpId="0"/>
      <p:bldP spid="11276" grpId="0"/>
      <p:bldP spid="11277" grpId="0"/>
      <p:bldP spid="11278" grpId="0"/>
      <p:bldP spid="11279" grpId="0"/>
      <p:bldP spid="11280" grpId="0"/>
      <p:bldP spid="11281" grpId="0"/>
      <p:bldP spid="11282" grpId="0"/>
      <p:bldP spid="112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524001" y="260350"/>
            <a:ext cx="5724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</a:rPr>
              <a:t>２．非晶体：没有规则的几何形状．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279650" y="1150938"/>
            <a:ext cx="263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6600FF"/>
                </a:solidFill>
              </a:rPr>
              <a:t>常见的非晶体有：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583114" y="836613"/>
            <a:ext cx="51133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400" b="1">
                <a:solidFill>
                  <a:srgbClr val="6600FF"/>
                </a:solidFill>
              </a:rPr>
              <a:t>玻璃、蜂蜡、松香、沥青、橡胶等．</a:t>
            </a:r>
            <a:r>
              <a:rPr kumimoji="1" lang="zh-CN" altLang="en-US" sz="4800">
                <a:solidFill>
                  <a:schemeClr val="tx2"/>
                </a:solidFill>
              </a:rPr>
              <a:t> </a:t>
            </a:r>
          </a:p>
        </p:txBody>
      </p:sp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2063751" y="2636839"/>
            <a:ext cx="3527425" cy="3151187"/>
            <a:chOff x="1056" y="1584"/>
            <a:chExt cx="1824" cy="1909"/>
          </a:xfrm>
        </p:grpSpPr>
        <p:pic>
          <p:nvPicPr>
            <p:cNvPr id="12296" name="Picture 8" descr="松香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" y="1584"/>
              <a:ext cx="1824" cy="1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297" name="Text Box 9"/>
            <p:cNvSpPr txBox="1">
              <a:spLocks noChangeArrowheads="1"/>
            </p:cNvSpPr>
            <p:nvPr/>
          </p:nvSpPr>
          <p:spPr bwMode="auto">
            <a:xfrm>
              <a:off x="1104" y="3216"/>
              <a:ext cx="1776" cy="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FF6600"/>
                  </a:solidFill>
                  <a:latin typeface="Times New Roman" pitchFamily="18" charset="0"/>
                </a:rPr>
                <a:t>松香</a:t>
              </a:r>
            </a:p>
          </p:txBody>
        </p:sp>
      </p:grpSp>
      <p:grpSp>
        <p:nvGrpSpPr>
          <p:cNvPr id="12298" name="Group 10"/>
          <p:cNvGrpSpPr>
            <a:grpSpLocks/>
          </p:cNvGrpSpPr>
          <p:nvPr/>
        </p:nvGrpSpPr>
        <p:grpSpPr bwMode="auto">
          <a:xfrm>
            <a:off x="6743700" y="2492375"/>
            <a:ext cx="3168650" cy="3242792"/>
            <a:chOff x="3600" y="1728"/>
            <a:chExt cx="1253" cy="1511"/>
          </a:xfrm>
        </p:grpSpPr>
        <p:pic>
          <p:nvPicPr>
            <p:cNvPr id="12299" name="Picture 11" descr="沥青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1728"/>
              <a:ext cx="1253" cy="12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300" name="Text Box 12"/>
            <p:cNvSpPr txBox="1">
              <a:spLocks noChangeArrowheads="1"/>
            </p:cNvSpPr>
            <p:nvPr/>
          </p:nvSpPr>
          <p:spPr bwMode="auto">
            <a:xfrm>
              <a:off x="3840" y="3024"/>
              <a:ext cx="960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660066"/>
                  </a:solidFill>
                  <a:latin typeface="Times New Roman" pitchFamily="18" charset="0"/>
                </a:rPr>
                <a:t>沥青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876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38540" y="620714"/>
            <a:ext cx="1167516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/>
              <a:t>(1)</a:t>
            </a:r>
            <a:r>
              <a:rPr kumimoji="1" lang="zh-CN" altLang="en-US" sz="2800" b="1" dirty="0"/>
              <a:t>．一种物质可能以晶体和非晶体两种不同的形态出现，例如水晶．天然水晶是晶体，熔化后再凝结的水晶（石英玻璃）就是非晶体，即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一种物质是晶体还是非晶体并不是绝对的．</a:t>
            </a:r>
          </a:p>
          <a:p>
            <a:r>
              <a:rPr kumimoji="1" lang="en-US" altLang="zh-CN" sz="2800" b="1" dirty="0"/>
              <a:t>(2)</a:t>
            </a:r>
            <a:r>
              <a:rPr kumimoji="1" lang="zh-CN" altLang="en-US" sz="2800" b="1" dirty="0"/>
              <a:t>．许多非晶体在一定的条件下可以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转化</a:t>
            </a:r>
            <a:r>
              <a:rPr kumimoji="1" lang="zh-CN" altLang="en-US" sz="2800" b="1" dirty="0"/>
              <a:t>为晶体．</a:t>
            </a:r>
          </a:p>
          <a:p>
            <a:r>
              <a:rPr kumimoji="1" lang="en-US" altLang="zh-CN" sz="2800" b="1" dirty="0"/>
              <a:t>(3)</a:t>
            </a:r>
            <a:r>
              <a:rPr kumimoji="1" lang="zh-CN" altLang="en-US" sz="2800" b="1" dirty="0"/>
              <a:t>．在冷却得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足够快</a:t>
            </a:r>
            <a:r>
              <a:rPr kumimoji="1" lang="zh-CN" altLang="en-US" sz="2800" b="1" dirty="0"/>
              <a:t>和冷却到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足够低</a:t>
            </a:r>
            <a:r>
              <a:rPr kumimoji="1" lang="zh-CN" altLang="en-US" sz="2800" b="1" dirty="0"/>
              <a:t>的温度时，几乎所有的材料都能成为非晶体．</a:t>
            </a:r>
            <a:r>
              <a:rPr kumimoji="1" lang="zh-CN" altLang="en-US" sz="2800" dirty="0"/>
              <a:t>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524001" y="1"/>
            <a:ext cx="4932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FF0000"/>
                </a:solidFill>
              </a:rPr>
              <a:t>4</a:t>
            </a:r>
            <a:r>
              <a:rPr kumimoji="1" lang="zh-CN" altLang="en-US" sz="2800" b="1">
                <a:solidFill>
                  <a:srgbClr val="FF0000"/>
                </a:solidFill>
              </a:rPr>
              <a:t>．晶体和非晶体间的转化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855914" y="3068638"/>
            <a:ext cx="66246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800" b="1" dirty="0">
                <a:solidFill>
                  <a:srgbClr val="CC0099"/>
                </a:solidFill>
              </a:rPr>
              <a:t>二、单晶体和多晶体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38540" y="4149725"/>
            <a:ext cx="101056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400" b="1" dirty="0"/>
              <a:t>1</a:t>
            </a:r>
            <a:r>
              <a:rPr kumimoji="1" lang="zh-CN" altLang="en-US" sz="2400" b="1" dirty="0"/>
              <a:t>．单晶体：</a:t>
            </a:r>
            <a:r>
              <a:rPr kumimoji="1" lang="zh-CN" altLang="en-US" sz="2000" b="1" dirty="0"/>
              <a:t>如果一个物体就是一个完整的晶体，这样的晶体叫做单晶体．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38540" y="4737101"/>
            <a:ext cx="231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 dirty="0"/>
              <a:t>常见的单晶体：</a:t>
            </a: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2703443" y="4797426"/>
            <a:ext cx="627228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000" b="1" dirty="0"/>
              <a:t>雪花、食盐小颗粒、单晶硅、单晶锗等．</a:t>
            </a: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238540" y="5373688"/>
            <a:ext cx="1013101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400" b="1" dirty="0"/>
              <a:t>2</a:t>
            </a:r>
            <a:r>
              <a:rPr kumimoji="1" lang="zh-CN" altLang="en-US" sz="2400" b="1" dirty="0"/>
              <a:t>．多晶体：</a:t>
            </a:r>
            <a:r>
              <a:rPr kumimoji="1" lang="zh-CN" altLang="en-US" sz="2000" b="1" dirty="0"/>
              <a:t>如果整个物体是由许多杂乱无章地排列着的小晶体组成的，这 样的物体叫做多晶体．其中的小晶体叫做晶粒．</a:t>
            </a:r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636104" y="6315075"/>
            <a:ext cx="413467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常见的金属就是</a:t>
            </a:r>
            <a:r>
              <a:rPr lang="zh-CN" altLang="en-US" sz="2800" b="1" dirty="0">
                <a:solidFill>
                  <a:srgbClr val="FF0000"/>
                </a:solidFill>
              </a:rPr>
              <a:t>多晶体</a:t>
            </a:r>
          </a:p>
        </p:txBody>
      </p:sp>
    </p:spTree>
    <p:extLst>
      <p:ext uri="{BB962C8B-B14F-4D97-AF65-F5344CB8AC3E}">
        <p14:creationId xmlns:p14="http://schemas.microsoft.com/office/powerpoint/2010/main" val="273189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 build="allAtOnce"/>
      <p:bldP spid="14342" grpId="0"/>
      <p:bldP spid="14343" grpId="0"/>
      <p:bldP spid="14344" grpId="0"/>
      <p:bldP spid="14345" grpId="0"/>
      <p:bldP spid="143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77078" y="692151"/>
            <a:ext cx="11410122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800" b="1" dirty="0"/>
              <a:t>（</a:t>
            </a:r>
            <a:r>
              <a:rPr kumimoji="1" lang="en-US" altLang="zh-CN" sz="2800" b="1" dirty="0"/>
              <a:t>1</a:t>
            </a:r>
            <a:r>
              <a:rPr kumimoji="1" lang="zh-CN" altLang="en-US" sz="2800" b="1" dirty="0"/>
              <a:t>）多晶体没有规则的几何形状．</a:t>
            </a:r>
          </a:p>
          <a:p>
            <a:r>
              <a:rPr kumimoji="1" lang="zh-CN" altLang="en-US" sz="2800" b="1" dirty="0"/>
              <a:t>（</a:t>
            </a:r>
            <a:r>
              <a:rPr kumimoji="1" lang="en-US" altLang="zh-CN" sz="2800" b="1" dirty="0"/>
              <a:t>2</a:t>
            </a:r>
            <a:r>
              <a:rPr kumimoji="1" lang="zh-CN" altLang="en-US" sz="2800" b="1" dirty="0"/>
              <a:t>）多晶体 ①</a:t>
            </a:r>
            <a:r>
              <a:rPr lang="zh-CN" altLang="en-US" sz="2800" b="1" dirty="0"/>
              <a:t>没有规则的几何形状，在物理性质上</a:t>
            </a:r>
            <a:r>
              <a:rPr lang="zh-CN" altLang="en-US" sz="2800" b="1" dirty="0">
                <a:solidFill>
                  <a:srgbClr val="FF0000"/>
                </a:solidFill>
              </a:rPr>
              <a:t>不具备</a:t>
            </a:r>
            <a:r>
              <a:rPr lang="zh-CN" altLang="en-US" sz="2800" b="1" dirty="0"/>
              <a:t>各向异性（同非晶体）</a:t>
            </a:r>
          </a:p>
          <a:p>
            <a:r>
              <a:rPr kumimoji="1" lang="zh-CN" altLang="en-US" sz="2800" b="1" dirty="0"/>
              <a:t>（但每一晶粒内部都是各向异性的）． </a:t>
            </a:r>
          </a:p>
          <a:p>
            <a:r>
              <a:rPr kumimoji="1" lang="zh-CN" altLang="en-US" sz="2800" b="1" dirty="0"/>
              <a:t>                     ②有确定的熔点．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524000" y="1"/>
            <a:ext cx="365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多晶体的</a:t>
            </a:r>
            <a:r>
              <a:rPr lang="zh-CN" altLang="en-US" sz="2800" b="1">
                <a:solidFill>
                  <a:srgbClr val="FF0000"/>
                </a:solidFill>
              </a:rPr>
              <a:t>特性：</a:t>
            </a: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1524001" y="3378201"/>
            <a:ext cx="4022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/>
              <a:t>3</a:t>
            </a:r>
            <a:r>
              <a:rPr kumimoji="1" lang="zh-CN" altLang="en-US" sz="2800" b="1"/>
              <a:t>．多晶体和非晶体</a:t>
            </a:r>
            <a:r>
              <a:rPr kumimoji="1" lang="zh-CN" altLang="en-US" sz="2800" b="1">
                <a:solidFill>
                  <a:srgbClr val="FF0000"/>
                </a:solidFill>
              </a:rPr>
              <a:t>比较</a:t>
            </a:r>
            <a:r>
              <a:rPr kumimoji="1" lang="zh-CN" altLang="en-US" sz="2400"/>
              <a:t> 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278296" y="4005264"/>
            <a:ext cx="11608904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800" b="1" dirty="0"/>
              <a:t>（</a:t>
            </a:r>
            <a:r>
              <a:rPr kumimoji="1" lang="en-US" altLang="zh-CN" sz="2800" b="1" dirty="0"/>
              <a:t>1</a:t>
            </a:r>
            <a:r>
              <a:rPr kumimoji="1" lang="zh-CN" altLang="en-US" sz="2800" b="1" dirty="0"/>
              <a:t>）多晶体和非晶体都没有规则的几何形状．</a:t>
            </a:r>
          </a:p>
          <a:p>
            <a:r>
              <a:rPr kumimoji="1" lang="zh-CN" altLang="en-US" sz="2800" b="1" dirty="0"/>
              <a:t>（</a:t>
            </a:r>
            <a:r>
              <a:rPr kumimoji="1" lang="en-US" altLang="zh-CN" sz="2800" b="1" dirty="0"/>
              <a:t>2</a:t>
            </a:r>
            <a:r>
              <a:rPr kumimoji="1" lang="zh-CN" altLang="en-US" sz="2800" b="1" dirty="0"/>
              <a:t>）多晶体有一定的熔点，非晶体没有一定的熔点．</a:t>
            </a:r>
          </a:p>
          <a:p>
            <a:r>
              <a:rPr kumimoji="1" lang="zh-CN" altLang="en-US" sz="2800" b="1" dirty="0"/>
              <a:t>       所以固体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是否</a:t>
            </a:r>
            <a:r>
              <a:rPr kumimoji="1" lang="zh-CN" altLang="en-US" sz="2800" b="1" dirty="0"/>
              <a:t>有确定的熔点，可作为区分晶体和非晶体的标志．</a:t>
            </a:r>
          </a:p>
          <a:p>
            <a:r>
              <a:rPr kumimoji="1" lang="zh-CN" altLang="en-US" sz="2800" b="1" dirty="0"/>
              <a:t>（</a:t>
            </a:r>
            <a:r>
              <a:rPr kumimoji="1" lang="en-US" altLang="zh-CN" sz="2800" b="1" dirty="0"/>
              <a:t>3</a:t>
            </a:r>
            <a:r>
              <a:rPr kumimoji="1" lang="zh-CN" altLang="en-US" sz="2800" b="1" dirty="0"/>
              <a:t>）多晶体和非晶体的一些物理性质都表现为各向同性．</a:t>
            </a:r>
          </a:p>
          <a:p>
            <a:endParaRPr kumimoji="1" lang="en-US" altLang="zh-CN" sz="2000" b="1" dirty="0"/>
          </a:p>
        </p:txBody>
      </p:sp>
    </p:spTree>
    <p:extLst>
      <p:ext uri="{BB962C8B-B14F-4D97-AF65-F5344CB8AC3E}">
        <p14:creationId xmlns:p14="http://schemas.microsoft.com/office/powerpoint/2010/main" val="135672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6" grpId="0" build="allAtOnce"/>
      <p:bldP spid="15369" grpId="0"/>
      <p:bldP spid="153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7346E342-4368-4EE3-B0A4-57FAF076D4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929142"/>
              </p:ext>
            </p:extLst>
          </p:nvPr>
        </p:nvGraphicFramePr>
        <p:xfrm>
          <a:off x="0" y="0"/>
          <a:ext cx="12191999" cy="6752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8791">
                  <a:extLst>
                    <a:ext uri="{9D8B030D-6E8A-4147-A177-3AD203B41FA5}">
                      <a16:colId xmlns:a16="http://schemas.microsoft.com/office/drawing/2014/main" val="910553297"/>
                    </a:ext>
                  </a:extLst>
                </a:gridCol>
                <a:gridCol w="994079">
                  <a:extLst>
                    <a:ext uri="{9D8B030D-6E8A-4147-A177-3AD203B41FA5}">
                      <a16:colId xmlns:a16="http://schemas.microsoft.com/office/drawing/2014/main" val="2642219803"/>
                    </a:ext>
                  </a:extLst>
                </a:gridCol>
                <a:gridCol w="5724102">
                  <a:extLst>
                    <a:ext uri="{9D8B030D-6E8A-4147-A177-3AD203B41FA5}">
                      <a16:colId xmlns:a16="http://schemas.microsoft.com/office/drawing/2014/main" val="3441985613"/>
                    </a:ext>
                  </a:extLst>
                </a:gridCol>
                <a:gridCol w="4215027">
                  <a:extLst>
                    <a:ext uri="{9D8B030D-6E8A-4147-A177-3AD203B41FA5}">
                      <a16:colId xmlns:a16="http://schemas.microsoft.com/office/drawing/2014/main" val="1276176675"/>
                    </a:ext>
                  </a:extLst>
                </a:gridCol>
              </a:tblGrid>
              <a:tr h="117823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比较内容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固体分类　　　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宏观外形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物理性质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5945030"/>
                  </a:ext>
                </a:extLst>
              </a:tr>
              <a:tr h="176735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非晶体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u="sng" kern="100">
                          <a:effectLst/>
                        </a:rPr>
                        <a:t>没有</a:t>
                      </a:r>
                      <a:r>
                        <a:rPr lang="en-US" sz="2800" kern="100">
                          <a:effectLst/>
                        </a:rPr>
                        <a:t>(“</a:t>
                      </a:r>
                      <a:r>
                        <a:rPr lang="zh-CN" sz="2800" kern="100">
                          <a:effectLst/>
                        </a:rPr>
                        <a:t>有</a:t>
                      </a:r>
                      <a:r>
                        <a:rPr lang="en-US" sz="2800" kern="100">
                          <a:effectLst/>
                        </a:rPr>
                        <a:t>”</a:t>
                      </a:r>
                      <a:r>
                        <a:rPr lang="zh-CN" sz="2800" kern="100">
                          <a:effectLst/>
                        </a:rPr>
                        <a:t>或</a:t>
                      </a:r>
                      <a:r>
                        <a:rPr lang="en-US" sz="2800" kern="100">
                          <a:effectLst/>
                        </a:rPr>
                        <a:t>“</a:t>
                      </a:r>
                      <a:r>
                        <a:rPr lang="zh-CN" sz="2800" kern="100">
                          <a:effectLst/>
                        </a:rPr>
                        <a:t>没有</a:t>
                      </a:r>
                      <a:r>
                        <a:rPr lang="en-US" sz="2800" kern="100">
                          <a:effectLst/>
                        </a:rPr>
                        <a:t>”)</a:t>
                      </a:r>
                      <a:r>
                        <a:rPr lang="zh-CN" sz="2800" kern="100">
                          <a:effectLst/>
                        </a:rPr>
                        <a:t>确定的几何形状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①</a:t>
                      </a:r>
                      <a:r>
                        <a:rPr lang="zh-CN" sz="2800" u="sng" kern="100">
                          <a:effectLst/>
                        </a:rPr>
                        <a:t>没有</a:t>
                      </a:r>
                      <a:r>
                        <a:rPr lang="zh-CN" sz="2800" kern="100">
                          <a:effectLst/>
                        </a:rPr>
                        <a:t>确定的熔点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②</a:t>
                      </a:r>
                      <a:r>
                        <a:rPr lang="zh-CN" sz="2800" kern="100">
                          <a:effectLst/>
                        </a:rPr>
                        <a:t>导电、导热、光学性质表现为</a:t>
                      </a:r>
                      <a:r>
                        <a:rPr lang="zh-CN" sz="2800" u="sng" kern="100">
                          <a:effectLst/>
                        </a:rPr>
                        <a:t>各向同性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6912693"/>
                  </a:ext>
                </a:extLst>
              </a:tr>
              <a:tr h="1767358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晶体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单晶体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u="sng" kern="100">
                          <a:effectLst/>
                        </a:rPr>
                        <a:t>有</a:t>
                      </a:r>
                      <a:r>
                        <a:rPr lang="en-US" sz="2800" kern="100">
                          <a:effectLst/>
                        </a:rPr>
                        <a:t>(“</a:t>
                      </a:r>
                      <a:r>
                        <a:rPr lang="zh-CN" sz="2800" kern="100">
                          <a:effectLst/>
                        </a:rPr>
                        <a:t>有</a:t>
                      </a:r>
                      <a:r>
                        <a:rPr lang="en-US" sz="2800" kern="100">
                          <a:effectLst/>
                        </a:rPr>
                        <a:t>”</a:t>
                      </a:r>
                      <a:r>
                        <a:rPr lang="zh-CN" sz="2800" kern="100">
                          <a:effectLst/>
                        </a:rPr>
                        <a:t>或</a:t>
                      </a:r>
                      <a:r>
                        <a:rPr lang="en-US" sz="2800" kern="100">
                          <a:effectLst/>
                        </a:rPr>
                        <a:t>“</a:t>
                      </a:r>
                      <a:r>
                        <a:rPr lang="zh-CN" sz="2800" kern="100">
                          <a:effectLst/>
                        </a:rPr>
                        <a:t>没有</a:t>
                      </a:r>
                      <a:r>
                        <a:rPr lang="en-US" sz="2800" kern="100">
                          <a:effectLst/>
                        </a:rPr>
                        <a:t>”)</a:t>
                      </a:r>
                      <a:r>
                        <a:rPr lang="zh-CN" sz="2800" kern="100">
                          <a:effectLst/>
                        </a:rPr>
                        <a:t>天然规则的形状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①</a:t>
                      </a:r>
                      <a:r>
                        <a:rPr lang="zh-CN" sz="2800" u="sng" kern="100">
                          <a:effectLst/>
                        </a:rPr>
                        <a:t>有</a:t>
                      </a:r>
                      <a:r>
                        <a:rPr lang="zh-CN" sz="2800" kern="100">
                          <a:effectLst/>
                        </a:rPr>
                        <a:t>确定的熔点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②</a:t>
                      </a:r>
                      <a:r>
                        <a:rPr lang="zh-CN" sz="2800" kern="100">
                          <a:effectLst/>
                        </a:rPr>
                        <a:t>导热、导电、光学性质表现为</a:t>
                      </a:r>
                      <a:r>
                        <a:rPr lang="zh-CN" sz="2800" u="sng" kern="100">
                          <a:effectLst/>
                        </a:rPr>
                        <a:t>各向异性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0972861"/>
                  </a:ext>
                </a:extLst>
              </a:tr>
              <a:tr h="176735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多晶体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一个个小晶体粒粘在一起，</a:t>
                      </a:r>
                      <a:r>
                        <a:rPr lang="zh-CN" sz="2800" u="sng" kern="100">
                          <a:effectLst/>
                        </a:rPr>
                        <a:t>没有</a:t>
                      </a:r>
                      <a:r>
                        <a:rPr lang="en-US" sz="2800" kern="100">
                          <a:effectLst/>
                        </a:rPr>
                        <a:t>(“</a:t>
                      </a:r>
                      <a:r>
                        <a:rPr lang="zh-CN" sz="2800" kern="100">
                          <a:effectLst/>
                        </a:rPr>
                        <a:t>有</a:t>
                      </a:r>
                      <a:r>
                        <a:rPr lang="en-US" sz="2800" kern="100">
                          <a:effectLst/>
                        </a:rPr>
                        <a:t>”</a:t>
                      </a:r>
                      <a:r>
                        <a:rPr lang="zh-CN" sz="2800" kern="100">
                          <a:effectLst/>
                        </a:rPr>
                        <a:t>或</a:t>
                      </a:r>
                      <a:r>
                        <a:rPr lang="en-US" sz="2800" kern="100">
                          <a:effectLst/>
                        </a:rPr>
                        <a:t>“</a:t>
                      </a:r>
                      <a:r>
                        <a:rPr lang="zh-CN" sz="2800" kern="100">
                          <a:effectLst/>
                        </a:rPr>
                        <a:t>没有</a:t>
                      </a:r>
                      <a:r>
                        <a:rPr lang="en-US" sz="2800" kern="100">
                          <a:effectLst/>
                        </a:rPr>
                        <a:t>”)</a:t>
                      </a:r>
                      <a:r>
                        <a:rPr lang="zh-CN" sz="2800" kern="100">
                          <a:effectLst/>
                        </a:rPr>
                        <a:t>确定的几何形状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①</a:t>
                      </a:r>
                      <a:r>
                        <a:rPr lang="zh-CN" sz="2800" u="sng" kern="100" dirty="0">
                          <a:effectLst/>
                        </a:rPr>
                        <a:t>有</a:t>
                      </a:r>
                      <a:r>
                        <a:rPr lang="zh-CN" sz="2800" kern="100" dirty="0">
                          <a:effectLst/>
                        </a:rPr>
                        <a:t>确定的熔点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②</a:t>
                      </a:r>
                      <a:r>
                        <a:rPr lang="zh-CN" sz="2800" kern="100" dirty="0">
                          <a:effectLst/>
                        </a:rPr>
                        <a:t>导热、导电、光学等性质表现为</a:t>
                      </a:r>
                      <a:r>
                        <a:rPr lang="zh-CN" sz="2800" u="sng" kern="100" dirty="0">
                          <a:effectLst/>
                        </a:rPr>
                        <a:t>各向同性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26756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1243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792539" y="0"/>
            <a:ext cx="4321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三、晶体的微观结构</a:t>
            </a: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649357" y="620713"/>
            <a:ext cx="437825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1</a:t>
            </a:r>
            <a:r>
              <a:rPr lang="zh-CN" altLang="en-US" sz="2400" b="1" dirty="0"/>
              <a:t>、晶体微观结构的</a:t>
            </a:r>
            <a:r>
              <a:rPr lang="zh-CN" altLang="en-US" sz="2400" b="1" dirty="0">
                <a:solidFill>
                  <a:srgbClr val="FF0000"/>
                </a:solidFill>
              </a:rPr>
              <a:t>特点</a:t>
            </a:r>
            <a:r>
              <a:rPr lang="en-US" altLang="zh-CN" sz="2400" b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649357" y="1268414"/>
            <a:ext cx="1001864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000" b="1" dirty="0"/>
              <a:t>（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）组成晶体的物质微粒（分子或原子、离子）依照一定的规律在空间中整齐地排列，具有空间上的周期性。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altLang="zh-CN" sz="2000" dirty="0">
              <a:solidFill>
                <a:schemeClr val="tx2"/>
              </a:solidFill>
            </a:endParaRPr>
          </a:p>
        </p:txBody>
      </p:sp>
      <p:pic>
        <p:nvPicPr>
          <p:cNvPr id="16400" name="Picture 16" descr="金太阳新课标资源网(  http://wx.jtyjy.com/)"/>
          <p:cNvPicPr>
            <a:picLocks noChangeAspect="1" noChangeArrowheads="1"/>
          </p:cNvPicPr>
          <p:nvPr/>
        </p:nvPicPr>
        <p:blipFill>
          <a:blip r:embed="rId2">
            <a:lum bright="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338" y="1766889"/>
            <a:ext cx="4486275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3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/>
      <p:bldP spid="1639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524000" y="1"/>
            <a:ext cx="8929688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chemeClr val="tx2"/>
                </a:solidFill>
              </a:rPr>
              <a:t>（</a:t>
            </a:r>
            <a:r>
              <a:rPr lang="en-US" altLang="zh-CN" sz="2000" b="1">
                <a:solidFill>
                  <a:schemeClr val="tx2"/>
                </a:solidFill>
              </a:rPr>
              <a:t>2</a:t>
            </a:r>
            <a:r>
              <a:rPr lang="zh-CN" altLang="en-US" sz="2000" b="1">
                <a:solidFill>
                  <a:schemeClr val="tx2"/>
                </a:solidFill>
              </a:rPr>
              <a:t>）有的物质在不同条件下能够生成不同的晶体。那是因为组成它们的微粒能够按照</a:t>
            </a:r>
            <a:r>
              <a:rPr lang="zh-CN" altLang="en-US" sz="2000" b="1">
                <a:solidFill>
                  <a:srgbClr val="FF0000"/>
                </a:solidFill>
              </a:rPr>
              <a:t>不同规则</a:t>
            </a:r>
            <a:r>
              <a:rPr lang="zh-CN" altLang="en-US" sz="2000" b="1">
                <a:solidFill>
                  <a:schemeClr val="tx2"/>
                </a:solidFill>
              </a:rPr>
              <a:t>在空间分布。例、石墨和金刚石的微观结构</a:t>
            </a:r>
            <a:r>
              <a:rPr lang="zh-CN" altLang="en-US" sz="2000">
                <a:solidFill>
                  <a:schemeClr val="tx2"/>
                </a:solidFill>
              </a:rPr>
              <a:t>。</a:t>
            </a:r>
          </a:p>
          <a:p>
            <a:pPr>
              <a:spcBef>
                <a:spcPct val="50000"/>
              </a:spcBef>
            </a:pPr>
            <a:endParaRPr lang="en-US" altLang="zh-CN" sz="2000" b="1">
              <a:solidFill>
                <a:schemeClr val="tx2"/>
              </a:solidFill>
            </a:endParaRPr>
          </a:p>
        </p:txBody>
      </p:sp>
      <p:pic>
        <p:nvPicPr>
          <p:cNvPr id="17420" name="Picture 12" descr="金太阳新课标资源网(  http://wx.jtyjy.com/)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692150"/>
            <a:ext cx="7559675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1524001" y="5589589"/>
            <a:ext cx="80629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/>
              <a:t>（</a:t>
            </a:r>
            <a:r>
              <a:rPr lang="en-US" altLang="zh-CN" sz="2000" b="1"/>
              <a:t>4</a:t>
            </a:r>
            <a:r>
              <a:rPr lang="zh-CN" altLang="en-US" sz="2000" b="1"/>
              <a:t>）微粒的热运动表现为在一定的</a:t>
            </a:r>
            <a:r>
              <a:rPr lang="zh-CN" altLang="en-US" sz="2000" b="1">
                <a:solidFill>
                  <a:srgbClr val="FF0000"/>
                </a:solidFill>
              </a:rPr>
              <a:t>平衡位置</a:t>
            </a:r>
            <a:r>
              <a:rPr lang="zh-CN" altLang="en-US" sz="2000" b="1"/>
              <a:t>附近不停地做微小的振动</a:t>
            </a:r>
            <a:r>
              <a:rPr lang="en-US" altLang="zh-CN" sz="2000" b="1"/>
              <a:t>.</a:t>
            </a: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1524000" y="4344988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>
              <a:solidFill>
                <a:schemeClr val="tx2"/>
              </a:solidFill>
            </a:endParaRPr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1524000" y="4941889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 sz="2000" b="1"/>
          </a:p>
        </p:txBody>
      </p: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1538288" y="4076701"/>
            <a:ext cx="912971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/>
              <a:t>（</a:t>
            </a:r>
            <a:r>
              <a:rPr lang="en-US" altLang="zh-CN" sz="2000" b="1"/>
              <a:t>3</a:t>
            </a:r>
            <a:r>
              <a:rPr lang="zh-CN" altLang="en-US" sz="2000" b="1"/>
              <a:t>）晶体和非晶体并不是绝对的，它们在一定条件下可以相互转化。</a:t>
            </a:r>
          </a:p>
          <a:p>
            <a:pPr>
              <a:spcBef>
                <a:spcPct val="50000"/>
              </a:spcBef>
            </a:pPr>
            <a:r>
              <a:rPr lang="zh-CN" altLang="en-US" sz="2000" b="1"/>
              <a:t>例如：天然水晶是晶体，而熔化以后再凝固的水晶（即石英玻璃）却是非晶体。</a:t>
            </a:r>
          </a:p>
        </p:txBody>
      </p:sp>
    </p:spTree>
    <p:extLst>
      <p:ext uri="{BB962C8B-B14F-4D97-AF65-F5344CB8AC3E}">
        <p14:creationId xmlns:p14="http://schemas.microsoft.com/office/powerpoint/2010/main" val="361051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703388" y="1196976"/>
            <a:ext cx="828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 sz="2000" b="1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1524000" y="981076"/>
            <a:ext cx="4459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/>
              <a:t>2</a:t>
            </a:r>
            <a:r>
              <a:rPr lang="zh-CN" altLang="en-US" sz="2000" b="1"/>
              <a:t>、用晶体的微观结构解释晶体的特征</a:t>
            </a:r>
            <a:r>
              <a:rPr lang="zh-CN" altLang="en-US" sz="20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649357" y="2565401"/>
            <a:ext cx="983925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/>
              <a:t>由于晶体的物质微粒是按照一定的规则在空间中整齐地排列的，表现在外形上具有规则的几何形状，且不同类型的晶体结构，决定了各种晶体的不同外形。所以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食盐晶体呈立方体形，明矾晶体呈八面体等。</a:t>
            </a:r>
          </a:p>
          <a:p>
            <a:r>
              <a:rPr lang="zh-CN" altLang="en-US" sz="2000" b="1" dirty="0"/>
              <a:t>在不同方向上物质微粒的排列情况不同，才引起晶体的不同方向上物理性质的不同。所以才有晶体的</a:t>
            </a:r>
            <a:r>
              <a:rPr lang="zh-CN" altLang="en-US" sz="2000" b="1" dirty="0">
                <a:solidFill>
                  <a:srgbClr val="FF0000"/>
                </a:solidFill>
              </a:rPr>
              <a:t>各向异性。</a:t>
            </a:r>
            <a:r>
              <a:rPr lang="zh-CN" altLang="en-US" sz="2000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467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777</Words>
  <Application>Microsoft Office PowerPoint</Application>
  <PresentationFormat>宽屏</PresentationFormat>
  <Paragraphs>71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等线</vt:lpstr>
      <vt:lpstr>等线 Light</vt:lpstr>
      <vt:lpstr>宋体</vt:lpstr>
      <vt:lpstr>Arial</vt:lpstr>
      <vt:lpstr>Courier New</vt:lpstr>
      <vt:lpstr>Times New Roman</vt:lpstr>
      <vt:lpstr>Office 主题​​</vt:lpstr>
      <vt:lpstr>固体</vt:lpstr>
      <vt:lpstr>目的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固体</dc:title>
  <dc:creator>Administrator</dc:creator>
  <cp:lastModifiedBy>Administrator</cp:lastModifiedBy>
  <cp:revision>1</cp:revision>
  <dcterms:created xsi:type="dcterms:W3CDTF">2017-07-03T01:47:05Z</dcterms:created>
  <dcterms:modified xsi:type="dcterms:W3CDTF">2017-07-03T01:51:20Z</dcterms:modified>
</cp:coreProperties>
</file>