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Default Extension="gif" ContentType="image/gif"/>
  <Default Extension="jpeg" ContentType="image/jpeg"/>
  <Default Extension="JPG" ContentType="image/.jp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329" r:id="rId3"/>
    <p:sldId id="338" r:id="rId4"/>
    <p:sldId id="339" r:id="rId5"/>
    <p:sldId id="340" r:id="rId6"/>
    <p:sldId id="290" r:id="rId7"/>
    <p:sldId id="341" r:id="rId8"/>
    <p:sldId id="330" r:id="rId9"/>
    <p:sldId id="291" r:id="rId10"/>
    <p:sldId id="353" r:id="rId12"/>
    <p:sldId id="354" r:id="rId13"/>
    <p:sldId id="257" r:id="rId14"/>
    <p:sldId id="351" r:id="rId15"/>
    <p:sldId id="347" r:id="rId16"/>
    <p:sldId id="344" r:id="rId17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方正舒体" panose="02010601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方正舒体" panose="02010601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方正舒体" panose="02010601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方正舒体" panose="02010601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方正舒体" panose="02010601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方正舒体" panose="02010601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方正舒体" panose="02010601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方正舒体" panose="02010601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方正舒体" panose="02010601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E3E3"/>
    <a:srgbClr val="FFFFDD"/>
    <a:srgbClr val="0000FF"/>
    <a:srgbClr val="FFFF00"/>
    <a:srgbClr val="FF3300"/>
    <a:srgbClr val="FF99FF"/>
    <a:srgbClr val="FF0066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78" d="100"/>
          <a:sy n="78" d="100"/>
        </p:scale>
        <p:origin x="1176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6199" cy="761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drawings/_rels/vmlDrawing5.vml.rels><?xml version="1.0" encoding="UTF-8" standalone="yes"?>
<Relationships xmlns="http://schemas.openxmlformats.org/package/2006/relationships"><Relationship Id="rId4" Type="http://schemas.openxmlformats.org/officeDocument/2006/relationships/image" Target="../media/image21.wmf"/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image" Target="../media/image18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8.vml.rels><?xml version="1.0" encoding="UTF-8" standalone="yes"?>
<Relationships xmlns="http://schemas.openxmlformats.org/package/2006/relationships"><Relationship Id="rId7" Type="http://schemas.openxmlformats.org/officeDocument/2006/relationships/image" Target="../media/image47.wmf"/><Relationship Id="rId6" Type="http://schemas.openxmlformats.org/officeDocument/2006/relationships/image" Target="../media/image46.wmf"/><Relationship Id="rId5" Type="http://schemas.openxmlformats.org/officeDocument/2006/relationships/image" Target="../media/image45.wmf"/><Relationship Id="rId4" Type="http://schemas.openxmlformats.org/officeDocument/2006/relationships/image" Target="../media/image44.wmf"/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49.emf"/><Relationship Id="rId1" Type="http://schemas.openxmlformats.org/officeDocument/2006/relationships/image" Target="../media/image4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198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200" smtClean="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 smtClean="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48" name="Rectangle 4"/>
          <p:cNvSpPr>
            <a:spLocks noRo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198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98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 sz="1200" smtClean="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98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DE115D2-0950-4E30-80F8-BD51B867021E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15362" name="Rectangle 2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5363" name="Rectangle 3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n-US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7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19458" name="Rectangle 2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9459" name="Rectangle 3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n-US" altLang="zh-CN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5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21506" name="Rectangle 2"/>
          <p:cNvSpPr>
            <a:spLocks noRot="1" noTextEdit="1"/>
          </p:cNvSpPr>
          <p:nvPr>
            <p:ph type="sldImg"/>
          </p:nvPr>
        </p:nvSpPr>
        <p:spPr/>
      </p:sp>
      <p:sp>
        <p:nvSpPr>
          <p:cNvPr id="21507" name="Rectangle 3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3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23554" name="Rectangle 2"/>
          <p:cNvSpPr>
            <a:spLocks noRot="1" noTextEdit="1"/>
          </p:cNvSpPr>
          <p:nvPr>
            <p:ph type="sldImg"/>
          </p:nvPr>
        </p:nvSpPr>
        <p:spPr/>
      </p:sp>
      <p:sp>
        <p:nvSpPr>
          <p:cNvPr id="23555" name="Rectangle 3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n-US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7"/>
          <p:cNvCxnSpPr/>
          <p:nvPr/>
        </p:nvCxnSpPr>
        <p:spPr>
          <a:xfrm>
            <a:off x="685800" y="3398838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en-US" strike="noStrike" noProof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en-US" strike="noStrike" noProof="1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9050"/>
            <a:ext cx="28956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A8D6AB8-964D-4650-88F9-E788F577C346}" type="datetime2">
              <a:rPr kumimoji="0" lang="en-US" b="0" i="0" strike="noStrike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b="0" i="0" strike="noStrike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9050"/>
            <a:ext cx="4114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b="0" i="0" strike="noStrike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9050"/>
            <a:ext cx="1066800" cy="32861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7978652-A302-4EC6-A604-D372853E663D}" type="slidenum">
              <a:rPr kumimoji="0" lang="en-US" altLang="zh-CN" i="0" strike="noStrike" kern="1200" cap="none" spc="0" normalizeH="0" baseline="0" noProof="0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i="0" strike="noStrike" kern="1200" cap="none" spc="0" normalizeH="0" baseline="0" noProof="0" smtClean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BF2BC0F-E360-4AD3-A895-D405447C6CCE}" type="datetime2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A39B1B0-C521-4B99-AC37-8BAADC2B8EC4}" type="slidenum">
              <a:rPr kumimoji="0" lang="en-US" altLang="zh-CN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6"/>
          <p:cNvCxnSpPr/>
          <p:nvPr/>
        </p:nvCxnSpPr>
        <p:spPr>
          <a:xfrm>
            <a:off x="731838" y="4598988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/>
          <a:lstStyle>
            <a:lvl1pPr algn="l">
              <a:defRPr sz="4800" b="0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en-US" strike="noStrike" noProof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9050"/>
            <a:ext cx="28956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393F7B6-6266-409F-BF70-336EFB9EEE17}" type="datetime2">
              <a:rPr kumimoji="0" lang="en-US" b="0" i="0" strike="noStrike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b="0" i="0" strike="noStrike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9050"/>
            <a:ext cx="4114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b="0" i="0" strike="noStrike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9050"/>
            <a:ext cx="1066800" cy="32861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8C9DECA-2932-4D86-829E-28690B733470}" type="slidenum">
              <a:rPr kumimoji="0" lang="en-US" altLang="zh-CN" i="0" strike="noStrike" kern="1200" cap="none" spc="0" normalizeH="0" baseline="0" noProof="0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i="0" strike="noStrike" kern="1200" cap="none" spc="0" normalizeH="0" baseline="0" noProof="0" smtClean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en-US" strike="noStrike" noProof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en-US" strike="noStrike" noProof="1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BF2BC0F-E360-4AD3-A895-D405447C6CCE}" type="datetime2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A39B1B0-C521-4B99-AC37-8BAADC2B8EC4}" type="slidenum">
              <a:rPr kumimoji="0" lang="en-US" altLang="zh-CN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/>
        </p:nvCxnSpPr>
        <p:spPr>
          <a:xfrm rot="5400000">
            <a:off x="2218531" y="4045744"/>
            <a:ext cx="470852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en-US" strike="noStrike" noProof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en-US" strike="noStrike" noProof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en-US" strike="noStrike" noProof="1" dirty="0"/>
          </a:p>
        </p:txBody>
      </p:sp>
      <p:sp>
        <p:nvSpPr>
          <p:cNvPr id="12" name="Date Placeholder 6"/>
          <p:cNvSpPr>
            <a:spLocks noGrp="1"/>
          </p:cNvSpPr>
          <p:nvPr>
            <p:ph type="dt" sz="half" idx="12"/>
          </p:nvPr>
        </p:nvSpPr>
        <p:spPr>
          <a:xfrm>
            <a:off x="457200" y="19050"/>
            <a:ext cx="28956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81C3FDD-8ABF-4607-8D6A-3D92F2B07D91}" type="datetime2">
              <a:rPr kumimoji="0" lang="en-US" b="0" i="0" strike="noStrike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b="0" i="0" strike="noStrike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Footer Placeholder 7"/>
          <p:cNvSpPr>
            <a:spLocks noGrp="1"/>
          </p:cNvSpPr>
          <p:nvPr>
            <p:ph type="ftr" sz="quarter" idx="13"/>
          </p:nvPr>
        </p:nvSpPr>
        <p:spPr>
          <a:xfrm>
            <a:off x="3429000" y="19050"/>
            <a:ext cx="4114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b="0" i="0" strike="noStrike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Slide Number Placeholder 8"/>
          <p:cNvSpPr>
            <a:spLocks noGrp="1"/>
          </p:cNvSpPr>
          <p:nvPr>
            <p:ph type="sldNum" sz="quarter" idx="14"/>
          </p:nvPr>
        </p:nvSpPr>
        <p:spPr>
          <a:xfrm>
            <a:off x="7620000" y="19050"/>
            <a:ext cx="1066800" cy="32861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FA6FA96-F499-4DDE-A5DE-153D11AFB13A}" type="slidenum">
              <a:rPr kumimoji="0" lang="en-US" altLang="zh-CN" i="0" strike="noStrike" kern="1200" cap="none" spc="0" normalizeH="0" baseline="0" noProof="0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i="0" strike="noStrike" kern="1200" cap="none" spc="0" normalizeH="0" baseline="0" noProof="0" smtClean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BF2BC0F-E360-4AD3-A895-D405447C6CCE}" type="datetime2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A39B1B0-C521-4B99-AC37-8BAADC2B8EC4}" type="slidenum">
              <a:rPr kumimoji="0" lang="en-US" altLang="zh-CN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BF2BC0F-E360-4AD3-A895-D405447C6CCE}" type="datetime2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A39B1B0-C521-4B99-AC37-8BAADC2B8EC4}" type="slidenum">
              <a:rPr kumimoji="0" lang="en-US" altLang="zh-CN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8"/>
          <p:cNvCxnSpPr/>
          <p:nvPr/>
        </p:nvCxnSpPr>
        <p:spPr>
          <a:xfrm rot="5400000">
            <a:off x="-13494" y="3580606"/>
            <a:ext cx="557847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en-US" strike="noStrike" noProof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en-US" strike="noStrike" noProof="1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2"/>
          </p:nvPr>
        </p:nvSpPr>
        <p:spPr>
          <a:xfrm>
            <a:off x="457200" y="19050"/>
            <a:ext cx="28956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85BBBD5-C837-4539-8193-BEE77C704785}" type="datetime2">
              <a:rPr kumimoji="0" lang="en-US" b="0" i="0" strike="noStrike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b="0" i="0" strike="noStrike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3429000" y="19050"/>
            <a:ext cx="4114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b="0" i="0" strike="noStrike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7620000" y="19050"/>
            <a:ext cx="1066800" cy="32861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B46A19B-B806-44A3-9DE2-CC072F0CEE5D}" type="slidenum">
              <a:rPr kumimoji="0" lang="en-US" altLang="zh-CN" i="0" strike="noStrike" kern="1200" cap="none" spc="0" normalizeH="0" baseline="0" noProof="0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i="0" strike="noStrike" kern="1200" cap="none" spc="0" normalizeH="0" baseline="0" noProof="0" smtClean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/>
          <a:lstStyle>
            <a:lvl1pPr algn="l">
              <a:defRPr sz="2400" b="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en-US" strike="noStrike" noProof="1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Arial" panose="020B060402020202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BF2BC0F-E360-4AD3-A895-D405447C6CCE}" type="datetime2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A39B1B0-C521-4B99-AC37-8BAADC2B8EC4}" type="slidenum">
              <a:rPr kumimoji="0" lang="en-US" altLang="zh-CN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en-US" strike="noStrike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BF2BC0F-E360-4AD3-A895-D405447C6CCE}" type="datetime2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A39B1B0-C521-4B99-AC37-8BAADC2B8EC4}" type="slidenum">
              <a:rPr kumimoji="0" lang="en-US" altLang="zh-CN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en-US" strike="noStrike" noProof="1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en-US" strike="noStrike" noProof="1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BF2BC0F-E360-4AD3-A895-D405447C6CCE}" type="datetime2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A39B1B0-C521-4B99-AC37-8BAADC2B8EC4}" type="slidenum">
              <a:rPr kumimoji="0" lang="en-US" altLang="zh-CN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" name="Rectangle 9"/>
          <p:cNvSpPr/>
          <p:nvPr/>
        </p:nvSpPr>
        <p:spPr>
          <a:xfrm>
            <a:off x="0" y="220663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 anchorCtr="0"/>
          <a:p>
            <a:pPr lvl="0"/>
            <a:r>
              <a:rPr lang="zh-CN" altLang="en-US"/>
              <a:t>单击此处编辑母版标题样式</a:t>
            </a:r>
            <a:endParaRPr lang="en-US" alt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182245"/>
            <a:r>
              <a:rPr lang="zh-CN" altLang="en-US" dirty="0"/>
              <a:t>第二级</a:t>
            </a:r>
            <a:endParaRPr lang="zh-CN" altLang="en-US" dirty="0"/>
          </a:p>
          <a:p>
            <a:pPr lvl="2" indent="-182245"/>
            <a:r>
              <a:rPr lang="zh-CN" altLang="en-US" dirty="0"/>
              <a:t>第三级</a:t>
            </a:r>
            <a:endParaRPr lang="zh-CN" altLang="en-US" dirty="0"/>
          </a:p>
          <a:p>
            <a:pPr lvl="3" indent="-182880"/>
            <a:r>
              <a:rPr lang="zh-CN" altLang="en-US" dirty="0"/>
              <a:t>第四级</a:t>
            </a:r>
            <a:endParaRPr lang="zh-CN" altLang="en-US" dirty="0"/>
          </a:p>
          <a:p>
            <a:pPr lvl="4" indent="-136525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1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9050"/>
            <a:ext cx="28956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rgbClr val="FFFFFF"/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BF2BC0F-E360-4AD3-A895-D405447C6CCE}" type="datetime2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9050"/>
            <a:ext cx="4114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dirty="0">
                <a:solidFill>
                  <a:srgbClr val="FFFFFF"/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9050"/>
            <a:ext cx="1066800" cy="32861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 sz="1400" b="1">
                <a:solidFill>
                  <a:srgbClr val="FFFFFF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A39B1B0-C521-4B99-AC37-8BAADC2B8EC4}" type="slidenum">
              <a:rPr kumimoji="0" lang="en-US" altLang="zh-CN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033" name="Picture 2" descr="板头(绿色)1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40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方正舒体" panose="02010601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方正舒体" panose="02010601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方正舒体" panose="02010601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方正舒体" panose="02010601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方正舒体" panose="02010601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方正舒体" panose="02010601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方正舒体" panose="02010601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方正舒体" panose="02010601030101010101" pitchFamily="2" charset="-122"/>
        </a:defRPr>
      </a:lvl9pPr>
    </p:titleStyle>
    <p:bodyStyle>
      <a:lvl1pPr marL="182880" indent="-18288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0250" indent="-182880" algn="l" rtl="0" fontAlgn="base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205" indent="-18288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365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.png"/><Relationship Id="rId3" Type="http://schemas.microsoft.com/office/2007/relationships/media" Target="file:///I:\17\&#20844;&#24320;&#35838;17.1.1\&#24754;&#20260;&#30340;&#21452;&#26354;&#32447;.mp3" TargetMode="External"/><Relationship Id="rId2" Type="http://schemas.openxmlformats.org/officeDocument/2006/relationships/audio" Target="file:///I:\17\&#20844;&#24320;&#35838;17.1.1\&#24754;&#20260;&#30340;&#21452;&#26354;&#32447;.mp3" TargetMode="Externa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e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.e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6.emf"/><Relationship Id="rId1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8.bin"/><Relationship Id="rId8" Type="http://schemas.openxmlformats.org/officeDocument/2006/relationships/image" Target="../media/image11.emf"/><Relationship Id="rId7" Type="http://schemas.openxmlformats.org/officeDocument/2006/relationships/oleObject" Target="../embeddings/oleObject7.bin"/><Relationship Id="rId6" Type="http://schemas.openxmlformats.org/officeDocument/2006/relationships/image" Target="../media/image10.e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9.emf"/><Relationship Id="rId3" Type="http://schemas.openxmlformats.org/officeDocument/2006/relationships/oleObject" Target="../embeddings/oleObject5.bin"/><Relationship Id="rId2" Type="http://schemas.openxmlformats.org/officeDocument/2006/relationships/image" Target="../media/image8.emf"/><Relationship Id="rId14" Type="http://schemas.openxmlformats.org/officeDocument/2006/relationships/vmlDrawing" Target="../drawings/vmlDrawing3.vml"/><Relationship Id="rId13" Type="http://schemas.openxmlformats.org/officeDocument/2006/relationships/slideLayout" Target="../slideLayouts/slideLayout7.xml"/><Relationship Id="rId12" Type="http://schemas.openxmlformats.org/officeDocument/2006/relationships/image" Target="../media/image13.emf"/><Relationship Id="rId11" Type="http://schemas.openxmlformats.org/officeDocument/2006/relationships/oleObject" Target="../embeddings/oleObject9.bin"/><Relationship Id="rId10" Type="http://schemas.openxmlformats.org/officeDocument/2006/relationships/image" Target="../media/image12.emf"/><Relationship Id="rId1" Type="http://schemas.openxmlformats.org/officeDocument/2006/relationships/oleObject" Target="../embeddings/oleObject4.bin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4.vml"/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17.emf"/><Relationship Id="rId6" Type="http://schemas.openxmlformats.org/officeDocument/2006/relationships/oleObject" Target="../embeddings/oleObject12.bin"/><Relationship Id="rId5" Type="http://schemas.openxmlformats.org/officeDocument/2006/relationships/image" Target="../media/image16.emf"/><Relationship Id="rId4" Type="http://schemas.openxmlformats.org/officeDocument/2006/relationships/oleObject" Target="../embeddings/oleObject11.bin"/><Relationship Id="rId3" Type="http://schemas.openxmlformats.org/officeDocument/2006/relationships/image" Target="../media/image15.emf"/><Relationship Id="rId2" Type="http://schemas.openxmlformats.org/officeDocument/2006/relationships/oleObject" Target="../embeddings/oleObject10.bin"/><Relationship Id="rId1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1.wmf"/><Relationship Id="rId7" Type="http://schemas.openxmlformats.org/officeDocument/2006/relationships/oleObject" Target="../embeddings/oleObject16.bin"/><Relationship Id="rId6" Type="http://schemas.openxmlformats.org/officeDocument/2006/relationships/image" Target="../media/image20.e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19.emf"/><Relationship Id="rId3" Type="http://schemas.openxmlformats.org/officeDocument/2006/relationships/oleObject" Target="../embeddings/oleObject14.bin"/><Relationship Id="rId2" Type="http://schemas.openxmlformats.org/officeDocument/2006/relationships/image" Target="../media/image18.emf"/><Relationship Id="rId10" Type="http://schemas.openxmlformats.org/officeDocument/2006/relationships/vmlDrawing" Target="../drawings/vmlDrawing5.vml"/><Relationship Id="rId1" Type="http://schemas.openxmlformats.org/officeDocument/2006/relationships/oleObject" Target="../embeddings/oleObject13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vmlDrawing" Target="../drawings/vmlDrawing6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3.wmf"/><Relationship Id="rId3" Type="http://schemas.openxmlformats.org/officeDocument/2006/relationships/oleObject" Target="../embeddings/oleObject18.bin"/><Relationship Id="rId2" Type="http://schemas.openxmlformats.org/officeDocument/2006/relationships/image" Target="../media/image22.wmf"/><Relationship Id="rId1" Type="http://schemas.openxmlformats.org/officeDocument/2006/relationships/oleObject" Target="../embeddings/oleObject17.bin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image" Target="../media/image31.wmf"/><Relationship Id="rId8" Type="http://schemas.openxmlformats.org/officeDocument/2006/relationships/image" Target="../media/image30.wmf"/><Relationship Id="rId7" Type="http://schemas.openxmlformats.org/officeDocument/2006/relationships/image" Target="../media/image29.wmf"/><Relationship Id="rId6" Type="http://schemas.openxmlformats.org/officeDocument/2006/relationships/image" Target="../media/image14.GIF"/><Relationship Id="rId5" Type="http://schemas.openxmlformats.org/officeDocument/2006/relationships/image" Target="../media/image28.wmf"/><Relationship Id="rId4" Type="http://schemas.openxmlformats.org/officeDocument/2006/relationships/image" Target="../media/image27.wmf"/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2" Type="http://schemas.openxmlformats.org/officeDocument/2006/relationships/slideLayout" Target="../slideLayouts/slideLayout7.xml"/><Relationship Id="rId11" Type="http://schemas.openxmlformats.org/officeDocument/2006/relationships/image" Target="../media/image33.wmf"/><Relationship Id="rId10" Type="http://schemas.openxmlformats.org/officeDocument/2006/relationships/image" Target="../media/image32.wmf"/><Relationship Id="rId1" Type="http://schemas.openxmlformats.org/officeDocument/2006/relationships/image" Target="../media/image24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39.wmf"/><Relationship Id="rId6" Type="http://schemas.openxmlformats.org/officeDocument/2006/relationships/image" Target="../media/image38.wmf"/><Relationship Id="rId5" Type="http://schemas.openxmlformats.org/officeDocument/2006/relationships/image" Target="../media/image14.GIF"/><Relationship Id="rId4" Type="http://schemas.openxmlformats.org/officeDocument/2006/relationships/image" Target="../media/image37.emf"/><Relationship Id="rId3" Type="http://schemas.openxmlformats.org/officeDocument/2006/relationships/image" Target="../media/image36.emf"/><Relationship Id="rId2" Type="http://schemas.openxmlformats.org/officeDocument/2006/relationships/image" Target="../media/image35.emf"/><Relationship Id="rId1" Type="http://schemas.openxmlformats.org/officeDocument/2006/relationships/image" Target="../media/image34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vmlDrawing" Target="../drawings/vmlDrawing7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0.wmf"/><Relationship Id="rId1" Type="http://schemas.openxmlformats.org/officeDocument/2006/relationships/oleObject" Target="../embeddings/oleObject19.bin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4.bin"/><Relationship Id="rId8" Type="http://schemas.openxmlformats.org/officeDocument/2006/relationships/image" Target="../media/image44.wmf"/><Relationship Id="rId7" Type="http://schemas.openxmlformats.org/officeDocument/2006/relationships/oleObject" Target="../embeddings/oleObject23.bin"/><Relationship Id="rId6" Type="http://schemas.openxmlformats.org/officeDocument/2006/relationships/image" Target="../media/image43.w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42.wmf"/><Relationship Id="rId3" Type="http://schemas.openxmlformats.org/officeDocument/2006/relationships/oleObject" Target="../embeddings/oleObject21.bin"/><Relationship Id="rId2" Type="http://schemas.openxmlformats.org/officeDocument/2006/relationships/image" Target="../media/image41.wmf"/><Relationship Id="rId17" Type="http://schemas.openxmlformats.org/officeDocument/2006/relationships/notesSlide" Target="../notesSlides/notesSlide4.xml"/><Relationship Id="rId16" Type="http://schemas.openxmlformats.org/officeDocument/2006/relationships/vmlDrawing" Target="../drawings/vmlDrawing8.vml"/><Relationship Id="rId15" Type="http://schemas.openxmlformats.org/officeDocument/2006/relationships/slideLayout" Target="../slideLayouts/slideLayout7.xml"/><Relationship Id="rId14" Type="http://schemas.openxmlformats.org/officeDocument/2006/relationships/image" Target="../media/image47.wmf"/><Relationship Id="rId13" Type="http://schemas.openxmlformats.org/officeDocument/2006/relationships/oleObject" Target="../embeddings/oleObject26.bin"/><Relationship Id="rId12" Type="http://schemas.openxmlformats.org/officeDocument/2006/relationships/image" Target="../media/image46.wmf"/><Relationship Id="rId11" Type="http://schemas.openxmlformats.org/officeDocument/2006/relationships/oleObject" Target="../embeddings/oleObject25.bin"/><Relationship Id="rId10" Type="http://schemas.openxmlformats.org/officeDocument/2006/relationships/image" Target="../media/image45.wmf"/><Relationship Id="rId1" Type="http://schemas.openxmlformats.org/officeDocument/2006/relationships/oleObject" Target="../embeddings/oleObject20.bin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9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9.emf"/><Relationship Id="rId3" Type="http://schemas.openxmlformats.org/officeDocument/2006/relationships/oleObject" Target="../embeddings/oleObject28.bin"/><Relationship Id="rId2" Type="http://schemas.openxmlformats.org/officeDocument/2006/relationships/image" Target="../media/image48.emf"/><Relationship Id="rId1" Type="http://schemas.openxmlformats.org/officeDocument/2006/relationships/oleObject" Target="../embeddings/oleObject27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69" name="Picture 2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04800" y="-381000"/>
            <a:ext cx="9753600" cy="7315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08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685800"/>
            <a:ext cx="6335713" cy="8382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anose="020B0604020202020204" pitchFamily="34" charset="0"/>
              <a:buNone/>
              <a:defRPr/>
            </a:pPr>
            <a:r>
              <a:rPr kumimoji="0" lang="zh-CN" alt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第</a:t>
            </a:r>
            <a:r>
              <a:rPr kumimoji="0" lang="en-US" altLang="zh-CN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26</a:t>
            </a:r>
            <a:r>
              <a:rPr kumimoji="0" lang="zh-CN" alt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章  </a:t>
            </a: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反比例函数</a:t>
            </a:r>
            <a:endParaRPr kumimoji="0" lang="zh-CN" altLang="en-US" sz="4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120836" name="Text Box 4"/>
          <p:cNvSpPr txBox="1">
            <a:spLocks noChangeArrowheads="1"/>
          </p:cNvSpPr>
          <p:nvPr/>
        </p:nvSpPr>
        <p:spPr bwMode="auto">
          <a:xfrm>
            <a:off x="-76200" y="76200"/>
            <a:ext cx="5867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400" kern="1200" cap="none" spc="0" normalizeH="0" baseline="0" noProof="0" dirty="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人教版 九年义务教育  数学九年级（下）</a:t>
            </a:r>
            <a:endParaRPr kumimoji="0" lang="zh-CN" altLang="en-US" sz="2400" kern="1200" cap="none" spc="0" normalizeH="0" baseline="0" noProof="0" dirty="0">
              <a:solidFill>
                <a:srgbClr val="FFFF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0838" name="WordArt 6"/>
          <p:cNvSpPr>
            <a:spLocks noTextEdit="1"/>
          </p:cNvSpPr>
          <p:nvPr/>
        </p:nvSpPr>
        <p:spPr>
          <a:xfrm>
            <a:off x="457200" y="2362200"/>
            <a:ext cx="8153400" cy="1828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gradFill rotWithShape="1">
                  <a:gsLst>
                    <a:gs pos="0">
                      <a:srgbClr val="FFFF00"/>
                    </a:gs>
                    <a:gs pos="100000">
                      <a:srgbClr val="FF6600"/>
                    </a:gs>
                  </a:gsLst>
                  <a:lin ang="5400000" scaled="1"/>
                  <a:tileRect/>
                </a:gradFill>
                <a:effectLst>
                  <a:outerShdw dist="35921" dir="2699999" algn="ctr" rotWithShape="0">
                    <a:srgbClr val="99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26.1.1反比例函数的意义</a:t>
            </a:r>
            <a:endParaRPr lang="zh-CN" altLang="en-US" sz="3600" b="1">
              <a:gradFill rotWithShape="1">
                <a:gsLst>
                  <a:gs pos="0">
                    <a:srgbClr val="FFFF00"/>
                  </a:gs>
                  <a:gs pos="100000">
                    <a:srgbClr val="FF6600"/>
                  </a:gs>
                </a:gsLst>
                <a:lin ang="5400000" scaled="1"/>
                <a:tileRect/>
              </a:gradFill>
              <a:effectLst>
                <a:outerShdw dist="35921" dir="2699999" algn="ctr" rotWithShape="0">
                  <a:srgbClr val="99000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120843" name="悲伤的双曲线.mp3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58200" y="0"/>
            <a:ext cx="457200" cy="457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20835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0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208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201720" fill="hold"/>
                                        <p:tgtEl>
                                          <p:spTgt spid="1208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843"/>
                  </p:tgtEl>
                </p:cond>
              </p:nextCondLst>
            </p:seq>
            <p:audio>
              <p:cMediaNode>
                <p:cTn id="2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0843"/>
                </p:tgtEl>
              </p:cMediaNode>
            </p:audio>
          </p:childTnLst>
        </p:cTn>
      </p:par>
    </p:tnLst>
    <p:bldLst>
      <p:bldP spid="12083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Text Box 2"/>
          <p:cNvSpPr txBox="1"/>
          <p:nvPr/>
        </p:nvSpPr>
        <p:spPr>
          <a:xfrm>
            <a:off x="323850" y="685800"/>
            <a:ext cx="8820150" cy="946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在下列实际问题中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变量间的对应关系可用怎样的函数关系式表示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endParaRPr lang="en-US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4" name="Text Box 3"/>
          <p:cNvSpPr txBox="1"/>
          <p:nvPr/>
        </p:nvSpPr>
        <p:spPr>
          <a:xfrm>
            <a:off x="304800" y="1600200"/>
            <a:ext cx="8101013" cy="11874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   (1)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一辆以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60km/h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匀速行驶的汽车，它行驶的距离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S(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单位：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km)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随时间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t(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单位：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h)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的变化而变化。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b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</a:b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____________________</a:t>
            </a: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195" name="Text Box 4"/>
          <p:cNvSpPr txBox="1"/>
          <p:nvPr/>
        </p:nvSpPr>
        <p:spPr>
          <a:xfrm>
            <a:off x="381000" y="2971800"/>
            <a:ext cx="8569325" cy="15525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   (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2)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一辆汽车的油箱中现有汽油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50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升，如果不再加油，平均每千米耗油量为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0.1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升，油箱中剩余的油量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y(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单位：升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随行驶里程 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x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（单位：千米）的变化而变化。</a:t>
            </a:r>
            <a:b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　　　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_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＿＿＿＿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_________________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6" name="Text Box 5"/>
          <p:cNvSpPr txBox="1"/>
          <p:nvPr/>
        </p:nvSpPr>
        <p:spPr>
          <a:xfrm>
            <a:off x="228600" y="4495800"/>
            <a:ext cx="8569325" cy="15525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(3)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京沪线铁路全程为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1463km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，某次列车的平均速度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v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（单位：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km/h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）随此次列车的全程运行时间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t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（单位：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）的变化而变化。</a:t>
            </a:r>
            <a:b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_________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＿＿＿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_________</a:t>
            </a: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1078" name="Text Box 6"/>
          <p:cNvSpPr txBox="1"/>
          <p:nvPr/>
        </p:nvSpPr>
        <p:spPr>
          <a:xfrm>
            <a:off x="1295400" y="2286000"/>
            <a:ext cx="3455988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函数关系式为：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S=60t 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1079" name="Text Box 7"/>
          <p:cNvSpPr txBox="1"/>
          <p:nvPr/>
        </p:nvSpPr>
        <p:spPr>
          <a:xfrm>
            <a:off x="1219200" y="4038600"/>
            <a:ext cx="3959225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函数关系式为：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y=50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－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0.1x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31080" name="Group 8"/>
          <p:cNvGrpSpPr/>
          <p:nvPr/>
        </p:nvGrpSpPr>
        <p:grpSpPr>
          <a:xfrm>
            <a:off x="1295400" y="5257800"/>
            <a:ext cx="3959225" cy="793750"/>
            <a:chOff x="793" y="3475"/>
            <a:chExt cx="2494" cy="500"/>
          </a:xfrm>
        </p:grpSpPr>
        <p:sp>
          <p:nvSpPr>
            <p:cNvPr id="8200" name="Text Box 9"/>
            <p:cNvSpPr txBox="1"/>
            <p:nvPr/>
          </p:nvSpPr>
          <p:spPr>
            <a:xfrm>
              <a:off x="793" y="3593"/>
              <a:ext cx="249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函数关系式为：</a:t>
              </a:r>
              <a:endPara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8201" name="Object 10"/>
            <p:cNvGraphicFramePr>
              <a:graphicFrameLocks noChangeAspect="1"/>
            </p:cNvGraphicFramePr>
            <p:nvPr/>
          </p:nvGraphicFramePr>
          <p:xfrm>
            <a:off x="2154" y="3475"/>
            <a:ext cx="726" cy="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534035" imgH="361950" progId="Equation.3">
                    <p:embed/>
                  </p:oleObj>
                </mc:Choice>
                <mc:Fallback>
                  <p:oleObj name="" r:id="rId1" imgW="534035" imgH="361950" progId="Equation.3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>
                          <a:clrChange>
                            <a:clrFrom>
                              <a:srgbClr val="000000"/>
                            </a:clrFrom>
                            <a:clrTo>
                              <a:srgbClr val="FF0000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154" y="3475"/>
                          <a:ext cx="726" cy="50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202" name="AutoShape 11"/>
          <p:cNvSpPr/>
          <p:nvPr/>
        </p:nvSpPr>
        <p:spPr>
          <a:xfrm>
            <a:off x="0" y="0"/>
            <a:ext cx="2209800" cy="620713"/>
          </a:xfrm>
          <a:prstGeom prst="flowChartAlternateProcess">
            <a:avLst/>
          </a:prstGeom>
          <a:gradFill rotWithShape="1">
            <a:gsLst>
              <a:gs pos="0">
                <a:schemeClr val="bg1"/>
              </a:gs>
              <a:gs pos="50000">
                <a:srgbClr val="99FF66"/>
              </a:gs>
              <a:gs pos="100000">
                <a:schemeClr val="bg1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 wrap="none" anchor="ctr" anchorCtr="0"/>
          <a:p>
            <a:pPr algn="ctr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楷体_GB2312" pitchFamily="49" charset="-122"/>
              </a:rPr>
              <a:t>生活情景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1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1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1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1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8" grpId="0"/>
      <p:bldP spid="13107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Text Box 3"/>
          <p:cNvSpPr txBox="1"/>
          <p:nvPr/>
        </p:nvSpPr>
        <p:spPr>
          <a:xfrm>
            <a:off x="280988" y="2011363"/>
            <a:ext cx="8496300" cy="16144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）某住宅小区要种植一个面积为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1000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m</a:t>
            </a:r>
            <a:r>
              <a:rPr lang="en-US" altLang="zh-CN" sz="2400" b="1" baseline="30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的矩形草坪，草坪的长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y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（单位：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m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）随宽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x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（单位：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m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）的变化而变化。</a:t>
            </a:r>
            <a:b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b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_____________________</a:t>
            </a:r>
            <a:endParaRPr lang="en-US" altLang="zh-CN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18" name="Text Box 4"/>
          <p:cNvSpPr txBox="1"/>
          <p:nvPr/>
        </p:nvSpPr>
        <p:spPr>
          <a:xfrm>
            <a:off x="352425" y="3657600"/>
            <a:ext cx="8820150" cy="191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）已知北京市的总面积为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1.68×10</a:t>
            </a:r>
            <a:r>
              <a:rPr lang="en-US" altLang="zh-CN" sz="2400" b="1" baseline="30000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平方千米，人均占有的土地面积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S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（单位：平方千米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人）随全市总人口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n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（单位：人）的变化而变化。 </a:t>
            </a:r>
            <a:b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b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</a:b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______________________</a:t>
            </a:r>
            <a:endParaRPr lang="en-US" altLang="zh-CN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32102" name="Group 6"/>
          <p:cNvGrpSpPr/>
          <p:nvPr/>
        </p:nvGrpSpPr>
        <p:grpSpPr>
          <a:xfrm>
            <a:off x="942975" y="2895600"/>
            <a:ext cx="3455988" cy="758825"/>
            <a:chOff x="158" y="1274"/>
            <a:chExt cx="2177" cy="478"/>
          </a:xfrm>
        </p:grpSpPr>
        <p:sp>
          <p:nvSpPr>
            <p:cNvPr id="9220" name="Text Box 7"/>
            <p:cNvSpPr txBox="1"/>
            <p:nvPr/>
          </p:nvSpPr>
          <p:spPr>
            <a:xfrm>
              <a:off x="158" y="1344"/>
              <a:ext cx="217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函数关系式为：</a:t>
              </a:r>
              <a:endPara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9221" name="Object 8"/>
            <p:cNvGraphicFramePr>
              <a:graphicFrameLocks noChangeAspect="1"/>
            </p:cNvGraphicFramePr>
            <p:nvPr/>
          </p:nvGraphicFramePr>
          <p:xfrm>
            <a:off x="1519" y="1274"/>
            <a:ext cx="725" cy="4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8" name="" r:id="rId1" imgW="561340" imgH="361950" progId="Equation.3">
                    <p:embed/>
                  </p:oleObj>
                </mc:Choice>
                <mc:Fallback>
                  <p:oleObj name="" r:id="rId1" imgW="561340" imgH="361950" progId="Equation.3">
                    <p:embed/>
                    <p:pic>
                      <p:nvPicPr>
                        <p:cNvPr id="0" name="图片 3077"/>
                        <p:cNvPicPr/>
                        <p:nvPr/>
                      </p:nvPicPr>
                      <p:blipFill>
                        <a:blip r:embed="rId2">
                          <a:clrChange>
                            <a:clrFrom>
                              <a:srgbClr val="000000"/>
                            </a:clrFrom>
                            <a:clrTo>
                              <a:srgbClr val="FF0000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519" y="1274"/>
                          <a:ext cx="725" cy="47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32105" name="Group 9"/>
          <p:cNvGrpSpPr/>
          <p:nvPr/>
        </p:nvGrpSpPr>
        <p:grpSpPr>
          <a:xfrm>
            <a:off x="712788" y="4541838"/>
            <a:ext cx="3959225" cy="882650"/>
            <a:chOff x="340" y="2432"/>
            <a:chExt cx="2494" cy="556"/>
          </a:xfrm>
        </p:grpSpPr>
        <p:sp>
          <p:nvSpPr>
            <p:cNvPr id="9223" name="Text Box 10"/>
            <p:cNvSpPr txBox="1"/>
            <p:nvPr/>
          </p:nvSpPr>
          <p:spPr>
            <a:xfrm>
              <a:off x="340" y="2543"/>
              <a:ext cx="217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函数关系式为：</a:t>
              </a:r>
              <a:endPara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9224" name="Object 11"/>
            <p:cNvGraphicFramePr>
              <a:graphicFrameLocks noChangeAspect="1"/>
            </p:cNvGraphicFramePr>
            <p:nvPr/>
          </p:nvGraphicFramePr>
          <p:xfrm>
            <a:off x="1655" y="2432"/>
            <a:ext cx="1179" cy="5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3" imgW="833120" imgH="389255" progId="Equation.3">
                    <p:embed/>
                  </p:oleObj>
                </mc:Choice>
                <mc:Fallback>
                  <p:oleObj name="" r:id="rId3" imgW="833120" imgH="389255" progId="Equation.3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4">
                          <a:clrChange>
                            <a:clrFrom>
                              <a:srgbClr val="000000"/>
                            </a:clrFrom>
                            <a:clrTo>
                              <a:srgbClr val="FF0000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655" y="2432"/>
                          <a:ext cx="1179" cy="55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225" name="AutoShape 14"/>
          <p:cNvSpPr/>
          <p:nvPr/>
        </p:nvSpPr>
        <p:spPr>
          <a:xfrm>
            <a:off x="152400" y="522288"/>
            <a:ext cx="2133600" cy="620712"/>
          </a:xfrm>
          <a:prstGeom prst="flowChartAlternateProcess">
            <a:avLst/>
          </a:prstGeom>
          <a:gradFill rotWithShape="1">
            <a:gsLst>
              <a:gs pos="0">
                <a:schemeClr val="bg1"/>
              </a:gs>
              <a:gs pos="50000">
                <a:srgbClr val="99FF66"/>
              </a:gs>
              <a:gs pos="100000">
                <a:schemeClr val="bg1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 wrap="none" anchor="ctr" anchorCtr="0"/>
          <a:p>
            <a:pPr algn="ctr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楷体_GB2312" pitchFamily="49" charset="-122"/>
              </a:rPr>
              <a:t>生活情景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2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2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Text Box 2"/>
          <p:cNvSpPr txBox="1"/>
          <p:nvPr/>
        </p:nvSpPr>
        <p:spPr>
          <a:xfrm>
            <a:off x="1016000" y="1133475"/>
            <a:ext cx="80645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zh-CN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2" name="Rectangle 3"/>
          <p:cNvSpPr/>
          <p:nvPr/>
        </p:nvSpPr>
        <p:spPr>
          <a:xfrm>
            <a:off x="1231900" y="1133475"/>
            <a:ext cx="100647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S=60t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3" name="Rectangle 4"/>
          <p:cNvSpPr/>
          <p:nvPr/>
        </p:nvSpPr>
        <p:spPr>
          <a:xfrm>
            <a:off x="2816225" y="1133475"/>
            <a:ext cx="21082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y=50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－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0.1x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0244" name="Object 5"/>
          <p:cNvGraphicFramePr>
            <a:graphicFrameLocks noChangeAspect="1"/>
          </p:cNvGraphicFramePr>
          <p:nvPr/>
        </p:nvGraphicFramePr>
        <p:xfrm>
          <a:off x="5119688" y="1066800"/>
          <a:ext cx="1633537" cy="842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1" imgW="534035" imgH="361950" progId="Equation.3">
                  <p:embed/>
                </p:oleObj>
              </mc:Choice>
              <mc:Fallback>
                <p:oleObj name="" r:id="rId1" imgW="534035" imgH="361950" progId="Equation.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119688" y="1066800"/>
                        <a:ext cx="1633537" cy="8429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5" name="Object 6"/>
          <p:cNvGraphicFramePr>
            <a:graphicFrameLocks noChangeAspect="1"/>
          </p:cNvGraphicFramePr>
          <p:nvPr/>
        </p:nvGraphicFramePr>
        <p:xfrm>
          <a:off x="7137400" y="990600"/>
          <a:ext cx="1439863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3" imgW="561340" imgH="361950" progId="Equation.3">
                  <p:embed/>
                </p:oleObj>
              </mc:Choice>
              <mc:Fallback>
                <p:oleObj name="" r:id="rId3" imgW="561340" imgH="361950" progId="Equation.3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7137400" y="990600"/>
                        <a:ext cx="1439863" cy="863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6" name="Object 7"/>
          <p:cNvGraphicFramePr>
            <a:graphicFrameLocks noChangeAspect="1"/>
          </p:cNvGraphicFramePr>
          <p:nvPr/>
        </p:nvGraphicFramePr>
        <p:xfrm>
          <a:off x="1231900" y="1711325"/>
          <a:ext cx="1871663" cy="882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5" imgW="833120" imgH="389255" progId="Equation.3">
                  <p:embed/>
                </p:oleObj>
              </mc:Choice>
              <mc:Fallback>
                <p:oleObj name="" r:id="rId5" imgW="833120" imgH="389255" progId="Equation.3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231900" y="1711325"/>
                        <a:ext cx="1871663" cy="882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7" name="Text Box 10"/>
          <p:cNvSpPr txBox="1"/>
          <p:nvPr/>
        </p:nvSpPr>
        <p:spPr>
          <a:xfrm>
            <a:off x="366713" y="2444750"/>
            <a:ext cx="8497887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楷体_GB2312" pitchFamily="49" charset="-122"/>
              </a:rPr>
              <a:t>在上面所列出函数中哪些是我们学过的函数？</a:t>
            </a:r>
            <a:endParaRPr lang="zh-CN" altLang="en-US" sz="32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33131" name="Rectangle 11"/>
          <p:cNvSpPr/>
          <p:nvPr/>
        </p:nvSpPr>
        <p:spPr>
          <a:xfrm>
            <a:off x="428625" y="2895600"/>
            <a:ext cx="127952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S=60t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32" name="Text Box 12"/>
          <p:cNvSpPr txBox="1"/>
          <p:nvPr/>
        </p:nvSpPr>
        <p:spPr>
          <a:xfrm>
            <a:off x="2028825" y="2971800"/>
            <a:ext cx="223202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正比例函数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33" name="Text Box 13"/>
          <p:cNvSpPr txBox="1"/>
          <p:nvPr/>
        </p:nvSpPr>
        <p:spPr>
          <a:xfrm>
            <a:off x="4362450" y="2971800"/>
            <a:ext cx="475297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y=kx (k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为不等于零的常数）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34" name="Rectangle 14"/>
          <p:cNvSpPr/>
          <p:nvPr/>
        </p:nvSpPr>
        <p:spPr>
          <a:xfrm>
            <a:off x="-28575" y="3581400"/>
            <a:ext cx="2940050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y=50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－</a:t>
            </a: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0.1x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35" name="Text Box 15"/>
          <p:cNvSpPr txBox="1"/>
          <p:nvPr/>
        </p:nvSpPr>
        <p:spPr>
          <a:xfrm>
            <a:off x="2562225" y="3581400"/>
            <a:ext cx="180022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一次函数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36" name="Text Box 16"/>
          <p:cNvSpPr txBox="1"/>
          <p:nvPr/>
        </p:nvSpPr>
        <p:spPr>
          <a:xfrm>
            <a:off x="4314825" y="3581400"/>
            <a:ext cx="518477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y=kx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＋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b (k≠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０，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k,b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为常数）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37" name="Text Box 17"/>
          <p:cNvSpPr txBox="1"/>
          <p:nvPr/>
        </p:nvSpPr>
        <p:spPr>
          <a:xfrm>
            <a:off x="30163" y="4343400"/>
            <a:ext cx="856932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latin typeface="Arial" panose="020B0604020202020204" pitchFamily="34" charset="0"/>
                <a:ea typeface="楷体_GB2312" pitchFamily="49" charset="-122"/>
              </a:rPr>
              <a:t>    </a:t>
            </a:r>
            <a:r>
              <a:rPr lang="zh-CN" altLang="en-US" b="1" dirty="0">
                <a:latin typeface="Arial" panose="020B0604020202020204" pitchFamily="34" charset="0"/>
                <a:ea typeface="楷体_GB2312" pitchFamily="49" charset="-122"/>
              </a:rPr>
              <a:t>在剩下的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b="1" dirty="0">
                <a:latin typeface="Arial" panose="020B0604020202020204" pitchFamily="34" charset="0"/>
                <a:ea typeface="楷体_GB2312" pitchFamily="49" charset="-122"/>
              </a:rPr>
              <a:t>个函数中，是什么函数呢？</a:t>
            </a:r>
            <a:endParaRPr lang="zh-CN" altLang="en-US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grpSp>
        <p:nvGrpSpPr>
          <p:cNvPr id="133138" name="Group 18"/>
          <p:cNvGrpSpPr/>
          <p:nvPr/>
        </p:nvGrpSpPr>
        <p:grpSpPr>
          <a:xfrm>
            <a:off x="200025" y="5029200"/>
            <a:ext cx="6096000" cy="1066800"/>
            <a:chOff x="567" y="3203"/>
            <a:chExt cx="3402" cy="635"/>
          </a:xfrm>
        </p:grpSpPr>
        <p:graphicFrame>
          <p:nvGraphicFramePr>
            <p:cNvPr id="10256" name="Object 19"/>
            <p:cNvGraphicFramePr>
              <a:graphicFrameLocks noChangeAspect="1"/>
            </p:cNvGraphicFramePr>
            <p:nvPr/>
          </p:nvGraphicFramePr>
          <p:xfrm>
            <a:off x="567" y="3203"/>
            <a:ext cx="907" cy="6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1" name="" r:id="rId7" imgW="534035" imgH="361950" progId="Equation.3">
                    <p:embed/>
                  </p:oleObj>
                </mc:Choice>
                <mc:Fallback>
                  <p:oleObj name="" r:id="rId7" imgW="534035" imgH="361950" progId="Equation.3">
                    <p:embed/>
                    <p:pic>
                      <p:nvPicPr>
                        <p:cNvPr id="0" name="图片 3090"/>
                        <p:cNvPicPr/>
                        <p:nvPr/>
                      </p:nvPicPr>
                      <p:blipFill>
                        <a:blip r:embed="rId8">
                          <a:clrChange>
                            <a:clrFrom>
                              <a:srgbClr val="000000"/>
                            </a:clrFrom>
                            <a:clrTo>
                              <a:srgbClr val="FF0000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567" y="3203"/>
                          <a:ext cx="907" cy="62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57" name="Object 20"/>
            <p:cNvGraphicFramePr>
              <a:graphicFrameLocks noChangeAspect="1"/>
            </p:cNvGraphicFramePr>
            <p:nvPr/>
          </p:nvGraphicFramePr>
          <p:xfrm>
            <a:off x="1701" y="3240"/>
            <a:ext cx="907" cy="59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8" name="" r:id="rId9" imgW="561340" imgH="361950" progId="Equation.3">
                    <p:embed/>
                  </p:oleObj>
                </mc:Choice>
                <mc:Fallback>
                  <p:oleObj name="" r:id="rId9" imgW="561340" imgH="361950" progId="Equation.3">
                    <p:embed/>
                    <p:pic>
                      <p:nvPicPr>
                        <p:cNvPr id="0" name="图片 3087"/>
                        <p:cNvPicPr/>
                        <p:nvPr/>
                      </p:nvPicPr>
                      <p:blipFill>
                        <a:blip r:embed="rId10">
                          <a:clrChange>
                            <a:clrFrom>
                              <a:srgbClr val="000000"/>
                            </a:clrFrom>
                            <a:clrTo>
                              <a:srgbClr val="FF0000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701" y="3240"/>
                          <a:ext cx="907" cy="59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58" name="Object 21"/>
            <p:cNvGraphicFramePr>
              <a:graphicFrameLocks noChangeAspect="1"/>
            </p:cNvGraphicFramePr>
            <p:nvPr/>
          </p:nvGraphicFramePr>
          <p:xfrm>
            <a:off x="2790" y="3249"/>
            <a:ext cx="1179" cy="5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6" name="" r:id="rId11" imgW="833120" imgH="389255" progId="Equation.3">
                    <p:embed/>
                  </p:oleObj>
                </mc:Choice>
                <mc:Fallback>
                  <p:oleObj name="" r:id="rId11" imgW="833120" imgH="389255" progId="Equation.3">
                    <p:embed/>
                    <p:pic>
                      <p:nvPicPr>
                        <p:cNvPr id="0" name="图片 3085"/>
                        <p:cNvPicPr/>
                        <p:nvPr/>
                      </p:nvPicPr>
                      <p:blipFill>
                        <a:blip r:embed="rId12">
                          <a:clrChange>
                            <a:clrFrom>
                              <a:srgbClr val="000000"/>
                            </a:clrFrom>
                            <a:clrTo>
                              <a:srgbClr val="FF0000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790" y="3249"/>
                          <a:ext cx="1179" cy="55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259" name="Text Box 25"/>
          <p:cNvSpPr txBox="1"/>
          <p:nvPr/>
        </p:nvSpPr>
        <p:spPr>
          <a:xfrm>
            <a:off x="762000" y="1295400"/>
            <a:ext cx="7200900" cy="1200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①               ②                        ③                    ④</a:t>
            </a:r>
            <a:b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</a:br>
            <a:b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</a:b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⑤                           </a:t>
            </a:r>
            <a:endParaRPr lang="en-US" altLang="zh-CN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60" name="AutoShape 26"/>
          <p:cNvSpPr/>
          <p:nvPr/>
        </p:nvSpPr>
        <p:spPr>
          <a:xfrm>
            <a:off x="-28575" y="457200"/>
            <a:ext cx="2133600" cy="620713"/>
          </a:xfrm>
          <a:prstGeom prst="flowChartAlternateProcess">
            <a:avLst/>
          </a:prstGeom>
          <a:gradFill rotWithShape="1">
            <a:gsLst>
              <a:gs pos="0">
                <a:schemeClr val="bg1"/>
              </a:gs>
              <a:gs pos="50000">
                <a:srgbClr val="99FF66"/>
              </a:gs>
              <a:gs pos="100000">
                <a:schemeClr val="bg1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 wrap="none" anchor="ctr" anchorCtr="0"/>
          <a:p>
            <a:pPr algn="ctr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楷体_GB2312" pitchFamily="49" charset="-122"/>
              </a:rPr>
              <a:t>探求新知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3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3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33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3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3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1" grpId="0"/>
      <p:bldP spid="133132" grpId="0"/>
      <p:bldP spid="133133" grpId="0"/>
      <p:bldP spid="133134" grpId="0"/>
      <p:bldP spid="133135" grpId="0"/>
      <p:bldP spid="1331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1265" name="Rectangle 3"/>
          <p:cNvSpPr>
            <a:spLocks noRot="1"/>
          </p:cNvSpPr>
          <p:nvPr/>
        </p:nvSpPr>
        <p:spPr>
          <a:xfrm>
            <a:off x="304800" y="1447800"/>
            <a:ext cx="8229600" cy="1223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函数关系式：             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                               </a:t>
            </a:r>
            <a:r>
              <a:rPr lang="zh-CN" altLang="en-US" sz="2000" b="1" dirty="0">
                <a:latin typeface="Arial" panose="020B0604020202020204" pitchFamily="34" charset="0"/>
                <a:ea typeface="楷体_GB2312" pitchFamily="49" charset="-122"/>
              </a:rPr>
              <a:t>                                           </a:t>
            </a:r>
            <a:endParaRPr lang="zh-CN" altLang="en-US" sz="20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pic>
        <p:nvPicPr>
          <p:cNvPr id="11266" name="Picture 18" descr="图片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86000" y="2819400"/>
            <a:ext cx="5791200" cy="101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7" name="AutoShape 25"/>
          <p:cNvSpPr/>
          <p:nvPr/>
        </p:nvSpPr>
        <p:spPr>
          <a:xfrm>
            <a:off x="0" y="0"/>
            <a:ext cx="2209800" cy="685800"/>
          </a:xfrm>
          <a:prstGeom prst="flowChartAlternateProcess">
            <a:avLst/>
          </a:prstGeom>
          <a:gradFill rotWithShape="1">
            <a:gsLst>
              <a:gs pos="0">
                <a:schemeClr val="bg1"/>
              </a:gs>
              <a:gs pos="50000">
                <a:srgbClr val="99FF66"/>
              </a:gs>
              <a:gs pos="100000">
                <a:schemeClr val="bg1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 wrap="none" anchor="ctr" anchorCtr="0"/>
          <a:p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楷体_GB2312" pitchFamily="49" charset="-122"/>
              </a:rPr>
              <a:t>探求新知</a:t>
            </a:r>
            <a:endParaRPr lang="zh-CN" altLang="en-US" sz="3600" b="1" dirty="0">
              <a:solidFill>
                <a:srgbClr val="0000CC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38965" name="Text Box 53"/>
          <p:cNvSpPr txBox="1"/>
          <p:nvPr/>
        </p:nvSpPr>
        <p:spPr>
          <a:xfrm>
            <a:off x="2514600" y="3048000"/>
            <a:ext cx="5943600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  <a:ea typeface="隶书" panose="02010509060101010101" pitchFamily="49" charset="-122"/>
              </a:rPr>
              <a:t>它们具有什么共同特征？</a:t>
            </a:r>
            <a:endParaRPr lang="zh-CN" altLang="en-US" sz="4000" b="1" dirty="0"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grpSp>
        <p:nvGrpSpPr>
          <p:cNvPr id="38985" name="Group 73"/>
          <p:cNvGrpSpPr/>
          <p:nvPr/>
        </p:nvGrpSpPr>
        <p:grpSpPr>
          <a:xfrm>
            <a:off x="0" y="3657600"/>
            <a:ext cx="8534400" cy="884238"/>
            <a:chOff x="0" y="2304"/>
            <a:chExt cx="5376" cy="557"/>
          </a:xfrm>
        </p:grpSpPr>
        <p:sp>
          <p:nvSpPr>
            <p:cNvPr id="11270" name="Text Box 14"/>
            <p:cNvSpPr txBox="1"/>
            <p:nvPr/>
          </p:nvSpPr>
          <p:spPr>
            <a:xfrm>
              <a:off x="0" y="2449"/>
              <a:ext cx="537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600" b="1" dirty="0">
                  <a:latin typeface="Arial" panose="020B0604020202020204" pitchFamily="34" charset="0"/>
                  <a:ea typeface="宋体" panose="02010600030101010101" pitchFamily="2" charset="-122"/>
                </a:rPr>
                <a:t>具有             的</a:t>
              </a:r>
              <a:r>
                <a:rPr lang="zh-CN" altLang="en-US" sz="36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形式</a:t>
              </a:r>
              <a:r>
                <a:rPr lang="zh-CN" altLang="en-US" sz="3600" b="1" dirty="0">
                  <a:latin typeface="Arial" panose="020B0604020202020204" pitchFamily="34" charset="0"/>
                  <a:ea typeface="宋体" panose="02010600030101010101" pitchFamily="2" charset="-122"/>
                </a:rPr>
                <a:t>，其中</a:t>
              </a:r>
              <a:r>
                <a:rPr lang="en-US" altLang="zh-CN" sz="3600" b="1" dirty="0">
                  <a:latin typeface="Arial" panose="020B0604020202020204" pitchFamily="34" charset="0"/>
                  <a:ea typeface="宋体" panose="02010600030101010101" pitchFamily="2" charset="-122"/>
                </a:rPr>
                <a:t>k≠0,k</a:t>
              </a:r>
              <a:r>
                <a:rPr lang="zh-CN" altLang="en-US" sz="3600" b="1" dirty="0">
                  <a:latin typeface="Arial" panose="020B0604020202020204" pitchFamily="34" charset="0"/>
                  <a:ea typeface="宋体" panose="02010600030101010101" pitchFamily="2" charset="-122"/>
                </a:rPr>
                <a:t>为常数</a:t>
              </a:r>
              <a:r>
                <a:rPr lang="en-US" altLang="zh-CN" sz="3600" b="1" dirty="0">
                  <a:latin typeface="Arial" panose="020B0604020202020204" pitchFamily="34" charset="0"/>
                  <a:ea typeface="宋体" panose="02010600030101010101" pitchFamily="2" charset="-122"/>
                </a:rPr>
                <a:t>.</a:t>
              </a:r>
              <a:endPara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1271" name="Group 72"/>
            <p:cNvGrpSpPr/>
            <p:nvPr/>
          </p:nvGrpSpPr>
          <p:grpSpPr>
            <a:xfrm>
              <a:off x="719" y="2304"/>
              <a:ext cx="1291" cy="557"/>
              <a:chOff x="719" y="2304"/>
              <a:chExt cx="1291" cy="557"/>
            </a:xfrm>
          </p:grpSpPr>
          <p:sp>
            <p:nvSpPr>
              <p:cNvPr id="11272" name="Text Box 55"/>
              <p:cNvSpPr txBox="1"/>
              <p:nvPr/>
            </p:nvSpPr>
            <p:spPr>
              <a:xfrm>
                <a:off x="719" y="2420"/>
                <a:ext cx="566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y=</a:t>
                </a:r>
                <a:endParaRPr lang="en-US" altLang="zh-CN" sz="32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1273" name="Text Box 56"/>
              <p:cNvSpPr txBox="1"/>
              <p:nvPr/>
            </p:nvSpPr>
            <p:spPr>
              <a:xfrm>
                <a:off x="1067" y="2304"/>
                <a:ext cx="943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   </a:t>
                </a:r>
                <a:r>
                  <a:rPr lang="en-US" altLang="zh-CN" sz="32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k</a:t>
                </a:r>
                <a:endParaRPr lang="en-US" altLang="zh-CN" sz="32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1274" name="Text Box 57"/>
              <p:cNvSpPr txBox="1"/>
              <p:nvPr/>
            </p:nvSpPr>
            <p:spPr>
              <a:xfrm>
                <a:off x="1248" y="2496"/>
                <a:ext cx="376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x</a:t>
                </a:r>
                <a:endParaRPr lang="en-US" altLang="zh-CN" sz="32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1275" name="Line 58"/>
              <p:cNvSpPr/>
              <p:nvPr/>
            </p:nvSpPr>
            <p:spPr>
              <a:xfrm flipV="1">
                <a:off x="1152" y="2592"/>
                <a:ext cx="434" cy="14"/>
              </a:xfrm>
              <a:prstGeom prst="line">
                <a:avLst/>
              </a:prstGeom>
              <a:ln w="254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pPr eaLnBrk="0" hangingPunct="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11276" name="Group 68"/>
          <p:cNvGrpSpPr/>
          <p:nvPr/>
        </p:nvGrpSpPr>
        <p:grpSpPr>
          <a:xfrm>
            <a:off x="2209800" y="1676400"/>
            <a:ext cx="6248400" cy="1163638"/>
            <a:chOff x="567" y="3203"/>
            <a:chExt cx="3402" cy="635"/>
          </a:xfrm>
        </p:grpSpPr>
        <p:graphicFrame>
          <p:nvGraphicFramePr>
            <p:cNvPr id="11277" name="Object 69"/>
            <p:cNvGraphicFramePr>
              <a:graphicFrameLocks noChangeAspect="1"/>
            </p:cNvGraphicFramePr>
            <p:nvPr/>
          </p:nvGraphicFramePr>
          <p:xfrm>
            <a:off x="567" y="3203"/>
            <a:ext cx="907" cy="6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1" name="" r:id="rId2" imgW="534035" imgH="361950" progId="Equation.3">
                    <p:embed/>
                  </p:oleObj>
                </mc:Choice>
                <mc:Fallback>
                  <p:oleObj name="" r:id="rId2" imgW="534035" imgH="361950" progId="Equation.3">
                    <p:embed/>
                    <p:pic>
                      <p:nvPicPr>
                        <p:cNvPr id="0" name="图片 3080"/>
                        <p:cNvPicPr/>
                        <p:nvPr/>
                      </p:nvPicPr>
                      <p:blipFill>
                        <a:blip r:embed="rId3">
                          <a:clrChange>
                            <a:clrFrom>
                              <a:srgbClr val="000000"/>
                            </a:clrFrom>
                            <a:clrTo>
                              <a:srgbClr val="FF0000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567" y="3203"/>
                          <a:ext cx="907" cy="62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278" name="Object 70"/>
            <p:cNvGraphicFramePr>
              <a:graphicFrameLocks noChangeAspect="1"/>
            </p:cNvGraphicFramePr>
            <p:nvPr/>
          </p:nvGraphicFramePr>
          <p:xfrm>
            <a:off x="1701" y="3240"/>
            <a:ext cx="907" cy="59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9" name="" r:id="rId4" imgW="561340" imgH="361950" progId="Equation.3">
                    <p:embed/>
                  </p:oleObj>
                </mc:Choice>
                <mc:Fallback>
                  <p:oleObj name="" r:id="rId4" imgW="561340" imgH="361950" progId="Equation.3">
                    <p:embed/>
                    <p:pic>
                      <p:nvPicPr>
                        <p:cNvPr id="0" name="图片 3078"/>
                        <p:cNvPicPr/>
                        <p:nvPr/>
                      </p:nvPicPr>
                      <p:blipFill>
                        <a:blip r:embed="rId5">
                          <a:clrChange>
                            <a:clrFrom>
                              <a:srgbClr val="000000"/>
                            </a:clrFrom>
                            <a:clrTo>
                              <a:srgbClr val="FF0000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701" y="3240"/>
                          <a:ext cx="907" cy="59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279" name="Object 71"/>
            <p:cNvGraphicFramePr>
              <a:graphicFrameLocks noChangeAspect="1"/>
            </p:cNvGraphicFramePr>
            <p:nvPr/>
          </p:nvGraphicFramePr>
          <p:xfrm>
            <a:off x="2790" y="3249"/>
            <a:ext cx="1179" cy="5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3" name="" r:id="rId6" imgW="833120" imgH="389255" progId="Equation.3">
                    <p:embed/>
                  </p:oleObj>
                </mc:Choice>
                <mc:Fallback>
                  <p:oleObj name="" r:id="rId6" imgW="833120" imgH="389255" progId="Equation.3">
                    <p:embed/>
                    <p:pic>
                      <p:nvPicPr>
                        <p:cNvPr id="0" name="图片 3082"/>
                        <p:cNvPicPr/>
                        <p:nvPr/>
                      </p:nvPicPr>
                      <p:blipFill>
                        <a:blip r:embed="rId7">
                          <a:clrChange>
                            <a:clrFrom>
                              <a:srgbClr val="000000"/>
                            </a:clrFrom>
                            <a:clrTo>
                              <a:srgbClr val="FF0000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790" y="3249"/>
                          <a:ext cx="1179" cy="55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38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6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AutoShape 2"/>
          <p:cNvSpPr/>
          <p:nvPr/>
        </p:nvSpPr>
        <p:spPr>
          <a:xfrm>
            <a:off x="250825" y="188913"/>
            <a:ext cx="8642350" cy="1655762"/>
          </a:xfrm>
          <a:prstGeom prst="flowChartAlternateProcess">
            <a:avLst/>
          </a:prstGeom>
          <a:solidFill>
            <a:srgbClr val="FFFF6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4147" name="Text Box 3"/>
          <p:cNvSpPr txBox="1"/>
          <p:nvPr/>
        </p:nvSpPr>
        <p:spPr>
          <a:xfrm>
            <a:off x="539750" y="2692400"/>
            <a:ext cx="6264275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当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x=50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时，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y=________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4148" name="Text Box 4"/>
          <p:cNvSpPr txBox="1"/>
          <p:nvPr/>
        </p:nvSpPr>
        <p:spPr>
          <a:xfrm>
            <a:off x="4427538" y="2693988"/>
            <a:ext cx="6264275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②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当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x=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－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100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时，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y=________</a:t>
            </a:r>
            <a:endParaRPr lang="en-US" altLang="zh-CN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4149" name="Text Box 5"/>
          <p:cNvSpPr txBox="1"/>
          <p:nvPr/>
        </p:nvSpPr>
        <p:spPr>
          <a:xfrm>
            <a:off x="3059113" y="2620963"/>
            <a:ext cx="1584325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20</a:t>
            </a:r>
            <a:endParaRPr lang="en-US" altLang="zh-CN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4150" name="Text Box 6"/>
          <p:cNvSpPr txBox="1"/>
          <p:nvPr/>
        </p:nvSpPr>
        <p:spPr>
          <a:xfrm>
            <a:off x="7307263" y="2635250"/>
            <a:ext cx="158432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－</a:t>
            </a:r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10</a:t>
            </a:r>
            <a:endParaRPr lang="en-US" altLang="zh-CN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4151" name="Text Box 7"/>
          <p:cNvSpPr txBox="1"/>
          <p:nvPr/>
        </p:nvSpPr>
        <p:spPr>
          <a:xfrm>
            <a:off x="539750" y="3213100"/>
            <a:ext cx="6264275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③X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的值能不能取０？为什么？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2295" name="Object 8"/>
          <p:cNvGraphicFramePr>
            <a:graphicFrameLocks noChangeAspect="1"/>
          </p:cNvGraphicFramePr>
          <p:nvPr/>
        </p:nvGraphicFramePr>
        <p:xfrm>
          <a:off x="1973263" y="182563"/>
          <a:ext cx="869950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361950" imgH="361950" progId="Equation.3">
                  <p:embed/>
                </p:oleObj>
              </mc:Choice>
              <mc:Fallback>
                <p:oleObj name="" r:id="rId1" imgW="361950" imgH="36195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973263" y="182563"/>
                        <a:ext cx="869950" cy="869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6" name="Text Box 9"/>
          <p:cNvSpPr txBox="1"/>
          <p:nvPr/>
        </p:nvSpPr>
        <p:spPr>
          <a:xfrm>
            <a:off x="250825" y="361950"/>
            <a:ext cx="8785225" cy="13731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形如            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k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为常数，</a:t>
            </a:r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k≠0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的函数称为反比例函数（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inverse proportional function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），其中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x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是自变量，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y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是函数。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34154" name="Group 10"/>
          <p:cNvGrpSpPr/>
          <p:nvPr/>
        </p:nvGrpSpPr>
        <p:grpSpPr>
          <a:xfrm>
            <a:off x="539750" y="4581525"/>
            <a:ext cx="8534400" cy="1484313"/>
            <a:chOff x="362" y="3113"/>
            <a:chExt cx="5376" cy="935"/>
          </a:xfrm>
        </p:grpSpPr>
        <p:sp>
          <p:nvSpPr>
            <p:cNvPr id="12298" name="Text Box 11"/>
            <p:cNvSpPr txBox="1"/>
            <p:nvPr/>
          </p:nvSpPr>
          <p:spPr>
            <a:xfrm>
              <a:off x="362" y="3113"/>
              <a:ext cx="5239" cy="74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④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某住宅小区要种植一个面积为</a:t>
              </a: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1000m</a:t>
              </a:r>
              <a:r>
                <a:rPr lang="en-US" altLang="zh-CN" sz="2400" b="1" baseline="30000" dirty="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的矩形草坪，草坪的长</a:t>
              </a: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y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（单位：</a:t>
              </a: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m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）随宽</a:t>
              </a: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x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（单位：</a:t>
              </a: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m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）的变化而变化。</a:t>
              </a:r>
              <a:b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</a:b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　　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2299" name="Group 12"/>
            <p:cNvGrpSpPr/>
            <p:nvPr/>
          </p:nvGrpSpPr>
          <p:grpSpPr>
            <a:xfrm>
              <a:off x="476" y="3570"/>
              <a:ext cx="2177" cy="478"/>
              <a:chOff x="158" y="1274"/>
              <a:chExt cx="2177" cy="478"/>
            </a:xfrm>
          </p:grpSpPr>
          <p:sp>
            <p:nvSpPr>
              <p:cNvPr id="12300" name="Text Box 13"/>
              <p:cNvSpPr txBox="1"/>
              <p:nvPr/>
            </p:nvSpPr>
            <p:spPr>
              <a:xfrm>
                <a:off x="158" y="1344"/>
                <a:ext cx="2177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400" b="1" dirty="0">
                    <a:latin typeface="Arial" panose="020B0604020202020204" pitchFamily="34" charset="0"/>
                    <a:ea typeface="宋体" panose="02010600030101010101" pitchFamily="2" charset="-122"/>
                  </a:rPr>
                  <a:t>函数关系式为：</a:t>
                </a:r>
                <a:endPara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aphicFrame>
            <p:nvGraphicFramePr>
              <p:cNvPr id="12301" name="Object 14"/>
              <p:cNvGraphicFramePr>
                <a:graphicFrameLocks noChangeAspect="1"/>
              </p:cNvGraphicFramePr>
              <p:nvPr/>
            </p:nvGraphicFramePr>
            <p:xfrm>
              <a:off x="1519" y="1274"/>
              <a:ext cx="725" cy="47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2" name="" r:id="rId3" imgW="561340" imgH="361950" progId="Equation.3">
                      <p:embed/>
                    </p:oleObj>
                  </mc:Choice>
                  <mc:Fallback>
                    <p:oleObj name="" r:id="rId3" imgW="561340" imgH="361950" progId="Equation.3">
                      <p:embed/>
                      <p:pic>
                        <p:nvPicPr>
                          <p:cNvPr id="0" name="图片 3081"/>
                          <p:cNvPicPr/>
                          <p:nvPr/>
                        </p:nvPicPr>
                        <p:blipFill>
                          <a:blip r:embed="rId4">
                            <a:clrChange>
                              <a:clrFrom>
                                <a:srgbClr val="FFFFFF"/>
                              </a:clrFrom>
                              <a:clrTo>
                                <a:srgbClr val="292934"/>
                              </a:clrTo>
                            </a:clrChange>
                            <a:clrChange>
                              <a:clrFrom>
                                <a:srgbClr val="000000"/>
                              </a:clrFrom>
                              <a:clrTo>
                                <a:srgbClr val="292934"/>
                              </a:clrTo>
                            </a:clrChange>
                          </a:blip>
                          <a:stretch>
                            <a:fillRect/>
                          </a:stretch>
                        </p:blipFill>
                        <p:spPr>
                          <a:xfrm>
                            <a:off x="1519" y="1274"/>
                            <a:ext cx="725" cy="478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12302" name="Text Box 15"/>
            <p:cNvSpPr txBox="1"/>
            <p:nvPr/>
          </p:nvSpPr>
          <p:spPr>
            <a:xfrm>
              <a:off x="2518" y="3657"/>
              <a:ext cx="322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，此时</a:t>
              </a: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x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可以取－</a:t>
              </a: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100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吗？为什么？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34160" name="Group 16"/>
          <p:cNvGrpSpPr/>
          <p:nvPr/>
        </p:nvGrpSpPr>
        <p:grpSpPr>
          <a:xfrm>
            <a:off x="323850" y="3702050"/>
            <a:ext cx="9144000" cy="790575"/>
            <a:chOff x="113" y="2332"/>
            <a:chExt cx="5760" cy="498"/>
          </a:xfrm>
        </p:grpSpPr>
        <p:sp>
          <p:nvSpPr>
            <p:cNvPr id="12304" name="AutoShape 17"/>
            <p:cNvSpPr/>
            <p:nvPr/>
          </p:nvSpPr>
          <p:spPr>
            <a:xfrm>
              <a:off x="141" y="2332"/>
              <a:ext cx="5279" cy="498"/>
            </a:xfrm>
            <a:prstGeom prst="flowChartAlternateProcess">
              <a:avLst/>
            </a:prstGeom>
            <a:solidFill>
              <a:srgbClr val="FFFF66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zh-CN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12305" name="Object 18"/>
            <p:cNvGraphicFramePr>
              <a:graphicFrameLocks noChangeAspect="1"/>
            </p:cNvGraphicFramePr>
            <p:nvPr/>
          </p:nvGraphicFramePr>
          <p:xfrm>
            <a:off x="562" y="2332"/>
            <a:ext cx="453" cy="45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4" name="" r:id="rId5" imgW="361950" imgH="361950" progId="Equation.3">
                    <p:embed/>
                  </p:oleObj>
                </mc:Choice>
                <mc:Fallback>
                  <p:oleObj name="" r:id="rId5" imgW="361950" imgH="361950" progId="Equation.3">
                    <p:embed/>
                    <p:pic>
                      <p:nvPicPr>
                        <p:cNvPr id="0" name="图片 3083"/>
                        <p:cNvPicPr/>
                        <p:nvPr/>
                      </p:nvPicPr>
                      <p:blipFill>
                        <a:blip r:embed="rId6">
                          <a:clrChange>
                            <a:clrFrom>
                              <a:srgbClr val="000000"/>
                            </a:clrFrom>
                            <a:clrTo>
                              <a:srgbClr val="0000FF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562" y="2332"/>
                          <a:ext cx="453" cy="45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306" name="Text Box 19"/>
            <p:cNvSpPr txBox="1"/>
            <p:nvPr/>
          </p:nvSpPr>
          <p:spPr>
            <a:xfrm>
              <a:off x="113" y="2433"/>
              <a:ext cx="576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函数　　 </a:t>
              </a: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(k≠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０</a:t>
              </a: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)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中</a:t>
              </a: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,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自变量</a:t>
              </a: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x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的取值范围是</a:t>
              </a:r>
              <a:r>
                <a:rPr lang="zh-CN" altLang="en-US" sz="2400" b="1" dirty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不为０的一切实数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。</a:t>
              </a:r>
              <a:endParaRPr lang="zh-CN" altLang="en-US" sz="2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34164" name="Group 20"/>
          <p:cNvGrpSpPr/>
          <p:nvPr/>
        </p:nvGrpSpPr>
        <p:grpSpPr>
          <a:xfrm>
            <a:off x="323850" y="6092825"/>
            <a:ext cx="8820150" cy="576263"/>
            <a:chOff x="204" y="3838"/>
            <a:chExt cx="5556" cy="363"/>
          </a:xfrm>
        </p:grpSpPr>
        <p:sp>
          <p:nvSpPr>
            <p:cNvPr id="12308" name="AutoShape 21"/>
            <p:cNvSpPr/>
            <p:nvPr/>
          </p:nvSpPr>
          <p:spPr>
            <a:xfrm>
              <a:off x="204" y="3838"/>
              <a:ext cx="5352" cy="363"/>
            </a:xfrm>
            <a:prstGeom prst="flowChartAlternateProcess">
              <a:avLst/>
            </a:prstGeom>
            <a:solidFill>
              <a:srgbClr val="FFFF66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309" name="Text Box 22"/>
            <p:cNvSpPr txBox="1"/>
            <p:nvPr/>
          </p:nvSpPr>
          <p:spPr>
            <a:xfrm>
              <a:off x="226" y="3838"/>
              <a:ext cx="553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solidFill>
                    <a:srgbClr val="FF0000"/>
                  </a:solidFill>
                  <a:latin typeface="Arial" panose="020B0604020202020204" pitchFamily="34" charset="0"/>
                  <a:ea typeface="楷体_GB2312" pitchFamily="49" charset="-122"/>
                </a:rPr>
                <a:t>注意：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在实际问题中，自变量的取值还需</a:t>
              </a:r>
              <a:r>
                <a:rPr lang="zh-CN" altLang="en-US" sz="2400" b="1" dirty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考虑它的实际意义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。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34167" name="Group 23"/>
          <p:cNvGrpSpPr/>
          <p:nvPr/>
        </p:nvGrpSpPr>
        <p:grpSpPr>
          <a:xfrm>
            <a:off x="468313" y="1857375"/>
            <a:ext cx="6119812" cy="922338"/>
            <a:chOff x="295" y="1170"/>
            <a:chExt cx="3855" cy="581"/>
          </a:xfrm>
        </p:grpSpPr>
        <p:grpSp>
          <p:nvGrpSpPr>
            <p:cNvPr id="12311" name="Group 24"/>
            <p:cNvGrpSpPr/>
            <p:nvPr/>
          </p:nvGrpSpPr>
          <p:grpSpPr>
            <a:xfrm>
              <a:off x="1610" y="1170"/>
              <a:ext cx="2540" cy="581"/>
              <a:chOff x="385" y="1851"/>
              <a:chExt cx="2540" cy="581"/>
            </a:xfrm>
          </p:grpSpPr>
          <p:sp>
            <p:nvSpPr>
              <p:cNvPr id="12312" name="Text Box 25"/>
              <p:cNvSpPr txBox="1"/>
              <p:nvPr/>
            </p:nvSpPr>
            <p:spPr>
              <a:xfrm>
                <a:off x="385" y="1969"/>
                <a:ext cx="1905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b="1" dirty="0">
                    <a:latin typeface="Arial" panose="020B0604020202020204" pitchFamily="34" charset="0"/>
                    <a:ea typeface="宋体" panose="02010600030101010101" pitchFamily="2" charset="-122"/>
                  </a:rPr>
                  <a:t>对于反比例函数</a:t>
                </a:r>
                <a:endPara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aphicFrame>
            <p:nvGraphicFramePr>
              <p:cNvPr id="12313" name="Object 26"/>
              <p:cNvGraphicFramePr>
                <a:graphicFrameLocks noChangeAspect="1"/>
              </p:cNvGraphicFramePr>
              <p:nvPr/>
            </p:nvGraphicFramePr>
            <p:xfrm>
              <a:off x="2045" y="1851"/>
              <a:ext cx="880" cy="58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5" name="" r:id="rId7" imgW="596900" imgH="393700" progId="Equation.3">
                      <p:embed/>
                    </p:oleObj>
                  </mc:Choice>
                  <mc:Fallback>
                    <p:oleObj name="" r:id="rId7" imgW="596900" imgH="393700" progId="Equation.3">
                      <p:embed/>
                      <p:pic>
                        <p:nvPicPr>
                          <p:cNvPr id="0" name="图片 3084"/>
                          <p:cNvPicPr/>
                          <p:nvPr/>
                        </p:nvPicPr>
                        <p:blipFill>
                          <a:blip r:embed="rId8"/>
                          <a:stretch>
                            <a:fillRect/>
                          </a:stretch>
                        </p:blipFill>
                        <p:spPr>
                          <a:xfrm>
                            <a:off x="2045" y="1851"/>
                            <a:ext cx="880" cy="581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12314" name="AutoShape 27"/>
            <p:cNvSpPr/>
            <p:nvPr/>
          </p:nvSpPr>
          <p:spPr>
            <a:xfrm>
              <a:off x="295" y="1299"/>
              <a:ext cx="1179" cy="317"/>
            </a:xfrm>
            <a:prstGeom prst="flowChartAlternateProcess">
              <a:avLst/>
            </a:prstGeom>
            <a:gradFill rotWithShape="1">
              <a:gsLst>
                <a:gs pos="0">
                  <a:schemeClr val="bg1"/>
                </a:gs>
                <a:gs pos="50000">
                  <a:srgbClr val="99FF66"/>
                </a:gs>
                <a:gs pos="100000">
                  <a:schemeClr val="bg1"/>
                </a:gs>
              </a:gsLst>
              <a:lin ang="2700000" scaled="1"/>
              <a:tileRect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 anchorCtr="0"/>
            <a:p>
              <a:pPr algn="ctr"/>
              <a:r>
                <a:rPr lang="zh-CN" altLang="en-US" b="1" dirty="0">
                  <a:solidFill>
                    <a:srgbClr val="0000CC"/>
                  </a:solidFill>
                  <a:latin typeface="Arial" panose="020B0604020202020204" pitchFamily="34" charset="0"/>
                  <a:ea typeface="楷体_GB2312" pitchFamily="49" charset="-122"/>
                </a:rPr>
                <a:t>议一议</a:t>
              </a:r>
              <a:endParaRPr lang="zh-CN" altLang="en-US" b="1" dirty="0">
                <a:solidFill>
                  <a:srgbClr val="0000CC"/>
                </a:solidFill>
                <a:latin typeface="Arial" panose="020B0604020202020204" pitchFamily="34" charset="0"/>
                <a:ea typeface="楷体_GB2312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4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4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4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4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4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34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1000"/>
                                        <p:tgtEl>
                                          <p:spTgt spid="134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34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34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7" grpId="0"/>
      <p:bldP spid="134148" grpId="0"/>
      <p:bldP spid="134149" grpId="0"/>
      <p:bldP spid="134150" grpId="0"/>
      <p:bldP spid="13415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AutoShape 3"/>
          <p:cNvSpPr>
            <a:spLocks noChangeAspect="1" noTextEdit="1"/>
          </p:cNvSpPr>
          <p:nvPr/>
        </p:nvSpPr>
        <p:spPr>
          <a:xfrm>
            <a:off x="1700213" y="4802188"/>
            <a:ext cx="1079500" cy="98107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4" name="Text Box 5"/>
          <p:cNvSpPr txBox="1"/>
          <p:nvPr/>
        </p:nvSpPr>
        <p:spPr>
          <a:xfrm>
            <a:off x="889000" y="776288"/>
            <a:ext cx="5757863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请你举出生活中反比例函数的例子。</a:t>
            </a:r>
            <a:endParaRPr lang="zh-CN" altLang="en-US" b="1" dirty="0">
              <a:solidFill>
                <a:srgbClr val="FF33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21862" name="Text Box 6"/>
          <p:cNvSpPr txBox="1"/>
          <p:nvPr/>
        </p:nvSpPr>
        <p:spPr>
          <a:xfrm>
            <a:off x="152400" y="1804988"/>
            <a:ext cx="8763000" cy="13731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latin typeface="Tahoma" panose="020B0604030504040204" pitchFamily="34" charset="0"/>
                <a:ea typeface="宋体" panose="02010600030101010101" pitchFamily="2" charset="-122"/>
              </a:rPr>
              <a:t>⑴ </a:t>
            </a:r>
            <a:r>
              <a:rPr lang="zh-CN" altLang="en-US" b="1" dirty="0">
                <a:latin typeface="Tahoma" panose="020B0604030504040204" pitchFamily="34" charset="0"/>
                <a:ea typeface="宋体" panose="02010600030101010101" pitchFamily="2" charset="-122"/>
              </a:rPr>
              <a:t>一个游泳池的容积为</a:t>
            </a:r>
            <a:r>
              <a:rPr lang="en-US" altLang="zh-CN" b="1" dirty="0">
                <a:latin typeface="Tahoma" panose="020B0604030504040204" pitchFamily="34" charset="0"/>
                <a:ea typeface="宋体" panose="02010600030101010101" pitchFamily="2" charset="-122"/>
              </a:rPr>
              <a:t>2000m</a:t>
            </a:r>
            <a:r>
              <a:rPr lang="en-US" altLang="zh-CN" b="1" baseline="30000" dirty="0">
                <a:latin typeface="Tahoma" panose="020B0604030504040204" pitchFamily="34" charset="0"/>
                <a:ea typeface="宋体" panose="02010600030101010101" pitchFamily="2" charset="-122"/>
              </a:rPr>
              <a:t>3 </a:t>
            </a:r>
            <a:r>
              <a:rPr lang="zh-CN" altLang="en-US" b="1" dirty="0">
                <a:latin typeface="Tahoma" panose="020B0604030504040204" pitchFamily="34" charset="0"/>
                <a:ea typeface="宋体" panose="02010600030101010101" pitchFamily="2" charset="-122"/>
              </a:rPr>
              <a:t>，注满游泳池所用的时间</a:t>
            </a:r>
            <a:r>
              <a:rPr lang="en-US" altLang="zh-CN" b="1" dirty="0">
                <a:latin typeface="Tahoma" panose="020B0604030504040204" pitchFamily="34" charset="0"/>
                <a:ea typeface="宋体" panose="02010600030101010101" pitchFamily="2" charset="-122"/>
              </a:rPr>
              <a:t>t(</a:t>
            </a:r>
            <a:r>
              <a:rPr lang="zh-CN" altLang="en-US" b="1" dirty="0">
                <a:latin typeface="Tahoma" panose="020B0604030504040204" pitchFamily="34" charset="0"/>
                <a:ea typeface="宋体" panose="02010600030101010101" pitchFamily="2" charset="-122"/>
              </a:rPr>
              <a:t>单位</a:t>
            </a:r>
            <a:r>
              <a:rPr lang="en-US" altLang="zh-CN" b="1" dirty="0">
                <a:latin typeface="Tahoma" panose="020B0604030504040204" pitchFamily="34" charset="0"/>
                <a:ea typeface="宋体" panose="02010600030101010101" pitchFamily="2" charset="-122"/>
              </a:rPr>
              <a:t>:h)</a:t>
            </a:r>
            <a:r>
              <a:rPr lang="zh-CN" altLang="en-US" b="1" dirty="0">
                <a:latin typeface="Tahoma" panose="020B0604030504040204" pitchFamily="34" charset="0"/>
                <a:ea typeface="宋体" panose="02010600030101010101" pitchFamily="2" charset="-122"/>
              </a:rPr>
              <a:t>随注水速度</a:t>
            </a:r>
            <a:r>
              <a:rPr lang="en-US" altLang="zh-CN" b="1" dirty="0">
                <a:latin typeface="Tahoma" panose="020B0604030504040204" pitchFamily="34" charset="0"/>
                <a:ea typeface="宋体" panose="02010600030101010101" pitchFamily="2" charset="-122"/>
              </a:rPr>
              <a:t>v(</a:t>
            </a:r>
            <a:r>
              <a:rPr lang="zh-CN" altLang="en-US" b="1" dirty="0">
                <a:latin typeface="Tahoma" panose="020B0604030504040204" pitchFamily="34" charset="0"/>
                <a:ea typeface="宋体" panose="02010600030101010101" pitchFamily="2" charset="-122"/>
              </a:rPr>
              <a:t>单位</a:t>
            </a:r>
            <a:r>
              <a:rPr lang="en-US" altLang="zh-CN" b="1" dirty="0">
                <a:latin typeface="Tahoma" panose="020B0604030504040204" pitchFamily="34" charset="0"/>
                <a:ea typeface="宋体" panose="02010600030101010101" pitchFamily="2" charset="-122"/>
              </a:rPr>
              <a:t>:m</a:t>
            </a:r>
            <a:r>
              <a:rPr lang="en-US" altLang="zh-CN" b="1" baseline="30000" dirty="0">
                <a:latin typeface="Tahoma" panose="020B0604030504040204" pitchFamily="34" charset="0"/>
                <a:ea typeface="宋体" panose="02010600030101010101" pitchFamily="2" charset="-122"/>
              </a:rPr>
              <a:t>3</a:t>
            </a:r>
            <a:r>
              <a:rPr lang="en-US" altLang="zh-CN" b="1" dirty="0">
                <a:latin typeface="Tahoma" panose="020B0604030504040204" pitchFamily="34" charset="0"/>
                <a:ea typeface="宋体" panose="02010600030101010101" pitchFamily="2" charset="-122"/>
              </a:rPr>
              <a:t> /h) </a:t>
            </a:r>
            <a:r>
              <a:rPr lang="zh-CN" altLang="en-US" b="1" dirty="0">
                <a:latin typeface="Tahoma" panose="020B0604030504040204" pitchFamily="34" charset="0"/>
                <a:ea typeface="宋体" panose="02010600030101010101" pitchFamily="2" charset="-122"/>
              </a:rPr>
              <a:t>的变化而变化。</a:t>
            </a:r>
            <a:endParaRPr lang="zh-CN" altLang="en-US" b="1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21863" name="Text Box 7"/>
          <p:cNvSpPr txBox="1"/>
          <p:nvPr/>
        </p:nvSpPr>
        <p:spPr>
          <a:xfrm>
            <a:off x="152400" y="3557588"/>
            <a:ext cx="8839200" cy="946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latin typeface="Tahoma" panose="020B0604030504040204" pitchFamily="34" charset="0"/>
                <a:ea typeface="宋体" panose="02010600030101010101" pitchFamily="2" charset="-122"/>
              </a:rPr>
              <a:t>⑵ </a:t>
            </a:r>
            <a:r>
              <a:rPr lang="zh-CN" altLang="en-US" b="1" dirty="0">
                <a:latin typeface="Tahoma" panose="020B0604030504040204" pitchFamily="34" charset="0"/>
                <a:ea typeface="宋体" panose="02010600030101010101" pitchFamily="2" charset="-122"/>
              </a:rPr>
              <a:t>某长方体的体积为</a:t>
            </a:r>
            <a:r>
              <a:rPr lang="en-US" altLang="zh-CN" b="1" dirty="0">
                <a:latin typeface="Tahoma" panose="020B0604030504040204" pitchFamily="34" charset="0"/>
                <a:ea typeface="宋体" panose="02010600030101010101" pitchFamily="2" charset="-122"/>
              </a:rPr>
              <a:t>1000cm</a:t>
            </a:r>
            <a:r>
              <a:rPr lang="en-US" altLang="zh-CN" b="1" baseline="30000" dirty="0">
                <a:latin typeface="Tahoma" panose="020B0604030504040204" pitchFamily="34" charset="0"/>
                <a:ea typeface="宋体" panose="02010600030101010101" pitchFamily="2" charset="-122"/>
              </a:rPr>
              <a:t>3 </a:t>
            </a:r>
            <a:r>
              <a:rPr lang="zh-CN" altLang="en-US" b="1" dirty="0">
                <a:latin typeface="Tahoma" panose="020B0604030504040204" pitchFamily="34" charset="0"/>
                <a:ea typeface="宋体" panose="02010600030101010101" pitchFamily="2" charset="-122"/>
              </a:rPr>
              <a:t>，长方体的高</a:t>
            </a:r>
            <a:r>
              <a:rPr lang="en-US" altLang="zh-CN" b="1" dirty="0">
                <a:latin typeface="Tahoma" panose="020B0604030504040204" pitchFamily="34" charset="0"/>
                <a:ea typeface="宋体" panose="02010600030101010101" pitchFamily="2" charset="-122"/>
              </a:rPr>
              <a:t>(</a:t>
            </a:r>
            <a:r>
              <a:rPr lang="zh-CN" altLang="en-US" b="1" dirty="0">
                <a:latin typeface="Tahoma" panose="020B0604030504040204" pitchFamily="34" charset="0"/>
                <a:ea typeface="宋体" panose="02010600030101010101" pitchFamily="2" charset="-122"/>
              </a:rPr>
              <a:t>单位</a:t>
            </a:r>
            <a:r>
              <a:rPr lang="en-US" altLang="zh-CN" b="1" dirty="0">
                <a:latin typeface="Tahoma" panose="020B0604030504040204" pitchFamily="34" charset="0"/>
                <a:ea typeface="宋体" panose="02010600030101010101" pitchFamily="2" charset="-122"/>
              </a:rPr>
              <a:t>:cm)</a:t>
            </a:r>
            <a:r>
              <a:rPr lang="zh-CN" altLang="en-US" b="1" dirty="0">
                <a:latin typeface="Tahoma" panose="020B0604030504040204" pitchFamily="34" charset="0"/>
                <a:ea typeface="宋体" panose="02010600030101010101" pitchFamily="2" charset="-122"/>
              </a:rPr>
              <a:t>随底面积</a:t>
            </a:r>
            <a:r>
              <a:rPr lang="en-US" altLang="zh-CN" b="1" dirty="0">
                <a:latin typeface="Tahoma" panose="020B0604030504040204" pitchFamily="34" charset="0"/>
                <a:ea typeface="宋体" panose="02010600030101010101" pitchFamily="2" charset="-122"/>
              </a:rPr>
              <a:t>s(</a:t>
            </a:r>
            <a:r>
              <a:rPr lang="zh-CN" altLang="en-US" b="1" dirty="0">
                <a:latin typeface="Tahoma" panose="020B0604030504040204" pitchFamily="34" charset="0"/>
                <a:ea typeface="宋体" panose="02010600030101010101" pitchFamily="2" charset="-122"/>
              </a:rPr>
              <a:t>单位</a:t>
            </a:r>
            <a:r>
              <a:rPr lang="en-US" altLang="zh-CN" b="1" dirty="0">
                <a:latin typeface="Tahoma" panose="020B0604030504040204" pitchFamily="34" charset="0"/>
                <a:ea typeface="宋体" panose="02010600030101010101" pitchFamily="2" charset="-122"/>
              </a:rPr>
              <a:t>:cm</a:t>
            </a:r>
            <a:r>
              <a:rPr lang="en-US" altLang="zh-CN" b="1" baseline="30000" dirty="0">
                <a:latin typeface="Tahoma" panose="020B0604030504040204" pitchFamily="34" charset="0"/>
                <a:ea typeface="宋体" panose="02010600030101010101" pitchFamily="2" charset="-122"/>
              </a:rPr>
              <a:t>2</a:t>
            </a:r>
            <a:r>
              <a:rPr lang="en-US" altLang="zh-CN" b="1" dirty="0">
                <a:latin typeface="Tahoma" panose="020B0604030504040204" pitchFamily="34" charset="0"/>
                <a:ea typeface="宋体" panose="02010600030101010101" pitchFamily="2" charset="-122"/>
              </a:rPr>
              <a:t>) </a:t>
            </a:r>
            <a:r>
              <a:rPr lang="zh-CN" altLang="en-US" b="1" dirty="0">
                <a:latin typeface="Tahoma" panose="020B0604030504040204" pitchFamily="34" charset="0"/>
                <a:ea typeface="宋体" panose="02010600030101010101" pitchFamily="2" charset="-122"/>
              </a:rPr>
              <a:t>的变化而变化。</a:t>
            </a:r>
            <a:endParaRPr lang="zh-CN" altLang="en-US" b="1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21864" name="Text Box 8"/>
          <p:cNvSpPr txBox="1"/>
          <p:nvPr/>
        </p:nvSpPr>
        <p:spPr>
          <a:xfrm>
            <a:off x="152400" y="5005388"/>
            <a:ext cx="8915400" cy="946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latin typeface="Tahoma" panose="020B0604030504040204" pitchFamily="34" charset="0"/>
                <a:ea typeface="宋体" panose="02010600030101010101" pitchFamily="2" charset="-122"/>
              </a:rPr>
              <a:t>⑶ </a:t>
            </a:r>
            <a:r>
              <a:rPr lang="zh-CN" altLang="en-US" b="1" dirty="0">
                <a:latin typeface="Tahoma" panose="020B0604030504040204" pitchFamily="34" charset="0"/>
                <a:ea typeface="宋体" panose="02010600030101010101" pitchFamily="2" charset="-122"/>
              </a:rPr>
              <a:t>一个物体重</a:t>
            </a:r>
            <a:r>
              <a:rPr lang="en-US" altLang="zh-CN" b="1" dirty="0">
                <a:latin typeface="Tahoma" panose="020B0604030504040204" pitchFamily="34" charset="0"/>
                <a:ea typeface="宋体" panose="02010600030101010101" pitchFamily="2" charset="-122"/>
              </a:rPr>
              <a:t>100</a:t>
            </a:r>
            <a:r>
              <a:rPr lang="zh-CN" altLang="en-US" b="1" dirty="0">
                <a:latin typeface="Tahoma" panose="020B0604030504040204" pitchFamily="34" charset="0"/>
                <a:ea typeface="宋体" panose="02010600030101010101" pitchFamily="2" charset="-122"/>
              </a:rPr>
              <a:t>牛顿</a:t>
            </a:r>
            <a:r>
              <a:rPr lang="zh-CN" altLang="en-US" b="1" baseline="30000" dirty="0">
                <a:latin typeface="Tahoma" panose="020B0604030504040204" pitchFamily="34" charset="0"/>
                <a:ea typeface="宋体" panose="02010600030101010101" pitchFamily="2" charset="-122"/>
              </a:rPr>
              <a:t> </a:t>
            </a:r>
            <a:r>
              <a:rPr lang="zh-CN" altLang="en-US" b="1" dirty="0">
                <a:latin typeface="Tahoma" panose="020B0604030504040204" pitchFamily="34" charset="0"/>
                <a:ea typeface="宋体" panose="02010600030101010101" pitchFamily="2" charset="-122"/>
              </a:rPr>
              <a:t>，物体对地面的压强</a:t>
            </a:r>
            <a:r>
              <a:rPr lang="en-US" altLang="zh-CN" b="1" dirty="0">
                <a:latin typeface="Tahoma" panose="020B0604030504040204" pitchFamily="34" charset="0"/>
                <a:ea typeface="宋体" panose="02010600030101010101" pitchFamily="2" charset="-122"/>
              </a:rPr>
              <a:t>p</a:t>
            </a:r>
            <a:r>
              <a:rPr lang="zh-CN" altLang="en-US" b="1" dirty="0">
                <a:latin typeface="Tahoma" panose="020B0604030504040204" pitchFamily="34" charset="0"/>
                <a:ea typeface="宋体" panose="02010600030101010101" pitchFamily="2" charset="-122"/>
              </a:rPr>
              <a:t>随物体与地面的接触面积</a:t>
            </a:r>
            <a:r>
              <a:rPr lang="en-US" altLang="zh-CN" b="1" dirty="0">
                <a:latin typeface="Tahoma" panose="020B0604030504040204" pitchFamily="34" charset="0"/>
                <a:ea typeface="宋体" panose="02010600030101010101" pitchFamily="2" charset="-122"/>
              </a:rPr>
              <a:t>s</a:t>
            </a:r>
            <a:r>
              <a:rPr lang="zh-CN" altLang="en-US" b="1" dirty="0">
                <a:latin typeface="Tahoma" panose="020B0604030504040204" pitchFamily="34" charset="0"/>
                <a:ea typeface="宋体" panose="02010600030101010101" pitchFamily="2" charset="-122"/>
              </a:rPr>
              <a:t>的变化而变化。</a:t>
            </a:r>
            <a:endParaRPr lang="zh-CN" altLang="en-US" b="1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grpSp>
        <p:nvGrpSpPr>
          <p:cNvPr id="121867" name="Group 11"/>
          <p:cNvGrpSpPr/>
          <p:nvPr/>
        </p:nvGrpSpPr>
        <p:grpSpPr>
          <a:xfrm>
            <a:off x="1273175" y="2760663"/>
            <a:ext cx="1262063" cy="842962"/>
            <a:chOff x="2018" y="2704"/>
            <a:chExt cx="795" cy="531"/>
          </a:xfrm>
        </p:grpSpPr>
        <p:sp>
          <p:nvSpPr>
            <p:cNvPr id="13319" name="Line 12"/>
            <p:cNvSpPr/>
            <p:nvPr/>
          </p:nvSpPr>
          <p:spPr>
            <a:xfrm>
              <a:off x="2381" y="2974"/>
              <a:ext cx="408" cy="2"/>
            </a:xfrm>
            <a:prstGeom prst="line">
              <a:avLst/>
            </a:prstGeom>
            <a:ln w="17463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20" name="Rectangle 13"/>
            <p:cNvSpPr/>
            <p:nvPr/>
          </p:nvSpPr>
          <p:spPr>
            <a:xfrm>
              <a:off x="2381" y="2704"/>
              <a:ext cx="432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en-US" altLang="zh-CN" sz="27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2000</a:t>
              </a:r>
              <a:endParaRPr lang="en-US" altLang="zh-CN" sz="1800" dirty="0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21" name="Rectangle 14"/>
            <p:cNvSpPr/>
            <p:nvPr/>
          </p:nvSpPr>
          <p:spPr>
            <a:xfrm>
              <a:off x="2018" y="2808"/>
              <a:ext cx="72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en-US" altLang="zh-CN" sz="27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t</a:t>
              </a:r>
              <a:endParaRPr lang="en-US" altLang="zh-CN" sz="1800" dirty="0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22" name="Rectangle 15"/>
            <p:cNvSpPr/>
            <p:nvPr/>
          </p:nvSpPr>
          <p:spPr>
            <a:xfrm>
              <a:off x="2557" y="2976"/>
              <a:ext cx="108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en-US" altLang="zh-CN" sz="27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v</a:t>
              </a:r>
              <a:endParaRPr lang="en-US" altLang="zh-CN" sz="1800" dirty="0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23" name="Rectangle 16"/>
            <p:cNvSpPr/>
            <p:nvPr/>
          </p:nvSpPr>
          <p:spPr>
            <a:xfrm>
              <a:off x="2176" y="2789"/>
              <a:ext cx="119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en-US" altLang="zh-CN" sz="2700" b="1" dirty="0">
                  <a:solidFill>
                    <a:srgbClr val="FF3300"/>
                  </a:solidFill>
                  <a:latin typeface="Symbol" panose="05050102010706020507" pitchFamily="18" charset="2"/>
                  <a:ea typeface="宋体" panose="02010600030101010101" pitchFamily="2" charset="-122"/>
                </a:rPr>
                <a:t>=</a:t>
              </a:r>
              <a:endParaRPr lang="en-US" altLang="zh-CN" sz="1800" dirty="0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21873" name="Group 17"/>
          <p:cNvGrpSpPr/>
          <p:nvPr/>
        </p:nvGrpSpPr>
        <p:grpSpPr>
          <a:xfrm>
            <a:off x="6324600" y="4167188"/>
            <a:ext cx="1262063" cy="842962"/>
            <a:chOff x="2018" y="2704"/>
            <a:chExt cx="795" cy="531"/>
          </a:xfrm>
        </p:grpSpPr>
        <p:sp>
          <p:nvSpPr>
            <p:cNvPr id="13325" name="Line 18"/>
            <p:cNvSpPr/>
            <p:nvPr/>
          </p:nvSpPr>
          <p:spPr>
            <a:xfrm>
              <a:off x="2381" y="2974"/>
              <a:ext cx="408" cy="2"/>
            </a:xfrm>
            <a:prstGeom prst="line">
              <a:avLst/>
            </a:prstGeom>
            <a:ln w="17463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26" name="Rectangle 19"/>
            <p:cNvSpPr/>
            <p:nvPr/>
          </p:nvSpPr>
          <p:spPr>
            <a:xfrm>
              <a:off x="2381" y="2704"/>
              <a:ext cx="432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en-US" altLang="zh-CN" sz="27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1000</a:t>
              </a:r>
              <a:endParaRPr lang="en-US" altLang="zh-CN" sz="1800" dirty="0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27" name="Rectangle 20"/>
            <p:cNvSpPr/>
            <p:nvPr/>
          </p:nvSpPr>
          <p:spPr>
            <a:xfrm>
              <a:off x="2018" y="2808"/>
              <a:ext cx="120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en-US" altLang="zh-CN" sz="27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h</a:t>
              </a:r>
              <a:endParaRPr lang="en-US" altLang="zh-CN" sz="1800" dirty="0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28" name="Rectangle 21"/>
            <p:cNvSpPr/>
            <p:nvPr/>
          </p:nvSpPr>
          <p:spPr>
            <a:xfrm>
              <a:off x="2557" y="2976"/>
              <a:ext cx="84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en-US" altLang="zh-CN" sz="27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s</a:t>
              </a:r>
              <a:endParaRPr lang="en-US" altLang="zh-CN" sz="1800" dirty="0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29" name="Rectangle 22"/>
            <p:cNvSpPr/>
            <p:nvPr/>
          </p:nvSpPr>
          <p:spPr>
            <a:xfrm>
              <a:off x="2176" y="2789"/>
              <a:ext cx="119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en-US" altLang="zh-CN" sz="2700" b="1" dirty="0">
                  <a:solidFill>
                    <a:srgbClr val="FF3300"/>
                  </a:solidFill>
                  <a:latin typeface="Symbol" panose="05050102010706020507" pitchFamily="18" charset="2"/>
                  <a:ea typeface="宋体" panose="02010600030101010101" pitchFamily="2" charset="-122"/>
                </a:rPr>
                <a:t>=</a:t>
              </a:r>
              <a:endParaRPr lang="en-US" altLang="zh-CN" sz="1800" dirty="0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21879" name="Group 23"/>
          <p:cNvGrpSpPr/>
          <p:nvPr/>
        </p:nvGrpSpPr>
        <p:grpSpPr>
          <a:xfrm>
            <a:off x="5334000" y="5691188"/>
            <a:ext cx="1223963" cy="858837"/>
            <a:chOff x="2018" y="2704"/>
            <a:chExt cx="771" cy="541"/>
          </a:xfrm>
        </p:grpSpPr>
        <p:sp>
          <p:nvSpPr>
            <p:cNvPr id="13331" name="Line 24"/>
            <p:cNvSpPr/>
            <p:nvPr/>
          </p:nvSpPr>
          <p:spPr>
            <a:xfrm>
              <a:off x="2381" y="2974"/>
              <a:ext cx="408" cy="2"/>
            </a:xfrm>
            <a:prstGeom prst="line">
              <a:avLst/>
            </a:prstGeom>
            <a:ln w="17463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32" name="Rectangle 25"/>
            <p:cNvSpPr/>
            <p:nvPr/>
          </p:nvSpPr>
          <p:spPr>
            <a:xfrm>
              <a:off x="2381" y="2704"/>
              <a:ext cx="324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en-US" altLang="zh-CN" sz="27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100</a:t>
              </a:r>
              <a:endParaRPr lang="en-US" altLang="zh-CN" sz="1800" dirty="0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33" name="Rectangle 26"/>
            <p:cNvSpPr/>
            <p:nvPr/>
          </p:nvSpPr>
          <p:spPr>
            <a:xfrm>
              <a:off x="2018" y="2808"/>
              <a:ext cx="120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en-US" altLang="zh-CN" sz="27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p</a:t>
              </a:r>
              <a:endParaRPr lang="en-US" altLang="zh-CN" sz="1800" dirty="0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34" name="Rectangle 27"/>
            <p:cNvSpPr/>
            <p:nvPr/>
          </p:nvSpPr>
          <p:spPr>
            <a:xfrm>
              <a:off x="2557" y="2976"/>
              <a:ext cx="87" cy="2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en-US" altLang="zh-CN" b="1" dirty="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s</a:t>
              </a:r>
              <a:endParaRPr lang="en-US" altLang="zh-CN" dirty="0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35" name="Rectangle 28"/>
            <p:cNvSpPr/>
            <p:nvPr/>
          </p:nvSpPr>
          <p:spPr>
            <a:xfrm>
              <a:off x="2176" y="2789"/>
              <a:ext cx="119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en-US" altLang="zh-CN" sz="2700" b="1" dirty="0">
                  <a:solidFill>
                    <a:srgbClr val="FF3300"/>
                  </a:solidFill>
                  <a:latin typeface="Symbol" panose="05050102010706020507" pitchFamily="18" charset="2"/>
                  <a:ea typeface="宋体" panose="02010600030101010101" pitchFamily="2" charset="-122"/>
                </a:rPr>
                <a:t>=</a:t>
              </a:r>
              <a:endParaRPr lang="en-US" altLang="zh-CN" sz="1800" dirty="0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3336" name="AutoShape 29"/>
          <p:cNvSpPr/>
          <p:nvPr/>
        </p:nvSpPr>
        <p:spPr>
          <a:xfrm>
            <a:off x="0" y="0"/>
            <a:ext cx="2286000" cy="685800"/>
          </a:xfrm>
          <a:prstGeom prst="flowChartAlternateProcess">
            <a:avLst/>
          </a:prstGeom>
          <a:gradFill rotWithShape="1">
            <a:gsLst>
              <a:gs pos="0">
                <a:schemeClr val="bg1"/>
              </a:gs>
              <a:gs pos="50000">
                <a:srgbClr val="99FF66"/>
              </a:gs>
              <a:gs pos="100000">
                <a:schemeClr val="bg1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 wrap="none" anchor="ctr" anchorCtr="0"/>
          <a:p>
            <a:pPr algn="ctr"/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楷体_GB2312" pitchFamily="49" charset="-122"/>
              </a:rPr>
              <a:t>步行课堂</a:t>
            </a:r>
            <a:endParaRPr lang="zh-CN" altLang="en-US" sz="3600" b="1" dirty="0">
              <a:solidFill>
                <a:srgbClr val="0000CC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1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1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1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1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1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1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1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1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1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1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18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18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62" grpId="0"/>
      <p:bldP spid="121863" grpId="0"/>
      <p:bldP spid="12186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9940" name="Rectangle 4"/>
          <p:cNvSpPr>
            <a:spLocks noRot="1"/>
          </p:cNvSpPr>
          <p:nvPr/>
        </p:nvSpPr>
        <p:spPr>
          <a:xfrm>
            <a:off x="0" y="685800"/>
            <a:ext cx="9144000" cy="131286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marL="342900" indent="-342900">
              <a:spcBef>
                <a:spcPct val="20000"/>
              </a:spcBef>
            </a:pP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、下列关系式中的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y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是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的反比例函数吗？如果是，比例系数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k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是多少？</a:t>
            </a:r>
            <a:endParaRPr lang="zh-CN" altLang="en-US" b="1" dirty="0"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40005" name="Group 69"/>
          <p:cNvGrpSpPr/>
          <p:nvPr/>
        </p:nvGrpSpPr>
        <p:grpSpPr>
          <a:xfrm>
            <a:off x="-228600" y="1447800"/>
            <a:ext cx="8251825" cy="3173413"/>
            <a:chOff x="34" y="1361"/>
            <a:chExt cx="5198" cy="1999"/>
          </a:xfrm>
        </p:grpSpPr>
        <p:grpSp>
          <p:nvGrpSpPr>
            <p:cNvPr id="14339" name="Group 44"/>
            <p:cNvGrpSpPr/>
            <p:nvPr/>
          </p:nvGrpSpPr>
          <p:grpSpPr>
            <a:xfrm>
              <a:off x="34" y="1361"/>
              <a:ext cx="1598" cy="559"/>
              <a:chOff x="0" y="1208"/>
              <a:chExt cx="1598" cy="559"/>
            </a:xfrm>
          </p:grpSpPr>
          <p:sp>
            <p:nvSpPr>
              <p:cNvPr id="14340" name="Text Box 40"/>
              <p:cNvSpPr txBox="1"/>
              <p:nvPr/>
            </p:nvSpPr>
            <p:spPr>
              <a:xfrm>
                <a:off x="0" y="1322"/>
                <a:ext cx="1152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32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（</a:t>
                </a:r>
                <a:r>
                  <a:rPr lang="en-US" altLang="zh-CN" sz="32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r>
                  <a:rPr lang="zh-CN" altLang="en-US" sz="32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）</a:t>
                </a:r>
                <a:r>
                  <a:rPr lang="en-US" altLang="zh-CN" sz="32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y</a:t>
                </a:r>
                <a:r>
                  <a:rPr lang="en-US" altLang="zh-CN" sz="3200" b="1" dirty="0">
                    <a:latin typeface="Arial" panose="020B0604020202020204" pitchFamily="34" charset="0"/>
                    <a:ea typeface="宋体" panose="02010600030101010101" pitchFamily="2" charset="-122"/>
                  </a:rPr>
                  <a:t>=</a:t>
                </a:r>
                <a:endParaRPr lang="en-US" altLang="zh-CN" sz="3200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41" name="Text Box 41"/>
              <p:cNvSpPr txBox="1"/>
              <p:nvPr/>
            </p:nvSpPr>
            <p:spPr>
              <a:xfrm>
                <a:off x="1014" y="1208"/>
                <a:ext cx="584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   </a:t>
                </a:r>
                <a:r>
                  <a:rPr lang="en-US" altLang="zh-CN" sz="32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4</a:t>
                </a:r>
                <a:endParaRPr lang="en-US" altLang="zh-CN" sz="32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42" name="Text Box 42"/>
              <p:cNvSpPr txBox="1"/>
              <p:nvPr/>
            </p:nvSpPr>
            <p:spPr>
              <a:xfrm>
                <a:off x="1178" y="1402"/>
                <a:ext cx="406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x</a:t>
                </a:r>
                <a:endParaRPr lang="en-US" altLang="zh-CN" sz="32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43" name="Line 43"/>
              <p:cNvSpPr/>
              <p:nvPr/>
            </p:nvSpPr>
            <p:spPr>
              <a:xfrm>
                <a:off x="1021" y="1509"/>
                <a:ext cx="528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pPr eaLnBrk="0" hangingPunct="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4344" name="Group 50"/>
            <p:cNvGrpSpPr/>
            <p:nvPr/>
          </p:nvGrpSpPr>
          <p:grpSpPr>
            <a:xfrm>
              <a:off x="1776" y="1361"/>
              <a:ext cx="1728" cy="607"/>
              <a:chOff x="288" y="2177"/>
              <a:chExt cx="1728" cy="607"/>
            </a:xfrm>
          </p:grpSpPr>
          <p:sp>
            <p:nvSpPr>
              <p:cNvPr id="14345" name="Text Box 46"/>
              <p:cNvSpPr txBox="1"/>
              <p:nvPr/>
            </p:nvSpPr>
            <p:spPr>
              <a:xfrm>
                <a:off x="288" y="2304"/>
                <a:ext cx="1234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32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（</a:t>
                </a:r>
                <a:r>
                  <a:rPr lang="en-US" altLang="zh-CN" sz="32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r>
                  <a:rPr lang="zh-CN" altLang="en-US" sz="32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）</a:t>
                </a:r>
                <a:r>
                  <a:rPr lang="en-US" altLang="zh-CN" sz="32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y</a:t>
                </a:r>
                <a:r>
                  <a:rPr lang="en-US" altLang="zh-CN" sz="3200" b="1" dirty="0">
                    <a:latin typeface="Arial" panose="020B0604020202020204" pitchFamily="34" charset="0"/>
                    <a:ea typeface="宋体" panose="02010600030101010101" pitchFamily="2" charset="-122"/>
                  </a:rPr>
                  <a:t>=</a:t>
                </a:r>
                <a:r>
                  <a:rPr lang="en-US" altLang="zh-CN" sz="3200" b="1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-</a:t>
                </a:r>
                <a:endParaRPr lang="en-US" altLang="zh-CN" sz="3200" b="1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14346" name="Text Box 47"/>
              <p:cNvSpPr txBox="1"/>
              <p:nvPr/>
            </p:nvSpPr>
            <p:spPr>
              <a:xfrm>
                <a:off x="1432" y="2177"/>
                <a:ext cx="584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   </a:t>
                </a:r>
                <a:r>
                  <a:rPr lang="en-US" altLang="zh-CN" sz="32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endParaRPr lang="en-US" altLang="zh-CN" sz="32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47" name="Text Box 48"/>
              <p:cNvSpPr txBox="1"/>
              <p:nvPr/>
            </p:nvSpPr>
            <p:spPr>
              <a:xfrm>
                <a:off x="1536" y="2419"/>
                <a:ext cx="406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2x</a:t>
                </a:r>
                <a:endParaRPr lang="en-US" altLang="zh-CN" sz="32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48" name="Line 49"/>
              <p:cNvSpPr/>
              <p:nvPr/>
            </p:nvSpPr>
            <p:spPr>
              <a:xfrm>
                <a:off x="1439" y="2478"/>
                <a:ext cx="528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pPr eaLnBrk="0" hangingPunct="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4349" name="Text Box 52"/>
            <p:cNvSpPr txBox="1"/>
            <p:nvPr/>
          </p:nvSpPr>
          <p:spPr>
            <a:xfrm>
              <a:off x="3744" y="1507"/>
              <a:ext cx="148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（</a:t>
              </a:r>
              <a:r>
                <a:rPr lang="en-US" altLang="zh-CN" sz="32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zh-CN" altLang="en-US" sz="32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）</a:t>
              </a:r>
              <a:r>
                <a:rPr lang="en-US" altLang="zh-CN" sz="32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y=1-x</a:t>
              </a:r>
              <a:endPara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4350" name="Text Box 53"/>
            <p:cNvSpPr txBox="1"/>
            <p:nvPr/>
          </p:nvSpPr>
          <p:spPr>
            <a:xfrm>
              <a:off x="48" y="2227"/>
              <a:ext cx="144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（</a:t>
              </a:r>
              <a:r>
                <a:rPr lang="en-US" altLang="zh-CN" sz="32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r>
                <a:rPr lang="zh-CN" altLang="en-US" sz="32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）</a:t>
              </a:r>
              <a:r>
                <a:rPr lang="en-US" altLang="zh-CN" sz="32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xy=1</a:t>
              </a:r>
              <a:endPara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14351" name="Group 54"/>
            <p:cNvGrpSpPr/>
            <p:nvPr/>
          </p:nvGrpSpPr>
          <p:grpSpPr>
            <a:xfrm>
              <a:off x="1810" y="2081"/>
              <a:ext cx="1598" cy="559"/>
              <a:chOff x="0" y="1208"/>
              <a:chExt cx="1598" cy="559"/>
            </a:xfrm>
          </p:grpSpPr>
          <p:sp>
            <p:nvSpPr>
              <p:cNvPr id="14352" name="Text Box 55"/>
              <p:cNvSpPr txBox="1"/>
              <p:nvPr/>
            </p:nvSpPr>
            <p:spPr>
              <a:xfrm>
                <a:off x="0" y="1322"/>
                <a:ext cx="1152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32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（</a:t>
                </a:r>
                <a:r>
                  <a:rPr lang="en-US" altLang="zh-CN" sz="32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5</a:t>
                </a:r>
                <a:r>
                  <a:rPr lang="zh-CN" altLang="en-US" sz="32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）</a:t>
                </a:r>
                <a:r>
                  <a:rPr lang="en-US" altLang="zh-CN" sz="32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y</a:t>
                </a:r>
                <a:r>
                  <a:rPr lang="en-US" altLang="zh-CN" sz="3200" b="1" dirty="0">
                    <a:latin typeface="Arial" panose="020B0604020202020204" pitchFamily="34" charset="0"/>
                    <a:ea typeface="宋体" panose="02010600030101010101" pitchFamily="2" charset="-122"/>
                  </a:rPr>
                  <a:t>=</a:t>
                </a:r>
                <a:endParaRPr lang="en-US" altLang="zh-CN" sz="3200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53" name="Text Box 56"/>
              <p:cNvSpPr txBox="1"/>
              <p:nvPr/>
            </p:nvSpPr>
            <p:spPr>
              <a:xfrm>
                <a:off x="1014" y="1208"/>
                <a:ext cx="584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   </a:t>
                </a:r>
                <a:r>
                  <a:rPr lang="en-US" altLang="zh-CN" sz="32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x</a:t>
                </a:r>
                <a:endParaRPr lang="en-US" altLang="zh-CN" sz="32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54" name="Text Box 57"/>
              <p:cNvSpPr txBox="1"/>
              <p:nvPr/>
            </p:nvSpPr>
            <p:spPr>
              <a:xfrm>
                <a:off x="1178" y="1402"/>
                <a:ext cx="406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endParaRPr lang="en-US" altLang="zh-CN" sz="32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55" name="Line 58"/>
              <p:cNvSpPr/>
              <p:nvPr/>
            </p:nvSpPr>
            <p:spPr>
              <a:xfrm>
                <a:off x="1021" y="1509"/>
                <a:ext cx="528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pPr eaLnBrk="0" hangingPunct="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4356" name="Text Box 59"/>
            <p:cNvSpPr txBox="1"/>
            <p:nvPr/>
          </p:nvSpPr>
          <p:spPr>
            <a:xfrm>
              <a:off x="3936" y="2179"/>
              <a:ext cx="105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(6)  y=x</a:t>
              </a:r>
              <a:r>
                <a:rPr lang="en-US" altLang="zh-CN" sz="3200" b="1" baseline="300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sz="3200" b="1" baseline="300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4357" name="Text Box 60"/>
            <p:cNvSpPr txBox="1"/>
            <p:nvPr/>
          </p:nvSpPr>
          <p:spPr>
            <a:xfrm>
              <a:off x="192" y="2947"/>
              <a:ext cx="134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Times New Roman" panose="02020603050405020304" pitchFamily="18" charset="0"/>
                  <a:ea typeface="Gulim" pitchFamily="34" charset="-127"/>
                </a:rPr>
                <a:t>(7)  y=x</a:t>
              </a:r>
              <a:r>
                <a:rPr lang="en-US" altLang="zh-CN" sz="3200" b="1" baseline="30000" dirty="0">
                  <a:latin typeface="Times New Roman" panose="02020603050405020304" pitchFamily="18" charset="0"/>
                  <a:ea typeface="Gulim" pitchFamily="34" charset="-127"/>
                </a:rPr>
                <a:t>-1</a:t>
              </a:r>
              <a:endParaRPr lang="en-US" altLang="zh-CN" sz="3200" b="1" baseline="30000" dirty="0">
                <a:latin typeface="Times New Roman" panose="02020603050405020304" pitchFamily="18" charset="0"/>
                <a:ea typeface="Gulim" pitchFamily="34" charset="-127"/>
              </a:endParaRPr>
            </a:p>
          </p:txBody>
        </p:sp>
        <p:grpSp>
          <p:nvGrpSpPr>
            <p:cNvPr id="14358" name="Group 68"/>
            <p:cNvGrpSpPr/>
            <p:nvPr/>
          </p:nvGrpSpPr>
          <p:grpSpPr>
            <a:xfrm>
              <a:off x="1810" y="2801"/>
              <a:ext cx="2078" cy="559"/>
              <a:chOff x="1810" y="2160"/>
              <a:chExt cx="2078" cy="559"/>
            </a:xfrm>
          </p:grpSpPr>
          <p:grpSp>
            <p:nvGrpSpPr>
              <p:cNvPr id="14359" name="Group 62"/>
              <p:cNvGrpSpPr/>
              <p:nvPr/>
            </p:nvGrpSpPr>
            <p:grpSpPr>
              <a:xfrm>
                <a:off x="1810" y="2160"/>
                <a:ext cx="1598" cy="559"/>
                <a:chOff x="0" y="1208"/>
                <a:chExt cx="1598" cy="559"/>
              </a:xfrm>
            </p:grpSpPr>
            <p:sp>
              <p:nvSpPr>
                <p:cNvPr id="14360" name="Text Box 63"/>
                <p:cNvSpPr txBox="1"/>
                <p:nvPr/>
              </p:nvSpPr>
              <p:spPr>
                <a:xfrm>
                  <a:off x="0" y="1322"/>
                  <a:ext cx="1152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zh-CN" altLang="en-US" sz="3200" b="1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（</a:t>
                  </a:r>
                  <a:r>
                    <a:rPr lang="en-US" altLang="zh-CN" sz="3200" b="1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8</a:t>
                  </a:r>
                  <a:r>
                    <a:rPr lang="zh-CN" altLang="en-US" sz="3200" b="1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）</a:t>
                  </a:r>
                  <a:r>
                    <a:rPr lang="en-US" altLang="zh-CN" sz="3200" b="1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y</a:t>
                  </a:r>
                  <a:r>
                    <a:rPr lang="en-US" altLang="zh-CN" sz="3200" b="1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=</a:t>
                  </a:r>
                  <a:endParaRPr lang="en-US" altLang="zh-CN" sz="3200" b="1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4361" name="Text Box 64"/>
                <p:cNvSpPr txBox="1"/>
                <p:nvPr/>
              </p:nvSpPr>
              <p:spPr>
                <a:xfrm>
                  <a:off x="1014" y="1208"/>
                  <a:ext cx="584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2400" b="1" dirty="0">
                      <a:solidFill>
                        <a:srgbClr val="FF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rPr>
                    <a:t>   </a:t>
                  </a:r>
                  <a:r>
                    <a:rPr lang="en-US" altLang="zh-CN" sz="3200" b="1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1</a:t>
                  </a:r>
                  <a:endParaRPr lang="en-US" altLang="zh-CN" sz="3200" b="1" dirty="0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4362" name="Text Box 65"/>
                <p:cNvSpPr txBox="1"/>
                <p:nvPr/>
              </p:nvSpPr>
              <p:spPr>
                <a:xfrm>
                  <a:off x="1178" y="1402"/>
                  <a:ext cx="406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3200" b="1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x</a:t>
                  </a:r>
                  <a:endParaRPr lang="en-US" altLang="zh-CN" sz="3200" b="1" dirty="0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4363" name="Line 66"/>
                <p:cNvSpPr/>
                <p:nvPr/>
              </p:nvSpPr>
              <p:spPr>
                <a:xfrm>
                  <a:off x="1021" y="1509"/>
                  <a:ext cx="528" cy="0"/>
                </a:xfrm>
                <a:prstGeom prst="line">
                  <a:avLst/>
                </a:prstGeom>
                <a:ln w="1905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pPr eaLnBrk="0" hangingPunc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4364" name="Text Box 67"/>
              <p:cNvSpPr txBox="1"/>
              <p:nvPr/>
            </p:nvSpPr>
            <p:spPr>
              <a:xfrm>
                <a:off x="3360" y="2222"/>
                <a:ext cx="528" cy="44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4000" b="1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-</a:t>
                </a:r>
                <a:r>
                  <a:rPr lang="en-US" altLang="zh-CN" sz="32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endParaRPr lang="en-US" altLang="zh-CN" sz="32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14365" name="AutoShape 73"/>
          <p:cNvSpPr/>
          <p:nvPr/>
        </p:nvSpPr>
        <p:spPr>
          <a:xfrm>
            <a:off x="0" y="0"/>
            <a:ext cx="2286000" cy="685800"/>
          </a:xfrm>
          <a:prstGeom prst="flowChartAlternateProcess">
            <a:avLst/>
          </a:prstGeom>
          <a:gradFill rotWithShape="1">
            <a:gsLst>
              <a:gs pos="0">
                <a:schemeClr val="bg1"/>
              </a:gs>
              <a:gs pos="50000">
                <a:srgbClr val="99FF66"/>
              </a:gs>
              <a:gs pos="100000">
                <a:schemeClr val="bg1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 wrap="none" anchor="ctr" anchorCtr="0"/>
          <a:p>
            <a:pPr algn="ctr"/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楷体_GB2312" pitchFamily="49" charset="-122"/>
              </a:rPr>
              <a:t>步行课堂</a:t>
            </a:r>
            <a:endParaRPr lang="zh-CN" altLang="en-US" sz="3600" b="1" dirty="0">
              <a:solidFill>
                <a:srgbClr val="0000CC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40010" name="Oval 74"/>
          <p:cNvSpPr/>
          <p:nvPr/>
        </p:nvSpPr>
        <p:spPr>
          <a:xfrm>
            <a:off x="838200" y="1600200"/>
            <a:ext cx="1509713" cy="1008063"/>
          </a:xfrm>
          <a:prstGeom prst="ellipse">
            <a:avLst/>
          </a:prstGeom>
          <a:noFill/>
          <a:ln w="222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0000" tIns="46800" rIns="90000" bIns="46800" anchor="ctr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011" name="Oval 75"/>
          <p:cNvSpPr/>
          <p:nvPr/>
        </p:nvSpPr>
        <p:spPr>
          <a:xfrm>
            <a:off x="3581400" y="1524000"/>
            <a:ext cx="1828800" cy="990600"/>
          </a:xfrm>
          <a:prstGeom prst="ellipse">
            <a:avLst/>
          </a:prstGeom>
          <a:noFill/>
          <a:ln w="222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0000" tIns="46800" rIns="90000" bIns="46800" anchor="ctr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012" name="Oval 76"/>
          <p:cNvSpPr/>
          <p:nvPr/>
        </p:nvSpPr>
        <p:spPr>
          <a:xfrm>
            <a:off x="762000" y="2667000"/>
            <a:ext cx="1509713" cy="1008063"/>
          </a:xfrm>
          <a:prstGeom prst="ellipse">
            <a:avLst/>
          </a:prstGeom>
          <a:noFill/>
          <a:ln w="222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0000" tIns="46800" rIns="90000" bIns="46800" anchor="ctr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014" name="Oval 78"/>
          <p:cNvSpPr/>
          <p:nvPr/>
        </p:nvSpPr>
        <p:spPr>
          <a:xfrm>
            <a:off x="609600" y="3733800"/>
            <a:ext cx="1371600" cy="990600"/>
          </a:xfrm>
          <a:prstGeom prst="ellipse">
            <a:avLst/>
          </a:prstGeom>
          <a:noFill/>
          <a:ln w="222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0000" tIns="46800" rIns="90000" bIns="46800" anchor="ctr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015" name="Text Box 79"/>
          <p:cNvSpPr txBox="1"/>
          <p:nvPr/>
        </p:nvSpPr>
        <p:spPr>
          <a:xfrm>
            <a:off x="304800" y="4648200"/>
            <a:ext cx="8839200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FF3300"/>
                </a:solidFill>
                <a:latin typeface="BatangChe" pitchFamily="49" charset="-127"/>
                <a:ea typeface="BatangChe" pitchFamily="49" charset="-127"/>
              </a:rPr>
              <a:t>y</a:t>
            </a:r>
            <a:r>
              <a:rPr lang="zh-CN" altLang="en-US" sz="3600" b="1" dirty="0">
                <a:solidFill>
                  <a:srgbClr val="FF33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是</a:t>
            </a:r>
            <a:r>
              <a:rPr lang="en-US" altLang="zh-CN" sz="3600" b="1" dirty="0">
                <a:solidFill>
                  <a:srgbClr val="FF3300"/>
                </a:solidFill>
                <a:latin typeface="BatangChe" pitchFamily="49" charset="-127"/>
                <a:ea typeface="BatangChe" pitchFamily="49" charset="-127"/>
              </a:rPr>
              <a:t>x</a:t>
            </a:r>
            <a:r>
              <a:rPr lang="zh-CN" altLang="en-US" sz="3600" b="1" dirty="0">
                <a:solidFill>
                  <a:srgbClr val="FF33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的反比例函数，比例系数为</a:t>
            </a:r>
            <a:r>
              <a:rPr lang="en-US" altLang="zh-CN" sz="3600" b="1" dirty="0">
                <a:solidFill>
                  <a:srgbClr val="FF33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k</a:t>
            </a:r>
            <a:r>
              <a:rPr lang="zh-CN" altLang="en-US" sz="36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（</a:t>
            </a:r>
            <a:r>
              <a:rPr lang="en-US" altLang="zh-CN" sz="36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k≠0</a:t>
            </a:r>
            <a:r>
              <a:rPr lang="zh-CN" altLang="en-US" sz="36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）</a:t>
            </a:r>
            <a:endParaRPr lang="zh-CN" altLang="en-US" sz="3600" b="1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40016" name="AutoShape 80"/>
          <p:cNvSpPr/>
          <p:nvPr/>
        </p:nvSpPr>
        <p:spPr>
          <a:xfrm>
            <a:off x="533400" y="5638800"/>
            <a:ext cx="685800" cy="381000"/>
          </a:xfrm>
          <a:prstGeom prst="leftRightArrow">
            <a:avLst>
              <a:gd name="adj1" fmla="val 50000"/>
              <a:gd name="adj2" fmla="val 36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40017" name="Group 81"/>
          <p:cNvGrpSpPr/>
          <p:nvPr/>
        </p:nvGrpSpPr>
        <p:grpSpPr>
          <a:xfrm>
            <a:off x="1295400" y="5257800"/>
            <a:ext cx="1828800" cy="976313"/>
            <a:chOff x="1639" y="2708"/>
            <a:chExt cx="1049" cy="541"/>
          </a:xfrm>
        </p:grpSpPr>
        <p:sp>
          <p:nvSpPr>
            <p:cNvPr id="14373" name="Text Box 82"/>
            <p:cNvSpPr txBox="1"/>
            <p:nvPr/>
          </p:nvSpPr>
          <p:spPr>
            <a:xfrm>
              <a:off x="1639" y="2824"/>
              <a:ext cx="460" cy="32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r>
                <a:rPr lang="en-US" altLang="zh-CN" sz="3200" b="1" dirty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=</a:t>
              </a:r>
              <a:endPara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74" name="Text Box 83"/>
            <p:cNvSpPr txBox="1"/>
            <p:nvPr/>
          </p:nvSpPr>
          <p:spPr>
            <a:xfrm>
              <a:off x="1922" y="2708"/>
              <a:ext cx="766" cy="32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  </a:t>
              </a:r>
              <a:r>
                <a:rPr lang="en-US" altLang="zh-CN" sz="32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k</a:t>
              </a:r>
              <a:endParaRPr lang="en-US" altLang="zh-CN" sz="32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4375" name="Text Box 84"/>
            <p:cNvSpPr txBox="1"/>
            <p:nvPr/>
          </p:nvSpPr>
          <p:spPr>
            <a:xfrm>
              <a:off x="2098" y="2928"/>
              <a:ext cx="306" cy="32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en-US" altLang="zh-CN" sz="32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4376" name="Line 85"/>
            <p:cNvSpPr/>
            <p:nvPr/>
          </p:nvSpPr>
          <p:spPr>
            <a:xfrm>
              <a:off x="1989" y="3010"/>
              <a:ext cx="488" cy="0"/>
            </a:xfrm>
            <a:prstGeom prst="line">
              <a:avLst/>
            </a:prstGeom>
            <a:ln w="19050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0022" name="AutoShape 86"/>
          <p:cNvSpPr/>
          <p:nvPr/>
        </p:nvSpPr>
        <p:spPr>
          <a:xfrm>
            <a:off x="2971800" y="5562600"/>
            <a:ext cx="685800" cy="381000"/>
          </a:xfrm>
          <a:prstGeom prst="leftRightArrow">
            <a:avLst>
              <a:gd name="adj1" fmla="val 50000"/>
              <a:gd name="adj2" fmla="val 36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023" name="Text Box 87"/>
          <p:cNvSpPr txBox="1"/>
          <p:nvPr/>
        </p:nvSpPr>
        <p:spPr>
          <a:xfrm>
            <a:off x="3810000" y="5334000"/>
            <a:ext cx="2667000" cy="8239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48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y=kx</a:t>
            </a:r>
            <a:r>
              <a:rPr lang="en-US" altLang="zh-CN" sz="4800" baseline="300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-1</a:t>
            </a:r>
            <a:endParaRPr lang="en-US" altLang="zh-CN" sz="480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024" name="AutoShape 88"/>
          <p:cNvSpPr/>
          <p:nvPr/>
        </p:nvSpPr>
        <p:spPr>
          <a:xfrm>
            <a:off x="5715000" y="5562600"/>
            <a:ext cx="685800" cy="381000"/>
          </a:xfrm>
          <a:prstGeom prst="leftRightArrow">
            <a:avLst>
              <a:gd name="adj1" fmla="val 50000"/>
              <a:gd name="adj2" fmla="val 36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025" name="Text Box 89"/>
          <p:cNvSpPr txBox="1"/>
          <p:nvPr/>
        </p:nvSpPr>
        <p:spPr>
          <a:xfrm>
            <a:off x="6477000" y="5257800"/>
            <a:ext cx="2057400" cy="8239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48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xy=k</a:t>
            </a:r>
            <a:endParaRPr lang="en-US" altLang="zh-CN" sz="480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40029" name="Group 93"/>
          <p:cNvGrpSpPr/>
          <p:nvPr/>
        </p:nvGrpSpPr>
        <p:grpSpPr>
          <a:xfrm>
            <a:off x="7696200" y="2743200"/>
            <a:ext cx="1143000" cy="1905000"/>
            <a:chOff x="4848" y="1728"/>
            <a:chExt cx="720" cy="1200"/>
          </a:xfrm>
        </p:grpSpPr>
        <p:sp>
          <p:nvSpPr>
            <p:cNvPr id="14382" name="AutoShape 90"/>
            <p:cNvSpPr/>
            <p:nvPr/>
          </p:nvSpPr>
          <p:spPr>
            <a:xfrm>
              <a:off x="4848" y="1728"/>
              <a:ext cx="720" cy="1200"/>
            </a:xfrm>
            <a:prstGeom prst="wedgeRoundRectCallout">
              <a:avLst>
                <a:gd name="adj1" fmla="val -200139"/>
                <a:gd name="adj2" fmla="val 53083"/>
                <a:gd name="adj3" fmla="val 16667"/>
              </a:avLst>
            </a:prstGeom>
            <a:solidFill>
              <a:srgbClr val="00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pPr algn="ctr"/>
              <a:endParaRPr lang="zh-CN" altLang="zh-CN" sz="18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83" name="Text Box 91"/>
            <p:cNvSpPr txBox="1"/>
            <p:nvPr/>
          </p:nvSpPr>
          <p:spPr>
            <a:xfrm>
              <a:off x="4848" y="1824"/>
              <a:ext cx="672" cy="979"/>
            </a:xfrm>
            <a:prstGeom prst="rect">
              <a:avLst/>
            </a:prstGeom>
            <a:solidFill>
              <a:srgbClr val="00FFFF"/>
            </a:solidFill>
            <a:ln w="9525">
              <a:noFill/>
            </a:ln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000FF"/>
                  </a:solidFill>
                  <a:latin typeface="Arial" panose="020B0604020202020204" pitchFamily="34" charset="0"/>
                  <a:ea typeface="隶书" panose="02010509060101010101" pitchFamily="49" charset="-122"/>
                </a:rPr>
                <a:t>记住这些形式</a:t>
              </a:r>
              <a:endPara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</p:grpSp>
      <p:sp>
        <p:nvSpPr>
          <p:cNvPr id="40030" name="Text Box 94"/>
          <p:cNvSpPr txBox="1"/>
          <p:nvPr/>
        </p:nvSpPr>
        <p:spPr>
          <a:xfrm>
            <a:off x="304800" y="2667000"/>
            <a:ext cx="7924800" cy="15541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2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关系式</a:t>
            </a:r>
            <a:r>
              <a:rPr lang="en-US" altLang="zh-CN" sz="3200" b="1" dirty="0">
                <a:latin typeface="BatangChe" pitchFamily="49" charset="-127"/>
                <a:ea typeface="BatangChe" pitchFamily="49" charset="-127"/>
              </a:rPr>
              <a:t>xy+4=0</a:t>
            </a:r>
            <a:r>
              <a:rPr lang="zh-CN" altLang="en-US" sz="32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中</a:t>
            </a:r>
            <a:r>
              <a:rPr lang="en-US" altLang="zh-CN" sz="32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y</a:t>
            </a:r>
            <a:r>
              <a:rPr lang="zh-CN" altLang="en-US" sz="32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是</a:t>
            </a:r>
            <a:r>
              <a:rPr lang="en-US" altLang="zh-CN" sz="32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x</a:t>
            </a:r>
            <a:r>
              <a:rPr lang="zh-CN" altLang="en-US" sz="32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的反比例函数吗</a:t>
            </a:r>
            <a:r>
              <a:rPr lang="en-US" altLang="zh-CN" sz="32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?</a:t>
            </a:r>
            <a:r>
              <a:rPr lang="zh-CN" altLang="en-US" sz="32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若是，比例系数</a:t>
            </a:r>
            <a:r>
              <a:rPr lang="en-US" altLang="zh-CN" sz="3200" b="1" dirty="0">
                <a:latin typeface="BatangChe" pitchFamily="49" charset="-127"/>
                <a:ea typeface="BatangChe" pitchFamily="49" charset="-127"/>
              </a:rPr>
              <a:t>k</a:t>
            </a:r>
            <a:r>
              <a:rPr lang="zh-CN" altLang="en-US" sz="32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等于多少？若不是，请说明理由。</a:t>
            </a:r>
            <a:endParaRPr lang="zh-CN" altLang="en-US" sz="3200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grpSp>
        <p:nvGrpSpPr>
          <p:cNvPr id="40038" name="Group 102"/>
          <p:cNvGrpSpPr/>
          <p:nvPr/>
        </p:nvGrpSpPr>
        <p:grpSpPr>
          <a:xfrm>
            <a:off x="0" y="2590800"/>
            <a:ext cx="8153400" cy="1389063"/>
            <a:chOff x="144" y="384"/>
            <a:chExt cx="5136" cy="875"/>
          </a:xfrm>
        </p:grpSpPr>
        <p:sp>
          <p:nvSpPr>
            <p:cNvPr id="14386" name="Text Box 103"/>
            <p:cNvSpPr txBox="1"/>
            <p:nvPr/>
          </p:nvSpPr>
          <p:spPr>
            <a:xfrm>
              <a:off x="144" y="528"/>
              <a:ext cx="5136" cy="7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 dirty="0">
                  <a:latin typeface="宋体" panose="02010600030101010101" pitchFamily="2" charset="-122"/>
                  <a:ea typeface="宋体" panose="02010600030101010101" pitchFamily="2" charset="-122"/>
                </a:rPr>
                <a:t>1</a:t>
              </a:r>
              <a:r>
                <a:rPr lang="zh-CN" altLang="en-US" b="1" dirty="0">
                  <a:latin typeface="宋体" panose="02010600030101010101" pitchFamily="2" charset="-122"/>
                  <a:ea typeface="宋体" panose="02010600030101010101" pitchFamily="2" charset="-122"/>
                </a:rPr>
                <a:t>、如果函数       为反比例函数，那么</a:t>
              </a:r>
              <a:r>
                <a:rPr lang="en-US" altLang="zh-CN" b="1" dirty="0">
                  <a:latin typeface="宋体" panose="02010600030101010101" pitchFamily="2" charset="-122"/>
                  <a:ea typeface="宋体" panose="02010600030101010101" pitchFamily="2" charset="-122"/>
                </a:rPr>
                <a:t>k=</a:t>
              </a:r>
              <a:r>
                <a:rPr lang="en-US" altLang="zh-CN" b="1" u="sng" dirty="0">
                  <a:latin typeface="宋体" panose="02010600030101010101" pitchFamily="2" charset="-122"/>
                  <a:ea typeface="宋体" panose="02010600030101010101" pitchFamily="2" charset="-122"/>
                </a:rPr>
                <a:t>   </a:t>
              </a:r>
              <a:r>
                <a:rPr lang="zh-CN" altLang="en-US" b="1" dirty="0">
                  <a:latin typeface="宋体" panose="02010600030101010101" pitchFamily="2" charset="-122"/>
                  <a:ea typeface="宋体" panose="02010600030101010101" pitchFamily="2" charset="-122"/>
                </a:rPr>
                <a:t>，</a:t>
              </a:r>
              <a:endParaRPr lang="zh-CN" altLang="en-US" b="1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b="1" dirty="0">
                  <a:latin typeface="宋体" panose="02010600030101010101" pitchFamily="2" charset="-122"/>
                  <a:ea typeface="宋体" panose="02010600030101010101" pitchFamily="2" charset="-122"/>
                </a:rPr>
                <a:t>此时函数的解析式为</a:t>
              </a:r>
              <a:r>
                <a:rPr lang="zh-CN" altLang="en-US" b="1" u="sng" dirty="0">
                  <a:latin typeface="宋体" panose="02010600030101010101" pitchFamily="2" charset="-122"/>
                  <a:ea typeface="宋体" panose="02010600030101010101" pitchFamily="2" charset="-122"/>
                </a:rPr>
                <a:t>          </a:t>
              </a:r>
              <a:r>
                <a:rPr lang="en-US" altLang="zh-CN" b="1" dirty="0">
                  <a:latin typeface="宋体" panose="02010600030101010101" pitchFamily="2" charset="-122"/>
                  <a:ea typeface="宋体" panose="02010600030101010101" pitchFamily="2" charset="-122"/>
                </a:rPr>
                <a:t>.</a:t>
              </a:r>
              <a:endParaRPr lang="en-US" altLang="zh-CN" b="1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grpSp>
          <p:nvGrpSpPr>
            <p:cNvPr id="14387" name="Group 104"/>
            <p:cNvGrpSpPr/>
            <p:nvPr/>
          </p:nvGrpSpPr>
          <p:grpSpPr>
            <a:xfrm>
              <a:off x="1440" y="384"/>
              <a:ext cx="1038" cy="549"/>
              <a:chOff x="3936" y="3204"/>
              <a:chExt cx="1038" cy="549"/>
            </a:xfrm>
          </p:grpSpPr>
          <p:sp>
            <p:nvSpPr>
              <p:cNvPr id="14388" name="Text Box 105"/>
              <p:cNvSpPr txBox="1"/>
              <p:nvPr/>
            </p:nvSpPr>
            <p:spPr>
              <a:xfrm>
                <a:off x="3936" y="3312"/>
                <a:ext cx="480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dirty="0">
                    <a:latin typeface="Arial" panose="020B0604020202020204" pitchFamily="34" charset="0"/>
                    <a:ea typeface="宋体" panose="02010600030101010101" pitchFamily="2" charset="-122"/>
                  </a:rPr>
                  <a:t>y=</a:t>
                </a:r>
                <a:endParaRPr lang="en-US" altLang="zh-CN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89" name="Text Box 106"/>
              <p:cNvSpPr txBox="1"/>
              <p:nvPr/>
            </p:nvSpPr>
            <p:spPr>
              <a:xfrm>
                <a:off x="4362" y="3204"/>
                <a:ext cx="384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dirty="0">
                    <a:latin typeface="Arial" panose="020B0604020202020204" pitchFamily="34" charset="0"/>
                    <a:ea typeface="宋体" panose="02010600030101010101" pitchFamily="2" charset="-122"/>
                  </a:rPr>
                  <a:t>k</a:t>
                </a:r>
                <a:endParaRPr lang="en-US" altLang="zh-CN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90" name="Text Box 107"/>
              <p:cNvSpPr txBox="1"/>
              <p:nvPr/>
            </p:nvSpPr>
            <p:spPr>
              <a:xfrm>
                <a:off x="4206" y="3426"/>
                <a:ext cx="768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b="1" dirty="0">
                    <a:latin typeface="Arial" panose="020B0604020202020204" pitchFamily="34" charset="0"/>
                    <a:ea typeface="宋体" panose="02010600030101010101" pitchFamily="2" charset="-122"/>
                  </a:rPr>
                  <a:t>x</a:t>
                </a:r>
                <a:r>
                  <a:rPr lang="en-US" altLang="zh-CN" b="1" baseline="30000" dirty="0">
                    <a:latin typeface="Arial" panose="020B0604020202020204" pitchFamily="34" charset="0"/>
                    <a:ea typeface="宋体" panose="02010600030101010101" pitchFamily="2" charset="-122"/>
                  </a:rPr>
                  <a:t>2k+3</a:t>
                </a:r>
                <a:endParaRPr lang="en-US" altLang="zh-CN" b="1" baseline="300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91" name="Line 108"/>
              <p:cNvSpPr/>
              <p:nvPr/>
            </p:nvSpPr>
            <p:spPr>
              <a:xfrm>
                <a:off x="4236" y="3474"/>
                <a:ext cx="480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pPr eaLnBrk="0" hangingPunct="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40045" name="Text Box 109"/>
          <p:cNvSpPr txBox="1"/>
          <p:nvPr/>
        </p:nvSpPr>
        <p:spPr>
          <a:xfrm>
            <a:off x="6781800" y="2743200"/>
            <a:ext cx="762000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-1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40046" name="Object 110"/>
          <p:cNvGraphicFramePr>
            <a:graphicFrameLocks noChangeAspect="1"/>
          </p:cNvGraphicFramePr>
          <p:nvPr/>
        </p:nvGraphicFramePr>
        <p:xfrm>
          <a:off x="3657600" y="3124200"/>
          <a:ext cx="1149350" cy="963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" imgW="469900" imgH="393700" progId="Equation.3">
                  <p:embed/>
                </p:oleObj>
              </mc:Choice>
              <mc:Fallback>
                <p:oleObj name="" r:id="rId1" imgW="469900" imgH="393700" progId="Equation.3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657600" y="3124200"/>
                        <a:ext cx="1149350" cy="9636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047" name="Rectangle 111"/>
          <p:cNvSpPr/>
          <p:nvPr/>
        </p:nvSpPr>
        <p:spPr>
          <a:xfrm>
            <a:off x="228600" y="3048000"/>
            <a:ext cx="76914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、已知函数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y=3x</a:t>
            </a:r>
            <a:r>
              <a:rPr lang="en-US" altLang="zh-CN" b="1" baseline="30000" dirty="0">
                <a:latin typeface="Arial" panose="020B0604020202020204" pitchFamily="34" charset="0"/>
                <a:ea typeface="宋体" panose="02010600030101010101" pitchFamily="2" charset="-122"/>
              </a:rPr>
              <a:t>m-7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是反比例函数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则 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m = ___ . 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048" name="Text Box 112"/>
          <p:cNvSpPr txBox="1"/>
          <p:nvPr/>
        </p:nvSpPr>
        <p:spPr>
          <a:xfrm>
            <a:off x="7010400" y="2971800"/>
            <a:ext cx="533400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049" name="Text Box 113"/>
          <p:cNvSpPr txBox="1"/>
          <p:nvPr/>
        </p:nvSpPr>
        <p:spPr>
          <a:xfrm>
            <a:off x="457200" y="3763963"/>
            <a:ext cx="1112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分析</a:t>
            </a:r>
            <a:r>
              <a:rPr lang="en-US" altLang="zh-CN" sz="32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  <a:endParaRPr lang="en-US" altLang="zh-CN" sz="32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40050" name="Group 114"/>
          <p:cNvGrpSpPr/>
          <p:nvPr/>
        </p:nvGrpSpPr>
        <p:grpSpPr>
          <a:xfrm>
            <a:off x="1143000" y="3505200"/>
            <a:ext cx="2970213" cy="1555750"/>
            <a:chOff x="1037" y="1414"/>
            <a:chExt cx="1871" cy="980"/>
          </a:xfrm>
        </p:grpSpPr>
        <p:sp>
          <p:nvSpPr>
            <p:cNvPr id="14398" name="Text Box 115"/>
            <p:cNvSpPr txBox="1"/>
            <p:nvPr/>
          </p:nvSpPr>
          <p:spPr>
            <a:xfrm>
              <a:off x="1037" y="1414"/>
              <a:ext cx="884" cy="9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en-US" sz="9600" dirty="0">
                  <a:solidFill>
                    <a:srgbClr val="3333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｛</a:t>
              </a:r>
              <a:endParaRPr lang="zh-CN" altLang="en-US" sz="9600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99" name="Text Box 116"/>
            <p:cNvSpPr txBox="1"/>
            <p:nvPr/>
          </p:nvSpPr>
          <p:spPr>
            <a:xfrm>
              <a:off x="1728" y="1440"/>
              <a:ext cx="1180" cy="40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en-US" altLang="zh-CN" sz="3600" b="1" dirty="0">
                  <a:solidFill>
                    <a:srgbClr val="3333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m</a:t>
              </a:r>
              <a:r>
                <a:rPr lang="en-US" altLang="zh-CN" sz="3600" b="1" baseline="30000" dirty="0">
                  <a:solidFill>
                    <a:srgbClr val="3333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r>
                <a:rPr lang="en-US" altLang="zh-CN" sz="3600" b="1" dirty="0">
                  <a:solidFill>
                    <a:srgbClr val="3333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-2=-1</a:t>
              </a:r>
              <a:endParaRPr lang="en-US" altLang="zh-CN" sz="36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400" name="Text Box 117"/>
            <p:cNvSpPr txBox="1"/>
            <p:nvPr/>
          </p:nvSpPr>
          <p:spPr>
            <a:xfrm>
              <a:off x="1728" y="1968"/>
              <a:ext cx="1134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en-US" altLang="zh-CN" sz="3600" b="1" dirty="0">
                  <a:solidFill>
                    <a:srgbClr val="3333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m+1≠0</a:t>
              </a:r>
              <a:endParaRPr lang="en-US" altLang="zh-CN" sz="36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40054" name="Text Box 118"/>
          <p:cNvSpPr txBox="1"/>
          <p:nvPr/>
        </p:nvSpPr>
        <p:spPr>
          <a:xfrm>
            <a:off x="6781800" y="3992563"/>
            <a:ext cx="2133600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2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即：</a:t>
            </a:r>
            <a:r>
              <a:rPr lang="en-US" altLang="zh-CN" sz="32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m=1 </a:t>
            </a:r>
            <a:endParaRPr lang="en-US" altLang="zh-CN" sz="3200" b="1" dirty="0">
              <a:solidFill>
                <a:srgbClr val="3333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40055" name="Group 119"/>
          <p:cNvGrpSpPr/>
          <p:nvPr/>
        </p:nvGrpSpPr>
        <p:grpSpPr>
          <a:xfrm>
            <a:off x="3962400" y="3352800"/>
            <a:ext cx="3195638" cy="1609725"/>
            <a:chOff x="912" y="2538"/>
            <a:chExt cx="2013" cy="1014"/>
          </a:xfrm>
        </p:grpSpPr>
        <p:sp>
          <p:nvSpPr>
            <p:cNvPr id="14403" name="Text Box 120"/>
            <p:cNvSpPr txBox="1"/>
            <p:nvPr/>
          </p:nvSpPr>
          <p:spPr>
            <a:xfrm>
              <a:off x="1057" y="2538"/>
              <a:ext cx="884" cy="9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en-US" sz="9600" dirty="0">
                  <a:solidFill>
                    <a:srgbClr val="3333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｛</a:t>
              </a:r>
              <a:endParaRPr lang="zh-CN" altLang="en-US" sz="9600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404" name="Text Box 121"/>
            <p:cNvSpPr txBox="1"/>
            <p:nvPr/>
          </p:nvSpPr>
          <p:spPr>
            <a:xfrm>
              <a:off x="1728" y="2571"/>
              <a:ext cx="1197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en-US" altLang="zh-CN" sz="3600" b="1" dirty="0">
                  <a:solidFill>
                    <a:srgbClr val="3333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m=±1</a:t>
              </a:r>
              <a:endParaRPr lang="en-US" altLang="zh-CN" sz="36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405" name="Text Box 122"/>
            <p:cNvSpPr txBox="1"/>
            <p:nvPr/>
          </p:nvSpPr>
          <p:spPr>
            <a:xfrm>
              <a:off x="1740" y="3147"/>
              <a:ext cx="1125" cy="40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en-US" altLang="zh-CN" sz="3600" b="1" dirty="0">
                  <a:solidFill>
                    <a:srgbClr val="3333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m≠-1</a:t>
              </a:r>
              <a:endParaRPr lang="en-US" altLang="zh-CN" sz="36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406" name="Text Box 123"/>
            <p:cNvSpPr txBox="1"/>
            <p:nvPr/>
          </p:nvSpPr>
          <p:spPr>
            <a:xfrm>
              <a:off x="912" y="2880"/>
              <a:ext cx="57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解得</a:t>
              </a:r>
              <a:endPara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0060" name="Group 124"/>
          <p:cNvGrpSpPr/>
          <p:nvPr/>
        </p:nvGrpSpPr>
        <p:grpSpPr>
          <a:xfrm>
            <a:off x="0" y="2514600"/>
            <a:ext cx="8686800" cy="1098550"/>
            <a:chOff x="0" y="1584"/>
            <a:chExt cx="5472" cy="692"/>
          </a:xfrm>
        </p:grpSpPr>
        <p:sp>
          <p:nvSpPr>
            <p:cNvPr id="14408" name="Rectangle 125"/>
            <p:cNvSpPr/>
            <p:nvPr/>
          </p:nvSpPr>
          <p:spPr>
            <a:xfrm>
              <a:off x="0" y="1680"/>
              <a:ext cx="5472" cy="59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r>
                <a:rPr lang="en-US" altLang="zh-CN" b="1" dirty="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  </a:t>
              </a:r>
              <a:r>
                <a:rPr lang="en-US" altLang="zh-CN" b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3</a:t>
              </a:r>
              <a:r>
                <a:rPr lang="zh-CN" altLang="en-US" b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、当</a:t>
              </a:r>
              <a:r>
                <a:rPr lang="en-US" altLang="zh-CN" b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m</a:t>
              </a:r>
              <a:r>
                <a:rPr lang="zh-CN" altLang="en-US" b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取什么值时，函数                                 </a:t>
              </a:r>
              <a:r>
                <a: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rPr>
                <a:t>是</a:t>
              </a:r>
              <a:r>
                <a:rPr lang="en-US" altLang="zh-CN" b="1" dirty="0">
                  <a:latin typeface="Arial" panose="020B0604020202020204" pitchFamily="34" charset="0"/>
                  <a:ea typeface="宋体" panose="02010600030101010101" pitchFamily="2" charset="-122"/>
                </a:rPr>
                <a:t>x</a:t>
              </a:r>
              <a:r>
                <a: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rPr>
                <a:t>的反比例函数？</a:t>
              </a: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14409" name="Object 126"/>
            <p:cNvGraphicFramePr>
              <a:graphicFrameLocks noChangeAspect="1"/>
            </p:cNvGraphicFramePr>
            <p:nvPr/>
          </p:nvGraphicFramePr>
          <p:xfrm>
            <a:off x="2736" y="1584"/>
            <a:ext cx="1872" cy="4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3" name="" r:id="rId3" imgW="990600" imgH="254000" progId="Equation.3">
                    <p:embed/>
                  </p:oleObj>
                </mc:Choice>
                <mc:Fallback>
                  <p:oleObj name="" r:id="rId3" imgW="990600" imgH="254000" progId="Equation.3">
                    <p:embed/>
                    <p:pic>
                      <p:nvPicPr>
                        <p:cNvPr id="0" name="图片 3092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736" y="1584"/>
                          <a:ext cx="1872" cy="48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0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0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40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40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40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40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40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40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3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6" dur="500"/>
                                        <p:tgtEl>
                                          <p:spTgt spid="400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9" dur="500"/>
                                        <p:tgtEl>
                                          <p:spTgt spid="400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2" dur="500"/>
                                        <p:tgtEl>
                                          <p:spTgt spid="400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5" dur="500"/>
                                        <p:tgtEl>
                                          <p:spTgt spid="400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8" dur="500"/>
                                        <p:tgtEl>
                                          <p:spTgt spid="400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1" dur="500"/>
                                        <p:tgtEl>
                                          <p:spTgt spid="40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5.78035E-7 L 3.33333E-6 -0.56832 " pathEditMode="relative" rAng="0" ptsTypes="AA">
                                      <p:cBhvr>
                                        <p:cTn id="86" dur="1000" fill="hold"/>
                                        <p:tgtEl>
                                          <p:spTgt spid="400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8400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65896E-6 L -0.00416 -0.53827 " pathEditMode="relative" rAng="0" ptsTypes="AA">
                                      <p:cBhvr>
                                        <p:cTn id="88" dur="1000" fill="hold"/>
                                        <p:tgtEl>
                                          <p:spTgt spid="400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" y="-26900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00578E-6 L 3.33333E-6 -0.54821 " pathEditMode="relative" rAng="0" ptsTypes="AA">
                                      <p:cBhvr>
                                        <p:cTn id="90" dur="1000" fill="hold"/>
                                        <p:tgtEl>
                                          <p:spTgt spid="400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7400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9.24855E-7 L -0.00417 -0.56046 " pathEditMode="relative" rAng="0" ptsTypes="AA">
                                      <p:cBhvr>
                                        <p:cTn id="92" dur="1000" fill="hold"/>
                                        <p:tgtEl>
                                          <p:spTgt spid="400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" y="-28000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00578E-6 L 0.00417 -0.5593 " pathEditMode="relative" rAng="0" ptsTypes="AA">
                                      <p:cBhvr>
                                        <p:cTn id="94" dur="1000" fill="hold"/>
                                        <p:tgtEl>
                                          <p:spTgt spid="400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" y="-28000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9.24855E-7 L -0.00417 -0.56046 " pathEditMode="relative" rAng="0" ptsTypes="AA">
                                      <p:cBhvr>
                                        <p:cTn id="96" dur="1000" fill="hold"/>
                                        <p:tgtEl>
                                          <p:spTgt spid="400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" y="-2800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73988E-6 L -0.00416 -0.5482 " pathEditMode="relative" rAng="0" ptsTypes="AA">
                                      <p:cBhvr>
                                        <p:cTn id="98" dur="1000" fill="hold"/>
                                        <p:tgtEl>
                                          <p:spTgt spid="400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" y="-27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3" dur="1000"/>
                                        <p:tgtEl>
                                          <p:spTgt spid="40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7" dur="500"/>
                                        <p:tgtEl>
                                          <p:spTgt spid="40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0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0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40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40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5" dur="500"/>
                                        <p:tgtEl>
                                          <p:spTgt spid="40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9" dur="500"/>
                                        <p:tgtEl>
                                          <p:spTgt spid="400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2" dur="500"/>
                                        <p:tgtEl>
                                          <p:spTgt spid="400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5" dur="500"/>
                                        <p:tgtEl>
                                          <p:spTgt spid="40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40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40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0" dur="500"/>
                                        <p:tgtEl>
                                          <p:spTgt spid="400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3" dur="500"/>
                                        <p:tgtEl>
                                          <p:spTgt spid="400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9" dur="500"/>
                                        <p:tgtEl>
                                          <p:spTgt spid="40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4" dur="500"/>
                                        <p:tgtEl>
                                          <p:spTgt spid="40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40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40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40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6" dur="500"/>
                                        <p:tgtEl>
                                          <p:spTgt spid="40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500"/>
                            </p:stCondLst>
                            <p:childTnLst>
                              <p:par>
                                <p:cTn id="17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0" dur="500"/>
                                        <p:tgtEl>
                                          <p:spTgt spid="40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4" dur="500"/>
                                        <p:tgtEl>
                                          <p:spTgt spid="40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7" dur="500"/>
                                        <p:tgtEl>
                                          <p:spTgt spid="40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0" dur="500"/>
                                        <p:tgtEl>
                                          <p:spTgt spid="40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3" dur="500"/>
                                        <p:tgtEl>
                                          <p:spTgt spid="40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6" dur="500"/>
                                        <p:tgtEl>
                                          <p:spTgt spid="400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  <p:bldP spid="40010" grpId="0" animBg="1"/>
      <p:bldP spid="40010" grpId="1" animBg="1"/>
      <p:bldP spid="40011" grpId="0" animBg="1"/>
      <p:bldP spid="40011" grpId="1" animBg="1"/>
      <p:bldP spid="40012" grpId="0" animBg="1"/>
      <p:bldP spid="40012" grpId="1" animBg="1"/>
      <p:bldP spid="40014" grpId="0" animBg="1"/>
      <p:bldP spid="40014" grpId="1" animBg="1"/>
      <p:bldP spid="40015" grpId="0"/>
      <p:bldP spid="40015" grpId="1"/>
      <p:bldP spid="40016" grpId="0" animBg="1"/>
      <p:bldP spid="40016" grpId="1" animBg="1"/>
      <p:bldP spid="40022" grpId="0" animBg="1"/>
      <p:bldP spid="40022" grpId="1" animBg="1"/>
      <p:bldP spid="40023" grpId="0"/>
      <p:bldP spid="40023" grpId="1"/>
      <p:bldP spid="40024" grpId="0" animBg="1"/>
      <p:bldP spid="40024" grpId="1" animBg="1"/>
      <p:bldP spid="40025" grpId="0"/>
      <p:bldP spid="40025" grpId="1"/>
      <p:bldP spid="40030" grpId="0"/>
      <p:bldP spid="40030" grpId="1"/>
      <p:bldP spid="40045" grpId="0"/>
      <p:bldP spid="40045" grpId="1"/>
      <p:bldP spid="40047" grpId="0"/>
      <p:bldP spid="40047" grpId="1"/>
      <p:bldP spid="40048" grpId="0"/>
      <p:bldP spid="40048" grpId="1"/>
      <p:bldP spid="40049" grpId="0"/>
      <p:bldP spid="40049" grpId="1"/>
      <p:bldP spid="40054" grpId="0"/>
      <p:bldP spid="4005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3188" name="Rectangle 4"/>
          <p:cNvSpPr>
            <a:spLocks noRot="1"/>
          </p:cNvSpPr>
          <p:nvPr/>
        </p:nvSpPr>
        <p:spPr>
          <a:xfrm>
            <a:off x="330200" y="519113"/>
            <a:ext cx="8585200" cy="9540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1  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判断．下列关系式中的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y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是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x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的反比例函数吗？如果是，比例系数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k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是多少？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93227" name="Group 43"/>
          <p:cNvGrpSpPr/>
          <p:nvPr/>
        </p:nvGrpSpPr>
        <p:grpSpPr>
          <a:xfrm>
            <a:off x="2438400" y="4673600"/>
            <a:ext cx="6400800" cy="973138"/>
            <a:chOff x="1536" y="2838"/>
            <a:chExt cx="4032" cy="613"/>
          </a:xfrm>
        </p:grpSpPr>
        <p:sp>
          <p:nvSpPr>
            <p:cNvPr id="16387" name="Text Box 5"/>
            <p:cNvSpPr txBox="1"/>
            <p:nvPr/>
          </p:nvSpPr>
          <p:spPr>
            <a:xfrm>
              <a:off x="1536" y="2928"/>
              <a:ext cx="4032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zh-CN" altLang="en-US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可以改写成            ，所以</a:t>
              </a:r>
              <a:r>
                <a:rPr lang="en-US" altLang="zh-CN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y</a:t>
              </a:r>
              <a:r>
                <a:rPr lang="zh-CN" altLang="en-US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是</a:t>
              </a:r>
              <a:r>
                <a:rPr lang="en-US" altLang="zh-CN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x</a:t>
              </a:r>
              <a:r>
                <a:rPr lang="zh-CN" altLang="en-US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的反比例函数，比例系数</a:t>
              </a:r>
              <a:r>
                <a:rPr lang="en-US" altLang="zh-CN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k=7</a:t>
              </a:r>
              <a:r>
                <a:rPr lang="zh-CN" altLang="en-US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．</a:t>
              </a:r>
              <a:endPara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16388" name="Picture 6"/>
            <p:cNvPicPr>
              <a:picLocks noChangeAspect="1"/>
            </p:cNvPicPr>
            <p:nvPr/>
          </p:nvPicPr>
          <p:blipFill>
            <a:blip r:embed="rId1"/>
            <a:srcRect t="7175" r="16667" b="-449"/>
            <a:stretch>
              <a:fillRect/>
            </a:stretch>
          </p:blipFill>
          <p:spPr>
            <a:xfrm>
              <a:off x="2496" y="2838"/>
              <a:ext cx="576" cy="474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93228" name="Group 44"/>
          <p:cNvGrpSpPr/>
          <p:nvPr/>
        </p:nvGrpSpPr>
        <p:grpSpPr>
          <a:xfrm>
            <a:off x="2438400" y="5562600"/>
            <a:ext cx="6477000" cy="998538"/>
            <a:chOff x="1488" y="3456"/>
            <a:chExt cx="4080" cy="629"/>
          </a:xfrm>
        </p:grpSpPr>
        <p:sp>
          <p:nvSpPr>
            <p:cNvPr id="16390" name="Text Box 8"/>
            <p:cNvSpPr txBox="1"/>
            <p:nvPr/>
          </p:nvSpPr>
          <p:spPr>
            <a:xfrm>
              <a:off x="1488" y="3562"/>
              <a:ext cx="4080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zh-CN" altLang="en-US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不具备            的形式，所以</a:t>
              </a:r>
              <a:r>
                <a:rPr lang="en-US" altLang="zh-CN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y</a:t>
              </a:r>
              <a:r>
                <a:rPr lang="zh-CN" altLang="en-US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不是</a:t>
              </a:r>
              <a:r>
                <a:rPr lang="en-US" altLang="zh-CN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x</a:t>
              </a:r>
              <a:r>
                <a:rPr lang="zh-CN" altLang="en-US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的反比例函数．</a:t>
              </a:r>
              <a:endPara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16391" name="Picture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94" y="3456"/>
              <a:ext cx="594" cy="471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93193" name="Text Box 9"/>
          <p:cNvSpPr txBox="1"/>
          <p:nvPr/>
        </p:nvSpPr>
        <p:spPr>
          <a:xfrm>
            <a:off x="2514600" y="2133600"/>
            <a:ext cx="61722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y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是</a:t>
            </a: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x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的反比例函数，比例系数</a:t>
            </a: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k=2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93226" name="Group 42"/>
          <p:cNvGrpSpPr/>
          <p:nvPr/>
        </p:nvGrpSpPr>
        <p:grpSpPr>
          <a:xfrm>
            <a:off x="2438400" y="3825875"/>
            <a:ext cx="6400800" cy="982663"/>
            <a:chOff x="1584" y="2352"/>
            <a:chExt cx="4032" cy="619"/>
          </a:xfrm>
        </p:grpSpPr>
        <p:sp>
          <p:nvSpPr>
            <p:cNvPr id="16394" name="Text Box 11"/>
            <p:cNvSpPr txBox="1"/>
            <p:nvPr/>
          </p:nvSpPr>
          <p:spPr>
            <a:xfrm>
              <a:off x="1584" y="2448"/>
              <a:ext cx="4032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zh-CN" altLang="en-US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不具备           的形式，所以</a:t>
              </a:r>
              <a:r>
                <a:rPr lang="en-US" altLang="zh-CN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y</a:t>
              </a:r>
              <a:r>
                <a:rPr lang="zh-CN" altLang="en-US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不是</a:t>
              </a:r>
              <a:r>
                <a:rPr lang="en-US" altLang="zh-CN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x</a:t>
              </a:r>
              <a:r>
                <a:rPr lang="zh-CN" altLang="en-US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的反比例函数．</a:t>
              </a:r>
              <a:endPara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16395" name="Picture 1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193" y="2352"/>
              <a:ext cx="495" cy="459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93225" name="Group 41"/>
          <p:cNvGrpSpPr/>
          <p:nvPr/>
        </p:nvGrpSpPr>
        <p:grpSpPr>
          <a:xfrm>
            <a:off x="2476500" y="2667000"/>
            <a:ext cx="6400800" cy="1271588"/>
            <a:chOff x="1536" y="1680"/>
            <a:chExt cx="4032" cy="801"/>
          </a:xfrm>
        </p:grpSpPr>
        <p:sp>
          <p:nvSpPr>
            <p:cNvPr id="16397" name="Text Box 12"/>
            <p:cNvSpPr txBox="1"/>
            <p:nvPr/>
          </p:nvSpPr>
          <p:spPr>
            <a:xfrm>
              <a:off x="1536" y="1776"/>
              <a:ext cx="4032" cy="60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lnSpc>
                  <a:spcPct val="125000"/>
                </a:lnSpc>
              </a:pPr>
              <a:r>
                <a:rPr lang="zh-CN" altLang="en-US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可以改写成                         所以</a:t>
              </a:r>
              <a:r>
                <a:rPr lang="en-US" altLang="zh-CN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y</a:t>
              </a:r>
              <a:r>
                <a:rPr lang="zh-CN" altLang="en-US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是</a:t>
              </a:r>
              <a:r>
                <a:rPr lang="en-US" altLang="zh-CN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x</a:t>
              </a:r>
              <a:r>
                <a:rPr lang="zh-CN" altLang="en-US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的反比例函数，比例系数</a:t>
              </a:r>
              <a:r>
                <a:rPr lang="en-US" altLang="zh-CN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k=       </a:t>
              </a:r>
              <a:endPara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16398" name="Picture 1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84" y="2049"/>
              <a:ext cx="393" cy="4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6399" name="Picture 1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563" y="1680"/>
              <a:ext cx="1037" cy="470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93204" name="Picture 20" descr="图片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-5400000">
            <a:off x="-166687" y="4135438"/>
            <a:ext cx="4905375" cy="139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3205" name="Picture 21" descr="图片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-5400000">
            <a:off x="-2044700" y="4059238"/>
            <a:ext cx="4752975" cy="1349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3206" name="Picture 22" descr="图片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1000" y="6477000"/>
            <a:ext cx="1828800" cy="76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3207" name="Picture 23" descr="图片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" y="4699000"/>
            <a:ext cx="1905000" cy="101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3208" name="Picture 24" descr="图片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800" y="5613400"/>
            <a:ext cx="1905000" cy="101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3209" name="Picture 25" descr="图片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800" y="3810000"/>
            <a:ext cx="1905000" cy="101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3210" name="Picture 26" descr="图片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1000" y="2870200"/>
            <a:ext cx="1905000" cy="101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3211" name="Picture 27" descr="图片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1000" y="1803400"/>
            <a:ext cx="1905000" cy="101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3212" name="Picture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2000" y="1858963"/>
            <a:ext cx="990600" cy="9604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3213" name="Picture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600" y="2895600"/>
            <a:ext cx="1219200" cy="8683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3214" name="Pictur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7200" y="4114800"/>
            <a:ext cx="1600200" cy="4746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3215" name="Picture 3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5800" y="4964113"/>
            <a:ext cx="1143000" cy="5222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3216" name="Picture 3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85800" y="5867400"/>
            <a:ext cx="1219200" cy="5270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3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3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3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3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3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3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3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3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3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800" decel="100000"/>
                                        <p:tgtEl>
                                          <p:spTgt spid="93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932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93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93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3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3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2000"/>
                                        <p:tgtEl>
                                          <p:spTgt spid="93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2000"/>
                                        <p:tgtEl>
                                          <p:spTgt spid="93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2000"/>
                                        <p:tgtEl>
                                          <p:spTgt spid="93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1" dur="2000"/>
                                        <p:tgtEl>
                                          <p:spTgt spid="93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6" dur="2000"/>
                                        <p:tgtEl>
                                          <p:spTgt spid="93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2000"/>
                                        <p:tgtEl>
                                          <p:spTgt spid="93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6" dur="2000"/>
                                        <p:tgtEl>
                                          <p:spTgt spid="93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1" dur="2000"/>
                                        <p:tgtEl>
                                          <p:spTgt spid="93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93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93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931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93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93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93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93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5" dur="500"/>
                                        <p:tgtEl>
                                          <p:spTgt spid="93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0" dur="500"/>
                                        <p:tgtEl>
                                          <p:spTgt spid="93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8" grpId="0"/>
      <p:bldP spid="9319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5476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58875" y="1792288"/>
            <a:ext cx="811213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5477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5688" y="2782888"/>
            <a:ext cx="914400" cy="914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5478" name="Rectangle 6"/>
          <p:cNvSpPr/>
          <p:nvPr/>
        </p:nvSpPr>
        <p:spPr>
          <a:xfrm>
            <a:off x="865188" y="3925888"/>
            <a:ext cx="2019300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y=6x+1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05479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550" y="901700"/>
            <a:ext cx="1557338" cy="8143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5480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8525" y="4633913"/>
            <a:ext cx="1223963" cy="815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5481" name="Rectangle 9"/>
          <p:cNvSpPr/>
          <p:nvPr/>
        </p:nvSpPr>
        <p:spPr>
          <a:xfrm>
            <a:off x="1055688" y="5692775"/>
            <a:ext cx="16002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y=x</a:t>
            </a:r>
            <a:r>
              <a:rPr lang="en-US" altLang="zh-CN" b="1" baseline="30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b="1" baseline="300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05482" name="Picture 10" descr="图片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-5400000">
            <a:off x="-393700" y="3540125"/>
            <a:ext cx="5638800" cy="1603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5483" name="Picture 11" descr="图片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-5400000">
            <a:off x="-2216150" y="3540125"/>
            <a:ext cx="5638800" cy="161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5484" name="Picture 12" descr="图片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8488" y="801688"/>
            <a:ext cx="1905000" cy="101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5485" name="Picture 13" descr="图片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8488" y="2706688"/>
            <a:ext cx="1905000" cy="101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5486" name="Picture 14" descr="图片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8488" y="3748088"/>
            <a:ext cx="1905000" cy="101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5487" name="Picture 15" descr="图片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8488" y="4611688"/>
            <a:ext cx="1905000" cy="101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5488" name="Picture 16" descr="图片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8488" y="1766888"/>
            <a:ext cx="1905000" cy="101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5489" name="Picture 17" descr="图片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8488" y="6338888"/>
            <a:ext cx="1905000" cy="101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5490" name="Picture 18" descr="图片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8488" y="5500688"/>
            <a:ext cx="1905000" cy="1016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05522" name="Group 50"/>
          <p:cNvGrpSpPr/>
          <p:nvPr/>
        </p:nvGrpSpPr>
        <p:grpSpPr>
          <a:xfrm>
            <a:off x="2579688" y="4764088"/>
            <a:ext cx="6172200" cy="685800"/>
            <a:chOff x="1824" y="3024"/>
            <a:chExt cx="3888" cy="432"/>
          </a:xfrm>
        </p:grpSpPr>
        <p:sp>
          <p:nvSpPr>
            <p:cNvPr id="17425" name="Text Box 20"/>
            <p:cNvSpPr txBox="1"/>
            <p:nvPr/>
          </p:nvSpPr>
          <p:spPr>
            <a:xfrm>
              <a:off x="1824" y="3072"/>
              <a:ext cx="38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en-US" altLang="zh-CN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y</a:t>
              </a:r>
              <a:r>
                <a:rPr lang="zh-CN" altLang="en-US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是</a:t>
              </a:r>
              <a:r>
                <a:rPr lang="en-US" altLang="zh-CN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x</a:t>
              </a:r>
              <a:r>
                <a:rPr lang="zh-CN" altLang="en-US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的反比例函数，比例系数</a:t>
              </a:r>
              <a:r>
                <a:rPr lang="en-US" altLang="zh-CN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k</a:t>
              </a:r>
              <a:r>
                <a:rPr lang="zh-CN" altLang="en-US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为     ．</a:t>
              </a:r>
              <a:endPara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宋体" panose="02010600030101010101" pitchFamily="2" charset="-122"/>
              </a:endParaRPr>
            </a:p>
          </p:txBody>
        </p:sp>
        <p:pic>
          <p:nvPicPr>
            <p:cNvPr id="17426" name="Picture 2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731" y="3024"/>
              <a:ext cx="309" cy="432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05509" name="Group 37"/>
          <p:cNvGrpSpPr/>
          <p:nvPr/>
        </p:nvGrpSpPr>
        <p:grpSpPr>
          <a:xfrm>
            <a:off x="2579688" y="5387975"/>
            <a:ext cx="5562600" cy="984250"/>
            <a:chOff x="1824" y="3465"/>
            <a:chExt cx="3504" cy="620"/>
          </a:xfrm>
        </p:grpSpPr>
        <p:sp>
          <p:nvSpPr>
            <p:cNvPr id="17428" name="Text Box 30"/>
            <p:cNvSpPr txBox="1"/>
            <p:nvPr/>
          </p:nvSpPr>
          <p:spPr>
            <a:xfrm>
              <a:off x="1824" y="3562"/>
              <a:ext cx="3504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zh-CN" altLang="en-US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不具备        的形式，所以</a:t>
              </a:r>
              <a:r>
                <a:rPr lang="en-US" altLang="zh-CN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y</a:t>
              </a:r>
              <a:r>
                <a:rPr lang="zh-CN" altLang="en-US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不是</a:t>
              </a:r>
              <a:r>
                <a:rPr lang="en-US" altLang="zh-CN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x</a:t>
              </a:r>
              <a:r>
                <a:rPr lang="zh-CN" altLang="en-US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的反比例函数．</a:t>
              </a:r>
              <a:endPara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宋体" panose="02010600030101010101" pitchFamily="2" charset="-122"/>
              </a:endParaRPr>
            </a:p>
          </p:txBody>
        </p:sp>
        <p:pic>
          <p:nvPicPr>
            <p:cNvPr id="17429" name="Picture 29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544" y="3465"/>
              <a:ext cx="594" cy="471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05510" name="Group 38"/>
          <p:cNvGrpSpPr/>
          <p:nvPr/>
        </p:nvGrpSpPr>
        <p:grpSpPr>
          <a:xfrm>
            <a:off x="2579688" y="739775"/>
            <a:ext cx="5562600" cy="984250"/>
            <a:chOff x="1824" y="3465"/>
            <a:chExt cx="3504" cy="620"/>
          </a:xfrm>
        </p:grpSpPr>
        <p:sp>
          <p:nvSpPr>
            <p:cNvPr id="17431" name="Text Box 39"/>
            <p:cNvSpPr txBox="1"/>
            <p:nvPr/>
          </p:nvSpPr>
          <p:spPr>
            <a:xfrm>
              <a:off x="1824" y="3562"/>
              <a:ext cx="3504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zh-CN" altLang="en-US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不具备        的形式，所以</a:t>
              </a:r>
              <a:r>
                <a:rPr lang="en-US" altLang="zh-CN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y</a:t>
              </a:r>
              <a:r>
                <a:rPr lang="zh-CN" altLang="en-US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不是</a:t>
              </a:r>
              <a:r>
                <a:rPr lang="en-US" altLang="zh-CN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x</a:t>
              </a:r>
              <a:r>
                <a:rPr lang="zh-CN" altLang="en-US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的反比例函数．</a:t>
              </a:r>
              <a:endPara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宋体" panose="02010600030101010101" pitchFamily="2" charset="-122"/>
              </a:endParaRPr>
            </a:p>
          </p:txBody>
        </p:sp>
        <p:pic>
          <p:nvPicPr>
            <p:cNvPr id="17432" name="Picture 4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544" y="3465"/>
              <a:ext cx="594" cy="471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05513" name="Group 41"/>
          <p:cNvGrpSpPr/>
          <p:nvPr/>
        </p:nvGrpSpPr>
        <p:grpSpPr>
          <a:xfrm>
            <a:off x="2579688" y="1654175"/>
            <a:ext cx="5562600" cy="984250"/>
            <a:chOff x="1824" y="3465"/>
            <a:chExt cx="3504" cy="620"/>
          </a:xfrm>
        </p:grpSpPr>
        <p:sp>
          <p:nvSpPr>
            <p:cNvPr id="17434" name="Text Box 42"/>
            <p:cNvSpPr txBox="1"/>
            <p:nvPr/>
          </p:nvSpPr>
          <p:spPr>
            <a:xfrm>
              <a:off x="1824" y="3562"/>
              <a:ext cx="3504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zh-CN" altLang="en-US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不具备        的形式，所以</a:t>
              </a:r>
              <a:r>
                <a:rPr lang="en-US" altLang="zh-CN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y</a:t>
              </a:r>
              <a:r>
                <a:rPr lang="zh-CN" altLang="en-US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不是</a:t>
              </a:r>
              <a:r>
                <a:rPr lang="en-US" altLang="zh-CN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x</a:t>
              </a:r>
              <a:r>
                <a:rPr lang="zh-CN" altLang="en-US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的反比例函数．</a:t>
              </a:r>
              <a:endPara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宋体" panose="02010600030101010101" pitchFamily="2" charset="-122"/>
              </a:endParaRPr>
            </a:p>
          </p:txBody>
        </p:sp>
        <p:pic>
          <p:nvPicPr>
            <p:cNvPr id="17435" name="Picture 43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544" y="3465"/>
              <a:ext cx="594" cy="471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05516" name="Group 44"/>
          <p:cNvGrpSpPr/>
          <p:nvPr/>
        </p:nvGrpSpPr>
        <p:grpSpPr>
          <a:xfrm>
            <a:off x="2579688" y="2644775"/>
            <a:ext cx="5562600" cy="984250"/>
            <a:chOff x="1824" y="3465"/>
            <a:chExt cx="3504" cy="620"/>
          </a:xfrm>
        </p:grpSpPr>
        <p:sp>
          <p:nvSpPr>
            <p:cNvPr id="17437" name="Text Box 45"/>
            <p:cNvSpPr txBox="1"/>
            <p:nvPr/>
          </p:nvSpPr>
          <p:spPr>
            <a:xfrm>
              <a:off x="1824" y="3562"/>
              <a:ext cx="3504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zh-CN" altLang="en-US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不具备        的形式，所以</a:t>
              </a:r>
              <a:r>
                <a:rPr lang="en-US" altLang="zh-CN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y</a:t>
              </a:r>
              <a:r>
                <a:rPr lang="zh-CN" altLang="en-US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不是</a:t>
              </a:r>
              <a:r>
                <a:rPr lang="en-US" altLang="zh-CN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x</a:t>
              </a:r>
              <a:r>
                <a:rPr lang="zh-CN" altLang="en-US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的反比例函数．</a:t>
              </a:r>
              <a:endPara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宋体" panose="02010600030101010101" pitchFamily="2" charset="-122"/>
              </a:endParaRPr>
            </a:p>
          </p:txBody>
        </p:sp>
        <p:pic>
          <p:nvPicPr>
            <p:cNvPr id="17438" name="Picture 4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544" y="3465"/>
              <a:ext cx="594" cy="471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05519" name="Group 47"/>
          <p:cNvGrpSpPr/>
          <p:nvPr/>
        </p:nvGrpSpPr>
        <p:grpSpPr>
          <a:xfrm>
            <a:off x="2579688" y="3621088"/>
            <a:ext cx="5562600" cy="984250"/>
            <a:chOff x="1824" y="3465"/>
            <a:chExt cx="3504" cy="620"/>
          </a:xfrm>
        </p:grpSpPr>
        <p:sp>
          <p:nvSpPr>
            <p:cNvPr id="17440" name="Text Box 48"/>
            <p:cNvSpPr txBox="1"/>
            <p:nvPr/>
          </p:nvSpPr>
          <p:spPr>
            <a:xfrm>
              <a:off x="1824" y="3562"/>
              <a:ext cx="3504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zh-CN" altLang="en-US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不具备        的形式，所以</a:t>
              </a:r>
              <a:r>
                <a:rPr lang="en-US" altLang="zh-CN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y</a:t>
              </a:r>
              <a:r>
                <a:rPr lang="zh-CN" altLang="en-US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不是</a:t>
              </a:r>
              <a:r>
                <a:rPr lang="en-US" altLang="zh-CN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x</a:t>
              </a:r>
              <a:r>
                <a:rPr lang="zh-CN" altLang="en-US" sz="2400" b="1" dirty="0">
                  <a:solidFill>
                    <a:srgbClr val="0000FF"/>
                  </a:solidFill>
                  <a:latin typeface="楷体_GB2312" pitchFamily="49" charset="-122"/>
                  <a:ea typeface="宋体" panose="02010600030101010101" pitchFamily="2" charset="-122"/>
                </a:rPr>
                <a:t>的反比例函数．</a:t>
              </a:r>
              <a:endPara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宋体" panose="02010600030101010101" pitchFamily="2" charset="-122"/>
              </a:endParaRPr>
            </a:p>
          </p:txBody>
        </p:sp>
        <p:pic>
          <p:nvPicPr>
            <p:cNvPr id="17441" name="Picture 49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544" y="3465"/>
              <a:ext cx="594" cy="471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5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5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2000"/>
                                        <p:tgtEl>
                                          <p:spTgt spid="105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2000"/>
                                        <p:tgtEl>
                                          <p:spTgt spid="105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105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2000"/>
                                        <p:tgtEl>
                                          <p:spTgt spid="105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2000"/>
                                        <p:tgtEl>
                                          <p:spTgt spid="105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2000"/>
                                        <p:tgtEl>
                                          <p:spTgt spid="105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2000"/>
                                        <p:tgtEl>
                                          <p:spTgt spid="105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2000"/>
                                        <p:tgtEl>
                                          <p:spTgt spid="105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2000"/>
                                        <p:tgtEl>
                                          <p:spTgt spid="105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05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105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05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5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5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7" dur="2000"/>
                                        <p:tgtEl>
                                          <p:spTgt spid="105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05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05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105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8" grpId="0"/>
      <p:bldP spid="10548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197" name="Text Box 5"/>
          <p:cNvSpPr txBox="1"/>
          <p:nvPr/>
        </p:nvSpPr>
        <p:spPr>
          <a:xfrm>
            <a:off x="0" y="685800"/>
            <a:ext cx="8534400" cy="1554163"/>
          </a:xfrm>
          <a:prstGeom prst="rect">
            <a:avLst/>
          </a:prstGeom>
          <a:solidFill>
            <a:srgbClr val="FDF1F3"/>
          </a:solidFill>
          <a:ln w="9525">
            <a:noFill/>
          </a:ln>
        </p:spPr>
        <p:txBody>
          <a:bodyPr anchor="t" anchorCtr="0">
            <a:spAutoFit/>
          </a:bodyPr>
          <a:p>
            <a:pPr marL="342900" indent="-342900">
              <a:spcBef>
                <a:spcPct val="50000"/>
              </a:spcBef>
            </a:pPr>
            <a:r>
              <a:rPr lang="en-US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32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en-US" altLang="zh-CN" sz="32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已知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y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是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的反比例函数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当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x=2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时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,y=6.           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）写出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y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与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的函数关系式；           （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）求当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x=4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时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y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的值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en-US" altLang="zh-CN" sz="32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207" name="Text Box 15"/>
          <p:cNvSpPr txBox="1"/>
          <p:nvPr/>
        </p:nvSpPr>
        <p:spPr>
          <a:xfrm>
            <a:off x="2819400" y="2438400"/>
            <a:ext cx="46482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因为当 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x=2 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时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y=6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，所以有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35" name="AutoShape 25"/>
          <p:cNvSpPr/>
          <p:nvPr/>
        </p:nvSpPr>
        <p:spPr>
          <a:xfrm>
            <a:off x="0" y="0"/>
            <a:ext cx="2286000" cy="685800"/>
          </a:xfrm>
          <a:prstGeom prst="flowChartAlternateProcess">
            <a:avLst/>
          </a:prstGeom>
          <a:gradFill rotWithShape="1">
            <a:gsLst>
              <a:gs pos="0">
                <a:schemeClr val="bg1"/>
              </a:gs>
              <a:gs pos="50000">
                <a:srgbClr val="99FF66"/>
              </a:gs>
              <a:gs pos="100000">
                <a:schemeClr val="bg1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 wrap="none" anchor="ctr" anchorCtr="0"/>
          <a:p>
            <a:pPr algn="ctr"/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楷体_GB2312" pitchFamily="49" charset="-122"/>
              </a:rPr>
              <a:t>例题欣赏</a:t>
            </a:r>
            <a:endParaRPr lang="zh-CN" altLang="en-US" sz="3600" b="1" dirty="0">
              <a:solidFill>
                <a:srgbClr val="0000CC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grpSp>
        <p:nvGrpSpPr>
          <p:cNvPr id="8230" name="Group 38"/>
          <p:cNvGrpSpPr/>
          <p:nvPr/>
        </p:nvGrpSpPr>
        <p:grpSpPr>
          <a:xfrm>
            <a:off x="206375" y="2286000"/>
            <a:ext cx="3298825" cy="685800"/>
            <a:chOff x="130" y="1632"/>
            <a:chExt cx="2078" cy="432"/>
          </a:xfrm>
        </p:grpSpPr>
        <p:sp>
          <p:nvSpPr>
            <p:cNvPr id="18437" name="Text Box 26"/>
            <p:cNvSpPr txBox="1"/>
            <p:nvPr/>
          </p:nvSpPr>
          <p:spPr>
            <a:xfrm>
              <a:off x="130" y="1728"/>
              <a:ext cx="120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解：（</a:t>
              </a:r>
              <a:r>
                <a:rPr lang="en-US" altLang="zh-CN" sz="24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1</a:t>
              </a:r>
              <a:r>
                <a:rPr lang="zh-CN" altLang="en-US" sz="24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）设</a:t>
              </a:r>
              <a:endPara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grpSp>
          <p:nvGrpSpPr>
            <p:cNvPr id="18438" name="Group 32"/>
            <p:cNvGrpSpPr/>
            <p:nvPr/>
          </p:nvGrpSpPr>
          <p:grpSpPr>
            <a:xfrm>
              <a:off x="1223" y="1632"/>
              <a:ext cx="985" cy="432"/>
              <a:chOff x="240" y="1214"/>
              <a:chExt cx="985" cy="432"/>
            </a:xfrm>
          </p:grpSpPr>
          <p:sp>
            <p:nvSpPr>
              <p:cNvPr id="18439" name="Text Box 28"/>
              <p:cNvSpPr txBox="1"/>
              <p:nvPr/>
            </p:nvSpPr>
            <p:spPr>
              <a:xfrm>
                <a:off x="240" y="1298"/>
                <a:ext cx="505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y</a:t>
                </a:r>
                <a:r>
                  <a:rPr lang="en-US" altLang="zh-CN" sz="2400" b="1" dirty="0">
                    <a:latin typeface="Arial" panose="020B0604020202020204" pitchFamily="34" charset="0"/>
                    <a:ea typeface="宋体" panose="02010600030101010101" pitchFamily="2" charset="-122"/>
                  </a:rPr>
                  <a:t>=</a:t>
                </a:r>
                <a:endPara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8440" name="Text Box 29"/>
              <p:cNvSpPr txBox="1"/>
              <p:nvPr/>
            </p:nvSpPr>
            <p:spPr>
              <a:xfrm>
                <a:off x="384" y="1214"/>
                <a:ext cx="841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   </a:t>
                </a:r>
                <a:r>
                  <a:rPr lang="en-US" altLang="zh-CN" sz="2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k</a:t>
                </a:r>
                <a:endParaRPr lang="en-US" altLang="zh-CN" sz="2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8441" name="Text Box 30"/>
              <p:cNvSpPr txBox="1"/>
              <p:nvPr/>
            </p:nvSpPr>
            <p:spPr>
              <a:xfrm>
                <a:off x="542" y="1358"/>
                <a:ext cx="33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x</a:t>
                </a:r>
                <a:endParaRPr lang="en-US" altLang="zh-CN" sz="2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8442" name="Line 31"/>
              <p:cNvSpPr/>
              <p:nvPr/>
            </p:nvSpPr>
            <p:spPr>
              <a:xfrm>
                <a:off x="507" y="1447"/>
                <a:ext cx="288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pPr eaLnBrk="0" hangingPunct="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8231" name="Group 39"/>
          <p:cNvGrpSpPr/>
          <p:nvPr/>
        </p:nvGrpSpPr>
        <p:grpSpPr>
          <a:xfrm>
            <a:off x="1676400" y="3014663"/>
            <a:ext cx="1165225" cy="871537"/>
            <a:chOff x="720" y="2111"/>
            <a:chExt cx="734" cy="549"/>
          </a:xfrm>
        </p:grpSpPr>
        <p:sp>
          <p:nvSpPr>
            <p:cNvPr id="18444" name="Text Box 34"/>
            <p:cNvSpPr txBox="1"/>
            <p:nvPr/>
          </p:nvSpPr>
          <p:spPr>
            <a:xfrm>
              <a:off x="720" y="2244"/>
              <a:ext cx="50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6</a:t>
              </a:r>
              <a:r>
                <a:rPr lang="en-US" altLang="zh-CN" b="1" dirty="0">
                  <a:latin typeface="Arial" panose="020B0604020202020204" pitchFamily="34" charset="0"/>
                  <a:ea typeface="宋体" panose="02010600030101010101" pitchFamily="2" charset="-122"/>
                </a:rPr>
                <a:t>=</a:t>
              </a:r>
              <a:endParaRPr lang="en-US" altLang="zh-CN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45" name="Text Box 35"/>
            <p:cNvSpPr txBox="1"/>
            <p:nvPr/>
          </p:nvSpPr>
          <p:spPr>
            <a:xfrm>
              <a:off x="878" y="2111"/>
              <a:ext cx="57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  </a:t>
              </a:r>
              <a:r>
                <a:rPr lang="en-US" altLang="zh-CN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k</a:t>
              </a:r>
              <a:endParaRPr lang="en-US" altLang="zh-CN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8446" name="Text Box 36"/>
            <p:cNvSpPr txBox="1"/>
            <p:nvPr/>
          </p:nvSpPr>
          <p:spPr>
            <a:xfrm>
              <a:off x="1050" y="2333"/>
              <a:ext cx="33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8447" name="Line 37"/>
            <p:cNvSpPr/>
            <p:nvPr/>
          </p:nvSpPr>
          <p:spPr>
            <a:xfrm>
              <a:off x="1001" y="2400"/>
              <a:ext cx="288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8232" name="Text Box 40"/>
          <p:cNvSpPr txBox="1"/>
          <p:nvPr/>
        </p:nvSpPr>
        <p:spPr>
          <a:xfrm>
            <a:off x="3352800" y="3200400"/>
            <a:ext cx="2590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解得    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k=12</a:t>
            </a:r>
            <a:endParaRPr lang="en-US" altLang="zh-CN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8251" name="Group 59"/>
          <p:cNvGrpSpPr/>
          <p:nvPr/>
        </p:nvGrpSpPr>
        <p:grpSpPr>
          <a:xfrm>
            <a:off x="1219200" y="3581400"/>
            <a:ext cx="4343400" cy="884238"/>
            <a:chOff x="768" y="2256"/>
            <a:chExt cx="2736" cy="557"/>
          </a:xfrm>
        </p:grpSpPr>
        <p:sp>
          <p:nvSpPr>
            <p:cNvPr id="18450" name="Text Box 18"/>
            <p:cNvSpPr txBox="1"/>
            <p:nvPr/>
          </p:nvSpPr>
          <p:spPr>
            <a:xfrm>
              <a:off x="768" y="2448"/>
              <a:ext cx="225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∴</a:t>
              </a: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y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与</a:t>
              </a: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x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的函数关系式为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8451" name="Group 46"/>
            <p:cNvGrpSpPr/>
            <p:nvPr/>
          </p:nvGrpSpPr>
          <p:grpSpPr>
            <a:xfrm>
              <a:off x="2784" y="2256"/>
              <a:ext cx="720" cy="557"/>
              <a:chOff x="3970" y="2400"/>
              <a:chExt cx="734" cy="536"/>
            </a:xfrm>
          </p:grpSpPr>
          <p:sp>
            <p:nvSpPr>
              <p:cNvPr id="18452" name="Text Box 42"/>
              <p:cNvSpPr txBox="1"/>
              <p:nvPr/>
            </p:nvSpPr>
            <p:spPr>
              <a:xfrm>
                <a:off x="3970" y="2533"/>
                <a:ext cx="505" cy="31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b="1" dirty="0">
                    <a:latin typeface="Arial" panose="020B0604020202020204" pitchFamily="34" charset="0"/>
                    <a:ea typeface="宋体" panose="02010600030101010101" pitchFamily="2" charset="-122"/>
                  </a:rPr>
                  <a:t>y=</a:t>
                </a:r>
                <a:endParaRPr lang="en-US" altLang="zh-CN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8453" name="Text Box 43"/>
              <p:cNvSpPr txBox="1"/>
              <p:nvPr/>
            </p:nvSpPr>
            <p:spPr>
              <a:xfrm>
                <a:off x="4128" y="2400"/>
                <a:ext cx="576" cy="31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   </a:t>
                </a:r>
                <a:r>
                  <a:rPr lang="en-US" altLang="zh-CN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12</a:t>
                </a:r>
                <a:endParaRPr lang="en-US" altLang="zh-CN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8454" name="Text Box 44"/>
              <p:cNvSpPr txBox="1"/>
              <p:nvPr/>
            </p:nvSpPr>
            <p:spPr>
              <a:xfrm>
                <a:off x="4368" y="2622"/>
                <a:ext cx="336" cy="31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x</a:t>
                </a:r>
                <a:endParaRPr lang="en-US" altLang="zh-CN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8455" name="Line 45"/>
              <p:cNvSpPr/>
              <p:nvPr/>
            </p:nvSpPr>
            <p:spPr>
              <a:xfrm>
                <a:off x="4320" y="2689"/>
                <a:ext cx="288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pPr eaLnBrk="0" hangingPunct="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8252" name="Group 60"/>
          <p:cNvGrpSpPr/>
          <p:nvPr/>
        </p:nvGrpSpPr>
        <p:grpSpPr>
          <a:xfrm>
            <a:off x="990600" y="4343400"/>
            <a:ext cx="4648200" cy="871538"/>
            <a:chOff x="576" y="2784"/>
            <a:chExt cx="2928" cy="549"/>
          </a:xfrm>
        </p:grpSpPr>
        <p:sp>
          <p:nvSpPr>
            <p:cNvPr id="18457" name="Text Box 22"/>
            <p:cNvSpPr txBox="1"/>
            <p:nvPr/>
          </p:nvSpPr>
          <p:spPr>
            <a:xfrm>
              <a:off x="576" y="2976"/>
              <a:ext cx="292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（</a:t>
              </a: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） 把 </a:t>
              </a: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x=4 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代入            得 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8458" name="Group 47"/>
            <p:cNvGrpSpPr/>
            <p:nvPr/>
          </p:nvGrpSpPr>
          <p:grpSpPr>
            <a:xfrm>
              <a:off x="2166" y="2784"/>
              <a:ext cx="734" cy="549"/>
              <a:chOff x="3970" y="2400"/>
              <a:chExt cx="734" cy="549"/>
            </a:xfrm>
          </p:grpSpPr>
          <p:sp>
            <p:nvSpPr>
              <p:cNvPr id="18459" name="Text Box 48"/>
              <p:cNvSpPr txBox="1"/>
              <p:nvPr/>
            </p:nvSpPr>
            <p:spPr>
              <a:xfrm>
                <a:off x="3970" y="2533"/>
                <a:ext cx="505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b="1" dirty="0">
                    <a:latin typeface="Arial" panose="020B0604020202020204" pitchFamily="34" charset="0"/>
                    <a:ea typeface="宋体" panose="02010600030101010101" pitchFamily="2" charset="-122"/>
                  </a:rPr>
                  <a:t>y=</a:t>
                </a:r>
                <a:endParaRPr lang="en-US" altLang="zh-CN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8460" name="Text Box 49"/>
              <p:cNvSpPr txBox="1"/>
              <p:nvPr/>
            </p:nvSpPr>
            <p:spPr>
              <a:xfrm>
                <a:off x="4128" y="2400"/>
                <a:ext cx="57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   </a:t>
                </a:r>
                <a:r>
                  <a:rPr lang="en-US" altLang="zh-CN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12</a:t>
                </a:r>
                <a:endParaRPr lang="en-US" altLang="zh-CN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8461" name="Text Box 50"/>
              <p:cNvSpPr txBox="1"/>
              <p:nvPr/>
            </p:nvSpPr>
            <p:spPr>
              <a:xfrm>
                <a:off x="4368" y="2622"/>
                <a:ext cx="33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x</a:t>
                </a:r>
                <a:endParaRPr lang="en-US" altLang="zh-CN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8462" name="Line 51"/>
              <p:cNvSpPr/>
              <p:nvPr/>
            </p:nvSpPr>
            <p:spPr>
              <a:xfrm>
                <a:off x="4320" y="2689"/>
                <a:ext cx="288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pPr eaLnBrk="0" hangingPunct="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8250" name="Group 58"/>
          <p:cNvGrpSpPr/>
          <p:nvPr/>
        </p:nvGrpSpPr>
        <p:grpSpPr>
          <a:xfrm>
            <a:off x="5029200" y="4419600"/>
            <a:ext cx="1828800" cy="871538"/>
            <a:chOff x="2928" y="3147"/>
            <a:chExt cx="1152" cy="549"/>
          </a:xfrm>
        </p:grpSpPr>
        <p:grpSp>
          <p:nvGrpSpPr>
            <p:cNvPr id="18464" name="Group 52"/>
            <p:cNvGrpSpPr/>
            <p:nvPr/>
          </p:nvGrpSpPr>
          <p:grpSpPr>
            <a:xfrm>
              <a:off x="2928" y="3147"/>
              <a:ext cx="734" cy="549"/>
              <a:chOff x="3970" y="2400"/>
              <a:chExt cx="734" cy="549"/>
            </a:xfrm>
          </p:grpSpPr>
          <p:sp>
            <p:nvSpPr>
              <p:cNvPr id="18465" name="Text Box 53"/>
              <p:cNvSpPr txBox="1"/>
              <p:nvPr/>
            </p:nvSpPr>
            <p:spPr>
              <a:xfrm>
                <a:off x="3970" y="2533"/>
                <a:ext cx="505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b="1" dirty="0">
                    <a:latin typeface="Arial" panose="020B0604020202020204" pitchFamily="34" charset="0"/>
                    <a:ea typeface="宋体" panose="02010600030101010101" pitchFamily="2" charset="-122"/>
                  </a:rPr>
                  <a:t>y=</a:t>
                </a:r>
                <a:endParaRPr lang="en-US" altLang="zh-CN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8466" name="Text Box 54"/>
              <p:cNvSpPr txBox="1"/>
              <p:nvPr/>
            </p:nvSpPr>
            <p:spPr>
              <a:xfrm>
                <a:off x="4128" y="2400"/>
                <a:ext cx="57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   </a:t>
                </a:r>
                <a:r>
                  <a:rPr lang="en-US" altLang="zh-CN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12</a:t>
                </a:r>
                <a:endParaRPr lang="en-US" altLang="zh-CN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8467" name="Text Box 55"/>
              <p:cNvSpPr txBox="1"/>
              <p:nvPr/>
            </p:nvSpPr>
            <p:spPr>
              <a:xfrm>
                <a:off x="4368" y="2622"/>
                <a:ext cx="33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4</a:t>
                </a:r>
                <a:endParaRPr lang="en-US" altLang="zh-CN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8468" name="Line 56"/>
              <p:cNvSpPr/>
              <p:nvPr/>
            </p:nvSpPr>
            <p:spPr>
              <a:xfrm>
                <a:off x="4320" y="2689"/>
                <a:ext cx="288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pPr eaLnBrk="0" hangingPunct="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8469" name="Text Box 57"/>
            <p:cNvSpPr txBox="1"/>
            <p:nvPr/>
          </p:nvSpPr>
          <p:spPr>
            <a:xfrm>
              <a:off x="3552" y="3284"/>
              <a:ext cx="52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 dirty="0">
                  <a:latin typeface="Arial" panose="020B0604020202020204" pitchFamily="34" charset="0"/>
                  <a:ea typeface="宋体" panose="02010600030101010101" pitchFamily="2" charset="-122"/>
                </a:rPr>
                <a:t>=3</a:t>
              </a:r>
              <a:endParaRPr lang="en-US" altLang="zh-CN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8254" name="Text Box 62"/>
          <p:cNvSpPr txBox="1"/>
          <p:nvPr/>
        </p:nvSpPr>
        <p:spPr>
          <a:xfrm>
            <a:off x="381000" y="2743200"/>
            <a:ext cx="8305800" cy="11906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已知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y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是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x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的反比例函数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当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x=3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时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,y=-8. 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求当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y=2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时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x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的值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.</a:t>
            </a:r>
            <a:endParaRPr lang="en-US" altLang="zh-CN" sz="36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8255" name="Rectangle 63"/>
          <p:cNvSpPr/>
          <p:nvPr/>
        </p:nvSpPr>
        <p:spPr>
          <a:xfrm>
            <a:off x="0" y="5486400"/>
            <a:ext cx="9144000" cy="762000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/>
          <a:p>
            <a:pPr algn="ctr"/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华文彩云" panose="02010800040101010101" pitchFamily="2" charset="-122"/>
              </a:rPr>
              <a:t>待定系数法</a:t>
            </a:r>
            <a:r>
              <a:rPr lang="zh-CN" altLang="en-US" sz="4000" b="1" dirty="0">
                <a:solidFill>
                  <a:srgbClr val="0099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求</a:t>
            </a:r>
            <a:r>
              <a:rPr lang="zh-CN" altLang="en-US" sz="4400" b="1" dirty="0">
                <a:solidFill>
                  <a:srgbClr val="0099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函数的解析式</a:t>
            </a:r>
            <a:endParaRPr lang="zh-CN" altLang="en-US" sz="4400" b="1" dirty="0">
              <a:solidFill>
                <a:srgbClr val="0099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500"/>
                                        <p:tgtEl>
                                          <p:spTgt spid="8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8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6" dur="500"/>
                                        <p:tgtEl>
                                          <p:spTgt spid="82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Effect transition="out" filter="box(in)">
                                      <p:cBhvr>
                                        <p:cTn id="59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2" dur="500"/>
                                        <p:tgtEl>
                                          <p:spTgt spid="82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5" dur="500"/>
                                        <p:tgtEl>
                                          <p:spTgt spid="82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8" dur="500"/>
                                        <p:tgtEl>
                                          <p:spTgt spid="82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1" dur="500"/>
                                        <p:tgtEl>
                                          <p:spTgt spid="82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4" dur="500"/>
                                        <p:tgtEl>
                                          <p:spTgt spid="82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0" dur="500"/>
                                        <p:tgtEl>
                                          <p:spTgt spid="8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animBg="1"/>
      <p:bldP spid="8207" grpId="0"/>
      <p:bldP spid="8207" grpId="1"/>
      <p:bldP spid="8232" grpId="0"/>
      <p:bldP spid="8232" grpId="1"/>
      <p:bldP spid="8254" grpId="0"/>
      <p:bldP spid="825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1" name="Rectangle 3"/>
          <p:cNvSpPr/>
          <p:nvPr/>
        </p:nvSpPr>
        <p:spPr>
          <a:xfrm>
            <a:off x="838200" y="1020763"/>
            <a:ext cx="684213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2" name="Rectangle 4"/>
          <p:cNvSpPr/>
          <p:nvPr/>
        </p:nvSpPr>
        <p:spPr>
          <a:xfrm>
            <a:off x="838200" y="1020763"/>
            <a:ext cx="69215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9543" name="Text Box 39"/>
          <p:cNvSpPr txBox="1"/>
          <p:nvPr/>
        </p:nvSpPr>
        <p:spPr>
          <a:xfrm>
            <a:off x="304800" y="2590800"/>
            <a:ext cx="7200900" cy="18018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、已知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y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与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r>
              <a:rPr lang="en-US" altLang="zh-CN" b="1" baseline="30000" dirty="0">
                <a:latin typeface="宋体" panose="02010600030101010101" pitchFamily="2" charset="-122"/>
                <a:ea typeface="宋体" panose="02010600030101010101" pitchFamily="2" charset="-122"/>
              </a:rPr>
              <a:t>2 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成反比例，并且当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x=3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时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y=4.</a:t>
            </a:r>
            <a:endParaRPr lang="en-US" altLang="zh-CN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⑴ 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写出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y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之间的函数关系式；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⑵ 求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x=1.5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时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y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的值。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484" name="AutoShape 40"/>
          <p:cNvSpPr/>
          <p:nvPr/>
        </p:nvSpPr>
        <p:spPr>
          <a:xfrm>
            <a:off x="0" y="0"/>
            <a:ext cx="2438400" cy="685800"/>
          </a:xfrm>
          <a:prstGeom prst="flowChartAlternateProcess">
            <a:avLst/>
          </a:prstGeom>
          <a:gradFill rotWithShape="1">
            <a:gsLst>
              <a:gs pos="0">
                <a:schemeClr val="bg1"/>
              </a:gs>
              <a:gs pos="50000">
                <a:srgbClr val="99FF66"/>
              </a:gs>
              <a:gs pos="100000">
                <a:schemeClr val="bg1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 wrap="none" anchor="ctr" anchorCtr="0"/>
          <a:p>
            <a:pPr algn="ctr"/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楷体_GB2312" pitchFamily="49" charset="-122"/>
              </a:rPr>
              <a:t>漫步课外</a:t>
            </a:r>
            <a:endParaRPr lang="zh-CN" altLang="en-US" sz="3600" b="1" dirty="0">
              <a:solidFill>
                <a:srgbClr val="0000CC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grpSp>
        <p:nvGrpSpPr>
          <p:cNvPr id="20485" name="Group 45"/>
          <p:cNvGrpSpPr/>
          <p:nvPr/>
        </p:nvGrpSpPr>
        <p:grpSpPr>
          <a:xfrm>
            <a:off x="152400" y="685800"/>
            <a:ext cx="8686800" cy="1662113"/>
            <a:chOff x="96" y="432"/>
            <a:chExt cx="5472" cy="1047"/>
          </a:xfrm>
        </p:grpSpPr>
        <p:sp>
          <p:nvSpPr>
            <p:cNvPr id="20486" name="Rectangle 43"/>
            <p:cNvSpPr/>
            <p:nvPr/>
          </p:nvSpPr>
          <p:spPr>
            <a:xfrm>
              <a:off x="96" y="576"/>
              <a:ext cx="5472" cy="90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r>
                <a:rPr lang="en-US" altLang="zh-CN" b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1</a:t>
              </a:r>
              <a:r>
                <a:rPr lang="zh-CN" altLang="en-US" b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、当</a:t>
              </a:r>
              <a:r>
                <a:rPr lang="en-US" altLang="zh-CN" b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m</a:t>
              </a:r>
              <a:r>
                <a:rPr lang="zh-CN" altLang="en-US" b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取什么值时，函数                                 </a:t>
              </a:r>
              <a:r>
                <a: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rPr>
                <a:t>是</a:t>
              </a:r>
              <a:r>
                <a:rPr lang="en-US" altLang="zh-CN" b="1" dirty="0">
                  <a:latin typeface="Arial" panose="020B0604020202020204" pitchFamily="34" charset="0"/>
                  <a:ea typeface="宋体" panose="02010600030101010101" pitchFamily="2" charset="-122"/>
                </a:rPr>
                <a:t>x</a:t>
              </a:r>
              <a:r>
                <a: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rPr>
                <a:t>的反比例函数？</a:t>
              </a: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endPara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20487" name="Object 44"/>
            <p:cNvGraphicFramePr>
              <a:graphicFrameLocks noChangeAspect="1"/>
            </p:cNvGraphicFramePr>
            <p:nvPr/>
          </p:nvGraphicFramePr>
          <p:xfrm>
            <a:off x="2688" y="432"/>
            <a:ext cx="1920" cy="48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8" name="" r:id="rId1" imgW="1003300" imgH="254000" progId="Equation.3">
                    <p:embed/>
                  </p:oleObj>
                </mc:Choice>
                <mc:Fallback>
                  <p:oleObj name="" r:id="rId1" imgW="1003300" imgH="254000" progId="Equation.3">
                    <p:embed/>
                    <p:pic>
                      <p:nvPicPr>
                        <p:cNvPr id="0" name="图片 3097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688" y="432"/>
                          <a:ext cx="1920" cy="48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95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95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9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4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Text Box 2"/>
          <p:cNvSpPr txBox="1"/>
          <p:nvPr/>
        </p:nvSpPr>
        <p:spPr>
          <a:xfrm>
            <a:off x="0" y="609600"/>
            <a:ext cx="8296275" cy="18002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、已知函数 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y = y</a:t>
            </a:r>
            <a:r>
              <a:rPr lang="en-US" altLang="zh-CN" b="1" baseline="-2500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 + y</a:t>
            </a:r>
            <a:r>
              <a:rPr lang="en-US" altLang="zh-CN" b="1" baseline="-25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en-US" altLang="zh-CN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y</a:t>
            </a:r>
            <a:r>
              <a:rPr lang="en-US" altLang="zh-CN" b="1" baseline="-25000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zh-CN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x </a:t>
            </a:r>
            <a:r>
              <a:rPr lang="zh-CN" altLang="en-US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成正比例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en-US" altLang="zh-CN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y</a:t>
            </a:r>
            <a:r>
              <a:rPr lang="en-US" altLang="zh-CN" b="1" baseline="-250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zh-CN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x</a:t>
            </a: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成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反比例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，且当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x=1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时，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y=4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；当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x=2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时，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y=5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(1)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求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y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x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的函数关系式；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(2)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当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x=4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时，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y 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的值。  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2339" name="Text Box 3"/>
          <p:cNvSpPr txBox="1"/>
          <p:nvPr/>
        </p:nvSpPr>
        <p:spPr>
          <a:xfrm>
            <a:off x="3886200" y="1600200"/>
            <a:ext cx="5040313" cy="11874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仿宋_GB2312"/>
                <a:ea typeface="仿宋_GB2312"/>
              </a:rPr>
              <a:t>方法：先分别设</a:t>
            </a:r>
            <a:r>
              <a:rPr lang="en-US" altLang="zh-CN" sz="2400" b="1" dirty="0">
                <a:solidFill>
                  <a:srgbClr val="FF0000"/>
                </a:solidFill>
                <a:latin typeface="仿宋_GB2312"/>
                <a:ea typeface="仿宋_GB2312"/>
              </a:rPr>
              <a:t>y</a:t>
            </a:r>
            <a:r>
              <a:rPr lang="en-US" altLang="zh-CN" sz="2400" b="1" baseline="-25000" dirty="0">
                <a:solidFill>
                  <a:srgbClr val="FF0000"/>
                </a:solidFill>
                <a:latin typeface="仿宋_GB2312"/>
                <a:ea typeface="仿宋_GB2312"/>
              </a:rPr>
              <a:t>1</a:t>
            </a:r>
            <a:r>
              <a:rPr lang="en-US" altLang="zh-CN" sz="2400" b="1" dirty="0">
                <a:solidFill>
                  <a:srgbClr val="FF0000"/>
                </a:solidFill>
                <a:latin typeface="仿宋_GB2312"/>
                <a:ea typeface="仿宋_GB2312"/>
              </a:rPr>
              <a:t>,y</a:t>
            </a:r>
            <a:r>
              <a:rPr lang="en-US" altLang="zh-CN" sz="2400" b="1" baseline="-25000" dirty="0">
                <a:solidFill>
                  <a:srgbClr val="FF0000"/>
                </a:solidFill>
                <a:latin typeface="仿宋_GB2312"/>
                <a:ea typeface="仿宋_GB2312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仿宋_GB2312"/>
                <a:ea typeface="仿宋_GB2312"/>
              </a:rPr>
              <a:t>与</a:t>
            </a:r>
            <a:r>
              <a:rPr lang="en-US" altLang="zh-CN" sz="2400" b="1" dirty="0">
                <a:solidFill>
                  <a:srgbClr val="FF0000"/>
                </a:solidFill>
                <a:latin typeface="仿宋_GB2312"/>
                <a:ea typeface="仿宋_GB2312"/>
              </a:rPr>
              <a:t>x</a:t>
            </a:r>
            <a:r>
              <a:rPr lang="zh-CN" altLang="en-US" sz="2400" b="1" dirty="0">
                <a:solidFill>
                  <a:srgbClr val="FF0000"/>
                </a:solidFill>
                <a:latin typeface="仿宋_GB2312"/>
                <a:ea typeface="仿宋_GB2312"/>
              </a:rPr>
              <a:t>的关系式，将两组值代入所设的函数关系式中，求出函数的值。</a:t>
            </a:r>
            <a:endParaRPr lang="zh-CN" altLang="en-US" sz="2400" b="1" dirty="0">
              <a:solidFill>
                <a:srgbClr val="FF0000"/>
              </a:solidFill>
              <a:latin typeface="仿宋_GB2312"/>
              <a:ea typeface="仿宋_GB2312"/>
            </a:endParaRPr>
          </a:p>
        </p:txBody>
      </p:sp>
      <p:grpSp>
        <p:nvGrpSpPr>
          <p:cNvPr id="142340" name="Group 4"/>
          <p:cNvGrpSpPr/>
          <p:nvPr/>
        </p:nvGrpSpPr>
        <p:grpSpPr>
          <a:xfrm>
            <a:off x="-85725" y="2133600"/>
            <a:ext cx="3975100" cy="979488"/>
            <a:chOff x="-54" y="1344"/>
            <a:chExt cx="2504" cy="617"/>
          </a:xfrm>
        </p:grpSpPr>
        <p:sp>
          <p:nvSpPr>
            <p:cNvPr id="22532" name="Text Box 5"/>
            <p:cNvSpPr txBox="1"/>
            <p:nvPr/>
          </p:nvSpPr>
          <p:spPr>
            <a:xfrm>
              <a:off x="-54" y="1525"/>
              <a:ext cx="170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解</a:t>
              </a: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  <a:sym typeface="Wingdings" panose="05000000000000000000" pitchFamily="2" charset="2"/>
                </a:rPr>
                <a:t>:(1)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设                </a:t>
              </a: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,</a:t>
              </a:r>
              <a:endPara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22533" name="Object 6"/>
            <p:cNvGraphicFramePr>
              <a:graphicFrameLocks noChangeAspect="1"/>
            </p:cNvGraphicFramePr>
            <p:nvPr/>
          </p:nvGraphicFramePr>
          <p:xfrm>
            <a:off x="690" y="1480"/>
            <a:ext cx="829" cy="3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9" name="" r:id="rId1" imgW="520700" imgH="215900" progId="Equation.3">
                    <p:embed/>
                  </p:oleObj>
                </mc:Choice>
                <mc:Fallback>
                  <p:oleObj name="" r:id="rId1" imgW="520700" imgH="215900" progId="Equation.3">
                    <p:embed/>
                    <p:pic>
                      <p:nvPicPr>
                        <p:cNvPr id="0" name="图片 3098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690" y="1480"/>
                          <a:ext cx="829" cy="34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534" name="Object 7"/>
            <p:cNvGraphicFramePr>
              <a:graphicFrameLocks noChangeAspect="1"/>
            </p:cNvGraphicFramePr>
            <p:nvPr/>
          </p:nvGraphicFramePr>
          <p:xfrm>
            <a:off x="1655" y="1344"/>
            <a:ext cx="795" cy="6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6" name="" r:id="rId3" imgW="508000" imgH="393700" progId="Equation.3">
                    <p:embed/>
                  </p:oleObj>
                </mc:Choice>
                <mc:Fallback>
                  <p:oleObj name="" r:id="rId3" imgW="508000" imgH="393700" progId="Equation.3">
                    <p:embed/>
                    <p:pic>
                      <p:nvPicPr>
                        <p:cNvPr id="0" name="图片 3095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655" y="1344"/>
                          <a:ext cx="795" cy="61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42344" name="Group 8"/>
          <p:cNvGrpSpPr/>
          <p:nvPr/>
        </p:nvGrpSpPr>
        <p:grpSpPr>
          <a:xfrm>
            <a:off x="708025" y="2997200"/>
            <a:ext cx="2279650" cy="928688"/>
            <a:chOff x="100" y="1893"/>
            <a:chExt cx="1436" cy="585"/>
          </a:xfrm>
        </p:grpSpPr>
        <p:sp>
          <p:nvSpPr>
            <p:cNvPr id="22536" name="Text Box 9"/>
            <p:cNvSpPr txBox="1"/>
            <p:nvPr/>
          </p:nvSpPr>
          <p:spPr>
            <a:xfrm>
              <a:off x="100" y="2024"/>
              <a:ext cx="309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则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22537" name="Object 10"/>
            <p:cNvGraphicFramePr>
              <a:graphicFrameLocks noChangeAspect="1"/>
            </p:cNvGraphicFramePr>
            <p:nvPr/>
          </p:nvGraphicFramePr>
          <p:xfrm>
            <a:off x="385" y="1893"/>
            <a:ext cx="1151" cy="5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0" name="" r:id="rId5" imgW="774700" imgH="393700" progId="Equation.3">
                    <p:embed/>
                  </p:oleObj>
                </mc:Choice>
                <mc:Fallback>
                  <p:oleObj name="" r:id="rId5" imgW="774700" imgH="393700" progId="Equation.3">
                    <p:embed/>
                    <p:pic>
                      <p:nvPicPr>
                        <p:cNvPr id="0" name="图片 3099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385" y="1893"/>
                          <a:ext cx="1151" cy="58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42347" name="Rectangle 11"/>
          <p:cNvSpPr/>
          <p:nvPr/>
        </p:nvSpPr>
        <p:spPr>
          <a:xfrm>
            <a:off x="250825" y="3789363"/>
            <a:ext cx="432276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∵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x=1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时，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y=4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；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x=2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时，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y=5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42348" name="Object 12"/>
          <p:cNvGraphicFramePr>
            <a:graphicFrameLocks noChangeAspect="1"/>
          </p:cNvGraphicFramePr>
          <p:nvPr/>
        </p:nvGraphicFramePr>
        <p:xfrm>
          <a:off x="107950" y="4292600"/>
          <a:ext cx="1995488" cy="1365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7" imgW="965835" imgH="660400" progId="Equation.3">
                  <p:embed/>
                </p:oleObj>
              </mc:Choice>
              <mc:Fallback>
                <p:oleObj name="" r:id="rId7" imgW="965835" imgH="660400" progId="Equation.3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07950" y="4292600"/>
                        <a:ext cx="1995488" cy="1365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2349" name="Object 13"/>
          <p:cNvGraphicFramePr>
            <a:graphicFrameLocks noChangeAspect="1"/>
          </p:cNvGraphicFramePr>
          <p:nvPr/>
        </p:nvGraphicFramePr>
        <p:xfrm>
          <a:off x="2339975" y="4413250"/>
          <a:ext cx="1439863" cy="103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9" imgW="673100" imgH="482600" progId="Equation.3">
                  <p:embed/>
                </p:oleObj>
              </mc:Choice>
              <mc:Fallback>
                <p:oleObj name="" r:id="rId9" imgW="673100" imgH="482600" progId="Equation.3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339975" y="4413250"/>
                        <a:ext cx="1439863" cy="1031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42350" name="Group 14"/>
          <p:cNvGrpSpPr/>
          <p:nvPr/>
        </p:nvGrpSpPr>
        <p:grpSpPr>
          <a:xfrm>
            <a:off x="304800" y="5334000"/>
            <a:ext cx="4857750" cy="928688"/>
            <a:chOff x="204" y="3525"/>
            <a:chExt cx="3060" cy="585"/>
          </a:xfrm>
        </p:grpSpPr>
        <p:sp>
          <p:nvSpPr>
            <p:cNvPr id="22542" name="Text Box 15"/>
            <p:cNvSpPr txBox="1"/>
            <p:nvPr/>
          </p:nvSpPr>
          <p:spPr>
            <a:xfrm>
              <a:off x="204" y="3709"/>
              <a:ext cx="206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∴y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与</a:t>
              </a: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x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的函数关系式为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22543" name="Object 16"/>
            <p:cNvGraphicFramePr>
              <a:graphicFrameLocks noChangeAspect="1"/>
            </p:cNvGraphicFramePr>
            <p:nvPr/>
          </p:nvGraphicFramePr>
          <p:xfrm>
            <a:off x="2245" y="3525"/>
            <a:ext cx="1019" cy="5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5" name="" r:id="rId11" imgW="685800" imgH="393700" progId="Equation.3">
                    <p:embed/>
                  </p:oleObj>
                </mc:Choice>
                <mc:Fallback>
                  <p:oleObj name="" r:id="rId11" imgW="685800" imgH="393700" progId="Equation.3">
                    <p:embed/>
                    <p:pic>
                      <p:nvPicPr>
                        <p:cNvPr id="0" name="图片 3094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2245" y="3525"/>
                          <a:ext cx="1019" cy="58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2544" name="Line 17"/>
          <p:cNvSpPr/>
          <p:nvPr/>
        </p:nvSpPr>
        <p:spPr>
          <a:xfrm>
            <a:off x="5257800" y="2819400"/>
            <a:ext cx="76200" cy="3352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42354" name="Group 18"/>
          <p:cNvGrpSpPr/>
          <p:nvPr/>
        </p:nvGrpSpPr>
        <p:grpSpPr>
          <a:xfrm>
            <a:off x="5580063" y="3429000"/>
            <a:ext cx="2808287" cy="1433513"/>
            <a:chOff x="3515" y="2160"/>
            <a:chExt cx="1769" cy="903"/>
          </a:xfrm>
        </p:grpSpPr>
        <p:sp>
          <p:nvSpPr>
            <p:cNvPr id="22546" name="Text Box 19"/>
            <p:cNvSpPr txBox="1"/>
            <p:nvPr/>
          </p:nvSpPr>
          <p:spPr>
            <a:xfrm>
              <a:off x="3515" y="2160"/>
              <a:ext cx="151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（</a:t>
              </a: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）当</a:t>
              </a: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x=4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时，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22547" name="Object 20"/>
            <p:cNvGraphicFramePr>
              <a:graphicFrameLocks noChangeAspect="1"/>
            </p:cNvGraphicFramePr>
            <p:nvPr/>
          </p:nvGraphicFramePr>
          <p:xfrm>
            <a:off x="3605" y="2478"/>
            <a:ext cx="1679" cy="5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1" name="" r:id="rId13" imgW="1130300" imgH="393700" progId="Equation.3">
                    <p:embed/>
                  </p:oleObj>
                </mc:Choice>
                <mc:Fallback>
                  <p:oleObj name="" r:id="rId13" imgW="1130300" imgH="393700" progId="Equation.3">
                    <p:embed/>
                    <p:pic>
                      <p:nvPicPr>
                        <p:cNvPr id="0" name="图片 3100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3605" y="2478"/>
                          <a:ext cx="1679" cy="58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2548" name="AutoShape 21"/>
          <p:cNvSpPr/>
          <p:nvPr/>
        </p:nvSpPr>
        <p:spPr>
          <a:xfrm>
            <a:off x="0" y="0"/>
            <a:ext cx="2286000" cy="685800"/>
          </a:xfrm>
          <a:prstGeom prst="flowChartAlternateProcess">
            <a:avLst/>
          </a:prstGeom>
          <a:gradFill rotWithShape="1">
            <a:gsLst>
              <a:gs pos="0">
                <a:schemeClr val="bg1"/>
              </a:gs>
              <a:gs pos="50000">
                <a:srgbClr val="99FF66"/>
              </a:gs>
              <a:gs pos="100000">
                <a:schemeClr val="bg1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 wrap="none" anchor="ctr" anchorCtr="0"/>
          <a:p>
            <a:pPr algn="ctr"/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楷体_GB2312" pitchFamily="49" charset="-122"/>
              </a:rPr>
              <a:t>超越思维</a:t>
            </a:r>
            <a:endParaRPr lang="zh-CN" altLang="en-US" sz="3600" b="1" dirty="0">
              <a:solidFill>
                <a:srgbClr val="0000CC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2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2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42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42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42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42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39" grpId="0"/>
      <p:bldP spid="14234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AutoShape 2"/>
          <p:cNvSpPr/>
          <p:nvPr/>
        </p:nvSpPr>
        <p:spPr>
          <a:xfrm>
            <a:off x="3182938" y="546100"/>
            <a:ext cx="2343150" cy="619125"/>
          </a:xfrm>
          <a:prstGeom prst="flowChartAlternateProcess">
            <a:avLst/>
          </a:prstGeom>
          <a:gradFill rotWithShape="1">
            <a:gsLst>
              <a:gs pos="0">
                <a:schemeClr val="bg1"/>
              </a:gs>
              <a:gs pos="50000">
                <a:srgbClr val="99FF66"/>
              </a:gs>
              <a:gs pos="100000">
                <a:schemeClr val="bg1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 wrap="none" anchor="ctr" anchorCtr="0"/>
          <a:p>
            <a:pPr algn="ctr"/>
            <a:r>
              <a:rPr lang="zh-CN" altLang="en-US" sz="4000" b="1" dirty="0">
                <a:solidFill>
                  <a:srgbClr val="0000CC"/>
                </a:solidFill>
                <a:latin typeface="Arial" panose="020B0604020202020204" pitchFamily="34" charset="0"/>
                <a:ea typeface="楷体_GB2312" pitchFamily="49" charset="-122"/>
              </a:rPr>
              <a:t>小  结</a:t>
            </a:r>
            <a:endParaRPr lang="zh-CN" altLang="en-US" sz="4000" b="1" dirty="0">
              <a:solidFill>
                <a:srgbClr val="0000CC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grpSp>
        <p:nvGrpSpPr>
          <p:cNvPr id="139267" name="Group 3"/>
          <p:cNvGrpSpPr/>
          <p:nvPr/>
        </p:nvGrpSpPr>
        <p:grpSpPr>
          <a:xfrm>
            <a:off x="104775" y="2087563"/>
            <a:ext cx="9361488" cy="1446212"/>
            <a:chOff x="67" y="890"/>
            <a:chExt cx="5897" cy="911"/>
          </a:xfrm>
        </p:grpSpPr>
        <p:sp>
          <p:nvSpPr>
            <p:cNvPr id="24579" name="Text Box 4"/>
            <p:cNvSpPr txBox="1"/>
            <p:nvPr/>
          </p:nvSpPr>
          <p:spPr>
            <a:xfrm>
              <a:off x="67" y="1028"/>
              <a:ext cx="5897" cy="63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１、反比例函数的意义：若</a:t>
              </a: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y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是</a:t>
              </a: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x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的反比例函数，则　　　　　　；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若　　　　　　，则</a:t>
              </a: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y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是</a:t>
              </a: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x</a:t>
              </a: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的反比例函数。　　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24580" name="Object 5"/>
            <p:cNvGraphicFramePr>
              <a:graphicFrameLocks noChangeAspect="1"/>
            </p:cNvGraphicFramePr>
            <p:nvPr/>
          </p:nvGraphicFramePr>
          <p:xfrm>
            <a:off x="4407" y="890"/>
            <a:ext cx="1149" cy="5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3" name="" r:id="rId1" imgW="778510" imgH="361950" progId="Equation.3">
                    <p:embed/>
                  </p:oleObj>
                </mc:Choice>
                <mc:Fallback>
                  <p:oleObj name="" r:id="rId1" imgW="778510" imgH="361950" progId="Equation.3">
                    <p:embed/>
                    <p:pic>
                      <p:nvPicPr>
                        <p:cNvPr id="0" name="图片 3102"/>
                        <p:cNvPicPr/>
                        <p:nvPr/>
                      </p:nvPicPr>
                      <p:blipFill>
                        <a:blip r:embed="rId2">
                          <a:clrChange>
                            <a:clrFrom>
                              <a:srgbClr val="000000"/>
                            </a:clrFrom>
                            <a:clrTo>
                              <a:srgbClr val="0000FF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4407" y="890"/>
                          <a:ext cx="1149" cy="54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4581" name="Object 6"/>
            <p:cNvGraphicFramePr>
              <a:graphicFrameLocks noChangeAspect="1"/>
            </p:cNvGraphicFramePr>
            <p:nvPr/>
          </p:nvGraphicFramePr>
          <p:xfrm>
            <a:off x="340" y="1253"/>
            <a:ext cx="1149" cy="5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2" name="" r:id="rId3" imgW="778510" imgH="361950" progId="Equation.3">
                    <p:embed/>
                  </p:oleObj>
                </mc:Choice>
                <mc:Fallback>
                  <p:oleObj name="" r:id="rId3" imgW="778510" imgH="361950" progId="Equation.3">
                    <p:embed/>
                    <p:pic>
                      <p:nvPicPr>
                        <p:cNvPr id="0" name="图片 3101"/>
                        <p:cNvPicPr/>
                        <p:nvPr/>
                      </p:nvPicPr>
                      <p:blipFill>
                        <a:blip r:embed="rId4">
                          <a:clrChange>
                            <a:clrFrom>
                              <a:srgbClr val="000000"/>
                            </a:clrFrom>
                            <a:clrTo>
                              <a:srgbClr val="0000FF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340" y="1253"/>
                          <a:ext cx="1149" cy="54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4582" name="Text Box 7"/>
          <p:cNvSpPr txBox="1"/>
          <p:nvPr/>
        </p:nvSpPr>
        <p:spPr>
          <a:xfrm>
            <a:off x="393700" y="3959225"/>
            <a:ext cx="7921625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zh-CN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9272" name="Text Box 8"/>
          <p:cNvSpPr txBox="1"/>
          <p:nvPr/>
        </p:nvSpPr>
        <p:spPr>
          <a:xfrm>
            <a:off x="33338" y="3598863"/>
            <a:ext cx="9361487" cy="4889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600" b="1" dirty="0">
                <a:latin typeface="Arial" panose="020B0604020202020204" pitchFamily="34" charset="0"/>
                <a:ea typeface="楷体_GB2312" pitchFamily="49" charset="-122"/>
              </a:rPr>
              <a:t>２、</a:t>
            </a:r>
            <a:r>
              <a:rPr lang="zh-CN" altLang="en-US" sz="26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列表法</a:t>
            </a:r>
            <a:r>
              <a:rPr lang="zh-CN" altLang="en-US" sz="26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和</a:t>
            </a:r>
            <a:r>
              <a:rPr lang="zh-CN" altLang="en-US" sz="26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解析法</a:t>
            </a:r>
            <a:r>
              <a:rPr lang="zh-CN" altLang="en-US" sz="26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都能用来表示两个变量之间的函数关系。</a:t>
            </a:r>
            <a:endParaRPr lang="zh-CN" altLang="en-US" sz="2600" b="1" dirty="0">
              <a:solidFill>
                <a:srgbClr val="0000FF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39273" name="Text Box 9"/>
          <p:cNvSpPr txBox="1"/>
          <p:nvPr/>
        </p:nvSpPr>
        <p:spPr>
          <a:xfrm>
            <a:off x="249238" y="4103688"/>
            <a:ext cx="3168650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二、方法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9274" name="Rectangle 10"/>
          <p:cNvSpPr/>
          <p:nvPr/>
        </p:nvSpPr>
        <p:spPr>
          <a:xfrm>
            <a:off x="249238" y="1655763"/>
            <a:ext cx="2376487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一、知识点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9275" name="Text Box 11"/>
          <p:cNvSpPr txBox="1"/>
          <p:nvPr/>
        </p:nvSpPr>
        <p:spPr>
          <a:xfrm>
            <a:off x="322263" y="4679950"/>
            <a:ext cx="7993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１、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待定系数法</a:t>
            </a:r>
            <a:endParaRPr lang="zh-CN" altLang="en-US" sz="24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9276" name="Text Box 12"/>
          <p:cNvSpPr txBox="1"/>
          <p:nvPr/>
        </p:nvSpPr>
        <p:spPr>
          <a:xfrm>
            <a:off x="322263" y="5183188"/>
            <a:ext cx="5184775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２、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类比学习法</a:t>
            </a:r>
            <a:endParaRPr lang="zh-CN" altLang="en-US" sz="24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9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9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9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9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9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9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72" grpId="0"/>
      <p:bldP spid="139273" grpId="0"/>
      <p:bldP spid="139274" grpId="0"/>
      <p:bldP spid="139275" grpId="0"/>
      <p:bldP spid="13927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透明">
  <a:themeElements>
    <a:clrScheme name="透明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经典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透明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0</TotalTime>
  <Words>2866</Words>
  <Application>WPS 演示</Application>
  <PresentationFormat>全屏显示(4:3)</PresentationFormat>
  <Paragraphs>342</Paragraphs>
  <Slides>14</Slides>
  <Notes>4</Notes>
  <HiddenSlides>0</HiddenSlides>
  <MMClips>1</MMClips>
  <ScaleCrop>false</ScaleCrop>
  <HeadingPairs>
    <vt:vector size="8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28</vt:i4>
      </vt:variant>
      <vt:variant>
        <vt:lpstr>幻灯片标题</vt:lpstr>
      </vt:variant>
      <vt:variant>
        <vt:i4>14</vt:i4>
      </vt:variant>
    </vt:vector>
  </HeadingPairs>
  <TitlesOfParts>
    <vt:vector size="65" baseType="lpstr">
      <vt:lpstr>Arial</vt:lpstr>
      <vt:lpstr>宋体</vt:lpstr>
      <vt:lpstr>Wingdings</vt:lpstr>
      <vt:lpstr>方正舒体</vt:lpstr>
      <vt:lpstr>幼圆</vt:lpstr>
      <vt:lpstr>黑体</vt:lpstr>
      <vt:lpstr>华文新魏</vt:lpstr>
      <vt:lpstr>楷体_GB2312</vt:lpstr>
      <vt:lpstr>新宋体</vt:lpstr>
      <vt:lpstr>隶书</vt:lpstr>
      <vt:lpstr>Tahoma</vt:lpstr>
      <vt:lpstr>Times New Roman</vt:lpstr>
      <vt:lpstr>Symbol</vt:lpstr>
      <vt:lpstr>Gulim</vt:lpstr>
      <vt:lpstr>BatangChe</vt:lpstr>
      <vt:lpstr>华文隶书</vt:lpstr>
      <vt:lpstr>华文彩云</vt:lpstr>
      <vt:lpstr>仿宋_GB2312</vt:lpstr>
      <vt:lpstr>仿宋</vt:lpstr>
      <vt:lpstr>微软雅黑</vt:lpstr>
      <vt:lpstr>Arial Unicode MS</vt:lpstr>
      <vt:lpstr>Malgun Gothic</vt:lpstr>
      <vt:lpstr>透明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dc:description>www.czsx.com.cn</dc:description>
  <cp:lastModifiedBy>貪戀那縷陽光</cp:lastModifiedBy>
  <cp:revision>95</cp:revision>
  <dcterms:created xsi:type="dcterms:W3CDTF">2017-12-04T08:10:00Z</dcterms:created>
  <dcterms:modified xsi:type="dcterms:W3CDTF">2021-12-22T08:42:17Z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2052-11.1.0.11115</vt:lpwstr>
  </property>
  <property fmtid="{D5CDD505-2E9C-101B-9397-08002B2CF9AE}" pid="4" name="ICV">
    <vt:lpwstr>DEF36F6FED244628BDC646D3E6EDE8C8</vt:lpwstr>
  </property>
</Properties>
</file>