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8" r:id="rId3"/>
  </p:sldMasterIdLst>
  <p:notesMasterIdLst>
    <p:notesMasterId r:id="rId5"/>
  </p:notesMasterIdLst>
  <p:sldIdLst>
    <p:sldId id="307" r:id="rId4"/>
    <p:sldId id="383" r:id="rId6"/>
    <p:sldId id="379" r:id="rId7"/>
    <p:sldId id="334" r:id="rId8"/>
    <p:sldId id="365" r:id="rId9"/>
    <p:sldId id="366" r:id="rId10"/>
    <p:sldId id="380" r:id="rId11"/>
    <p:sldId id="385" r:id="rId12"/>
    <p:sldId id="367" r:id="rId13"/>
    <p:sldId id="368" r:id="rId14"/>
    <p:sldId id="374" r:id="rId15"/>
    <p:sldId id="386" r:id="rId16"/>
    <p:sldId id="370" r:id="rId17"/>
    <p:sldId id="371" r:id="rId18"/>
    <p:sldId id="372" r:id="rId19"/>
    <p:sldId id="382" r:id="rId20"/>
    <p:sldId id="342" r:id="rId21"/>
    <p:sldId id="359" r:id="rId22"/>
    <p:sldId id="266" r:id="rId23"/>
    <p:sldId id="343" r:id="rId24"/>
    <p:sldId id="261" r:id="rId25"/>
    <p:sldId id="267" r:id="rId26"/>
    <p:sldId id="268" r:id="rId27"/>
    <p:sldId id="269" r:id="rId28"/>
    <p:sldId id="270" r:id="rId29"/>
    <p:sldId id="360" r:id="rId30"/>
    <p:sldId id="276" r:id="rId31"/>
    <p:sldId id="376" r:id="rId32"/>
    <p:sldId id="375" r:id="rId33"/>
  </p:sldIdLst>
  <p:sldSz cx="12192000" cy="6858000"/>
  <p:notesSz cx="6858000" cy="9144000"/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94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明" initials="张" lastIdx="33" clrIdx="0"/>
  <p:cmAuthor id="2" name="yunying" initials="y" lastIdx="2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19DC"/>
    <a:srgbClr val="385424"/>
    <a:srgbClr val="FFFFFF"/>
    <a:srgbClr val="476C2C"/>
    <a:srgbClr val="324C1F"/>
    <a:srgbClr val="6D986A"/>
    <a:srgbClr val="D9D9D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04" y="52"/>
      </p:cViewPr>
      <p:guideLst>
        <p:guide orient="horz" pos="2160"/>
        <p:guide pos="394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8" Type="http://schemas.openxmlformats.org/officeDocument/2006/relationships/tags" Target="tags/tag120.xml"/><Relationship Id="rId37" Type="http://schemas.openxmlformats.org/officeDocument/2006/relationships/commentAuthors" Target="commentAuthors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treasure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名词动化</a:t>
            </a:r>
            <a:endParaRPr lang="zh-CN" altLang="en-US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treasure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名词动化</a:t>
            </a:r>
            <a:endParaRPr lang="zh-CN" altLang="en-US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treasure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名词动化</a:t>
            </a:r>
            <a:endParaRPr lang="zh-CN" altLang="en-US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treasure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名词动化</a:t>
            </a:r>
            <a:endParaRPr lang="zh-CN" altLang="en-US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treasure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名词动化</a:t>
            </a:r>
            <a:endParaRPr lang="zh-CN" altLang="en-US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treasure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名词动化</a:t>
            </a:r>
            <a:endParaRPr lang="zh-CN" altLang="en-US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treasure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名词动化</a:t>
            </a:r>
            <a:endParaRPr lang="zh-CN" altLang="en-US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treasure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名词动化</a:t>
            </a:r>
            <a:endParaRPr lang="zh-CN" altLang="en-US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0"/>
          <p:cNvSpPr txBox="1">
            <a:spLocks noGrp="1"/>
          </p:cNvSpPr>
          <p:nvPr>
            <p:ph type="title"/>
          </p:nvPr>
        </p:nvSpPr>
        <p:spPr>
          <a:xfrm>
            <a:off x="4540600" y="1508233"/>
            <a:ext cx="5730400" cy="17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/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2" Type="http://schemas.openxmlformats.org/officeDocument/2006/relationships/theme" Target="../theme/theme1.xml"/><Relationship Id="rId21" Type="http://schemas.openxmlformats.org/officeDocument/2006/relationships/image" Target="../media/image2.png"/><Relationship Id="rId20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4" Type="http://schemas.openxmlformats.org/officeDocument/2006/relationships/theme" Target="../theme/theme2.xml"/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145707"/>
            <a:ext cx="975362" cy="9753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31107" y="145707"/>
            <a:ext cx="975362" cy="9753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image" Target="../media/image6.png"/><Relationship Id="rId7" Type="http://schemas.openxmlformats.org/officeDocument/2006/relationships/image" Target="../media/image5.png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image" Target="../media/image4.png"/><Relationship Id="rId11" Type="http://schemas.openxmlformats.org/officeDocument/2006/relationships/notesSlide" Target="../notesSlides/notesSlide1.xml"/><Relationship Id="rId10" Type="http://schemas.openxmlformats.org/officeDocument/2006/relationships/slideLayout" Target="../slideLayouts/slideLayout20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20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image" Target="../media/image4.png"/><Relationship Id="rId1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tags" Target="../tags/tag20.xml"/><Relationship Id="rId7" Type="http://schemas.openxmlformats.org/officeDocument/2006/relationships/image" Target="../media/image4.png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3" Type="http://schemas.openxmlformats.org/officeDocument/2006/relationships/tags" Target="../tags/tag16.xml"/><Relationship Id="rId21" Type="http://schemas.openxmlformats.org/officeDocument/2006/relationships/notesSlide" Target="../notesSlides/notesSlide3.xml"/><Relationship Id="rId20" Type="http://schemas.openxmlformats.org/officeDocument/2006/relationships/slideLayout" Target="../slideLayouts/slideLayout20.xml"/><Relationship Id="rId2" Type="http://schemas.openxmlformats.org/officeDocument/2006/relationships/tags" Target="../tags/tag15.xml"/><Relationship Id="rId19" Type="http://schemas.openxmlformats.org/officeDocument/2006/relationships/tags" Target="../tags/tag31.xml"/><Relationship Id="rId18" Type="http://schemas.openxmlformats.org/officeDocument/2006/relationships/tags" Target="../tags/tag30.xml"/><Relationship Id="rId17" Type="http://schemas.openxmlformats.org/officeDocument/2006/relationships/tags" Target="../tags/tag29.xml"/><Relationship Id="rId16" Type="http://schemas.openxmlformats.org/officeDocument/2006/relationships/tags" Target="../tags/tag28.xml"/><Relationship Id="rId15" Type="http://schemas.openxmlformats.org/officeDocument/2006/relationships/tags" Target="../tags/tag27.xml"/><Relationship Id="rId14" Type="http://schemas.openxmlformats.org/officeDocument/2006/relationships/tags" Target="../tags/tag26.xml"/><Relationship Id="rId13" Type="http://schemas.openxmlformats.org/officeDocument/2006/relationships/tags" Target="../tags/tag25.xml"/><Relationship Id="rId12" Type="http://schemas.openxmlformats.org/officeDocument/2006/relationships/tags" Target="../tags/tag24.xml"/><Relationship Id="rId11" Type="http://schemas.openxmlformats.org/officeDocument/2006/relationships/tags" Target="../tags/tag23.xml"/><Relationship Id="rId10" Type="http://schemas.openxmlformats.org/officeDocument/2006/relationships/tags" Target="../tags/tag22.xml"/><Relationship Id="rId1" Type="http://schemas.openxmlformats.org/officeDocument/2006/relationships/tags" Target="../tags/tag14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35.xml"/><Relationship Id="rId4" Type="http://schemas.openxmlformats.org/officeDocument/2006/relationships/image" Target="../media/image4.png"/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8.xml"/><Relationship Id="rId3" Type="http://schemas.openxmlformats.org/officeDocument/2006/relationships/image" Target="../media/image4.png"/><Relationship Id="rId2" Type="http://schemas.openxmlformats.org/officeDocument/2006/relationships/tags" Target="../tags/tag37.xml"/><Relationship Id="rId1" Type="http://schemas.openxmlformats.org/officeDocument/2006/relationships/tags" Target="../tags/tag3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image" Target="../media/image4.png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7.xml"/><Relationship Id="rId4" Type="http://schemas.openxmlformats.org/officeDocument/2006/relationships/image" Target="../media/image4.png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tags" Target="../tags/tag44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image" Target="../media/image4.png"/><Relationship Id="rId2" Type="http://schemas.openxmlformats.org/officeDocument/2006/relationships/tags" Target="../tags/tag49.xml"/><Relationship Id="rId1" Type="http://schemas.openxmlformats.org/officeDocument/2006/relationships/tags" Target="../tags/tag48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image" Target="../media/image4.png"/><Relationship Id="rId2" Type="http://schemas.openxmlformats.org/officeDocument/2006/relationships/tags" Target="../tags/tag53.xml"/><Relationship Id="rId1" Type="http://schemas.openxmlformats.org/officeDocument/2006/relationships/tags" Target="../tags/tag5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0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9.xml"/><Relationship Id="rId4" Type="http://schemas.openxmlformats.org/officeDocument/2006/relationships/image" Target="../media/image4.png"/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63.xml"/><Relationship Id="rId4" Type="http://schemas.openxmlformats.org/officeDocument/2006/relationships/tags" Target="../tags/tag62.xml"/><Relationship Id="rId3" Type="http://schemas.openxmlformats.org/officeDocument/2006/relationships/image" Target="../media/image4.png"/><Relationship Id="rId2" Type="http://schemas.openxmlformats.org/officeDocument/2006/relationships/tags" Target="../tags/tag61.xml"/><Relationship Id="rId1" Type="http://schemas.openxmlformats.org/officeDocument/2006/relationships/tags" Target="../tags/tag60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3" Type="http://schemas.openxmlformats.org/officeDocument/2006/relationships/image" Target="../media/image4.png"/><Relationship Id="rId2" Type="http://schemas.openxmlformats.org/officeDocument/2006/relationships/tags" Target="../tags/tag65.xml"/><Relationship Id="rId1" Type="http://schemas.openxmlformats.org/officeDocument/2006/relationships/tags" Target="../tags/tag6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69.xml"/><Relationship Id="rId1" Type="http://schemas.openxmlformats.org/officeDocument/2006/relationships/tags" Target="../tags/tag68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openxmlformats.org/officeDocument/2006/relationships/tags" Target="../tags/tag71.xml"/><Relationship Id="rId1" Type="http://schemas.openxmlformats.org/officeDocument/2006/relationships/tags" Target="../tags/tag70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78.xml"/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tags" Target="../tags/tag72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87.xml"/><Relationship Id="rId8" Type="http://schemas.openxmlformats.org/officeDocument/2006/relationships/tags" Target="../tags/tag86.xml"/><Relationship Id="rId7" Type="http://schemas.openxmlformats.org/officeDocument/2006/relationships/tags" Target="../tags/tag85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1" Type="http://schemas.openxmlformats.org/officeDocument/2006/relationships/notesSlide" Target="../notesSlides/notesSlide16.xml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79.xml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2.xml"/><Relationship Id="rId4" Type="http://schemas.openxmlformats.org/officeDocument/2006/relationships/tags" Target="../tags/tag91.xml"/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tags" Target="../tags/tag88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tags" Target="../tags/tag93.xml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" Type="http://schemas.openxmlformats.org/officeDocument/2006/relationships/tags" Target="../tags/tag96.xml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0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tags" Target="../tags/tag104.xml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tags" Target="../tags/tag107.xml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" Type="http://schemas.openxmlformats.org/officeDocument/2006/relationships/tags" Target="../tags/tag111.xml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16.xml"/><Relationship Id="rId2" Type="http://schemas.openxmlformats.org/officeDocument/2006/relationships/tags" Target="../tags/tag115.xml"/><Relationship Id="rId1" Type="http://schemas.openxmlformats.org/officeDocument/2006/relationships/tags" Target="../tags/tag114.xml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" Type="http://schemas.openxmlformats.org/officeDocument/2006/relationships/tags" Target="../tags/tag1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花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cstate="screen"/>
          <a:stretch>
            <a:fillRect/>
          </a:stretch>
        </p:blipFill>
        <p:spPr>
          <a:xfrm>
            <a:off x="0" y="4058620"/>
            <a:ext cx="2219325" cy="2904490"/>
          </a:xfrm>
          <a:prstGeom prst="rect">
            <a:avLst/>
          </a:prstGeom>
        </p:spPr>
      </p:pic>
      <p:sp>
        <p:nvSpPr>
          <p:cNvPr id="10" name="Rectangle 5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132331" y="2044065"/>
            <a:ext cx="7417112" cy="2131120"/>
          </a:xfrm>
          <a:prstGeom prst="rect">
            <a:avLst/>
          </a:prstGeom>
          <a:noFill/>
          <a:ln w="31750" cap="flat">
            <a:solidFill>
              <a:srgbClr val="476C2C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2401839" y="2399454"/>
            <a:ext cx="68227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dirty="0">
                <a:solidFill>
                  <a:srgbClr val="476C2C"/>
                </a:solidFill>
                <a:latin typeface="黑体" panose="02010609060101010101" charset="-122"/>
                <a:ea typeface="黑体" panose="02010609060101010101" charset="-122"/>
              </a:rPr>
              <a:t>应用文</a:t>
            </a:r>
            <a:r>
              <a:rPr lang="en-US" altLang="zh-CN" sz="7200" b="1" dirty="0">
                <a:solidFill>
                  <a:srgbClr val="476C2C"/>
                </a:solidFill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7200" b="1" dirty="0">
                <a:solidFill>
                  <a:srgbClr val="476C2C"/>
                </a:solidFill>
                <a:latin typeface="黑体" panose="02010609060101010101" charset="-122"/>
                <a:ea typeface="黑体" panose="02010609060101010101" charset="-122"/>
              </a:rPr>
              <a:t>申请信</a:t>
            </a:r>
            <a:endParaRPr lang="zh-CN" altLang="en-US" sz="7200" b="1" dirty="0">
              <a:solidFill>
                <a:srgbClr val="476C2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2392314" y="633338"/>
            <a:ext cx="65985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>
                <a:solidFill>
                  <a:srgbClr val="476C2C"/>
                </a:solidFill>
                <a:latin typeface="Times New Roman" panose="02020603050405020304" pitchFamily="18" charset="0"/>
                <a:ea typeface="方正清刻本悦宋简体" panose="02000000000000000000" charset="-122"/>
                <a:cs typeface="Times New Roman" panose="02020603050405020304" pitchFamily="18" charset="0"/>
              </a:rPr>
              <a:t>Unit 10 </a:t>
            </a:r>
            <a:r>
              <a:rPr lang="zh-CN" altLang="en-US" sz="5400" b="1">
                <a:solidFill>
                  <a:srgbClr val="476C2C"/>
                </a:solidFill>
                <a:latin typeface="Times New Roman" panose="02020603050405020304" pitchFamily="18" charset="0"/>
                <a:ea typeface="方正清刻本悦宋简体" panose="02000000000000000000" charset="-122"/>
                <a:cs typeface="Times New Roman" panose="02020603050405020304" pitchFamily="18" charset="0"/>
              </a:rPr>
              <a:t>工作与职业</a:t>
            </a:r>
            <a:endParaRPr lang="zh-CN" altLang="en-US" sz="5400" b="1" dirty="0">
              <a:solidFill>
                <a:srgbClr val="476C2C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 descr="叶子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 cstate="screen"/>
          <a:stretch>
            <a:fillRect/>
          </a:stretch>
        </p:blipFill>
        <p:spPr>
          <a:xfrm>
            <a:off x="9051290" y="2095530"/>
            <a:ext cx="2724150" cy="2028190"/>
          </a:xfrm>
          <a:prstGeom prst="rect">
            <a:avLst/>
          </a:prstGeom>
        </p:spPr>
      </p:pic>
      <p:pic>
        <p:nvPicPr>
          <p:cNvPr id="7" name="图片 6" descr="电脑萤幕画面&#10;&#10;描述已自动生成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545" y="3677945"/>
            <a:ext cx="1981895" cy="2673300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花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cstate="screen"/>
          <a:stretch>
            <a:fillRect/>
          </a:stretch>
        </p:blipFill>
        <p:spPr>
          <a:xfrm>
            <a:off x="91267" y="4075387"/>
            <a:ext cx="2219325" cy="290449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010"/>
            <a:ext cx="3473450" cy="760119"/>
            <a:chOff x="-35" y="637"/>
            <a:chExt cx="5117" cy="788"/>
          </a:xfrm>
          <a:solidFill>
            <a:srgbClr val="476C2C"/>
          </a:solidFill>
        </p:grpSpPr>
        <p:sp>
          <p:nvSpPr>
            <p:cNvPr id="3" name="矩形 2"/>
            <p:cNvSpPr/>
            <p:nvPr>
              <p:custDataLst>
                <p:tags r:id="rId3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000" b="1" dirty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类型解读</a:t>
              </a:r>
              <a:endParaRPr lang="zh-CN" altLang="en-US" dirty="0"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7" name="等腰三角形 6"/>
            <p:cNvSpPr/>
            <p:nvPr>
              <p:custDataLst>
                <p:tags r:id="rId4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/>
        </p:nvSpPr>
        <p:spPr>
          <a:xfrm>
            <a:off x="408940" y="379095"/>
            <a:ext cx="2475865" cy="6172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zh-CN" altLang="en-US" sz="40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0785" y="1016279"/>
            <a:ext cx="11288479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申请信：申请信用于向组织或个人提出申请，包含求职申请、加入某组织或活动的申请、报考申请、留学申请或奖学金申请等。申请信中会涉及到以下几点： 信息的来源（比如从报上得知或经朋友介绍等）；个人情况（学习工作经历、个人特长优势、能做的事等）及自己对申请对象的期盼等。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55023" y="3814824"/>
            <a:ext cx="6848231" cy="2978685"/>
            <a:chOff x="2955023" y="3424299"/>
            <a:chExt cx="6848231" cy="2978685"/>
          </a:xfrm>
        </p:grpSpPr>
        <p:sp>
          <p:nvSpPr>
            <p:cNvPr id="8" name="任意多边形: 形状 7"/>
            <p:cNvSpPr/>
            <p:nvPr/>
          </p:nvSpPr>
          <p:spPr>
            <a:xfrm>
              <a:off x="5444882" y="4508490"/>
              <a:ext cx="1894494" cy="1894494"/>
            </a:xfrm>
            <a:custGeom>
              <a:avLst/>
              <a:gdLst>
                <a:gd name="connsiteX0" fmla="*/ 0 w 1894494"/>
                <a:gd name="connsiteY0" fmla="*/ 947247 h 1894494"/>
                <a:gd name="connsiteX1" fmla="*/ 947247 w 1894494"/>
                <a:gd name="connsiteY1" fmla="*/ 0 h 1894494"/>
                <a:gd name="connsiteX2" fmla="*/ 1894494 w 1894494"/>
                <a:gd name="connsiteY2" fmla="*/ 947247 h 1894494"/>
                <a:gd name="connsiteX3" fmla="*/ 947247 w 1894494"/>
                <a:gd name="connsiteY3" fmla="*/ 1894494 h 1894494"/>
                <a:gd name="connsiteX4" fmla="*/ 0 w 1894494"/>
                <a:gd name="connsiteY4" fmla="*/ 947247 h 189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94494" h="1894494">
                  <a:moveTo>
                    <a:pt x="0" y="947247"/>
                  </a:moveTo>
                  <a:cubicBezTo>
                    <a:pt x="0" y="424097"/>
                    <a:pt x="424097" y="0"/>
                    <a:pt x="947247" y="0"/>
                  </a:cubicBezTo>
                  <a:cubicBezTo>
                    <a:pt x="1470397" y="0"/>
                    <a:pt x="1894494" y="424097"/>
                    <a:pt x="1894494" y="947247"/>
                  </a:cubicBezTo>
                  <a:cubicBezTo>
                    <a:pt x="1894494" y="1470397"/>
                    <a:pt x="1470397" y="1894494"/>
                    <a:pt x="947247" y="1894494"/>
                  </a:cubicBezTo>
                  <a:cubicBezTo>
                    <a:pt x="424097" y="1894494"/>
                    <a:pt x="0" y="1470397"/>
                    <a:pt x="0" y="947247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97762" tIns="297762" rIns="297762" bIns="297762" numCol="1" spcCol="1270" anchor="ctr" anchorCtr="0">
              <a:noAutofit/>
            </a:bodyPr>
            <a:lstStyle/>
            <a:p>
              <a:pPr marL="0" lvl="0" indent="0" algn="ctr" defTabSz="1422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zh-CN" altLang="en-US" sz="3200" b="1" kern="1200" dirty="0">
                  <a:solidFill>
                    <a:srgbClr val="FFFF00"/>
                  </a:solidFill>
                  <a:latin typeface="黑体" panose="02010609060101010101" charset="-122"/>
                  <a:ea typeface="黑体" panose="02010609060101010101" charset="-122"/>
                </a:rPr>
                <a:t>常考</a:t>
              </a:r>
              <a:endParaRPr lang="en-US" altLang="zh-CN" sz="3200" b="1" kern="1200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</a:endParaRPr>
            </a:p>
            <a:p>
              <a:pPr marL="0" lvl="0" indent="0" algn="ctr" defTabSz="1422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zh-CN" altLang="en-US" sz="3200" b="1" kern="1200" dirty="0">
                  <a:solidFill>
                    <a:srgbClr val="FFFF00"/>
                  </a:solidFill>
                  <a:latin typeface="黑体" panose="02010609060101010101" charset="-122"/>
                  <a:ea typeface="黑体" panose="02010609060101010101" charset="-122"/>
                </a:rPr>
                <a:t>话题</a:t>
              </a:r>
              <a:endParaRPr lang="zh-CN" altLang="en-US" sz="3200" b="1" kern="1200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9" name="箭头: 左 8"/>
            <p:cNvSpPr/>
            <p:nvPr/>
          </p:nvSpPr>
          <p:spPr>
            <a:xfrm rot="12946770">
              <a:off x="4189828" y="4220736"/>
              <a:ext cx="1550729" cy="539930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6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任意多边形: 形状 9"/>
            <p:cNvSpPr/>
            <p:nvPr/>
          </p:nvSpPr>
          <p:spPr>
            <a:xfrm>
              <a:off x="2955023" y="3503549"/>
              <a:ext cx="2674691" cy="877870"/>
            </a:xfrm>
            <a:custGeom>
              <a:avLst/>
              <a:gdLst>
                <a:gd name="connsiteX0" fmla="*/ 0 w 2674691"/>
                <a:gd name="connsiteY0" fmla="*/ 87787 h 877870"/>
                <a:gd name="connsiteX1" fmla="*/ 87787 w 2674691"/>
                <a:gd name="connsiteY1" fmla="*/ 0 h 877870"/>
                <a:gd name="connsiteX2" fmla="*/ 2586904 w 2674691"/>
                <a:gd name="connsiteY2" fmla="*/ 0 h 877870"/>
                <a:gd name="connsiteX3" fmla="*/ 2674691 w 2674691"/>
                <a:gd name="connsiteY3" fmla="*/ 87787 h 877870"/>
                <a:gd name="connsiteX4" fmla="*/ 2674691 w 2674691"/>
                <a:gd name="connsiteY4" fmla="*/ 790083 h 877870"/>
                <a:gd name="connsiteX5" fmla="*/ 2586904 w 2674691"/>
                <a:gd name="connsiteY5" fmla="*/ 877870 h 877870"/>
                <a:gd name="connsiteX6" fmla="*/ 87787 w 2674691"/>
                <a:gd name="connsiteY6" fmla="*/ 877870 h 877870"/>
                <a:gd name="connsiteX7" fmla="*/ 0 w 2674691"/>
                <a:gd name="connsiteY7" fmla="*/ 790083 h 877870"/>
                <a:gd name="connsiteX8" fmla="*/ 0 w 2674691"/>
                <a:gd name="connsiteY8" fmla="*/ 87787 h 877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74691" h="877870">
                  <a:moveTo>
                    <a:pt x="0" y="87787"/>
                  </a:moveTo>
                  <a:cubicBezTo>
                    <a:pt x="0" y="39304"/>
                    <a:pt x="39304" y="0"/>
                    <a:pt x="87787" y="0"/>
                  </a:cubicBezTo>
                  <a:lnTo>
                    <a:pt x="2586904" y="0"/>
                  </a:lnTo>
                  <a:cubicBezTo>
                    <a:pt x="2635387" y="0"/>
                    <a:pt x="2674691" y="39304"/>
                    <a:pt x="2674691" y="87787"/>
                  </a:cubicBezTo>
                  <a:lnTo>
                    <a:pt x="2674691" y="790083"/>
                  </a:lnTo>
                  <a:cubicBezTo>
                    <a:pt x="2674691" y="838566"/>
                    <a:pt x="2635387" y="877870"/>
                    <a:pt x="2586904" y="877870"/>
                  </a:cubicBezTo>
                  <a:lnTo>
                    <a:pt x="87787" y="877870"/>
                  </a:lnTo>
                  <a:cubicBezTo>
                    <a:pt x="39304" y="877870"/>
                    <a:pt x="0" y="838566"/>
                    <a:pt x="0" y="790083"/>
                  </a:cubicBezTo>
                  <a:lnTo>
                    <a:pt x="0" y="8778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8102" tIns="98102" rIns="98102" bIns="98102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altLang="en-US" sz="3200" kern="1200" dirty="0"/>
                <a:t>申请志愿者或某职位</a:t>
              </a:r>
              <a:endParaRPr lang="zh-CN" altLang="en-US" sz="3200" kern="1200" dirty="0"/>
            </a:p>
          </p:txBody>
        </p:sp>
        <p:sp>
          <p:nvSpPr>
            <p:cNvPr id="12" name="箭头: 左 11"/>
            <p:cNvSpPr/>
            <p:nvPr/>
          </p:nvSpPr>
          <p:spPr>
            <a:xfrm rot="19372128">
              <a:off x="7025229" y="4135292"/>
              <a:ext cx="1574221" cy="539930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6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任意多边形: 形状 12"/>
            <p:cNvSpPr/>
            <p:nvPr/>
          </p:nvSpPr>
          <p:spPr>
            <a:xfrm>
              <a:off x="7147604" y="3424299"/>
              <a:ext cx="2655650" cy="908135"/>
            </a:xfrm>
            <a:custGeom>
              <a:avLst/>
              <a:gdLst>
                <a:gd name="connsiteX0" fmla="*/ 0 w 2655650"/>
                <a:gd name="connsiteY0" fmla="*/ 90814 h 908135"/>
                <a:gd name="connsiteX1" fmla="*/ 90814 w 2655650"/>
                <a:gd name="connsiteY1" fmla="*/ 0 h 908135"/>
                <a:gd name="connsiteX2" fmla="*/ 2564837 w 2655650"/>
                <a:gd name="connsiteY2" fmla="*/ 0 h 908135"/>
                <a:gd name="connsiteX3" fmla="*/ 2655651 w 2655650"/>
                <a:gd name="connsiteY3" fmla="*/ 90814 h 908135"/>
                <a:gd name="connsiteX4" fmla="*/ 2655650 w 2655650"/>
                <a:gd name="connsiteY4" fmla="*/ 817322 h 908135"/>
                <a:gd name="connsiteX5" fmla="*/ 2564836 w 2655650"/>
                <a:gd name="connsiteY5" fmla="*/ 908136 h 908135"/>
                <a:gd name="connsiteX6" fmla="*/ 90814 w 2655650"/>
                <a:gd name="connsiteY6" fmla="*/ 908135 h 908135"/>
                <a:gd name="connsiteX7" fmla="*/ 0 w 2655650"/>
                <a:gd name="connsiteY7" fmla="*/ 817321 h 908135"/>
                <a:gd name="connsiteX8" fmla="*/ 0 w 2655650"/>
                <a:gd name="connsiteY8" fmla="*/ 90814 h 908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55650" h="908135">
                  <a:moveTo>
                    <a:pt x="0" y="90814"/>
                  </a:moveTo>
                  <a:cubicBezTo>
                    <a:pt x="0" y="40659"/>
                    <a:pt x="40659" y="0"/>
                    <a:pt x="90814" y="0"/>
                  </a:cubicBezTo>
                  <a:lnTo>
                    <a:pt x="2564837" y="0"/>
                  </a:lnTo>
                  <a:cubicBezTo>
                    <a:pt x="2614992" y="0"/>
                    <a:pt x="2655651" y="40659"/>
                    <a:pt x="2655651" y="90814"/>
                  </a:cubicBezTo>
                  <a:cubicBezTo>
                    <a:pt x="2655651" y="332983"/>
                    <a:pt x="2655650" y="575153"/>
                    <a:pt x="2655650" y="817322"/>
                  </a:cubicBezTo>
                  <a:cubicBezTo>
                    <a:pt x="2655650" y="867477"/>
                    <a:pt x="2614991" y="908136"/>
                    <a:pt x="2564836" y="908136"/>
                  </a:cubicBezTo>
                  <a:lnTo>
                    <a:pt x="90814" y="908135"/>
                  </a:lnTo>
                  <a:cubicBezTo>
                    <a:pt x="40659" y="908135"/>
                    <a:pt x="0" y="867476"/>
                    <a:pt x="0" y="817321"/>
                  </a:cubicBezTo>
                  <a:lnTo>
                    <a:pt x="0" y="9081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8988" tIns="98988" rIns="98988" bIns="98988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altLang="en-US" sz="3200" kern="1200" dirty="0"/>
                <a:t>申请加入某活动或组织</a:t>
              </a:r>
              <a:endParaRPr lang="zh-CN" altLang="en-US" sz="3200" kern="1200" dirty="0"/>
            </a:p>
          </p:txBody>
        </p:sp>
      </p:grpSp>
    </p:spTree>
    <p:custDataLst>
      <p:tags r:id="rId5"/>
    </p:custData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燕尾形 27"/>
          <p:cNvSpPr/>
          <p:nvPr>
            <p:custDataLst>
              <p:tags r:id="rId1"/>
            </p:custDataLst>
          </p:nvPr>
        </p:nvSpPr>
        <p:spPr>
          <a:xfrm>
            <a:off x="3398203" y="2300517"/>
            <a:ext cx="1645285" cy="760730"/>
          </a:xfrm>
          <a:prstGeom prst="chevron">
            <a:avLst/>
          </a:prstGeom>
          <a:solidFill>
            <a:srgbClr val="78D390">
              <a:alpha val="26000"/>
            </a:srgbClr>
          </a:solidFill>
          <a:ln>
            <a:noFill/>
          </a:ln>
        </p:spPr>
        <p:style>
          <a:lnRef idx="2">
            <a:srgbClr val="098902">
              <a:shade val="50000"/>
            </a:srgbClr>
          </a:lnRef>
          <a:fillRef idx="1">
            <a:srgbClr val="098902"/>
          </a:fillRef>
          <a:effectRef idx="0">
            <a:srgbClr val="098902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燕尾形 30"/>
          <p:cNvSpPr/>
          <p:nvPr>
            <p:custDataLst>
              <p:tags r:id="rId2"/>
            </p:custDataLst>
          </p:nvPr>
        </p:nvSpPr>
        <p:spPr>
          <a:xfrm>
            <a:off x="3016725" y="2169773"/>
            <a:ext cx="1645285" cy="760730"/>
          </a:xfrm>
          <a:prstGeom prst="chevron">
            <a:avLst/>
          </a:prstGeom>
          <a:ln>
            <a:noFill/>
          </a:ln>
        </p:spPr>
        <p:style>
          <a:lnRef idx="2">
            <a:srgbClr val="098902">
              <a:shade val="50000"/>
            </a:srgbClr>
          </a:lnRef>
          <a:fillRef idx="1">
            <a:srgbClr val="098902"/>
          </a:fillRef>
          <a:effectRef idx="0">
            <a:srgbClr val="098902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2"/>
          <p:cNvSpPr txBox="1"/>
          <p:nvPr>
            <p:custDataLst>
              <p:tags r:id="rId3"/>
            </p:custDataLst>
          </p:nvPr>
        </p:nvSpPr>
        <p:spPr>
          <a:xfrm>
            <a:off x="130175" y="0"/>
            <a:ext cx="4195445" cy="19812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lstStyle/>
          <a:p>
            <a: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altLang="zh-CN" sz="5400" b="1" spc="380" dirty="0">
                <a:solidFill>
                  <a:schemeClr val="accent1"/>
                </a:solidFill>
                <a:uFillTx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endParaRPr lang="zh-CN" altLang="en-US" sz="5400" b="1" spc="380" dirty="0">
              <a:solidFill>
                <a:schemeClr val="accent1"/>
              </a:solidFill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6350" y="30797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3" name="矩形 2"/>
            <p:cNvSpPr/>
            <p:nvPr>
              <p:custDataLst>
                <p:tags r:id="rId4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>
              <p:custDataLst>
                <p:tags r:id="rId5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/>
        </p:nvSpPr>
        <p:spPr>
          <a:xfrm>
            <a:off x="427694" y="378460"/>
            <a:ext cx="2475865" cy="6172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40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写作框架</a:t>
            </a:r>
            <a:endParaRPr lang="zh-CN" altLang="en-US" sz="40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pic>
        <p:nvPicPr>
          <p:cNvPr id="4" name="图片 3" descr="花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 cstate="screen"/>
          <a:stretch>
            <a:fillRect/>
          </a:stretch>
        </p:blipFill>
        <p:spPr>
          <a:xfrm>
            <a:off x="91267" y="4075387"/>
            <a:ext cx="2219325" cy="2782613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343579" y="2207021"/>
            <a:ext cx="1400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开头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0" name="燕尾形 39"/>
          <p:cNvSpPr/>
          <p:nvPr>
            <p:custDataLst>
              <p:tags r:id="rId8"/>
            </p:custDataLst>
          </p:nvPr>
        </p:nvSpPr>
        <p:spPr>
          <a:xfrm>
            <a:off x="991235" y="1790700"/>
            <a:ext cx="10924540" cy="1421130"/>
          </a:xfrm>
          <a:prstGeom prst="chevron">
            <a:avLst/>
          </a:prstGeom>
          <a:noFill/>
          <a:ln w="38100">
            <a:solidFill>
              <a:srgbClr val="4AC44A"/>
            </a:solidFill>
          </a:ln>
        </p:spPr>
        <p:style>
          <a:lnRef idx="2">
            <a:srgbClr val="098902">
              <a:shade val="50000"/>
            </a:srgbClr>
          </a:lnRef>
          <a:fillRef idx="1">
            <a:srgbClr val="098902"/>
          </a:fillRef>
          <a:effectRef idx="0">
            <a:srgbClr val="098902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3" name="直接箭头连接符 42"/>
          <p:cNvCxnSpPr/>
          <p:nvPr>
            <p:custDataLst>
              <p:tags r:id="rId9"/>
            </p:custDataLst>
          </p:nvPr>
        </p:nvCxnSpPr>
        <p:spPr>
          <a:xfrm>
            <a:off x="3768619" y="3246120"/>
            <a:ext cx="0" cy="37528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rgbClr val="098902"/>
          </a:lnRef>
          <a:fillRef idx="0">
            <a:srgbClr val="098902"/>
          </a:fillRef>
          <a:effectRef idx="0">
            <a:srgbClr val="098902"/>
          </a:effectRef>
          <a:fontRef idx="minor">
            <a:srgbClr val="000000"/>
          </a:fontRef>
        </p:style>
      </p:cxnSp>
      <p:cxnSp>
        <p:nvCxnSpPr>
          <p:cNvPr id="61" name="直接箭头连接符 60"/>
          <p:cNvCxnSpPr/>
          <p:nvPr>
            <p:custDataLst>
              <p:tags r:id="rId10"/>
            </p:custDataLst>
          </p:nvPr>
        </p:nvCxnSpPr>
        <p:spPr>
          <a:xfrm>
            <a:off x="10158318" y="3246120"/>
            <a:ext cx="0" cy="37528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rgbClr val="098902"/>
          </a:lnRef>
          <a:fillRef idx="0">
            <a:srgbClr val="098902"/>
          </a:fillRef>
          <a:effectRef idx="0">
            <a:srgbClr val="098902"/>
          </a:effectRef>
          <a:fontRef idx="minor">
            <a:srgbClr val="000000"/>
          </a:fontRef>
        </p:style>
      </p:cxnSp>
      <p:sp>
        <p:nvSpPr>
          <p:cNvPr id="33" name="燕尾形 32"/>
          <p:cNvSpPr/>
          <p:nvPr>
            <p:custDataLst>
              <p:tags r:id="rId11"/>
            </p:custDataLst>
          </p:nvPr>
        </p:nvSpPr>
        <p:spPr>
          <a:xfrm>
            <a:off x="6393190" y="2289210"/>
            <a:ext cx="1645285" cy="760730"/>
          </a:xfrm>
          <a:prstGeom prst="chevron">
            <a:avLst/>
          </a:prstGeom>
          <a:solidFill>
            <a:srgbClr val="78D390">
              <a:alpha val="26000"/>
            </a:srgbClr>
          </a:solidFill>
          <a:ln>
            <a:noFill/>
          </a:ln>
        </p:spPr>
        <p:style>
          <a:lnRef idx="2">
            <a:srgbClr val="098902">
              <a:shade val="50000"/>
            </a:srgbClr>
          </a:lnRef>
          <a:fillRef idx="1">
            <a:srgbClr val="098902"/>
          </a:fillRef>
          <a:effectRef idx="0">
            <a:srgbClr val="098902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燕尾形 33"/>
          <p:cNvSpPr/>
          <p:nvPr>
            <p:custDataLst>
              <p:tags r:id="rId12"/>
            </p:custDataLst>
          </p:nvPr>
        </p:nvSpPr>
        <p:spPr>
          <a:xfrm>
            <a:off x="6133203" y="2151543"/>
            <a:ext cx="1645285" cy="760730"/>
          </a:xfrm>
          <a:prstGeom prst="chevron">
            <a:avLst/>
          </a:prstGeom>
          <a:solidFill>
            <a:srgbClr val="0A9307"/>
          </a:solidFill>
          <a:ln>
            <a:noFill/>
          </a:ln>
        </p:spPr>
        <p:style>
          <a:lnRef idx="2">
            <a:srgbClr val="098902">
              <a:shade val="50000"/>
            </a:srgbClr>
          </a:lnRef>
          <a:fillRef idx="1">
            <a:srgbClr val="098902"/>
          </a:fillRef>
          <a:effectRef idx="0">
            <a:srgbClr val="098902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燕尾形 35"/>
          <p:cNvSpPr/>
          <p:nvPr>
            <p:custDataLst>
              <p:tags r:id="rId13"/>
            </p:custDataLst>
          </p:nvPr>
        </p:nvSpPr>
        <p:spPr>
          <a:xfrm>
            <a:off x="9231312" y="2296478"/>
            <a:ext cx="1645285" cy="760730"/>
          </a:xfrm>
          <a:prstGeom prst="chevron">
            <a:avLst/>
          </a:prstGeom>
          <a:solidFill>
            <a:srgbClr val="78D390">
              <a:alpha val="26000"/>
            </a:srgbClr>
          </a:solidFill>
          <a:ln>
            <a:noFill/>
          </a:ln>
        </p:spPr>
        <p:style>
          <a:lnRef idx="2">
            <a:srgbClr val="098902">
              <a:shade val="50000"/>
            </a:srgbClr>
          </a:lnRef>
          <a:fillRef idx="1">
            <a:srgbClr val="098902"/>
          </a:fillRef>
          <a:effectRef idx="0">
            <a:srgbClr val="098902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燕尾形 36"/>
          <p:cNvSpPr/>
          <p:nvPr>
            <p:custDataLst>
              <p:tags r:id="rId14"/>
            </p:custDataLst>
          </p:nvPr>
        </p:nvSpPr>
        <p:spPr>
          <a:xfrm>
            <a:off x="9266237" y="2144078"/>
            <a:ext cx="1645285" cy="760730"/>
          </a:xfrm>
          <a:prstGeom prst="chevron">
            <a:avLst/>
          </a:prstGeom>
          <a:solidFill>
            <a:srgbClr val="2BAF2B"/>
          </a:solidFill>
          <a:ln>
            <a:noFill/>
          </a:ln>
        </p:spPr>
        <p:style>
          <a:lnRef idx="2">
            <a:srgbClr val="098902">
              <a:shade val="50000"/>
            </a:srgbClr>
          </a:lnRef>
          <a:fillRef idx="1">
            <a:srgbClr val="098902"/>
          </a:fillRef>
          <a:effectRef idx="0">
            <a:srgbClr val="098902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6483088" y="2174403"/>
            <a:ext cx="12954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主体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588817" y="2192619"/>
            <a:ext cx="13576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结尾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45" name="直接箭头连接符 44"/>
          <p:cNvCxnSpPr/>
          <p:nvPr>
            <p:custDataLst>
              <p:tags r:id="rId15"/>
            </p:custDataLst>
          </p:nvPr>
        </p:nvCxnSpPr>
        <p:spPr>
          <a:xfrm>
            <a:off x="6978995" y="3246120"/>
            <a:ext cx="0" cy="37528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rgbClr val="098902"/>
          </a:lnRef>
          <a:fillRef idx="0">
            <a:srgbClr val="098902"/>
          </a:fillRef>
          <a:effectRef idx="0">
            <a:srgbClr val="098902"/>
          </a:effectRef>
          <a:fontRef idx="minor">
            <a:srgbClr val="000000"/>
          </a:fontRef>
        </p:style>
      </p:cxnSp>
      <p:sp>
        <p:nvSpPr>
          <p:cNvPr id="46" name="文本框 45"/>
          <p:cNvSpPr txBox="1"/>
          <p:nvPr>
            <p:custDataLst>
              <p:tags r:id="rId16"/>
            </p:custDataLst>
          </p:nvPr>
        </p:nvSpPr>
        <p:spPr>
          <a:xfrm>
            <a:off x="2278492" y="3706372"/>
            <a:ext cx="3105272" cy="683895"/>
          </a:xfrm>
          <a:prstGeom prst="rect">
            <a:avLst/>
          </a:prstGeom>
          <a:noFill/>
        </p:spPr>
        <p:txBody>
          <a:bodyPr wrap="square" bIns="0" rtlCol="0"/>
          <a:lstStyle/>
          <a:p>
            <a:pPr algn="ctr"/>
            <a:r>
              <a:rPr lang="zh-CN" altLang="en-US" sz="3200" b="1" spc="300" dirty="0">
                <a:solidFill>
                  <a:schemeClr val="accent6">
                    <a:lumMod val="75000"/>
                  </a:schemeClr>
                </a:solidFill>
                <a:latin typeface="思源黑体 CN Bold" panose="020B0800000000000000" charset="-122"/>
                <a:ea typeface="思源黑体 CN Bold" panose="020B0800000000000000" charset="-122"/>
              </a:rPr>
              <a:t>表达写信目的</a:t>
            </a:r>
            <a:endParaRPr lang="zh-CN" altLang="en-US" sz="3200" b="1" spc="300" dirty="0">
              <a:solidFill>
                <a:schemeClr val="accent6">
                  <a:lumMod val="75000"/>
                </a:schemeClr>
              </a:solidFill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47" name="文本框 46"/>
          <p:cNvSpPr txBox="1"/>
          <p:nvPr>
            <p:custDataLst>
              <p:tags r:id="rId17"/>
            </p:custDataLst>
          </p:nvPr>
        </p:nvSpPr>
        <p:spPr>
          <a:xfrm>
            <a:off x="5233051" y="3701066"/>
            <a:ext cx="3491888" cy="485140"/>
          </a:xfrm>
          <a:prstGeom prst="rect">
            <a:avLst/>
          </a:prstGeom>
          <a:noFill/>
        </p:spPr>
        <p:txBody>
          <a:bodyPr wrap="square" bIns="0" rtlCol="0"/>
          <a:lstStyle/>
          <a:p>
            <a:pPr algn="ctr"/>
            <a:r>
              <a:rPr lang="zh-CN" altLang="en-US" sz="3200" b="1" spc="300" dirty="0">
                <a:solidFill>
                  <a:schemeClr val="accent6">
                    <a:lumMod val="75000"/>
                  </a:schemeClr>
                </a:solidFill>
                <a:latin typeface="思源黑体 CN Bold" panose="020B0800000000000000" charset="-122"/>
                <a:ea typeface="思源黑体 CN Bold" panose="020B0800000000000000" charset="-122"/>
              </a:rPr>
              <a:t>陈述申请 </a:t>
            </a:r>
            <a:r>
              <a:rPr lang="en-US" altLang="zh-CN" sz="3200" b="1" spc="300" dirty="0">
                <a:solidFill>
                  <a:schemeClr val="accent6">
                    <a:lumMod val="75000"/>
                  </a:schemeClr>
                </a:solidFill>
                <a:latin typeface="思源黑体 CN Bold" panose="020B0800000000000000" charset="-122"/>
                <a:ea typeface="思源黑体 CN Bold" panose="020B0800000000000000" charset="-122"/>
              </a:rPr>
              <a:t>/ </a:t>
            </a:r>
            <a:r>
              <a:rPr lang="zh-CN" altLang="en-US" sz="3200" b="1" spc="300" dirty="0">
                <a:solidFill>
                  <a:schemeClr val="accent6">
                    <a:lumMod val="75000"/>
                  </a:schemeClr>
                </a:solidFill>
                <a:latin typeface="思源黑体 CN Bold" panose="020B0800000000000000" charset="-122"/>
                <a:ea typeface="思源黑体 CN Bold" panose="020B0800000000000000" charset="-122"/>
              </a:rPr>
              <a:t>应征理由</a:t>
            </a:r>
            <a:endParaRPr lang="zh-CN" altLang="en-US" sz="3200" b="1" spc="300" dirty="0">
              <a:solidFill>
                <a:schemeClr val="accent6">
                  <a:lumMod val="75000"/>
                </a:schemeClr>
              </a:solidFill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48" name="文本框 47"/>
          <p:cNvSpPr txBox="1"/>
          <p:nvPr>
            <p:custDataLst>
              <p:tags r:id="rId18"/>
            </p:custDataLst>
          </p:nvPr>
        </p:nvSpPr>
        <p:spPr>
          <a:xfrm>
            <a:off x="8874759" y="3712302"/>
            <a:ext cx="2428240" cy="614224"/>
          </a:xfrm>
          <a:prstGeom prst="rect">
            <a:avLst/>
          </a:prstGeom>
          <a:noFill/>
        </p:spPr>
        <p:txBody>
          <a:bodyPr wrap="square" bIns="0" rtlCol="0"/>
          <a:lstStyle/>
          <a:p>
            <a:pPr algn="ctr"/>
            <a:r>
              <a:rPr lang="zh-CN" altLang="en-US" sz="3200" b="1" spc="300" dirty="0">
                <a:solidFill>
                  <a:schemeClr val="accent6">
                    <a:lumMod val="75000"/>
                  </a:schemeClr>
                </a:solidFill>
                <a:latin typeface="思源黑体 CN Bold" panose="020B0800000000000000" charset="-122"/>
                <a:ea typeface="思源黑体 CN Bold" panose="020B0800000000000000" charset="-122"/>
              </a:rPr>
              <a:t>表达期待和感谢</a:t>
            </a:r>
            <a:endParaRPr lang="zh-CN" altLang="en-US" sz="3200" b="1" spc="300" dirty="0">
              <a:solidFill>
                <a:schemeClr val="accent6">
                  <a:lumMod val="75000"/>
                </a:schemeClr>
              </a:solidFill>
              <a:uFillTx/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79158" y="1859872"/>
            <a:ext cx="2705647" cy="125920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6633" y="2127611"/>
            <a:ext cx="1653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申请信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19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1" grpId="0"/>
      <p:bldP spid="46" grpId="0"/>
      <p:bldP spid="47" grpId="0"/>
      <p:bldP spid="48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折角形 10"/>
          <p:cNvSpPr/>
          <p:nvPr/>
        </p:nvSpPr>
        <p:spPr>
          <a:xfrm>
            <a:off x="459105" y="1120898"/>
            <a:ext cx="10834971" cy="1268075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1362" y="981363"/>
            <a:ext cx="10682714" cy="1394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I’m Li Hua, a high school student from ...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I’m 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writing to apply for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...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1621012" y="4120644"/>
            <a:ext cx="9808988" cy="9584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I’m Li Hua, a high school student from Shandong. _____________________________________________</a:t>
            </a:r>
            <a:endParaRPr lang="en-US" altLang="zh-CN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____________________.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3771" y="2779523"/>
            <a:ext cx="11076229" cy="1389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我是李华，一名来自山东的高中生。我写信是想申请</a:t>
            </a:r>
            <a:endParaRPr lang="en-US" altLang="zh-CN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    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成为你们夏令营的志愿者。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TextBox 41"/>
          <p:cNvSpPr txBox="1"/>
          <p:nvPr>
            <p:custDataLst>
              <p:tags r:id="rId2"/>
            </p:custDataLst>
          </p:nvPr>
        </p:nvSpPr>
        <p:spPr>
          <a:xfrm>
            <a:off x="962660" y="180975"/>
            <a:ext cx="7180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开头：</a:t>
            </a:r>
            <a:r>
              <a:rPr lang="zh-CN" altLang="en-US" sz="3200" b="1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表达写信目的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5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2" name="文本框 1"/>
          <p:cNvSpPr txBox="1"/>
          <p:nvPr/>
        </p:nvSpPr>
        <p:spPr>
          <a:xfrm>
            <a:off x="1580990" y="5055070"/>
            <a:ext cx="100196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I’m writing to apply for being a volunteer in your </a:t>
            </a:r>
            <a:endParaRPr lang="en-US" altLang="zh-CN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1012" y="5876637"/>
            <a:ext cx="3917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summer camp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/>
      <p:bldP spid="7" grpId="0"/>
      <p:bldP spid="8" grpId="0"/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02046" y="3588786"/>
            <a:ext cx="10658364" cy="1912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___________________________________________________</a:t>
            </a:r>
            <a:b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</a:b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————————————————————. 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1" name="折角形 10"/>
          <p:cNvSpPr/>
          <p:nvPr/>
        </p:nvSpPr>
        <p:spPr>
          <a:xfrm>
            <a:off x="459105" y="1120898"/>
            <a:ext cx="10932160" cy="1345446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2046" y="1103602"/>
            <a:ext cx="10246276" cy="1394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I’m delighted to learn that volunteers are wanted for ...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" y="2685736"/>
            <a:ext cx="9910574" cy="7817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很高兴得知我市举行的国际旅游节需要志愿者。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TextBox 41"/>
          <p:cNvSpPr txBox="1"/>
          <p:nvPr>
            <p:custDataLst>
              <p:tags r:id="rId1"/>
            </p:custDataLst>
          </p:nvPr>
        </p:nvSpPr>
        <p:spPr>
          <a:xfrm>
            <a:off x="962660" y="180975"/>
            <a:ext cx="4284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开头：</a:t>
            </a:r>
            <a:r>
              <a:rPr lang="zh-CN" altLang="en-US" sz="3200" b="1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表达写信目的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4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2" name="文本框 1"/>
          <p:cNvSpPr txBox="1"/>
          <p:nvPr/>
        </p:nvSpPr>
        <p:spPr>
          <a:xfrm>
            <a:off x="962660" y="3775427"/>
            <a:ext cx="9610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I’m delighted to learn that volunteers are wanted for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21386" y="4707547"/>
            <a:ext cx="9610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International Tourism Festival in our city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bldLvl="0" animBg="1"/>
      <p:bldP spid="3" grpId="0"/>
      <p:bldP spid="8" grpId="0"/>
      <p:bldP spid="2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折角形 10"/>
          <p:cNvSpPr/>
          <p:nvPr/>
        </p:nvSpPr>
        <p:spPr>
          <a:xfrm>
            <a:off x="736319" y="901414"/>
            <a:ext cx="10546646" cy="2882179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4960" y="924029"/>
            <a:ext cx="10124023" cy="277383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3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I’m writing to apply for the position / post as a ...             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      I’m writing to apply for the position / post of ...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      I’m writing to apply to be part of ...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      I’m writing to apply to be a volunteer for ...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781685" y="4451760"/>
            <a:ext cx="10010575" cy="8727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________________________________________________.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1861" y="3859532"/>
            <a:ext cx="10445148" cy="70057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我写这封信是为了申请助理编辑的职位。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53440" y="4636047"/>
            <a:ext cx="995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writing to apply for the position of assistant editor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4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14" name="TextBox 41"/>
          <p:cNvSpPr txBox="1"/>
          <p:nvPr>
            <p:custDataLst>
              <p:tags r:id="rId5"/>
            </p:custDataLst>
          </p:nvPr>
        </p:nvSpPr>
        <p:spPr>
          <a:xfrm>
            <a:off x="962660" y="180975"/>
            <a:ext cx="4284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开头：</a:t>
            </a:r>
            <a:r>
              <a:rPr lang="zh-CN" altLang="en-US" sz="3200" b="1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表达写信目的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33014" y="5994324"/>
            <a:ext cx="9707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609106" y="5324475"/>
            <a:ext cx="10445148" cy="70057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我写这封信是为了申请参加这个电影节。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724960" y="5909250"/>
            <a:ext cx="10010575" cy="83126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________________________________________________.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8731" y="6032495"/>
            <a:ext cx="995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writing to apply to be part of this film festival</a:t>
            </a:r>
            <a:endParaRPr lang="en-US" altLang="zh-CN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/>
      <p:bldP spid="7" grpId="0"/>
      <p:bldP spid="8" grpId="0"/>
      <p:bldP spid="12" grpId="0"/>
      <p:bldP spid="6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折角形 10"/>
          <p:cNvSpPr/>
          <p:nvPr/>
        </p:nvSpPr>
        <p:spPr>
          <a:xfrm>
            <a:off x="325607" y="796290"/>
            <a:ext cx="11389628" cy="5873579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70285" y="796290"/>
            <a:ext cx="10821640" cy="5398563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【</a:t>
            </a:r>
            <a:r>
              <a:rPr lang="zh-CN" altLang="en-US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拓展</a:t>
            </a:r>
            <a:r>
              <a:rPr lang="en-US" altLang="zh-CN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】</a:t>
            </a:r>
            <a:r>
              <a:rPr lang="zh-CN" altLang="en-US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更多表达：</a:t>
            </a:r>
            <a:endParaRPr lang="en-US" altLang="zh-CN" sz="3100" b="1" dirty="0">
              <a:solidFill>
                <a:srgbClr val="FFFF00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40000"/>
              </a:lnSpc>
              <a:buFont typeface="+mj-lt"/>
              <a:buAutoNum type="arabicPeriod"/>
            </a:pPr>
            <a:r>
              <a:rPr lang="en-US" altLang="zh-CN" sz="29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My name is Li Hua. I would like to work as a volunteer for the Winter Asian Games. </a:t>
            </a:r>
            <a:r>
              <a:rPr lang="zh-CN" altLang="en-US" sz="29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我叫李华。我想成为冬季亚运会的志愿者。</a:t>
            </a:r>
            <a:endParaRPr lang="en-US" altLang="zh-CN" sz="29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40000"/>
              </a:lnSpc>
              <a:buFont typeface="+mj-lt"/>
              <a:buAutoNum type="arabicPeriod"/>
            </a:pPr>
            <a:r>
              <a:rPr lang="en-US" altLang="zh-CN" sz="29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I am writing to apply for the post of … advertised in … </a:t>
            </a:r>
            <a:r>
              <a:rPr lang="zh-CN" altLang="en-US" sz="29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我想申请刊登在</a:t>
            </a:r>
            <a:r>
              <a:rPr lang="en-US" altLang="zh-CN" sz="29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……</a:t>
            </a:r>
            <a:r>
              <a:rPr lang="zh-CN" altLang="en-US" sz="29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上的</a:t>
            </a:r>
            <a:r>
              <a:rPr lang="en-US" altLang="zh-CN" sz="29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……</a:t>
            </a:r>
            <a:r>
              <a:rPr lang="zh-CN" altLang="en-US" sz="29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工作。</a:t>
            </a:r>
            <a:endParaRPr lang="en-US" altLang="zh-CN" sz="29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40000"/>
              </a:lnSpc>
              <a:buFont typeface="+mj-lt"/>
              <a:buAutoNum type="arabicPeriod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I’m Li Hua, presently a senior high school student from China. I am writing to express my great interest in your activity.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我叫李华，来自中国，现在是一名高中生。我写信是为了表达我对你们活动的极大兴趣。</a:t>
            </a:r>
            <a:endParaRPr lang="en-US" altLang="zh-CN" sz="29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40000"/>
              </a:lnSpc>
              <a:buFont typeface="+mj-lt"/>
              <a:buAutoNum type="arabicPeriod"/>
            </a:pPr>
            <a:endParaRPr lang="en-US" altLang="zh-CN" sz="28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折角形 10"/>
          <p:cNvSpPr/>
          <p:nvPr/>
        </p:nvSpPr>
        <p:spPr>
          <a:xfrm>
            <a:off x="325607" y="796290"/>
            <a:ext cx="11389628" cy="5873579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5607" y="901065"/>
            <a:ext cx="10821640" cy="5398563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【</a:t>
            </a:r>
            <a:r>
              <a:rPr lang="zh-CN" altLang="en-US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拓展</a:t>
            </a:r>
            <a:r>
              <a:rPr lang="en-US" altLang="zh-CN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】</a:t>
            </a:r>
            <a:r>
              <a:rPr lang="zh-CN" altLang="en-US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更多表达：</a:t>
            </a:r>
            <a:endParaRPr lang="en-US" altLang="zh-CN" sz="3100" b="1" dirty="0">
              <a:solidFill>
                <a:srgbClr val="FFFF00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40000"/>
              </a:lnSpc>
              <a:buFont typeface="+mj-lt"/>
              <a:buAutoNum type="arabicPeriod" startAt="4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I am so excited to know that the Winter Asian Games will be held in the city where I live. I am writing this application to express my interest in being one of you.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得知冬季亚运会将在我居住的城市举行，我感到非常兴奋。我写这份申请是为了表达我对成为你们中一员的兴趣。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40000"/>
              </a:lnSpc>
              <a:buFont typeface="+mj-lt"/>
              <a:buAutoNum type="arabicPeriod" startAt="4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Learning from the advertisement you posted that you require an English editor, I can’t wait to apply for the position.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从您发布的广告得知您需要一名英语编辑，我迫不及待地想申请该职位。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40000"/>
              </a:lnSpc>
              <a:buFont typeface="+mj-lt"/>
              <a:buAutoNum type="arabicPeriod" startAt="4"/>
            </a:pP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折角形 10"/>
          <p:cNvSpPr/>
          <p:nvPr/>
        </p:nvSpPr>
        <p:spPr>
          <a:xfrm>
            <a:off x="459105" y="1120898"/>
            <a:ext cx="10932160" cy="1345446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6271" y="1083895"/>
            <a:ext cx="10537825" cy="14711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 have a good command of / I am equipped with the skills of ...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459105" y="4221946"/>
            <a:ext cx="11293871" cy="168802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 think ________________________. ______________________</a:t>
            </a:r>
            <a:endParaRPr lang="en-US" altLang="zh-CN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_________, I can communicate well with foreign students.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8442" y="2731831"/>
            <a:ext cx="11373485" cy="14711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我认为我能胜任这份工作。我英语很好，能够与外国学生轻松交流。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9105" y="5208570"/>
            <a:ext cx="21340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English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41"/>
          <p:cNvSpPr txBox="1"/>
          <p:nvPr>
            <p:custDataLst>
              <p:tags r:id="rId2"/>
            </p:custDataLst>
          </p:nvPr>
        </p:nvSpPr>
        <p:spPr>
          <a:xfrm>
            <a:off x="962660" y="180975"/>
            <a:ext cx="7180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主体：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陈述申请 </a:t>
            </a:r>
            <a:r>
              <a:rPr lang="en-US" altLang="zh-CN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/ 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应征理由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5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14" name="文本框 13"/>
          <p:cNvSpPr txBox="1"/>
          <p:nvPr/>
        </p:nvSpPr>
        <p:spPr>
          <a:xfrm>
            <a:off x="1913926" y="4413399"/>
            <a:ext cx="4759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qualified for this job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878080" y="4413398"/>
            <a:ext cx="4513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Having a good command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/>
      <p:bldP spid="7" grpId="0"/>
      <p:bldP spid="8" grpId="0"/>
      <p:bldP spid="12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折角形 10"/>
          <p:cNvSpPr/>
          <p:nvPr/>
        </p:nvSpPr>
        <p:spPr>
          <a:xfrm>
            <a:off x="459105" y="1120898"/>
            <a:ext cx="10932160" cy="1345446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6271" y="1071347"/>
            <a:ext cx="10734994" cy="14711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With ..., I believe I’m capable of doing / competent / qualified to do </a:t>
            </a:r>
            <a:r>
              <a:rPr lang="en-US" altLang="zh-CN" sz="3200" b="1" dirty="0" err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sth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519589" y="3835749"/>
            <a:ext cx="10700861" cy="259981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____________________________________________________________________________. 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6827" y="3058305"/>
            <a:ext cx="11255100" cy="70057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凭借我良好的书法技能，我相信我可以胜任这份工作。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67690" y="3758881"/>
            <a:ext cx="10462260" cy="148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my good calligraphy skills, I believe I am capable of doing this job 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4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14" name="TextBox 41"/>
          <p:cNvSpPr txBox="1"/>
          <p:nvPr>
            <p:custDataLst>
              <p:tags r:id="rId5"/>
            </p:custDataLst>
          </p:nvPr>
        </p:nvSpPr>
        <p:spPr>
          <a:xfrm>
            <a:off x="962660" y="180975"/>
            <a:ext cx="7180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主体：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陈述申请 </a:t>
            </a:r>
            <a:r>
              <a:rPr lang="en-US" altLang="zh-CN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/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应征理由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/>
      <p:bldP spid="7" grpId="0"/>
      <p:bldP spid="8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折角形 10"/>
          <p:cNvSpPr/>
          <p:nvPr/>
        </p:nvSpPr>
        <p:spPr>
          <a:xfrm>
            <a:off x="459105" y="1120898"/>
            <a:ext cx="10932160" cy="1345446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7690" y="1356172"/>
            <a:ext cx="6041091" cy="7817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3</a:t>
            </a: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 have experience in …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510244" y="4074914"/>
            <a:ext cx="11286340" cy="16421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 ____________________________________. I once helped _________________________________________________. 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9105" y="2683485"/>
            <a:ext cx="11255100" cy="14711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我有组织活动的经验。我曾帮助组织了一次为期三天的交换生参观活动。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4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14" name="TextBox 41"/>
          <p:cNvSpPr txBox="1"/>
          <p:nvPr>
            <p:custDataLst>
              <p:tags r:id="rId5"/>
            </p:custDataLst>
          </p:nvPr>
        </p:nvSpPr>
        <p:spPr>
          <a:xfrm>
            <a:off x="962660" y="180975"/>
            <a:ext cx="7180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主体：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陈述申请 </a:t>
            </a:r>
            <a:r>
              <a:rPr lang="en-US" altLang="zh-CN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/ 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应征理由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62660" y="4279568"/>
            <a:ext cx="7299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experience in organizing activities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0244" y="4968990"/>
            <a:ext cx="8676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organize a three-day tour for exchange students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/>
      <p:bldP spid="7" grpId="0"/>
      <p:bldP spid="8" grpId="0"/>
      <p:bldP spid="16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折角形 10"/>
          <p:cNvSpPr/>
          <p:nvPr/>
        </p:nvSpPr>
        <p:spPr>
          <a:xfrm>
            <a:off x="439907" y="634313"/>
            <a:ext cx="11389628" cy="5873579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70285" y="796290"/>
            <a:ext cx="10597929" cy="5398563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【</a:t>
            </a:r>
            <a:r>
              <a:rPr lang="zh-CN" altLang="en-US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拓展</a:t>
            </a:r>
            <a:r>
              <a:rPr lang="en-US" altLang="zh-CN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】</a:t>
            </a:r>
            <a:r>
              <a:rPr lang="zh-CN" altLang="en-US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更多表达：</a:t>
            </a:r>
            <a:endParaRPr lang="en-US" altLang="zh-CN" sz="3100" b="1" dirty="0">
              <a:solidFill>
                <a:srgbClr val="FFFF00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What’s more, so kind and friendly am I that I can easily get along well with others.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更重要的是，我善良友好，可以很容易地与他人融洽相处。</a:t>
            </a:r>
            <a:endParaRPr lang="zh-CN" altLang="en-US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I’ve read a lot and have much knowledge in many fields. 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我爱读书且知识面广泛。</a:t>
            </a:r>
            <a:endParaRPr lang="en-US" altLang="zh-CN" sz="28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English is my favorite subject and I have won several prizes in English contests.  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英语是我最喜欢的科目，并且我在英语竞赛中多次获奖。</a:t>
            </a:r>
            <a:endParaRPr lang="en-US" altLang="zh-CN" sz="28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Last but not least, I am familiar with the local situation, which enables me to offer the best service.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最后但同样重要的是，我熟悉当地的情况，这使我能够提供最好的服务。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折角形 10"/>
          <p:cNvSpPr/>
          <p:nvPr/>
        </p:nvSpPr>
        <p:spPr>
          <a:xfrm>
            <a:off x="459105" y="1120898"/>
            <a:ext cx="10932160" cy="1345446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8019" y="1340213"/>
            <a:ext cx="10734994" cy="7817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 sincerely hope that ...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853440" y="3976060"/>
            <a:ext cx="10423079" cy="195518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_________________________________________________</a:t>
            </a:r>
            <a:endParaRPr lang="en-US" altLang="zh-CN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_________________________________________________</a:t>
            </a:r>
            <a:r>
              <a:rPr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8442" y="2731831"/>
            <a:ext cx="11373485" cy="70057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我衷心希望我的申请能得到考虑。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16439" y="4087351"/>
            <a:ext cx="96472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sincerely hope that my application will be taken into</a:t>
            </a:r>
            <a:endParaRPr lang="en-US" altLang="zh-CN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41"/>
          <p:cNvSpPr txBox="1"/>
          <p:nvPr>
            <p:custDataLst>
              <p:tags r:id="rId2"/>
            </p:custDataLst>
          </p:nvPr>
        </p:nvSpPr>
        <p:spPr>
          <a:xfrm>
            <a:off x="962660" y="180975"/>
            <a:ext cx="7180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结尾：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表达期待和感谢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5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4" name="文本框 3"/>
          <p:cNvSpPr txBox="1"/>
          <p:nvPr/>
        </p:nvSpPr>
        <p:spPr>
          <a:xfrm>
            <a:off x="1016439" y="4953652"/>
            <a:ext cx="2726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</a:t>
            </a:r>
            <a:endParaRPr lang="en-US" altLang="zh-CN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/>
      <p:bldP spid="7" grpId="0"/>
      <p:bldP spid="8" grpId="0"/>
      <p:bldP spid="1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折角形 10"/>
          <p:cNvSpPr/>
          <p:nvPr/>
        </p:nvSpPr>
        <p:spPr>
          <a:xfrm>
            <a:off x="567690" y="1145737"/>
            <a:ext cx="10455106" cy="1646335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6925" y="1442280"/>
            <a:ext cx="10076636" cy="7817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 would appreciate it if my application …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459105" y="4058438"/>
            <a:ext cx="11098581" cy="202108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____________________________________________________</a:t>
            </a:r>
            <a:endParaRPr 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____________________________________________________.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9105" y="2965517"/>
            <a:ext cx="10055616" cy="7817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如果我的申请能得到您的批准，我将不胜感激。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56925" y="4203003"/>
            <a:ext cx="10265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would appreciate it if my application could get your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4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14" name="TextBox 41"/>
          <p:cNvSpPr txBox="1"/>
          <p:nvPr>
            <p:custDataLst>
              <p:tags r:id="rId5"/>
            </p:custDataLst>
          </p:nvPr>
        </p:nvSpPr>
        <p:spPr>
          <a:xfrm>
            <a:off x="962660" y="180975"/>
            <a:ext cx="7180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结尾：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表达期待和感谢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6925" y="5013635"/>
            <a:ext cx="19902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approval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/>
      <p:bldP spid="7" grpId="0"/>
      <p:bldP spid="8" grpId="0"/>
      <p:bldP spid="12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折角形 10"/>
          <p:cNvSpPr/>
          <p:nvPr/>
        </p:nvSpPr>
        <p:spPr>
          <a:xfrm>
            <a:off x="679490" y="981834"/>
            <a:ext cx="10455106" cy="1646335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53440" y="1059503"/>
            <a:ext cx="10005060" cy="1394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句式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3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 am confident that … if you give me a chance / 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      offer me the opportunity to …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459105" y="4058438"/>
            <a:ext cx="11152822" cy="180690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I am confident that ____________ if you ___________________</a:t>
            </a:r>
            <a:endParaRPr lang="en-US" altLang="zh-CN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________ your company.</a:t>
            </a:r>
            <a:endParaRPr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9105" y="2822135"/>
            <a:ext cx="10895876" cy="14711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如果贵公司给我一个机会成为你们的一员，我相信我会做得很好。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98253" y="4172506"/>
            <a:ext cx="41136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 me a chance to be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图片 17" descr="花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screen"/>
          <a:stretch>
            <a:fillRect/>
          </a:stretch>
        </p:blipFill>
        <p:spPr>
          <a:xfrm>
            <a:off x="281940" y="18415"/>
            <a:ext cx="571500" cy="748030"/>
          </a:xfrm>
          <a:prstGeom prst="rect">
            <a:avLst/>
          </a:prstGeom>
        </p:spPr>
      </p:pic>
      <p:cxnSp>
        <p:nvCxnSpPr>
          <p:cNvPr id="13" name="直接连接符 12"/>
          <p:cNvCxnSpPr/>
          <p:nvPr>
            <p:custDataLst>
              <p:tags r:id="rId4"/>
            </p:custDataLst>
          </p:nvPr>
        </p:nvCxnSpPr>
        <p:spPr>
          <a:xfrm flipH="1">
            <a:off x="281698" y="7303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14" name="TextBox 41"/>
          <p:cNvSpPr txBox="1"/>
          <p:nvPr>
            <p:custDataLst>
              <p:tags r:id="rId5"/>
            </p:custDataLst>
          </p:nvPr>
        </p:nvSpPr>
        <p:spPr>
          <a:xfrm>
            <a:off x="962660" y="180975"/>
            <a:ext cx="7180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800"/>
              </a:spcAft>
              <a:buSzPct val="100000"/>
            </a:pP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结尾：</a:t>
            </a:r>
            <a:r>
              <a:rPr lang="zh-CN" altLang="en-US" sz="3200" b="1" dirty="0">
                <a:solidFill>
                  <a:srgbClr val="385424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表达期待和感谢</a:t>
            </a:r>
            <a:endParaRPr lang="zh-CN" altLang="en-US" sz="3200" b="1" dirty="0">
              <a:solidFill>
                <a:srgbClr val="385424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58307" y="4946856"/>
            <a:ext cx="2644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of</a:t>
            </a:r>
            <a:endParaRPr lang="zh-CN" altLang="en-US" sz="32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97977" y="4232907"/>
            <a:ext cx="2545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will do well 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/>
      <p:bldP spid="7" grpId="0"/>
      <p:bldP spid="8" grpId="0"/>
      <p:bldP spid="12" grpId="0"/>
      <p:bldP spid="4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折角形 10"/>
          <p:cNvSpPr/>
          <p:nvPr/>
        </p:nvSpPr>
        <p:spPr>
          <a:xfrm>
            <a:off x="481096" y="650788"/>
            <a:ext cx="11389628" cy="5873579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4494" y="996450"/>
            <a:ext cx="10597929" cy="5398563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【</a:t>
            </a:r>
            <a:r>
              <a:rPr lang="zh-CN" altLang="en-US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拓展</a:t>
            </a:r>
            <a:r>
              <a:rPr lang="en-US" altLang="zh-CN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】</a:t>
            </a:r>
            <a:r>
              <a:rPr lang="zh-CN" altLang="en-US" sz="31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更多表达：</a:t>
            </a:r>
            <a:endParaRPr lang="en-US" altLang="zh-CN" sz="3100" b="1" dirty="0">
              <a:solidFill>
                <a:srgbClr val="FFFF00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I hope I can be accepted as a member of ...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我希望能够成为</a:t>
            </a:r>
            <a:r>
              <a:rPr lang="en-US" altLang="zh-CN" sz="32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的一员。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If you need to know more about me, please contact me at any time at +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电话号码   如果您想了解更多关于我的情况，请</a:t>
            </a:r>
            <a:r>
              <a:rPr lang="zh-CN" altLang="en-US" sz="32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随时拨打</a:t>
            </a:r>
            <a:r>
              <a:rPr lang="en-US" altLang="zh-CN" sz="32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联系我。</a:t>
            </a:r>
            <a:endParaRPr lang="en-US" altLang="zh-CN" sz="32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I should be pleased to attend an interview at your convenience when I could give you further details concerning myself.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我将乐意在您方便时接受面试，届时我将进一步介绍自己。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40000"/>
              </a:lnSpc>
              <a:buFont typeface="+mj-lt"/>
              <a:buAutoNum type="arabicPeriod"/>
            </a:pPr>
            <a:endParaRPr lang="zh-CN" altLang="en-US" sz="32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8538" y="1167834"/>
            <a:ext cx="10966153" cy="520001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假定你是李华，暑期在伦敦学习，得知当地美术馆要举办中国画展览。请写一封信申请做志愿者，内容包括：</a:t>
            </a:r>
            <a:endParaRPr lang="zh-CN" altLang="en-US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 1.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写信目的；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2.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个人优势；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3.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能做的事情。</a:t>
            </a:r>
            <a:endParaRPr lang="zh-CN" altLang="en-US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注意：</a:t>
            </a:r>
            <a:endParaRPr lang="zh-CN" altLang="en-US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 1.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词数 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100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左右；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2.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可以适当增加细节，以使行文连贯；</a:t>
            </a:r>
            <a:endParaRPr lang="en-US" altLang="zh-CN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 3.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结束语已为你写好。 </a:t>
            </a:r>
            <a:endParaRPr lang="en-US" altLang="zh-CN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19 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全国）</a:t>
            </a:r>
            <a:endParaRPr lang="zh-CN" altLang="en-US" sz="3200" b="1" i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141904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5" name="矩形 4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637731" y="155175"/>
            <a:ext cx="185991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写作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圆角矩形 16"/>
          <p:cNvSpPr/>
          <p:nvPr/>
        </p:nvSpPr>
        <p:spPr>
          <a:xfrm>
            <a:off x="505460" y="2131060"/>
            <a:ext cx="10347960" cy="4490720"/>
          </a:xfrm>
          <a:prstGeom prst="foldedCorner">
            <a:avLst/>
          </a:prstGeom>
          <a:solidFill>
            <a:srgbClr val="476C2C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zh-CN" altLang="en-US">
              <a:solidFill>
                <a:srgbClr val="00B05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3" name="矩形 12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087437" y="2998762"/>
            <a:ext cx="937423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开头：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表达写信目的</a:t>
            </a:r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（自我介绍、得知信息、表明</a:t>
            </a:r>
            <a:endParaRPr lang="en-US" altLang="zh-CN" sz="3200" b="1" dirty="0">
              <a:solidFill>
                <a:srgbClr val="FFFF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                               </a:t>
            </a:r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申请的内容）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77912" y="4043707"/>
            <a:ext cx="9628188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主体：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陈述申请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/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应征理由</a:t>
            </a:r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（个人优势、能做的事情）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87437" y="4957260"/>
            <a:ext cx="937034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结尾：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表达期待</a:t>
            </a:r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（感谢、自我推荐等）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写作提纲</a:t>
            </a:r>
            <a:endParaRPr lang="zh-CN" altLang="en-US" sz="36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9440" y="128274"/>
            <a:ext cx="5284938" cy="26642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912651" y="5569639"/>
            <a:ext cx="144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Yours, </a:t>
            </a:r>
            <a:endParaRPr lang="en-US" altLang="zh-CN" sz="3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 Hua</a:t>
            </a:r>
            <a:endParaRPr lang="zh-CN" altLang="en-US" sz="3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692345" y="1368419"/>
            <a:ext cx="54517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two years’ experience of doing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1"/>
            </p:custDataLst>
          </p:nvPr>
        </p:nvSpPr>
        <p:spPr>
          <a:xfrm>
            <a:off x="5692345" y="2586336"/>
            <a:ext cx="6425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the courage to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on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job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2"/>
            </p:custDataLst>
          </p:nvPr>
        </p:nvSpPr>
        <p:spPr>
          <a:xfrm>
            <a:off x="5692345" y="4459799"/>
            <a:ext cx="57170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meet the requirements for this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8" name="矩形 7"/>
            <p:cNvSpPr/>
            <p:nvPr>
              <p:custDataLst>
                <p:tags r:id="rId3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4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>
            <p:custDataLst>
              <p:tags r:id="rId5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参考词块</a:t>
            </a:r>
            <a:endParaRPr lang="zh-CN" altLang="en-US" sz="36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4606" y="1221684"/>
            <a:ext cx="51877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1. 有两年做某事的经验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04606" y="2445637"/>
            <a:ext cx="50971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 有勇气承担任何工作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04606" y="4340667"/>
            <a:ext cx="53245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3</a:t>
            </a: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 符合该职位的要求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6"/>
            </p:custDataLst>
          </p:nvPr>
        </p:nvSpPr>
        <p:spPr>
          <a:xfrm>
            <a:off x="5692345" y="3217280"/>
            <a:ext cx="62772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the courage to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undertake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any job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>
            <p:custDataLst>
              <p:tags r:id="rId7"/>
            </p:custDataLst>
          </p:nvPr>
        </p:nvSpPr>
        <p:spPr>
          <a:xfrm>
            <a:off x="5692345" y="5656149"/>
            <a:ext cx="6425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meet the requirements for this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20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984502" y="794728"/>
            <a:ext cx="47297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be qualified for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4984503" y="1519301"/>
            <a:ext cx="44125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lucky to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 the job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4212" y="37708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6" name="矩形 5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文本框 12"/>
          <p:cNvSpPr txBox="1"/>
          <p:nvPr>
            <p:custDataLst>
              <p:tags r:id="rId4"/>
            </p:custDataLst>
          </p:nvPr>
        </p:nvSpPr>
        <p:spPr>
          <a:xfrm>
            <a:off x="283178" y="-180884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参考词块</a:t>
            </a:r>
            <a:endParaRPr lang="zh-CN" altLang="en-US" sz="36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76702" y="628612"/>
            <a:ext cx="3026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</a:t>
            </a: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 胜任</a:t>
            </a:r>
            <a:r>
              <a:rPr lang="en-US" altLang="zh-CN" sz="36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70774" y="1356358"/>
            <a:ext cx="31016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5</a:t>
            </a: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 有幸被录用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>
            <p:custDataLst>
              <p:tags r:id="rId5"/>
            </p:custDataLst>
          </p:nvPr>
        </p:nvSpPr>
        <p:spPr>
          <a:xfrm>
            <a:off x="4984502" y="3096393"/>
            <a:ext cx="3520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cooperate with sb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6"/>
            </p:custDataLst>
          </p:nvPr>
        </p:nvSpPr>
        <p:spPr>
          <a:xfrm>
            <a:off x="4984502" y="2004890"/>
            <a:ext cx="4412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lucky to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hired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>
            <p:custDataLst>
              <p:tags r:id="rId7"/>
            </p:custDataLst>
          </p:nvPr>
        </p:nvSpPr>
        <p:spPr>
          <a:xfrm>
            <a:off x="4984502" y="2506352"/>
            <a:ext cx="45463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lucky to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accepted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70774" y="2892370"/>
            <a:ext cx="31016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6</a:t>
            </a: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 与某人合作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70774" y="3681168"/>
            <a:ext cx="31016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7</a:t>
            </a: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 负责；主管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>
            <p:custDataLst>
              <p:tags r:id="rId8"/>
            </p:custDataLst>
          </p:nvPr>
        </p:nvSpPr>
        <p:spPr>
          <a:xfrm>
            <a:off x="5058324" y="3810648"/>
            <a:ext cx="36655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charge of 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25"/>
          <p:cNvSpPr txBox="1"/>
          <p:nvPr>
            <p:custDataLst>
              <p:tags r:id="rId9"/>
            </p:custDataLst>
          </p:nvPr>
        </p:nvSpPr>
        <p:spPr>
          <a:xfrm>
            <a:off x="5058324" y="4312110"/>
            <a:ext cx="3733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(be) in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charge of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57464" y="5185165"/>
            <a:ext cx="6180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responsibility for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70774" y="5049184"/>
            <a:ext cx="30680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8</a:t>
            </a: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 对</a:t>
            </a:r>
            <a:r>
              <a:rPr lang="en-US" altLang="zh-CN" sz="36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3600" b="1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负责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057464" y="5717623"/>
            <a:ext cx="4057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responsible for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9" grpId="0"/>
      <p:bldP spid="20" grpId="0"/>
      <p:bldP spid="21" grpId="0"/>
      <p:bldP spid="25" grpId="0"/>
      <p:bldP spid="26" grpId="0"/>
      <p:bldP spid="38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48315" y="1351128"/>
            <a:ext cx="10414265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1. 看到你们在网上刊登的招聘英语助理的广告，我感到非常高兴。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877711" y="3061844"/>
            <a:ext cx="10155471" cy="148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am extremely pleased to see your advertisement for an English assistant (which you have posted) on the Internet.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0" name="矩形 9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实用句式</a:t>
            </a:r>
            <a:endParaRPr lang="zh-CN" altLang="en-US" sz="36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圆角矩形 11"/>
          <p:cNvSpPr/>
          <p:nvPr/>
        </p:nvSpPr>
        <p:spPr>
          <a:xfrm>
            <a:off x="6952337" y="3965382"/>
            <a:ext cx="1162964" cy="584887"/>
          </a:xfrm>
          <a:prstGeom prst="round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5" name="圆角矩形 26011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134226" y="4730255"/>
            <a:ext cx="3727332" cy="595490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i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（在网站上）发布</a:t>
            </a:r>
            <a:endParaRPr lang="en-US" altLang="zh-CN" sz="3200" b="1" noProof="1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48652" y="459812"/>
            <a:ext cx="10923905" cy="23083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2. 我对这份工作特别感兴趣，因为我想进一步提高英语口语和人际沟通能力。                                     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（</a:t>
            </a:r>
            <a:r>
              <a:rPr lang="en-US" altLang="zh-CN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18 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浙江书面表达）</a:t>
            </a:r>
            <a:endParaRPr lang="zh-CN" altLang="en-US" sz="3200" b="1" i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8652" y="3076354"/>
            <a:ext cx="11132602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 particularly interested in this job because I want to ______ ________________________ and interpersonal communication skills.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0" name="矩形 9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实用句式</a:t>
            </a:r>
            <a:endParaRPr lang="zh-CN" altLang="en-US" sz="36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66787" y="4011994"/>
            <a:ext cx="45303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 my oral English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285387" y="3256873"/>
            <a:ext cx="1470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further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58784" y="456099"/>
            <a:ext cx="11071225" cy="207962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140000"/>
              </a:lnSpc>
            </a:pP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3. 使我从其他竞争者中脱颖而出的是，我从六岁就开始学习中国画。（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since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1844" y="3385016"/>
            <a:ext cx="10915830" cy="17389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me stand out from other competitors is that I have been learning Chinese painting since I was six.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5" name="矩形 14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/>
          <p:cNvSpPr txBox="1"/>
          <p:nvPr>
            <p:custDataLst>
              <p:tags r:id="rId3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实用句式</a:t>
            </a:r>
            <a:endParaRPr lang="zh-CN" altLang="en-US" sz="36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77239" y="2739886"/>
            <a:ext cx="3831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476C2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what </a:t>
            </a:r>
            <a:r>
              <a:rPr lang="zh-CN" altLang="en-US" sz="2800" b="1" dirty="0">
                <a:solidFill>
                  <a:srgbClr val="476C2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引导的主语从句</a:t>
            </a:r>
            <a:endParaRPr lang="zh-CN" altLang="en-US" sz="2800" b="1" dirty="0">
              <a:solidFill>
                <a:srgbClr val="476C2C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584886" y="3550508"/>
            <a:ext cx="1326292" cy="584887"/>
          </a:xfrm>
          <a:prstGeom prst="roundRect">
            <a:avLst/>
          </a:prstGeom>
          <a:ln w="38100">
            <a:solidFill>
              <a:srgbClr val="7030A0"/>
            </a:solidFill>
          </a:ln>
        </p:spPr>
        <p:txBody>
          <a:bodyPr wrap="non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8" name="椭圆形标注 17"/>
          <p:cNvSpPr/>
          <p:nvPr/>
        </p:nvSpPr>
        <p:spPr>
          <a:xfrm>
            <a:off x="2121150" y="2535724"/>
            <a:ext cx="4567974" cy="931545"/>
          </a:xfrm>
          <a:prstGeom prst="wedgeEllipseCallout">
            <a:avLst>
              <a:gd name="adj1" fmla="val -60895"/>
              <a:gd name="adj2" fmla="val 73189"/>
            </a:avLst>
          </a:prstGeom>
          <a:ln w="28575">
            <a:solidFill>
              <a:srgbClr val="476C2C"/>
            </a:solidFill>
          </a:ln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/>
      <p:bldP spid="2" grpId="0" animBg="1"/>
      <p:bldP spid="18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89585" y="532402"/>
            <a:ext cx="11247755" cy="21605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4. 同样重要的是，我精通英语，所以我毫不犹豫地向您推荐我自己。（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grasp / command </a:t>
            </a:r>
            <a:r>
              <a:rPr lang="en-US" altLang="zh-CN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n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8711" y="3517083"/>
            <a:ext cx="10247035" cy="17621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Equally importantly, I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a good grasp of </a:t>
            </a:r>
            <a:r>
              <a:rPr lang="en-US" altLang="zh-CN" sz="32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English, so I recommend myself to you without hesitation.</a:t>
            </a:r>
            <a:endParaRPr lang="zh-CN" altLang="en-US" sz="32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5" name="矩形 14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/>
          <p:cNvSpPr txBox="1"/>
          <p:nvPr>
            <p:custDataLst>
              <p:tags r:id="rId3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实用句式</a:t>
            </a:r>
            <a:endParaRPr lang="zh-CN" altLang="en-US" sz="36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808711" y="4514335"/>
            <a:ext cx="3435179" cy="584887"/>
          </a:xfrm>
          <a:prstGeom prst="round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8" name="圆角矩形 26011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343659" y="5279208"/>
            <a:ext cx="9248266" cy="595490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noProof="1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recommend sb / sth to sb 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把某人 </a:t>
            </a: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某物推荐给某人</a:t>
            </a:r>
            <a:endParaRPr lang="en-US" altLang="zh-CN" sz="3200" b="1" noProof="1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0" name="圆角矩形 26011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19317" y="2705627"/>
            <a:ext cx="5086718" cy="570221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= have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a good command of</a:t>
            </a:r>
            <a:endParaRPr lang="en-US" altLang="zh-CN" sz="3200" b="1" noProof="1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cxnSp>
        <p:nvCxnSpPr>
          <p:cNvPr id="21" name="曲线连接符 13"/>
          <p:cNvCxnSpPr/>
          <p:nvPr/>
        </p:nvCxnSpPr>
        <p:spPr>
          <a:xfrm flipV="1">
            <a:off x="5506406" y="3335860"/>
            <a:ext cx="960297" cy="577262"/>
          </a:xfrm>
          <a:prstGeom prst="curvedConnector3">
            <a:avLst>
              <a:gd name="adj1" fmla="val 50000"/>
            </a:avLst>
          </a:prstGeom>
          <a:ln w="28575">
            <a:solidFill>
              <a:srgbClr val="7030A0"/>
            </a:solidFill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 animBg="1"/>
      <p:bldP spid="18" grpId="0" bldLvl="0" animBg="1"/>
      <p:bldP spid="2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76416" y="482510"/>
            <a:ext cx="10876631" cy="21605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endParaRPr lang="zh-CN" altLang="en-US" sz="3200" b="1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5. 我对中国艺术和文化有很好的了解，能够带领游客充分探索本次展览的独特魅力。</a:t>
            </a:r>
            <a:endParaRPr lang="zh-CN" altLang="en-US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0" name="矩形 9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76C2C"/>
                </a:solidFill>
              </a:endParaRPr>
            </a:p>
          </p:txBody>
        </p:sp>
        <p:sp>
          <p:nvSpPr>
            <p:cNvPr id="14" name="等腰三角形 13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76C2C"/>
                </a:solidFill>
              </a:endParaRPr>
            </a:p>
          </p:txBody>
        </p:sp>
      </p:grp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实用句式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90834" y="2898104"/>
            <a:ext cx="10457542" cy="17723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good mastery of Chinese art and culture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 am able to guide / am capable of guiding the visitors to fully explore the unique charm of this exhibition.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9074" y="4925487"/>
            <a:ext cx="10659762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10000"/>
              </a:lnSpc>
            </a:pP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 a good understanding of Chinese art and culture,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 able to guide / am capable of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guiding the visitors to fully explore the unique charm of this exhibition.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7819" y="2459208"/>
            <a:ext cx="1540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【</a:t>
            </a:r>
            <a:r>
              <a:rPr lang="zh-CN" altLang="en-US" sz="3200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例 </a:t>
            </a:r>
            <a:r>
              <a:rPr lang="en-US" altLang="zh-CN" sz="3200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1】</a:t>
            </a:r>
            <a:endParaRPr lang="zh-CN" altLang="en-US" sz="3200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47819" y="4471907"/>
            <a:ext cx="1540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【</a:t>
            </a:r>
            <a:r>
              <a:rPr lang="zh-CN" altLang="en-US" sz="3200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例 </a:t>
            </a:r>
            <a:r>
              <a:rPr lang="en-US" altLang="zh-CN" sz="3200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2】</a:t>
            </a:r>
            <a:endParaRPr lang="zh-CN" altLang="en-US" sz="3200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41077" y="265875"/>
            <a:ext cx="10876631" cy="21605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endParaRPr lang="zh-CN" altLang="en-US" sz="3200" b="1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6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 如果您能给我这次机会，我将不胜感激，并预祝这项活动取得圆满成功。</a:t>
            </a:r>
            <a:endParaRPr lang="zh-CN" altLang="en-US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93903" y="3331535"/>
            <a:ext cx="10869730" cy="167163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would appreciate it if you could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offer me the opportunity and I wish the event a complete success.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0" y="214739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0" name="矩形 9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76C2C"/>
                </a:solidFill>
              </a:endParaRPr>
            </a:p>
          </p:txBody>
        </p:sp>
        <p:sp>
          <p:nvSpPr>
            <p:cNvPr id="14" name="等腰三角形 13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76C2C"/>
                </a:solidFill>
              </a:endParaRPr>
            </a:p>
          </p:txBody>
        </p:sp>
      </p:grp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176721" y="74399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实用句式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6" name="圆角矩形 26011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868025" y="2324785"/>
            <a:ext cx="2921486" cy="616124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Wingdings" panose="05000000000000000000" pitchFamily="2" charset="2"/>
              </a:rPr>
              <a:t>be grateful </a:t>
            </a:r>
            <a:endParaRPr sz="3200" b="1" noProof="1">
              <a:solidFill>
                <a:schemeClr val="bg1"/>
              </a:solidFill>
              <a:latin typeface="宋体" panose="02010600030101010101" pitchFamily="2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cxnSp>
        <p:nvCxnSpPr>
          <p:cNvPr id="17" name="曲线连接符 13"/>
          <p:cNvCxnSpPr>
            <a:endCxn id="16" idx="1"/>
          </p:cNvCxnSpPr>
          <p:nvPr/>
        </p:nvCxnSpPr>
        <p:spPr>
          <a:xfrm flipV="1">
            <a:off x="3408043" y="2632847"/>
            <a:ext cx="1459982" cy="1034706"/>
          </a:xfrm>
          <a:prstGeom prst="curvedConnector3">
            <a:avLst>
              <a:gd name="adj1" fmla="val 50000"/>
            </a:avLst>
          </a:prstGeom>
          <a:ln w="28575">
            <a:solidFill>
              <a:srgbClr val="7030A0"/>
            </a:solidFill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290873" y="4976596"/>
            <a:ext cx="11728132" cy="8063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noFill/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90873" y="2801807"/>
            <a:ext cx="11728132" cy="216560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noFill/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0873" y="1499286"/>
            <a:ext cx="11728132" cy="12933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18415"/>
            <a:ext cx="6782540" cy="629655"/>
            <a:chOff x="-35" y="638"/>
            <a:chExt cx="5116" cy="786"/>
          </a:xfrm>
          <a:solidFill>
            <a:srgbClr val="476C2C"/>
          </a:solidFill>
        </p:grpSpPr>
        <p:sp>
          <p:nvSpPr>
            <p:cNvPr id="26" name="矩形 25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>
            <p:custDataLst>
              <p:tags r:id="rId3"/>
            </p:custDataLst>
          </p:nvPr>
        </p:nvSpPr>
        <p:spPr>
          <a:xfrm>
            <a:off x="176530" y="-200025"/>
            <a:ext cx="5869163" cy="83503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下笔成文 </a:t>
            </a:r>
            <a:r>
              <a:rPr lang="en-US" altLang="zh-CN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—— </a:t>
            </a:r>
            <a:r>
              <a:rPr lang="zh-CN" altLang="en-US" sz="36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范文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0873" y="997144"/>
            <a:ext cx="1164830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Dear Sir / Madam,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I’m Li Hua, a high school student aged 17. I am writing to apply to be a volunteer for the Chinese Painting Exhibition which will be held in your art gallery.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I think I am qualified for this job, because I have learned Chinese painting since childhood. Equally importantly, I have a good grasp / command of both Chinese and English, so I have no difficulty in communicating with others. If I am lucky enough to be hired as a volunteer, I can show visitors around the gallery and answer their questions about the paintings after some proper training.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I would be very grateful / I would appreciate it if you could offer me the opportunity. I’m looking forward to your reply.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Yours,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 Hua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474184" y="829661"/>
            <a:ext cx="2575599" cy="614048"/>
            <a:chOff x="8408281" y="522774"/>
            <a:chExt cx="2575599" cy="614048"/>
          </a:xfrm>
        </p:grpSpPr>
        <p:sp>
          <p:nvSpPr>
            <p:cNvPr id="7" name="矩形 6"/>
            <p:cNvSpPr/>
            <p:nvPr/>
          </p:nvSpPr>
          <p:spPr>
            <a:xfrm>
              <a:off x="8408281" y="522774"/>
              <a:ext cx="2575599" cy="614048"/>
            </a:xfrm>
            <a:prstGeom prst="rect">
              <a:avLst/>
            </a:prstGeom>
            <a:solidFill>
              <a:srgbClr val="385424"/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479577" y="522774"/>
              <a:ext cx="2504303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0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表达写信目的</a:t>
              </a:r>
              <a:endParaRPr lang="zh-CN" altLang="en-US" sz="30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545480" y="2268654"/>
            <a:ext cx="2575599" cy="553998"/>
            <a:chOff x="8408281" y="522774"/>
            <a:chExt cx="2575599" cy="553998"/>
          </a:xfrm>
        </p:grpSpPr>
        <p:sp>
          <p:nvSpPr>
            <p:cNvPr id="52" name="矩形 51"/>
            <p:cNvSpPr/>
            <p:nvPr/>
          </p:nvSpPr>
          <p:spPr>
            <a:xfrm>
              <a:off x="8408281" y="522774"/>
              <a:ext cx="2504303" cy="535555"/>
            </a:xfrm>
            <a:prstGeom prst="rect">
              <a:avLst/>
            </a:prstGeom>
            <a:solidFill>
              <a:srgbClr val="385424"/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8479577" y="522774"/>
              <a:ext cx="2504303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000" b="1" dirty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陈述应征理由</a:t>
              </a:r>
              <a:endParaRPr lang="zh-CN" altLang="en-US" sz="30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616776" y="5246808"/>
            <a:ext cx="3058296" cy="614048"/>
            <a:chOff x="8408281" y="522774"/>
            <a:chExt cx="4343262" cy="614048"/>
          </a:xfrm>
        </p:grpSpPr>
        <p:sp>
          <p:nvSpPr>
            <p:cNvPr id="55" name="矩形 54"/>
            <p:cNvSpPr/>
            <p:nvPr/>
          </p:nvSpPr>
          <p:spPr>
            <a:xfrm>
              <a:off x="8408281" y="522774"/>
              <a:ext cx="4343262" cy="614048"/>
            </a:xfrm>
            <a:prstGeom prst="rect">
              <a:avLst/>
            </a:prstGeom>
            <a:solidFill>
              <a:srgbClr val="385424"/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8408281" y="543877"/>
              <a:ext cx="434326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000" b="1" dirty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表达期待和感谢</a:t>
              </a:r>
              <a:endParaRPr lang="zh-CN" altLang="en-US" sz="30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49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290873" y="4976596"/>
            <a:ext cx="11728132" cy="8063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noFill/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90873" y="2801807"/>
            <a:ext cx="11728132" cy="216560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noFill/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0873" y="1499286"/>
            <a:ext cx="11728132" cy="12933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18415"/>
            <a:ext cx="2769833" cy="629655"/>
            <a:chOff x="-35" y="638"/>
            <a:chExt cx="5116" cy="786"/>
          </a:xfrm>
          <a:solidFill>
            <a:srgbClr val="476C2C"/>
          </a:solidFill>
        </p:grpSpPr>
        <p:sp>
          <p:nvSpPr>
            <p:cNvPr id="26" name="矩形 25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>
            <p:custDataLst>
              <p:tags r:id="rId3"/>
            </p:custDataLst>
          </p:nvPr>
        </p:nvSpPr>
        <p:spPr>
          <a:xfrm>
            <a:off x="176531" y="-200025"/>
            <a:ext cx="2291461" cy="9787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下笔成文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0873" y="997144"/>
            <a:ext cx="1164830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Dear Sir / Madam,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I’m Li Hua, a high school student aged 17. I am writing to apply to be a volunteer for the Chinese Painting Exhibition which will be held in your art gallery.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I think I am qualified for this job, because I have learned Chinese painting since childhood. Equally importantly, I have a good grasp / command of both Chinese and English, so I have no difficulty in communicating with others. If I am lucky enough to be hired as a volunteer, I can show visitors around the gallery and answer their questions about the paintings after some proper training.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I would be very grateful / I would appreciate it if you could offer me the opportunity. I’m looking forward to your reply.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Yours,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 Hua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474184" y="829661"/>
            <a:ext cx="2575599" cy="522850"/>
            <a:chOff x="8408281" y="522774"/>
            <a:chExt cx="2575599" cy="614048"/>
          </a:xfrm>
        </p:grpSpPr>
        <p:sp>
          <p:nvSpPr>
            <p:cNvPr id="7" name="矩形 6"/>
            <p:cNvSpPr/>
            <p:nvPr/>
          </p:nvSpPr>
          <p:spPr>
            <a:xfrm>
              <a:off x="8408281" y="522774"/>
              <a:ext cx="2575599" cy="614048"/>
            </a:xfrm>
            <a:prstGeom prst="rect">
              <a:avLst/>
            </a:prstGeom>
            <a:solidFill>
              <a:srgbClr val="385424"/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479577" y="522774"/>
              <a:ext cx="25043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表达写信目的</a:t>
              </a:r>
              <a:endParaRPr lang="zh-CN" altLang="en-US" sz="2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545480" y="2299432"/>
            <a:ext cx="2504303" cy="523220"/>
            <a:chOff x="8408281" y="462650"/>
            <a:chExt cx="2575599" cy="627678"/>
          </a:xfrm>
        </p:grpSpPr>
        <p:sp>
          <p:nvSpPr>
            <p:cNvPr id="52" name="矩形 51"/>
            <p:cNvSpPr/>
            <p:nvPr/>
          </p:nvSpPr>
          <p:spPr>
            <a:xfrm>
              <a:off x="8408281" y="522774"/>
              <a:ext cx="2504303" cy="535555"/>
            </a:xfrm>
            <a:prstGeom prst="rect">
              <a:avLst/>
            </a:prstGeom>
            <a:solidFill>
              <a:srgbClr val="385424"/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8479577" y="462650"/>
              <a:ext cx="2504303" cy="627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陈述应征理由</a:t>
              </a:r>
              <a:endParaRPr lang="zh-CN" altLang="en-US" sz="2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789910" y="5354496"/>
            <a:ext cx="2782965" cy="532400"/>
            <a:chOff x="8479577" y="513594"/>
            <a:chExt cx="3952249" cy="532400"/>
          </a:xfrm>
        </p:grpSpPr>
        <p:sp>
          <p:nvSpPr>
            <p:cNvPr id="55" name="矩形 54"/>
            <p:cNvSpPr/>
            <p:nvPr/>
          </p:nvSpPr>
          <p:spPr>
            <a:xfrm>
              <a:off x="8479577" y="522774"/>
              <a:ext cx="3952249" cy="523220"/>
            </a:xfrm>
            <a:prstGeom prst="rect">
              <a:avLst/>
            </a:prstGeom>
            <a:solidFill>
              <a:srgbClr val="385424"/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8555369" y="513594"/>
              <a:ext cx="38764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表达期待与感谢</a:t>
              </a:r>
              <a:endPara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994299" y="1893759"/>
            <a:ext cx="6338656" cy="2"/>
          </a:xfrm>
          <a:prstGeom prst="line">
            <a:avLst/>
          </a:prstGeom>
          <a:ln w="38100">
            <a:solidFill>
              <a:srgbClr val="1419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73009" y="724101"/>
            <a:ext cx="1669002" cy="523220"/>
          </a:xfrm>
          <a:prstGeom prst="wedgeRectCallout">
            <a:avLst>
              <a:gd name="adj1" fmla="val -25420"/>
              <a:gd name="adj2" fmla="val 111706"/>
            </a:avLst>
          </a:prstGeom>
          <a:solidFill>
            <a:srgbClr val="1419DC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自我介绍</a:t>
            </a:r>
            <a:endParaRPr lang="zh-CN" altLang="en-US" sz="28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7546019" y="1902941"/>
            <a:ext cx="4393157" cy="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437090" y="2343193"/>
            <a:ext cx="6700557" cy="6355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6303146" y="742465"/>
            <a:ext cx="1669002" cy="523220"/>
          </a:xfrm>
          <a:prstGeom prst="wedgeRectCallout">
            <a:avLst>
              <a:gd name="adj1" fmla="val 55431"/>
              <a:gd name="adj2" fmla="val 113403"/>
            </a:avLst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提出申请</a:t>
            </a:r>
            <a:endParaRPr lang="zh-CN" altLang="en-US" sz="28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923278" y="3209732"/>
            <a:ext cx="10972480" cy="21382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437090" y="3607503"/>
            <a:ext cx="11458668" cy="29031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437090" y="4036810"/>
            <a:ext cx="10846428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3787368" y="2227384"/>
            <a:ext cx="1669002" cy="523220"/>
          </a:xfrm>
          <a:prstGeom prst="wedgeRectCallout">
            <a:avLst>
              <a:gd name="adj1" fmla="val 55431"/>
              <a:gd name="adj2" fmla="val 113403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个人优势</a:t>
            </a:r>
            <a:endParaRPr lang="zh-CN" altLang="en-US" sz="28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 flipV="1">
            <a:off x="366068" y="4456590"/>
            <a:ext cx="11450111" cy="3446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387616" y="4910829"/>
            <a:ext cx="11450111" cy="3446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3155053" y="3386251"/>
            <a:ext cx="2017148" cy="523220"/>
          </a:xfrm>
          <a:prstGeom prst="wedgeRectCallout">
            <a:avLst>
              <a:gd name="adj1" fmla="val 55431"/>
              <a:gd name="adj2" fmla="val 113403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能做的事情</a:t>
            </a:r>
            <a:endParaRPr lang="zh-CN" altLang="en-US" sz="28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2" grpId="0" animBg="1"/>
      <p:bldP spid="39" grpId="0" animBg="1"/>
      <p:bldP spid="4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圆角矩形 18"/>
          <p:cNvSpPr/>
          <p:nvPr/>
        </p:nvSpPr>
        <p:spPr>
          <a:xfrm>
            <a:off x="268124" y="2092411"/>
            <a:ext cx="1280590" cy="42013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7142205" y="1672281"/>
            <a:ext cx="4681057" cy="42013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4109616" y="3361837"/>
            <a:ext cx="3032589" cy="41071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8124" y="733246"/>
            <a:ext cx="1155513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Dear Sir / Madam,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I’m Li Hua, a high school student aged 17. I am writing to apply to be a volunteer for the Chinese Painting Exhibition which will be held in your art gallery.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I think I am qualified for this job, because I have learned Chinese painting since childhood. Equally importantly, I have a good grasp / command of both Chinese and English, so I have no difficulty in communicating with others. If I am lucky enough to be hired as a volunteer, I can show visitors around the gallery and answer their questions about the paintings after some proper training.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I would be very grateful / I would appreciate it if you could offer me the opportunity. I’m looking forward to your reply.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Yours,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 Hua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18415"/>
            <a:ext cx="2726724" cy="629655"/>
            <a:chOff x="-35" y="638"/>
            <a:chExt cx="5116" cy="786"/>
          </a:xfrm>
          <a:solidFill>
            <a:srgbClr val="476C2C"/>
          </a:solidFill>
        </p:grpSpPr>
        <p:sp>
          <p:nvSpPr>
            <p:cNvPr id="26" name="矩形 25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>
            <p:custDataLst>
              <p:tags r:id="rId3"/>
            </p:custDataLst>
          </p:nvPr>
        </p:nvSpPr>
        <p:spPr>
          <a:xfrm>
            <a:off x="193007" y="-164360"/>
            <a:ext cx="2171254" cy="9787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下笔成文</a:t>
            </a:r>
            <a:endParaRPr lang="zh-CN" altLang="en-US" sz="36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184111" y="466752"/>
            <a:ext cx="4179588" cy="708454"/>
            <a:chOff x="6184111" y="466752"/>
            <a:chExt cx="4179588" cy="708454"/>
          </a:xfrm>
        </p:grpSpPr>
        <p:sp>
          <p:nvSpPr>
            <p:cNvPr id="3" name="矩形标注 2"/>
            <p:cNvSpPr/>
            <p:nvPr/>
          </p:nvSpPr>
          <p:spPr>
            <a:xfrm>
              <a:off x="6184111" y="466752"/>
              <a:ext cx="4061255" cy="708454"/>
            </a:xfrm>
            <a:prstGeom prst="wedgeRectCallout">
              <a:avLst>
                <a:gd name="adj1" fmla="val 2244"/>
                <a:gd name="adj2" fmla="val 118314"/>
              </a:avLst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385545" y="552759"/>
              <a:ext cx="39781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which </a:t>
              </a:r>
              <a:r>
                <a:rPr lang="zh-CN" altLang="en-US" sz="2800" b="1">
                  <a:latin typeface="楷体" panose="02010609060101010101" charset="-122"/>
                  <a:ea typeface="楷体" panose="02010609060101010101" charset="-122"/>
                </a:rPr>
                <a:t>引导的定语从句</a:t>
              </a:r>
              <a:endParaRPr lang="zh-CN" altLang="en-US" sz="2800" b="1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159121" y="3833055"/>
            <a:ext cx="8433654" cy="523220"/>
            <a:chOff x="12238370" y="1682363"/>
            <a:chExt cx="2678649" cy="523220"/>
          </a:xfrm>
        </p:grpSpPr>
        <p:sp>
          <p:nvSpPr>
            <p:cNvPr id="29" name="矩形标注 28"/>
            <p:cNvSpPr/>
            <p:nvPr/>
          </p:nvSpPr>
          <p:spPr>
            <a:xfrm>
              <a:off x="12238370" y="1726124"/>
              <a:ext cx="2605441" cy="479459"/>
            </a:xfrm>
            <a:prstGeom prst="wedgeRectCallout">
              <a:avLst>
                <a:gd name="adj1" fmla="val -2730"/>
                <a:gd name="adj2" fmla="val -62629"/>
              </a:avLst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2284020" y="1682363"/>
              <a:ext cx="26329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have no difficulty (in) doing </a:t>
              </a:r>
              <a:r>
                <a:rPr lang="en-US" altLang="zh-CN" sz="2800" b="1" dirty="0" err="1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sth</a:t>
              </a:r>
              <a:r>
                <a:rPr lang="en-US" altLang="zh-CN" sz="2800" b="1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毫不费力地做某事</a:t>
              </a:r>
              <a:endParaRPr lang="zh-CN" altLang="en-US" sz="2800" b="1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2793160" y="2941978"/>
            <a:ext cx="2965089" cy="419169"/>
          </a:xfrm>
          <a:prstGeom prst="roundRect">
            <a:avLst/>
          </a:prstGeom>
          <a:ln w="28575">
            <a:solidFill>
              <a:srgbClr val="1419DC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8243" y="2033275"/>
            <a:ext cx="2062158" cy="523220"/>
          </a:xfrm>
          <a:prstGeom prst="rect">
            <a:avLst/>
          </a:prstGeom>
          <a:solidFill>
            <a:srgbClr val="1419DC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</a:rPr>
              <a:t>话语标记语</a:t>
            </a:r>
            <a:endParaRPr lang="zh-CN" altLang="en-US" sz="2800" b="1" dirty="0">
              <a:solidFill>
                <a:srgbClr val="FFFF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 animBg="1"/>
      <p:bldP spid="21" grpId="0" animBg="1"/>
      <p:bldP spid="33" grpId="0" animBg="1"/>
      <p:bldP spid="35" grpId="0" animBg="1"/>
    </p:bldLst>
  </p:timing>
</p:sld>
</file>

<file path=ppt/tags/tag1.xml><?xml version="1.0" encoding="utf-8"?>
<p:tagLst xmlns:p="http://schemas.openxmlformats.org/presentationml/2006/main">
  <p:tag name="MH_OLD_SHAPE_ID" val="2"/>
  <p:tag name="REFSHAPE" val="377358064"/>
</p:tagLst>
</file>

<file path=ppt/tags/tag2.xml><?xml version="1.0" encoding="utf-8"?>
<p:tagLst xmlns:p="http://schemas.openxmlformats.org/presentationml/2006/main">
  <p:tag name="MH_OLD_SHAPE_ID" val="3"/>
  <p:tag name="REFSHAPE" val="377359504"/>
</p:tagLst>
</file>

<file path=ppt/tags/tag3.xml><?xml version="1.0" encoding="utf-8"?>
<p:tagLst xmlns:p="http://schemas.openxmlformats.org/presentationml/2006/main">
  <p:tag name="MH_OLD_SHAPE_ID" val="4"/>
  <p:tag name="REFSHAPE" val="377358784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SLIDE_ID" val="diagram20212799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12799"/>
  <p:tag name="KSO_WM_SLIDE_LAYOUT" val="a_d"/>
  <p:tag name="KSO_WM_SLIDE_LAYOUT_CNT" val="1_1"/>
  <p:tag name="KSO_WM_TEMPLATE_THUMBS_INDEX" val="1、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39:53&quot;,&quot;maxSize&quot;:{&quot;size1&quot;:98.8},&quot;minSize&quot;:{&quot;size1&quot;:98.8},&quot;normalSize&quot;:{&quot;size1&quot;:98.8},&quot;subLayout&quot;:[{&quot;id&quot;:&quot;2021-04-01T15:39:53&quot;,&quot;margin&quot;:{&quot;bottom&quot;:4.2330002784729,&quot;left&quot;:2.117000102996826,&quot;right&quot;:19.049999237060547,&quot;top&quot;:4.2330002784729},&quot;type&quot;:0},{&quot;id&quot;:&quot;2021-04-01T15:39:53&quot;,&quot;type&quot;:0}],&quot;type&quot;:0}"/>
  <p:tag name="KSO_WM_SLIDE_BACKGROUND" val="[&quot;general&quot;]"/>
  <p:tag name="KSO_WM_SLIDE_RATIO" val="1.777778"/>
  <p:tag name="KSO_WM_CHIP_INFOS" val="{&quot;type&quot;:0,&quot;layout_type&quot;:&quot;full&quot;,&quot;layout_feature&quot;:2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9983aa6b953a2f5c83cff1"/>
  <p:tag name="KSO_WM_CHIP_FILLPROP" val="[[{&quot;text_align&quot;:&quot;cm&quot;,&quot;text_direction&quot;:&quot;horizontal&quot;,&quot;support_big_font&quot;:false,&quot;fill_id&quot;:&quot;1442f1ca52884017ae7cb76167f313bf&quot;,&quot;fill_align&quot;:&quot;cm&quot;,&quot;chip_types&quot;:[&quot;picture&quot;]},{&quot;text_align&quot;:&quot;lm&quot;,&quot;text_direction&quot;:&quot;horizontal&quot;,&quot;support_big_font&quot;:false,&quot;fill_id&quot;:&quot;fa4f39658b114f6896f7c35e693dea0d&quot;,&quot;fill_align&quot;:&quot;cm&quot;,&quot;chip_types&quot;:[&quot;text&quot;,&quot;header&quot;]}]]"/>
  <p:tag name="KSO_WM_SLIDE_SIZE" val="960*540"/>
  <p:tag name="KSO_WM_SLIDE_POSITION" val="0*0"/>
  <p:tag name="KSO_WM_SLIDE_CAN_ADD_NAVIGATION" val="1"/>
  <p:tag name="KSO_WM_CHIP_DECFILLPROP" val="[]"/>
  <p:tag name="KSO_WM_CHIP_GROUPID" val="5e9d76f7dc741d3f2d9ea57a"/>
  <p:tag name="KSO_WM_SLIDE_BK_DARK_LIGHT" val="2"/>
  <p:tag name="KSO_WM_SLIDE_BACKGROUND_TYPE" val="general"/>
  <p:tag name="KSO_WM_SLIDE_SUPPORT_FEATURE_TYPE" val="0"/>
  <p:tag name="KSO_WM_TEMPLATE_ASSEMBLE_XID" val="60656f524054ed1e2fb807c2"/>
  <p:tag name="KSO_WM_TEMPLATE_ASSEMBLE_GROUPID" val="60656f524054ed1e2fb807c2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SLIDE_ID" val="diagram20209527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9527"/>
  <p:tag name="KSO_WM_SLIDE_LAYOUT" val="d"/>
  <p:tag name="KSO_WM_SLIDE_LAYOUT_CNT" val="1"/>
  <p:tag name="KSO_WM_TEMPLATE_THUMBS_INDEX" val="1、4、7、12、13、14、15、16、17、18、20、24、25、28、33、36、40、43、4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3-03-08T13:52:47&quot;,&quot;maxSize&quot;:{&quot;size1&quot;:2.310280974926772},&quot;minSize&quot;:{&quot;size1&quot;:2.310280974926772},&quot;normalSize&quot;:{&quot;size1&quot;:2.310280974926772},&quot;subLayout&quot;:[{&quot;id&quot;:&quot;2023-03-08T13:52:47&quot;,&quot;type&quot;:0},{&quot;id&quot;:&quot;2023-03-08T13:52:47&quot;,&quot;margin&quot;:{&quot;bottom&quot;:1.6929999589920044,&quot;left&quot;:1.6929999589920044,&quot;right&quot;:1.6929999589920044,&quot;top&quot;:1.2699999809265137},&quot;type&quot;:0}],&quot;type&quot;:0}"/>
  <p:tag name="KSO_WM_SLIDE_BACKGROUND" val="[&quot;general&quot;]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features&quot;:[&quot;collage&quot;,&quot;carousel&quot;],&quot;support_big_font&quot;:false,&quot;picture_toward&quot;:0,&quot;picture_dockside&quot;:[],&quot;fill_id&quot;:&quot;05426f0b1077440ebd8848530286d431&quot;,&quot;fill_align&quot;:&quot;cm&quot;,&quot;chip_types&quot;:[&quot;diagram&quot;,&quot;pictext&quot;,&quot;text&quot;,&quot;picture&quot;,&quot;chart&quot;,&quot;table&quot;,&quot;video&quot;]}]]"/>
  <p:tag name="KSO_WM_SLIDE_SIZE" val="864*324"/>
  <p:tag name="KSO_WM_SLIDE_POSITION" val="47*107"/>
  <p:tag name="KSO_WM_CHIP_XID" val="5f20142fc4814ce96fb1281b"/>
  <p:tag name="KSO_WM_CHIP_DECFILLPROP" val="[]"/>
  <p:tag name="KSO_WM_CHIP_GROUPID" val="5f20142fc4814ce96fb1281a"/>
  <p:tag name="KSO_WM_SLIDE_BK_DARK_LIGHT" val="2"/>
  <p:tag name="KSO_WM_SLIDE_BACKGROUND_TYPE" val="general"/>
  <p:tag name="KSO_WM_SLIDE_SUPPORT_FEATURE_TYPE" val="3"/>
  <p:tag name="KSO_WM_TEMPLATE_ASSEMBLE_XID" val="60656e904054ed1e2fb7fb93"/>
  <p:tag name="KSO_WM_TEMPLATE_ASSEMBLE_GROUPID" val="60656e904054ed1e2fb7fb93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diagram20228052_3*l_h_i*1_1_3"/>
  <p:tag name="KSO_WM_TEMPLATE_CATEGORY" val="diagram"/>
  <p:tag name="KSO_WM_TEMPLATE_INDEX" val="20228052"/>
  <p:tag name="KSO_WM_UNIT_LAYERLEVEL" val="1_1_1"/>
  <p:tag name="KSO_WM_TAG_VERSION" val="1.0"/>
  <p:tag name="KSO_WM_BEAUTIFY_FLAG" val="#wm#"/>
  <p:tag name="KSO_WM_UNIT_FILL_FORE_SCHEMECOLOR_INDEX" val="10"/>
  <p:tag name="KSO_WM_UNIT_FILL_TYPE" val="1"/>
  <p:tag name="KSO_WM_UNIT_TEXT_FILL_FORE_SCHEMECOLOR_INDEX" val="2"/>
  <p:tag name="KSO_WM_UNIT_TEXT_FILL_TYPE" val="1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28052_3*l_h_i*1_1_2"/>
  <p:tag name="KSO_WM_TEMPLATE_CATEGORY" val="diagram"/>
  <p:tag name="KSO_WM_TEMPLATE_INDEX" val="20228052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2"/>
  <p:tag name="KSO_WM_UNIT_TEXT_FILL_TYPE" val="1"/>
</p:tagLst>
</file>

<file path=ppt/tags/tag1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2793_1*a*1"/>
  <p:tag name="KSO_WM_TEMPLATE_CATEGORY" val="diagram"/>
  <p:tag name="KSO_WM_TEMPLATE_INDEX" val="20212793"/>
  <p:tag name="KSO_WM_UNIT_LAYERLEVEL" val="1"/>
  <p:tag name="KSO_WM_TAG_VERSION" val="1.0"/>
  <p:tag name="KSO_WM_BEAUTIFY_FLAG" val=""/>
  <p:tag name="KSO_WM_UNIT_PRESET_TEXT" val="单击添加大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a630679fc9044318bd887728e11e7de9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dfc2e1043fad441c9829ffbdaa1fcda9"/>
  <p:tag name="KSO_WM_UNIT_TEXT_FILL_FORE_SCHEMECOLOR_INDEX_BRIGHTNESS" val="0"/>
  <p:tag name="KSO_WM_UNIT_TEXT_FILL_FORE_SCHEMECOLOR_INDEX" val="13"/>
  <p:tag name="KSO_WM_UNIT_TEXT_FILL_TYPE" val="1"/>
  <p:tag name="KSO_WM_TEMPLATE_ASSEMBLE_XID" val="60656f514054ed1e2fb807b9"/>
  <p:tag name="KSO_WM_TEMPLATE_ASSEMBLE_GROUPID" val="60656f514054ed1e2fb807b9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i"/>
  <p:tag name="KSO_WM_UNIT_INDEX" val="1_1"/>
  <p:tag name="KSO_WM_UNIT_ID" val="diagram20228052_3*l_i*1_1"/>
  <p:tag name="KSO_WM_TEMPLATE_CATEGORY" val="diagram"/>
  <p:tag name="KSO_WM_TEMPLATE_INDEX" val="20228052"/>
  <p:tag name="KSO_WM_UNIT_LAYERLEVEL" val="1_1"/>
  <p:tag name="KSO_WM_TAG_VERSION" val="1.0"/>
  <p:tag name="KSO_WM_BEAUTIFY_FLAG" val="#wm#"/>
  <p:tag name="KSO_WM_UNIT_LINE_FORE_SCHEMECOLOR_INDEX" val="8"/>
  <p:tag name="KSO_WM_UNIT_LINE_FILL_TYPE" val="2"/>
  <p:tag name="KSO_WM_UNIT_TEXT_FILL_FORE_SCHEMECOLOR_INDEX" val="2"/>
  <p:tag name="KSO_WM_UNIT_TEXT_FILL_TYPE" val="1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28052_3*l_h_i*1_1_4"/>
  <p:tag name="KSO_WM_TEMPLATE_CATEGORY" val="diagram"/>
  <p:tag name="KSO_WM_TEMPLATE_INDEX" val="20228052"/>
  <p:tag name="KSO_WM_UNIT_LAYERLEVEL" val="1_1_1"/>
  <p:tag name="KSO_WM_TAG_VERSION" val="1.0"/>
  <p:tag name="KSO_WM_UNIT_LINE_FORE_SCHEMECOLOR_INDEX" val="5"/>
  <p:tag name="KSO_WM_UNIT_LINE_FILL_TYPE" val="2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28052_3*l_h_i*1_3_4"/>
  <p:tag name="KSO_WM_TEMPLATE_CATEGORY" val="diagram"/>
  <p:tag name="KSO_WM_TEMPLATE_INDEX" val="20228052"/>
  <p:tag name="KSO_WM_UNIT_LAYERLEVEL" val="1_1_1"/>
  <p:tag name="KSO_WM_TAG_VERSION" val="1.0"/>
  <p:tag name="KSO_WM_UNIT_LINE_FORE_SCHEMECOLOR_INDEX" val="5"/>
  <p:tag name="KSO_WM_UNIT_LINE_FILL_TYPE" val="2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diagram20228052_3*l_h_i*1_2_3"/>
  <p:tag name="KSO_WM_TEMPLATE_CATEGORY" val="diagram"/>
  <p:tag name="KSO_WM_TEMPLATE_INDEX" val="20228052"/>
  <p:tag name="KSO_WM_UNIT_LAYERLEVEL" val="1_1_1"/>
  <p:tag name="KSO_WM_TAG_VERSION" val="1.0"/>
  <p:tag name="KSO_WM_BEAUTIFY_FLAG" val="#wm#"/>
  <p:tag name="KSO_WM_UNIT_FILL_FORE_SCHEMECOLOR_INDEX" val="10"/>
  <p:tag name="KSO_WM_UNIT_FILL_TYPE" val="1"/>
  <p:tag name="KSO_WM_UNIT_TEXT_FILL_FORE_SCHEMECOLOR_INDEX" val="2"/>
  <p:tag name="KSO_WM_UNIT_TEXT_FILL_TYPE" val="1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28052_3*l_h_i*1_2_2"/>
  <p:tag name="KSO_WM_TEMPLATE_CATEGORY" val="diagram"/>
  <p:tag name="KSO_WM_TEMPLATE_INDEX" val="20228052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2"/>
  <p:tag name="KSO_WM_UNIT_TEXT_FILL_TYPE" val="1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diagram20228052_3*l_h_i*1_3_3"/>
  <p:tag name="KSO_WM_TEMPLATE_CATEGORY" val="diagram"/>
  <p:tag name="KSO_WM_TEMPLATE_INDEX" val="20228052"/>
  <p:tag name="KSO_WM_UNIT_LAYERLEVEL" val="1_1_1"/>
  <p:tag name="KSO_WM_TAG_VERSION" val="1.0"/>
  <p:tag name="KSO_WM_BEAUTIFY_FLAG" val="#wm#"/>
  <p:tag name="KSO_WM_UNIT_FILL_FORE_SCHEMECOLOR_INDEX" val="10"/>
  <p:tag name="KSO_WM_UNIT_FILL_TYPE" val="1"/>
  <p:tag name="KSO_WM_UNIT_TEXT_FILL_FORE_SCHEMECOLOR_INDEX" val="2"/>
  <p:tag name="KSO_WM_UNIT_TEXT_FILL_TYPE" val="1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28052_3*l_h_i*1_3_2"/>
  <p:tag name="KSO_WM_TEMPLATE_CATEGORY" val="diagram"/>
  <p:tag name="KSO_WM_TEMPLATE_INDEX" val="20228052"/>
  <p:tag name="KSO_WM_UNIT_LAYERLEVEL" val="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2"/>
  <p:tag name="KSO_WM_UNIT_TEXT_FILL_TYPE" val="1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28052_3*l_h_i*1_1_4"/>
  <p:tag name="KSO_WM_TEMPLATE_CATEGORY" val="diagram"/>
  <p:tag name="KSO_WM_TEMPLATE_INDEX" val="20228052"/>
  <p:tag name="KSO_WM_UNIT_LAYERLEVEL" val="1_1_1"/>
  <p:tag name="KSO_WM_TAG_VERSION" val="1.0"/>
  <p:tag name="KSO_WM_UNIT_LINE_FORE_SCHEMECOLOR_INDEX" val="5"/>
  <p:tag name="KSO_WM_UNIT_LINE_FILL_TYPE" val="2"/>
</p:tagLst>
</file>

<file path=ppt/tags/tag28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28052_3*l_h_a*1_1_1"/>
  <p:tag name="KSO_WM_TEMPLATE_CATEGORY" val="diagram"/>
  <p:tag name="KSO_WM_TEMPLATE_INDEX" val="20228052"/>
  <p:tag name="KSO_WM_UNIT_LAYERLEVEL" val="1_1_1"/>
  <p:tag name="KSO_WM_TAG_VERSION" val="1.0"/>
  <p:tag name="KSO_WM_UNIT_TEXT_FILL_FORE_SCHEMECOLOR_INDEX" val="6"/>
  <p:tag name="KSO_WM_UNIT_TEXT_FILL_TYPE" val="1"/>
</p:tagLst>
</file>

<file path=ppt/tags/tag29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28052_3*l_h_a*1_1_1"/>
  <p:tag name="KSO_WM_TEMPLATE_CATEGORY" val="diagram"/>
  <p:tag name="KSO_WM_TEMPLATE_INDEX" val="20228052"/>
  <p:tag name="KSO_WM_UNIT_LAYERLEVEL" val="1_1_1"/>
  <p:tag name="KSO_WM_TAG_VERSION" val="1.0"/>
  <p:tag name="KSO_WM_UNIT_TEXT_FILL_FORE_SCHEMECOLOR_INDEX" val="6"/>
  <p:tag name="KSO_WM_UNIT_TEXT_FILL_TYPE" val="1"/>
</p:tagLst>
</file>

<file path=ppt/tags/tag30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28052_3*l_h_a*1_1_1"/>
  <p:tag name="KSO_WM_TEMPLATE_CATEGORY" val="diagram"/>
  <p:tag name="KSO_WM_TEMPLATE_INDEX" val="20228052"/>
  <p:tag name="KSO_WM_UNIT_LAYERLEVEL" val="1_1_1"/>
  <p:tag name="KSO_WM_TAG_VERSION" val="1.0"/>
  <p:tag name="KSO_WM_UNIT_TEXT_FILL_FORE_SCHEMECOLOR_INDEX" val="6"/>
  <p:tag name="KSO_WM_UNIT_TEXT_FILL_TYPE" val="1"/>
</p:tagLst>
</file>

<file path=ppt/tags/tag31.xml><?xml version="1.0" encoding="utf-8"?>
<p:tagLst xmlns:p="http://schemas.openxmlformats.org/presentationml/2006/main">
  <p:tag name="KSO_WM_SLIDE_ID" val="diagram20209527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9527"/>
  <p:tag name="KSO_WM_SLIDE_LAYOUT" val="d"/>
  <p:tag name="KSO_WM_SLIDE_LAYOUT_CNT" val="1"/>
  <p:tag name="KSO_WM_TEMPLATE_THUMBS_INDEX" val="1、4、7、12、13、14、15、16、17、18、20、24、25、28、33、36、40、43、4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3-03-08T13:52:47&quot;,&quot;maxSize&quot;:{&quot;size1&quot;:2.310280974926772},&quot;minSize&quot;:{&quot;size1&quot;:2.310280974926772},&quot;normalSize&quot;:{&quot;size1&quot;:2.310280974926772},&quot;subLayout&quot;:[{&quot;id&quot;:&quot;2023-03-08T13:52:47&quot;,&quot;type&quot;:0},{&quot;id&quot;:&quot;2023-03-08T13:52:47&quot;,&quot;margin&quot;:{&quot;bottom&quot;:1.6929999589920044,&quot;left&quot;:1.6929999589920044,&quot;right&quot;:1.6929999589920044,&quot;top&quot;:1.2699999809265137},&quot;type&quot;:0}],&quot;type&quot;:0}"/>
  <p:tag name="KSO_WM_SLIDE_BACKGROUND" val="[&quot;general&quot;]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features&quot;:[&quot;collage&quot;,&quot;carousel&quot;],&quot;support_big_font&quot;:false,&quot;picture_toward&quot;:0,&quot;picture_dockside&quot;:[],&quot;fill_id&quot;:&quot;05426f0b1077440ebd8848530286d431&quot;,&quot;fill_align&quot;:&quot;cm&quot;,&quot;chip_types&quot;:[&quot;diagram&quot;,&quot;pictext&quot;,&quot;text&quot;,&quot;picture&quot;,&quot;chart&quot;,&quot;table&quot;,&quot;video&quot;]}]]"/>
  <p:tag name="KSO_WM_SLIDE_SIZE" val="864*324"/>
  <p:tag name="KSO_WM_SLIDE_POSITION" val="47*107"/>
  <p:tag name="KSO_WM_CHIP_XID" val="5f20142fc4814ce96fb1281b"/>
  <p:tag name="KSO_WM_CHIP_DECFILLPROP" val="[]"/>
  <p:tag name="KSO_WM_CHIP_GROUPID" val="5f20142fc4814ce96fb1281a"/>
  <p:tag name="KSO_WM_SLIDE_BK_DARK_LIGHT" val="2"/>
  <p:tag name="KSO_WM_SLIDE_BACKGROUND_TYPE" val="general"/>
  <p:tag name="KSO_WM_SLIDE_SUPPORT_FEATURE_TYPE" val="3"/>
  <p:tag name="KSO_WM_TEMPLATE_ASSEMBLE_XID" val="60656e904054ed1e2fb7fb93"/>
  <p:tag name="KSO_WM_TEMPLATE_ASSEMBLE_GROUPID" val="60656e904054ed1e2fb7fb93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34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37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38.xml><?xml version="1.0" encoding="utf-8"?>
<p:tagLst xmlns:p="http://schemas.openxmlformats.org/presentationml/2006/main">
  <p:tag name="KSO_WM_BEAUTIFY_FLAG" val=""/>
</p:tagLst>
</file>

<file path=ppt/tags/tag39.xml><?xml version="1.0" encoding="utf-8"?>
<p:tagLst xmlns:p="http://schemas.openxmlformats.org/presentationml/2006/main">
  <p:tag name="KSO_WM_BEAUTIFY_FLAG" val=""/>
</p:tagLst>
</file>

<file path=ppt/tags/tag40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41.xml><?xml version="1.0" encoding="utf-8"?>
<p:tagLst xmlns:p="http://schemas.openxmlformats.org/presentationml/2006/main">
  <p:tag name="KSO_WM_BEAUTIFY_FLAG" val=""/>
</p:tagLst>
</file>

<file path=ppt/tags/tag42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46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47.xml><?xml version="1.0" encoding="utf-8"?>
<p:tagLst xmlns:p="http://schemas.openxmlformats.org/presentationml/2006/main">
  <p:tag name="KSO_WM_BEAUTIFY_FLAG" val=""/>
</p:tagLst>
</file>

<file path=ppt/tags/tag48.xml><?xml version="1.0" encoding="utf-8"?>
<p:tagLst xmlns:p="http://schemas.openxmlformats.org/presentationml/2006/main">
  <p:tag name="KSO_WM_BEAUTIFY_FLAG" val=""/>
</p:tagLst>
</file>

<file path=ppt/tags/tag49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50.xml><?xml version="1.0" encoding="utf-8"?>
<p:tagLst xmlns:p="http://schemas.openxmlformats.org/presentationml/2006/main">
  <p:tag name="KSO_WM_BEAUTIFY_FLAG" val=""/>
</p:tagLst>
</file>

<file path=ppt/tags/tag51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52.xml><?xml version="1.0" encoding="utf-8"?>
<p:tagLst xmlns:p="http://schemas.openxmlformats.org/presentationml/2006/main">
  <p:tag name="KSO_WM_BEAUTIFY_FLAG" val=""/>
</p:tagLst>
</file>

<file path=ppt/tags/tag53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54.xml><?xml version="1.0" encoding="utf-8"?>
<p:tagLst xmlns:p="http://schemas.openxmlformats.org/presentationml/2006/main">
  <p:tag name="KSO_WM_BEAUTIFY_FLAG" val=""/>
</p:tagLst>
</file>

<file path=ppt/tags/tag55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56.xml><?xml version="1.0" encoding="utf-8"?>
<p:tagLst xmlns:p="http://schemas.openxmlformats.org/presentationml/2006/main">
  <p:tag name="KSO_WM_BEAUTIFY_FLAG" val=""/>
</p:tagLst>
</file>

<file path=ppt/tags/tag57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58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59.xml><?xml version="1.0" encoding="utf-8"?>
<p:tagLst xmlns:p="http://schemas.openxmlformats.org/presentationml/2006/main">
  <p:tag name="KSO_WM_BEAUTIFY_FLAG" val=""/>
</p:tagLst>
</file>

<file path=ppt/tags/tag60.xml><?xml version="1.0" encoding="utf-8"?>
<p:tagLst xmlns:p="http://schemas.openxmlformats.org/presentationml/2006/main">
  <p:tag name="KSO_WM_BEAUTIFY_FLAG" val=""/>
</p:tagLst>
</file>

<file path=ppt/tags/tag61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62.xml><?xml version="1.0" encoding="utf-8"?>
<p:tagLst xmlns:p="http://schemas.openxmlformats.org/presentationml/2006/main">
  <p:tag name="KSO_WM_BEAUTIFY_FLAG" val=""/>
</p:tagLst>
</file>

<file path=ppt/tags/tag63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BEAUTIFY_FLAG" val=""/>
  <p:tag name="KSO_WM_UNIT_PLACING_PICTURE_USER_VIEWPORT" val="{&quot;height&quot;:1178,&quot;width&quot;:900}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"/>
  <p:tag name="KSO_WM_UNIT_PLACING_PICTURE_USER_VIEWPORT" val="{&quot;height&quot;:919,&quot;width&quot;:17557.974803149606}"/>
</p:tagLst>
</file>

<file path=ppt/tags/tag68.xml><?xml version="1.0" encoding="utf-8"?>
<p:tagLst xmlns:p="http://schemas.openxmlformats.org/presentationml/2006/main">
  <p:tag name="KSO_WM_BEAUTIFY_FLAG" val=""/>
</p:tagLst>
</file>

<file path=ppt/tags/tag69.xml><?xml version="1.0" encoding="utf-8"?>
<p:tagLst xmlns:p="http://schemas.openxmlformats.org/presentationml/2006/main">
  <p:tag name="KSO_WM_BEAUTIFY_FLAG" val=""/>
</p:tagLst>
</file>

<file path=ppt/tags/tag70.xml><?xml version="1.0" encoding="utf-8"?>
<p:tagLst xmlns:p="http://schemas.openxmlformats.org/presentationml/2006/main">
  <p:tag name="KSO_WM_BEAUTIFY_FLAG" val=""/>
</p:tagLst>
</file>

<file path=ppt/tags/tag71.xml><?xml version="1.0" encoding="utf-8"?>
<p:tagLst xmlns:p="http://schemas.openxmlformats.org/presentationml/2006/main">
  <p:tag name="KSO_WM_BEAUTIFY_FLAG" val=""/>
</p:tagLst>
</file>

<file path=ppt/tags/tag72.xml><?xml version="1.0" encoding="utf-8"?>
<p:tagLst xmlns:p="http://schemas.openxmlformats.org/presentationml/2006/main">
  <p:tag name="KSO_WM_BEAUTIFY_FLAG" val=""/>
</p:tagLst>
</file>

<file path=ppt/tags/tag73.xml><?xml version="1.0" encoding="utf-8"?>
<p:tagLst xmlns:p="http://schemas.openxmlformats.org/presentationml/2006/main">
  <p:tag name="KSO_WM_BEAUTIFY_FLAG" val=""/>
</p:tagLst>
</file>

<file path=ppt/tags/tag74.xml><?xml version="1.0" encoding="utf-8"?>
<p:tagLst xmlns:p="http://schemas.openxmlformats.org/presentationml/2006/main">
  <p:tag name="KSO_WM_BEAUTIFY_FLAG" val=""/>
</p:tagLst>
</file>

<file path=ppt/tags/tag75.xml><?xml version="1.0" encoding="utf-8"?>
<p:tagLst xmlns:p="http://schemas.openxmlformats.org/presentationml/2006/main">
  <p:tag name="KSO_WM_BEAUTIFY_FLAG" val=""/>
</p:tagLst>
</file>

<file path=ppt/tags/tag76.xml><?xml version="1.0" encoding="utf-8"?>
<p:tagLst xmlns:p="http://schemas.openxmlformats.org/presentationml/2006/main">
  <p:tag name="KSO_WM_BEAUTIFY_FLAG" val=""/>
</p:tagLst>
</file>

<file path=ppt/tags/tag77.xml><?xml version="1.0" encoding="utf-8"?>
<p:tagLst xmlns:p="http://schemas.openxmlformats.org/presentationml/2006/main">
  <p:tag name="KSO_WM_BEAUTIFY_FLAG" val=""/>
</p:tagLst>
</file>

<file path=ppt/tags/tag78.xml><?xml version="1.0" encoding="utf-8"?>
<p:tagLst xmlns:p="http://schemas.openxmlformats.org/presentationml/2006/main">
  <p:tag name="KSO_WM_BEAUTIFY_FLAG" val=""/>
</p:tagLst>
</file>

<file path=ppt/tags/tag79.xml><?xml version="1.0" encoding="utf-8"?>
<p:tagLst xmlns:p="http://schemas.openxmlformats.org/presentationml/2006/main">
  <p:tag name="KSO_WM_BEAUTIFY_FLAG" val=""/>
</p:tagLst>
</file>

<file path=ppt/tags/tag80.xml><?xml version="1.0" encoding="utf-8"?>
<p:tagLst xmlns:p="http://schemas.openxmlformats.org/presentationml/2006/main">
  <p:tag name="KSO_WM_BEAUTIFY_FLAG" val=""/>
</p:tagLst>
</file>

<file path=ppt/tags/tag81.xml><?xml version="1.0" encoding="utf-8"?>
<p:tagLst xmlns:p="http://schemas.openxmlformats.org/presentationml/2006/main">
  <p:tag name="KSO_WM_BEAUTIFY_FLAG" val=""/>
</p:tagLst>
</file>

<file path=ppt/tags/tag82.xml><?xml version="1.0" encoding="utf-8"?>
<p:tagLst xmlns:p="http://schemas.openxmlformats.org/presentationml/2006/main">
  <p:tag name="KSO_WM_BEAUTIFY_FLAG" val=""/>
</p:tagLst>
</file>

<file path=ppt/tags/tag83.xml><?xml version="1.0" encoding="utf-8"?>
<p:tagLst xmlns:p="http://schemas.openxmlformats.org/presentationml/2006/main">
  <p:tag name="KSO_WM_BEAUTIFY_FLAG" val=""/>
</p:tagLst>
</file>

<file path=ppt/tags/tag84.xml><?xml version="1.0" encoding="utf-8"?>
<p:tagLst xmlns:p="http://schemas.openxmlformats.org/presentationml/2006/main">
  <p:tag name="KSO_WM_BEAUTIFY_FLAG" val=""/>
</p:tagLst>
</file>

<file path=ppt/tags/tag85.xml><?xml version="1.0" encoding="utf-8"?>
<p:tagLst xmlns:p="http://schemas.openxmlformats.org/presentationml/2006/main">
  <p:tag name="KSO_WM_BEAUTIFY_FLAG" val=""/>
</p:tagLst>
</file>

<file path=ppt/tags/tag86.xml><?xml version="1.0" encoding="utf-8"?>
<p:tagLst xmlns:p="http://schemas.openxmlformats.org/presentationml/2006/main">
  <p:tag name="KSO_WM_BEAUTIFY_FLAG" val=""/>
</p:tagLst>
</file>

<file path=ppt/tags/tag87.xml><?xml version="1.0" encoding="utf-8"?>
<p:tagLst xmlns:p="http://schemas.openxmlformats.org/presentationml/2006/main">
  <p:tag name="KSO_WM_BEAUTIFY_FLAG" val=""/>
</p:tagLst>
</file>

<file path=ppt/tags/tag88.xml><?xml version="1.0" encoding="utf-8"?>
<p:tagLst xmlns:p="http://schemas.openxmlformats.org/presentationml/2006/main">
  <p:tag name="KSO_WM_BEAUTIFY_FLAG" val=""/>
</p:tagLst>
</file>

<file path=ppt/tags/tag89.xml><?xml version="1.0" encoding="utf-8"?>
<p:tagLst xmlns:p="http://schemas.openxmlformats.org/presentationml/2006/main">
  <p:tag name="KSO_WM_BEAUTIFY_FLAG" val=""/>
</p:tagLst>
</file>

<file path=ppt/tags/tag90.xml><?xml version="1.0" encoding="utf-8"?>
<p:tagLst xmlns:p="http://schemas.openxmlformats.org/presentationml/2006/main">
  <p:tag name="KSO_WM_BEAUTIFY_FLAG" val=""/>
</p:tagLst>
</file>

<file path=ppt/tags/tag91.xml><?xml version="1.0" encoding="utf-8"?>
<p:tagLst xmlns:p="http://schemas.openxmlformats.org/presentationml/2006/main">
  <p:tag name="KSO_WM_BEAUTIFY_FLAG" val=""/>
</p:tagLst>
</file>

<file path=ppt/tags/tag92.xml><?xml version="1.0" encoding="utf-8"?>
<p:tagLst xmlns:p="http://schemas.openxmlformats.org/presentationml/2006/main">
  <p:tag name="KSO_WM_BEAUTIFY_FLAG" val=""/>
</p:tagLst>
</file>

<file path=ppt/tags/tag93.xml><?xml version="1.0" encoding="utf-8"?>
<p:tagLst xmlns:p="http://schemas.openxmlformats.org/presentationml/2006/main">
  <p:tag name="KSO_WM_BEAUTIFY_FLAG" val=""/>
</p:tagLst>
</file>

<file path=ppt/tags/tag94.xml><?xml version="1.0" encoding="utf-8"?>
<p:tagLst xmlns:p="http://schemas.openxmlformats.org/presentationml/2006/main">
  <p:tag name="KSO_WM_BEAUTIFY_FLAG" val=""/>
</p:tagLst>
</file>

<file path=ppt/tags/tag95.xml><?xml version="1.0" encoding="utf-8"?>
<p:tagLst xmlns:p="http://schemas.openxmlformats.org/presentationml/2006/main">
  <p:tag name="KSO_WM_BEAUTIFY_FLAG" val=""/>
</p:tagLst>
</file>

<file path=ppt/tags/tag96.xml><?xml version="1.0" encoding="utf-8"?>
<p:tagLst xmlns:p="http://schemas.openxmlformats.org/presentationml/2006/main">
  <p:tag name="KSO_WM_BEAUTIFY_FLAG" val=""/>
</p:tagLst>
</file>

<file path=ppt/tags/tag97.xml><?xml version="1.0" encoding="utf-8"?>
<p:tagLst xmlns:p="http://schemas.openxmlformats.org/presentationml/2006/main">
  <p:tag name="KSO_WM_BEAUTIFY_FLAG" val=""/>
</p:tagLst>
</file>

<file path=ppt/tags/tag98.xml><?xml version="1.0" encoding="utf-8"?>
<p:tagLst xmlns:p="http://schemas.openxmlformats.org/presentationml/2006/main">
  <p:tag name="KSO_WM_BEAUTIFY_FLAG" val=""/>
</p:tagLst>
</file>

<file path=ppt/tags/tag99.xml><?xml version="1.0" encoding="utf-8"?>
<p:tagLst xmlns:p="http://schemas.openxmlformats.org/presentationml/2006/main">
  <p:tag name="KSO_WM_BEAUTIFY_FLAG" val=""/>
</p:tagLst>
</file>

<file path=ppt/tags/tag100.xml><?xml version="1.0" encoding="utf-8"?>
<p:tagLst xmlns:p="http://schemas.openxmlformats.org/presentationml/2006/main">
  <p:tag name="KSO_WM_BEAUTIFY_FLAG" val=""/>
</p:tagLst>
</file>

<file path=ppt/tags/tag101.xml><?xml version="1.0" encoding="utf-8"?>
<p:tagLst xmlns:p="http://schemas.openxmlformats.org/presentationml/2006/main">
  <p:tag name="KSO_WM_BEAUTIFY_FLAG" val=""/>
</p:tagLst>
</file>

<file path=ppt/tags/tag102.xml><?xml version="1.0" encoding="utf-8"?>
<p:tagLst xmlns:p="http://schemas.openxmlformats.org/presentationml/2006/main">
  <p:tag name="KSO_WM_BEAUTIFY_FLAG" val=""/>
</p:tagLst>
</file>

<file path=ppt/tags/tag103.xml><?xml version="1.0" encoding="utf-8"?>
<p:tagLst xmlns:p="http://schemas.openxmlformats.org/presentationml/2006/main">
  <p:tag name="KSO_WM_BEAUTIFY_FLAG" val=""/>
</p:tagLst>
</file>

<file path=ppt/tags/tag104.xml><?xml version="1.0" encoding="utf-8"?>
<p:tagLst xmlns:p="http://schemas.openxmlformats.org/presentationml/2006/main">
  <p:tag name="KSO_WM_BEAUTIFY_FLAG" val=""/>
</p:tagLst>
</file>

<file path=ppt/tags/tag105.xml><?xml version="1.0" encoding="utf-8"?>
<p:tagLst xmlns:p="http://schemas.openxmlformats.org/presentationml/2006/main">
  <p:tag name="KSO_WM_BEAUTIFY_FLAG" val=""/>
</p:tagLst>
</file>

<file path=ppt/tags/tag106.xml><?xml version="1.0" encoding="utf-8"?>
<p:tagLst xmlns:p="http://schemas.openxmlformats.org/presentationml/2006/main">
  <p:tag name="KSO_WM_BEAUTIFY_FLAG" val=""/>
</p:tagLst>
</file>

<file path=ppt/tags/tag107.xml><?xml version="1.0" encoding="utf-8"?>
<p:tagLst xmlns:p="http://schemas.openxmlformats.org/presentationml/2006/main">
  <p:tag name="KSO_WM_BEAUTIFY_FLAG" val=""/>
</p:tagLst>
</file>

<file path=ppt/tags/tag108.xml><?xml version="1.0" encoding="utf-8"?>
<p:tagLst xmlns:p="http://schemas.openxmlformats.org/presentationml/2006/main">
  <p:tag name="KSO_WM_BEAUTIFY_FLAG" val=""/>
</p:tagLst>
</file>

<file path=ppt/tags/tag109.xml><?xml version="1.0" encoding="utf-8"?>
<p:tagLst xmlns:p="http://schemas.openxmlformats.org/presentationml/2006/main">
  <p:tag name="KSO_WM_BEAUTIFY_FLAG" val=""/>
</p:tagLst>
</file>

<file path=ppt/tags/tag110.xml><?xml version="1.0" encoding="utf-8"?>
<p:tagLst xmlns:p="http://schemas.openxmlformats.org/presentationml/2006/main">
  <p:tag name="KSO_WM_BEAUTIFY_FLAG" val=""/>
</p:tagLst>
</file>

<file path=ppt/tags/tag111.xml><?xml version="1.0" encoding="utf-8"?>
<p:tagLst xmlns:p="http://schemas.openxmlformats.org/presentationml/2006/main">
  <p:tag name="KSO_WM_BEAUTIFY_FLAG" val=""/>
</p:tagLst>
</file>

<file path=ppt/tags/tag112.xml><?xml version="1.0" encoding="utf-8"?>
<p:tagLst xmlns:p="http://schemas.openxmlformats.org/presentationml/2006/main">
  <p:tag name="KSO_WM_BEAUTIFY_FLAG" val=""/>
</p:tagLst>
</file>

<file path=ppt/tags/tag113.xml><?xml version="1.0" encoding="utf-8"?>
<p:tagLst xmlns:p="http://schemas.openxmlformats.org/presentationml/2006/main">
  <p:tag name="KSO_WM_BEAUTIFY_FLAG" val=""/>
</p:tagLst>
</file>

<file path=ppt/tags/tag114.xml><?xml version="1.0" encoding="utf-8"?>
<p:tagLst xmlns:p="http://schemas.openxmlformats.org/presentationml/2006/main">
  <p:tag name="KSO_WM_BEAUTIFY_FLAG" val=""/>
</p:tagLst>
</file>

<file path=ppt/tags/tag115.xml><?xml version="1.0" encoding="utf-8"?>
<p:tagLst xmlns:p="http://schemas.openxmlformats.org/presentationml/2006/main">
  <p:tag name="KSO_WM_BEAUTIFY_FLAG" val=""/>
</p:tagLst>
</file>

<file path=ppt/tags/tag116.xml><?xml version="1.0" encoding="utf-8"?>
<p:tagLst xmlns:p="http://schemas.openxmlformats.org/presentationml/2006/main">
  <p:tag name="KSO_WM_BEAUTIFY_FLAG" val=""/>
</p:tagLst>
</file>

<file path=ppt/tags/tag117.xml><?xml version="1.0" encoding="utf-8"?>
<p:tagLst xmlns:p="http://schemas.openxmlformats.org/presentationml/2006/main">
  <p:tag name="KSO_WM_BEAUTIFY_FLAG" val=""/>
</p:tagLst>
</file>

<file path=ppt/tags/tag118.xml><?xml version="1.0" encoding="utf-8"?>
<p:tagLst xmlns:p="http://schemas.openxmlformats.org/presentationml/2006/main">
  <p:tag name="KSO_WM_BEAUTIFY_FLAG" val=""/>
</p:tagLst>
</file>

<file path=ppt/tags/tag119.xml><?xml version="1.0" encoding="utf-8"?>
<p:tagLst xmlns:p="http://schemas.openxmlformats.org/presentationml/2006/main">
  <p:tag name="KSO_WM_BEAUTIFY_FLAG" val=""/>
</p:tagLst>
</file>

<file path=ppt/tags/tag120.xml><?xml version="1.0" encoding="utf-8"?>
<p:tagLst xmlns:p="http://schemas.openxmlformats.org/presentationml/2006/main">
  <p:tag name="COMMONDATA" val="eyJoZGlkIjoiYzAwMDFlZTY3Y2U4YTIwMWYzMjgzYjBmZWIwMGI5OWMifQ=="/>
  <p:tag name="KSO_WPP_MARK_KEY" val="91847894-aa2b-45a5-9a2c-ab7afac93613"/>
  <p:tag name="commondata" val="eyJoZGlkIjoiYTc2ZGZiNzZiNDVlOGViOWVmM2JhOTY0NGJkNjUyYzgifQ==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8698</Words>
  <Application>WPS 演示</Application>
  <PresentationFormat>宽屏</PresentationFormat>
  <Paragraphs>363</Paragraphs>
  <Slides>29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29</vt:i4>
      </vt:variant>
    </vt:vector>
  </HeadingPairs>
  <TitlesOfParts>
    <vt:vector size="45" baseType="lpstr">
      <vt:lpstr>Arial</vt:lpstr>
      <vt:lpstr>宋体</vt:lpstr>
      <vt:lpstr>Wingdings</vt:lpstr>
      <vt:lpstr>迷你简卡通</vt:lpstr>
      <vt:lpstr>黑体</vt:lpstr>
      <vt:lpstr>微软雅黑</vt:lpstr>
      <vt:lpstr>Times New Roman</vt:lpstr>
      <vt:lpstr>方正清刻本悦宋简体</vt:lpstr>
      <vt:lpstr>思源黑体 CN Bold</vt:lpstr>
      <vt:lpstr>楷体</vt:lpstr>
      <vt:lpstr>Arial Unicode MS</vt:lpstr>
      <vt:lpstr>等线 Light</vt:lpstr>
      <vt:lpstr>等线</vt:lpstr>
      <vt:lpstr>Calibri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Jenny</dc:creator>
  <cp:lastModifiedBy>痞子</cp:lastModifiedBy>
  <cp:revision>272</cp:revision>
  <dcterms:created xsi:type="dcterms:W3CDTF">2019-06-19T02:08:00Z</dcterms:created>
  <dcterms:modified xsi:type="dcterms:W3CDTF">2024-01-13T02:50:16Z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2052-12.1.0.16120</vt:lpwstr>
  </property>
  <property fmtid="{D5CDD505-2E9C-101B-9397-08002B2CF9AE}" pid="3" name="ICV">
    <vt:lpwstr>A9675331A8BA40D8ABA4FB3D2BD2C32A</vt:lpwstr>
  </property>
</Properties>
</file>