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6" r:id="rId1"/>
  </p:sldMasterIdLst>
  <p:notesMasterIdLst>
    <p:notesMasterId r:id="rId32"/>
  </p:notesMasterIdLst>
  <p:sldIdLst>
    <p:sldId id="418" r:id="rId2"/>
    <p:sldId id="505" r:id="rId3"/>
    <p:sldId id="419" r:id="rId4"/>
    <p:sldId id="506" r:id="rId5"/>
    <p:sldId id="444" r:id="rId6"/>
    <p:sldId id="443" r:id="rId7"/>
    <p:sldId id="450" r:id="rId8"/>
    <p:sldId id="507" r:id="rId9"/>
    <p:sldId id="478" r:id="rId10"/>
    <p:sldId id="477" r:id="rId11"/>
    <p:sldId id="297" r:id="rId12"/>
    <p:sldId id="508" r:id="rId13"/>
    <p:sldId id="509" r:id="rId14"/>
    <p:sldId id="502" r:id="rId15"/>
    <p:sldId id="510" r:id="rId16"/>
    <p:sldId id="511" r:id="rId17"/>
    <p:sldId id="512" r:id="rId18"/>
    <p:sldId id="356" r:id="rId19"/>
    <p:sldId id="399" r:id="rId20"/>
    <p:sldId id="514" r:id="rId21"/>
    <p:sldId id="513" r:id="rId22"/>
    <p:sldId id="400" r:id="rId23"/>
    <p:sldId id="515" r:id="rId24"/>
    <p:sldId id="503" r:id="rId25"/>
    <p:sldId id="516" r:id="rId26"/>
    <p:sldId id="518" r:id="rId27"/>
    <p:sldId id="401" r:id="rId28"/>
    <p:sldId id="517" r:id="rId29"/>
    <p:sldId id="287" r:id="rId30"/>
    <p:sldId id="519" r:id="rId31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4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128" autoAdjust="0"/>
    <p:restoredTop sz="94660"/>
  </p:normalViewPr>
  <p:slideViewPr>
    <p:cSldViewPr showGuides="1">
      <p:cViewPr varScale="1">
        <p:scale>
          <a:sx n="83" d="100"/>
          <a:sy n="83" d="100"/>
        </p:scale>
        <p:origin x="864" y="72"/>
      </p:cViewPr>
      <p:guideLst>
        <p:guide orient="horz" pos="2160"/>
        <p:guide pos="294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页眉占位符 38913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z="1200" strike="noStrike" noProof="1"/>
          </a:p>
        </p:txBody>
      </p:sp>
      <p:sp>
        <p:nvSpPr>
          <p:cNvPr id="38915" name="日期占位符 38914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 fontAlgn="base"/>
            <a:endParaRPr lang="zh-CN" altLang="en-US" sz="1200" strike="noStrike" noProof="1"/>
          </a:p>
        </p:txBody>
      </p:sp>
      <p:sp>
        <p:nvSpPr>
          <p:cNvPr id="13316" name="幻灯片图像占位符 3891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3317" name="文本占位符 38916"/>
          <p:cNvSpPr>
            <a:spLocks noGrp="1"/>
          </p:cNvSpPr>
          <p:nvPr>
            <p:ph type="body" sz="quarter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 indent="0"/>
            <a:r>
              <a:rPr lang="zh-CN" altLang="en-US" dirty="0"/>
              <a:t>第二级</a:t>
            </a:r>
          </a:p>
          <a:p>
            <a:pPr lvl="2" indent="0"/>
            <a:r>
              <a:rPr lang="zh-CN" altLang="en-US" dirty="0"/>
              <a:t>第三级</a:t>
            </a:r>
          </a:p>
          <a:p>
            <a:pPr lvl="3" indent="0"/>
            <a:r>
              <a:rPr lang="zh-CN" altLang="en-US" dirty="0"/>
              <a:t>第四级</a:t>
            </a:r>
          </a:p>
          <a:p>
            <a:pPr lvl="4" indent="0"/>
            <a:r>
              <a:rPr lang="zh-CN" altLang="en-US" dirty="0"/>
              <a:t>第五级</a:t>
            </a:r>
          </a:p>
        </p:txBody>
      </p:sp>
      <p:sp>
        <p:nvSpPr>
          <p:cNvPr id="38918" name="页脚占位符 38917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fontAlgn="base"/>
            <a:endParaRPr lang="zh-CN" altLang="en-US" sz="1200" strike="noStrike" noProof="1"/>
          </a:p>
        </p:txBody>
      </p:sp>
      <p:sp>
        <p:nvSpPr>
          <p:cNvPr id="38919" name="灯片编号占位符 3891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fontAlgn="base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z="1200" strike="noStrike" noProof="1"/>
          </a:p>
        </p:txBody>
      </p:sp>
    </p:spTree>
    <p:extLst>
      <p:ext uri="{BB962C8B-B14F-4D97-AF65-F5344CB8AC3E}">
        <p14:creationId xmlns:p14="http://schemas.microsoft.com/office/powerpoint/2010/main" val="343910444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16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30729594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17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12181554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18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12100277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19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8581938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20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21192125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21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2559376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22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11955844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23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6661288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24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8952185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25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4011585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26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29617238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27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30216963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  <a:t>28</a:t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50" name="幻灯片图像占位符 58369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文本占位符 58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lvl="0"/>
            <a:r>
              <a:rPr lang="en-US" altLang="zh-CN" dirty="0"/>
              <a:t>Passagetiona</a:t>
            </a:r>
          </a:p>
        </p:txBody>
      </p:sp>
    </p:spTree>
    <p:extLst>
      <p:ext uri="{BB962C8B-B14F-4D97-AF65-F5344CB8AC3E}">
        <p14:creationId xmlns:p14="http://schemas.microsoft.com/office/powerpoint/2010/main" val="20618710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2020/5/7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8577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5184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593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7510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017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8200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796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5205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175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7900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2020/5/7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1333744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 fontAlgn="base"/>
            <a:fld id="{BB962C8B-B14F-4D97-AF65-F5344CB8AC3E}" type="datetime1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2020/5/7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 fontAlgn="base"/>
            <a:fld id="{9A0DB2DC-4C9A-4742-B13C-FB6460FD3503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6960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2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25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38709" y="838268"/>
            <a:ext cx="888256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6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Unit 5 </a:t>
            </a:r>
          </a:p>
          <a:p>
            <a:pPr algn="ctr"/>
            <a:r>
              <a:rPr lang="en-US" altLang="zh-CN" sz="6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WORKING THE LAND</a:t>
            </a:r>
            <a:endParaRPr lang="zh-CN" altLang="en-US" sz="6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2658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 Box 2"/>
          <p:cNvSpPr txBox="1"/>
          <p:nvPr/>
        </p:nvSpPr>
        <p:spPr>
          <a:xfrm>
            <a:off x="533506" y="1676446"/>
            <a:ext cx="8248430" cy="45243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355600" indent="-355600" eaLnBrk="0" hangingPunct="0">
              <a:buFont typeface="Arial" panose="020B0604020202020204" pitchFamily="34" charset="0"/>
              <a:buChar char="•"/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To understand the </a:t>
            </a:r>
            <a:r>
              <a:rPr lang="en-US" altLang="zh-CN" sz="3200" b="1" dirty="0">
                <a:latin typeface="Times New Roman" panose="02020603050405020304" pitchFamily="18" charset="0"/>
              </a:rPr>
              <a:t>differences between chemical and organic farming and their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advantages </a:t>
            </a:r>
            <a:r>
              <a:rPr lang="en-US" altLang="zh-CN" sz="3200" b="1" dirty="0">
                <a:latin typeface="Times New Roman" panose="02020603050405020304" pitchFamily="18" charset="0"/>
              </a:rPr>
              <a:t>and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disadvantages;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 marL="355600" indent="-355600" eaLnBrk="0" hangingPunct="0">
              <a:buFont typeface="Arial" panose="020B0604020202020204" pitchFamily="34" charset="0"/>
              <a:buChar char="•"/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To learn about the </a:t>
            </a:r>
            <a:r>
              <a:rPr lang="en-US" altLang="zh-CN" sz="3200" b="1" dirty="0">
                <a:latin typeface="Times New Roman" panose="02020603050405020304" pitchFamily="18" charset="0"/>
              </a:rPr>
              <a:t>author's writing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techniques;</a:t>
            </a:r>
          </a:p>
          <a:p>
            <a:pPr marL="355600" indent="-355600" eaLnBrk="0" hangingPunct="0">
              <a:buFont typeface="Arial" panose="020B0604020202020204" pitchFamily="34" charset="0"/>
              <a:buChar char="•"/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To learn about the structure of argumentative essay; 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 marL="355600" indent="-355600" eaLnBrk="0" hangingPunct="0">
              <a:buFont typeface="Arial" panose="020B0604020202020204" pitchFamily="34" charset="0"/>
              <a:buChar char="•"/>
            </a:pPr>
            <a:r>
              <a:rPr lang="en-US" altLang="zh-CN" sz="3200" b="1" dirty="0" smtClean="0">
                <a:latin typeface="Times New Roman" panose="02020603050405020304" pitchFamily="18" charset="0"/>
              </a:rPr>
              <a:t>To write an essay to express your </a:t>
            </a:r>
            <a:r>
              <a:rPr lang="en-US" altLang="zh-CN" sz="3200" b="1" dirty="0">
                <a:latin typeface="Times New Roman" panose="02020603050405020304" pitchFamily="18" charset="0"/>
              </a:rPr>
              <a:t>views on chemical farming or organic </a:t>
            </a:r>
            <a:r>
              <a:rPr lang="en-US" altLang="zh-CN" sz="3200" b="1" dirty="0" smtClean="0">
                <a:latin typeface="Times New Roman" panose="02020603050405020304" pitchFamily="18" charset="0"/>
              </a:rPr>
              <a:t>farming.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630" y="540742"/>
            <a:ext cx="7086182" cy="12072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图片 4">
            <a:extLst>
              <a:ext uri="{FF2B5EF4-FFF2-40B4-BE49-F238E27FC236}">
                <a16:creationId xmlns="" xmlns:a16="http://schemas.microsoft.com/office/drawing/2014/main" id="{158DFCA8-DFC7-4926-AF2A-0364949CFB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78" y="3031970"/>
            <a:ext cx="3428910" cy="3484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2" name="Text Box 4">
            <a:extLst>
              <a:ext uri="{FF2B5EF4-FFF2-40B4-BE49-F238E27FC236}">
                <a16:creationId xmlns="" xmlns:a16="http://schemas.microsoft.com/office/drawing/2014/main" id="{0FDD4873-F7F7-48A4-9A3F-8C2CCDC850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98" y="1620219"/>
            <a:ext cx="7705725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cs typeface="Times New Roman" panose="02020603050405020304" pitchFamily="18" charset="0"/>
              </a:rPr>
              <a:t>What is the substance </a:t>
            </a:r>
            <a:r>
              <a:rPr lang="en-US" altLang="zh-CN" b="1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that is </a:t>
            </a:r>
            <a:r>
              <a:rPr lang="en-US" altLang="zh-CN" b="1" dirty="0">
                <a:solidFill>
                  <a:srgbClr val="0000FF"/>
                </a:solidFill>
                <a:cs typeface="Times New Roman" panose="02020603050405020304" pitchFamily="18" charset="0"/>
              </a:rPr>
              <a:t>put on the soil </a:t>
            </a:r>
            <a:r>
              <a:rPr lang="en-US" altLang="zh-CN" b="1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to make plants </a:t>
            </a:r>
            <a:r>
              <a:rPr lang="en-US" altLang="zh-CN" b="1" dirty="0">
                <a:solidFill>
                  <a:srgbClr val="0000FF"/>
                </a:solidFill>
                <a:cs typeface="Times New Roman" panose="02020603050405020304" pitchFamily="18" charset="0"/>
              </a:rPr>
              <a:t>grow?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cs typeface="Times New Roman" panose="02020603050405020304" pitchFamily="18" charset="0"/>
              </a:rPr>
              <a:t>It is fertilizer.  </a:t>
            </a:r>
          </a:p>
        </p:txBody>
      </p:sp>
      <p:pic>
        <p:nvPicPr>
          <p:cNvPr id="7171" name="图片 2">
            <a:extLst>
              <a:ext uri="{FF2B5EF4-FFF2-40B4-BE49-F238E27FC236}">
                <a16:creationId xmlns="" xmlns:a16="http://schemas.microsoft.com/office/drawing/2014/main" id="{327232B4-8E8C-428C-AD3B-3FE7C3521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6" y="3097989"/>
            <a:ext cx="3352712" cy="335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697" y="743518"/>
            <a:ext cx="4266925" cy="1033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28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34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4"/>
          <p:cNvSpPr txBox="1"/>
          <p:nvPr/>
        </p:nvSpPr>
        <p:spPr>
          <a:xfrm>
            <a:off x="609704" y="887239"/>
            <a:ext cx="7472272" cy="590607"/>
          </a:xfrm>
          <a:prstGeom prst="rect">
            <a:avLst/>
          </a:prstGeom>
          <a:noFill/>
          <a:ln w="9525">
            <a:noFill/>
          </a:ln>
        </p:spPr>
        <p:txBody>
          <a:bodyPr wrap="none" anchor="t"/>
          <a:lstStyle/>
          <a:p>
            <a:pPr>
              <a:spcBef>
                <a:spcPct val="30000"/>
              </a:spcBef>
              <a:buClr>
                <a:schemeClr val="bg2"/>
              </a:buClr>
              <a:buSzPct val="75000"/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kind of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fertilizers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 farmers use?</a:t>
            </a:r>
          </a:p>
        </p:txBody>
      </p:sp>
      <p:pic>
        <p:nvPicPr>
          <p:cNvPr id="6154" name="Picture 10" descr="174775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855" y="1887513"/>
            <a:ext cx="3897754" cy="27892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1644886" y="5091484"/>
            <a:ext cx="2286000" cy="10779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30000"/>
              </a:spcBef>
              <a:buSzTx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Chemical fertilizers </a:t>
            </a:r>
          </a:p>
        </p:txBody>
      </p:sp>
      <p:sp>
        <p:nvSpPr>
          <p:cNvPr id="64518" name="矩形 2"/>
          <p:cNvSpPr/>
          <p:nvPr/>
        </p:nvSpPr>
        <p:spPr>
          <a:xfrm>
            <a:off x="5364163" y="5310822"/>
            <a:ext cx="3170237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30000"/>
              </a:spcBef>
              <a:buSzTx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Natural waste from animals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5">
            <a:extLst>
              <a:ext uri="{FF2B5EF4-FFF2-40B4-BE49-F238E27FC236}">
                <a16:creationId xmlns="" xmlns:a16="http://schemas.microsoft.com/office/drawing/2014/main" id="{611A00D3-4B23-4B65-A1E3-6CA6B9D1E1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1555668"/>
            <a:ext cx="2133544" cy="3535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45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862" y="4111519"/>
            <a:ext cx="3954484" cy="2512618"/>
          </a:xfrm>
          <a:prstGeom prst="rect">
            <a:avLst/>
          </a:prstGeom>
        </p:spPr>
      </p:pic>
      <p:pic>
        <p:nvPicPr>
          <p:cNvPr id="8194" name="Picture 2" descr="害虫和苹果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3283" y="1266395"/>
            <a:ext cx="2307044" cy="285265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540359" y="788707"/>
            <a:ext cx="800079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protect the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crops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farmers have to kill off the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mful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pests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27931" y="2366373"/>
            <a:ext cx="44194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the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chemical used for killing 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pests,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especially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insects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直接箭头连接符 6"/>
          <p:cNvCxnSpPr/>
          <p:nvPr/>
        </p:nvCxnSpPr>
        <p:spPr>
          <a:xfrm>
            <a:off x="3577999" y="1851667"/>
            <a:ext cx="1454615" cy="765768"/>
          </a:xfrm>
          <a:prstGeom prst="straightConnector1">
            <a:avLst/>
          </a:prstGeom>
          <a:ln w="539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9704" y="3987195"/>
            <a:ext cx="3809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Pesticides.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6"/>
          <p:cNvSpPr/>
          <p:nvPr/>
        </p:nvSpPr>
        <p:spPr>
          <a:xfrm>
            <a:off x="2667050" y="609674"/>
            <a:ext cx="3749744" cy="646331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Organic  Farming</a:t>
            </a:r>
          </a:p>
        </p:txBody>
      </p:sp>
      <p:pic>
        <p:nvPicPr>
          <p:cNvPr id="7178" name="图片 7177" descr="1533434437-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658" y="1447852"/>
            <a:ext cx="4827483" cy="322656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88" name="图片 7187" descr="e92c272dd42a28343e32bcc95bb5c9ea17cebfd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4238" y="2961505"/>
            <a:ext cx="5443432" cy="34258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>
            <a:extLst>
              <a:ext uri="{FF2B5EF4-FFF2-40B4-BE49-F238E27FC236}">
                <a16:creationId xmlns="" xmlns:a16="http://schemas.microsoft.com/office/drawing/2014/main" id="{1CE9D889-591B-4CC4-B521-D6C1E548759F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325840" y="3146425"/>
            <a:ext cx="7199312" cy="917575"/>
          </a:xfrm>
        </p:spPr>
        <p:txBody>
          <a:bodyPr>
            <a:noAutofit/>
          </a:bodyPr>
          <a:lstStyle/>
          <a:p>
            <a:pPr marL="0" indent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Organic farming is simply farming without using any chemicals.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3315" name="图片 2">
            <a:extLst>
              <a:ext uri="{FF2B5EF4-FFF2-40B4-BE49-F238E27FC236}">
                <a16:creationId xmlns="" xmlns:a16="http://schemas.microsoft.com/office/drawing/2014/main" id="{5C540C55-FA46-47CD-9B71-9E11988836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148" y="549275"/>
            <a:ext cx="1870075" cy="259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图片 4">
            <a:extLst>
              <a:ext uri="{FF2B5EF4-FFF2-40B4-BE49-F238E27FC236}">
                <a16:creationId xmlns="" xmlns:a16="http://schemas.microsoft.com/office/drawing/2014/main" id="{3F30E387-5F62-4386-831D-8C651A1D11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100" y="4275138"/>
            <a:ext cx="3184525" cy="239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图片 6">
            <a:extLst>
              <a:ext uri="{FF2B5EF4-FFF2-40B4-BE49-F238E27FC236}">
                <a16:creationId xmlns="" xmlns:a16="http://schemas.microsoft.com/office/drawing/2014/main" id="{7838A67B-629E-4D25-85EC-904227C5C0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628650"/>
            <a:ext cx="346392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图片 8">
            <a:extLst>
              <a:ext uri="{FF2B5EF4-FFF2-40B4-BE49-F238E27FC236}">
                <a16:creationId xmlns="" xmlns:a16="http://schemas.microsoft.com/office/drawing/2014/main" id="{8A8C010F-ADBD-4FCC-9A77-5C320035E1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14" y="4819617"/>
            <a:ext cx="2251409" cy="1651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图片 10">
            <a:extLst>
              <a:ext uri="{FF2B5EF4-FFF2-40B4-BE49-F238E27FC236}">
                <a16:creationId xmlns="" xmlns:a16="http://schemas.microsoft.com/office/drawing/2014/main" id="{1BE0D835-DB03-43C3-AB41-4CEB5E3040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193" y="979476"/>
            <a:ext cx="2370038" cy="1736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图片 12">
            <a:extLst>
              <a:ext uri="{FF2B5EF4-FFF2-40B4-BE49-F238E27FC236}">
                <a16:creationId xmlns="" xmlns:a16="http://schemas.microsoft.com/office/drawing/2014/main" id="{208634BF-E742-4182-9C50-DA9D897409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752" y="4819617"/>
            <a:ext cx="2158531" cy="1651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1280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矩形 39942"/>
          <p:cNvSpPr/>
          <p:nvPr/>
        </p:nvSpPr>
        <p:spPr>
          <a:xfrm>
            <a:off x="1143090" y="823183"/>
            <a:ext cx="7162612" cy="76198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Chemical or organic farming?</a:t>
            </a:r>
          </a:p>
        </p:txBody>
      </p:sp>
      <p:pic>
        <p:nvPicPr>
          <p:cNvPr id="10243" name="图片 39947" descr="有机耕种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680" y="1606706"/>
            <a:ext cx="3485078" cy="430114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1151" y="1606704"/>
            <a:ext cx="4347105" cy="433682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extBox 6"/>
          <p:cNvSpPr txBox="1"/>
          <p:nvPr/>
        </p:nvSpPr>
        <p:spPr>
          <a:xfrm>
            <a:off x="1143090" y="1137091"/>
            <a:ext cx="6671523" cy="61555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3400" b="1" dirty="0">
                <a:latin typeface="Times New Roman" panose="02020603050405020304" pitchFamily="18" charset="0"/>
              </a:rPr>
              <a:t>Which tomatoes do you prefer?</a:t>
            </a:r>
            <a:endParaRPr lang="zh-CN" altLang="en-US" sz="3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099" name="图片 7" descr="634768226694375000_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308" y="1926973"/>
            <a:ext cx="4124813" cy="264499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图片 8" descr="00668b362aae619bd12490e1c3f8943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0594" y="1944020"/>
            <a:ext cx="3954653" cy="2627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1" name="TextBox 11"/>
          <p:cNvSpPr txBox="1"/>
          <p:nvPr/>
        </p:nvSpPr>
        <p:spPr>
          <a:xfrm>
            <a:off x="1226992" y="5282561"/>
            <a:ext cx="2811622" cy="584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5 yuan / kg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102" name="TextBox 12"/>
          <p:cNvSpPr txBox="1"/>
          <p:nvPr/>
        </p:nvSpPr>
        <p:spPr>
          <a:xfrm>
            <a:off x="5613646" y="5336931"/>
            <a:ext cx="2582908" cy="5847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30 yuan / kg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104" name="TextBox 9"/>
          <p:cNvSpPr txBox="1"/>
          <p:nvPr/>
        </p:nvSpPr>
        <p:spPr>
          <a:xfrm>
            <a:off x="950793" y="4724366"/>
            <a:ext cx="3643312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</a:rPr>
              <a:t>Normal tomatoes</a:t>
            </a:r>
            <a:endParaRPr lang="zh-CN" altLang="en-US" sz="3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105" name="TextBox 9"/>
          <p:cNvSpPr txBox="1"/>
          <p:nvPr/>
        </p:nvSpPr>
        <p:spPr>
          <a:xfrm>
            <a:off x="5083444" y="4724366"/>
            <a:ext cx="3643312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</a:rPr>
              <a:t>Organic tomatoes</a:t>
            </a:r>
            <a:endParaRPr lang="zh-CN" altLang="en-US" sz="3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  <p:bldP spid="4102" grpId="0"/>
      <p:bldP spid="4104" grpId="0"/>
      <p:bldP spid="410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文本框 56322"/>
          <p:cNvSpPr txBox="1"/>
          <p:nvPr/>
        </p:nvSpPr>
        <p:spPr>
          <a:xfrm>
            <a:off x="428772" y="1918024"/>
            <a:ext cx="8410316" cy="15696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 the text “Chemical versus organic farming” and then answer </a:t>
            </a:r>
            <a:r>
              <a:rPr 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following questions.</a:t>
            </a:r>
            <a:endParaRPr 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424088" y="3473994"/>
            <a:ext cx="8415000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450850" indent="-450850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Why did many farmers welcome the introduction of chemical farming?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38298" y="4495772"/>
            <a:ext cx="8000790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Because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a great way to fight crop disease and increase production.</a:t>
            </a:r>
            <a:endParaRPr lang="en-US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525" y="909936"/>
            <a:ext cx="4640126" cy="12468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8714" y="1214052"/>
            <a:ext cx="8509000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450850" indent="-450850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concerns many people about the use of pesticides?</a:t>
            </a:r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88178" y="2251708"/>
            <a:ext cx="8150910" cy="384489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Pesticides can damage the land by killing not only harmful bacteria and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insects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but also helpful ones. In addition, these chemicals can stay in the soil and underground water sources for a long time, which affects the crops grown on the land and animals and humans who digest them.</a:t>
            </a:r>
          </a:p>
        </p:txBody>
      </p:sp>
    </p:spTree>
    <p:extLst>
      <p:ext uri="{BB962C8B-B14F-4D97-AF65-F5344CB8AC3E}">
        <p14:creationId xmlns:p14="http://schemas.microsoft.com/office/powerpoint/2010/main" val="4223604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81110" y="838268"/>
            <a:ext cx="8293699" cy="11364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450850" indent="-450850">
              <a:lnSpc>
                <a:spcPct val="11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What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one problem with the use of chemical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fertilisers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62100" y="1903244"/>
            <a:ext cx="7836511" cy="167815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Crops grown with chemical fertilisers usually grow too fast to be rich in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nutrition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they often have less flavor as well.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81110" y="3548660"/>
            <a:ext cx="8217501" cy="117570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450850" indent="-450850">
              <a:lnSpc>
                <a:spcPct val="110000"/>
              </a:lnSpc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How is organic farming different from chemical farming?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94257" y="4615432"/>
            <a:ext cx="7740039" cy="117570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Organic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farming is simply farming without using any chemicals.</a:t>
            </a:r>
          </a:p>
        </p:txBody>
      </p:sp>
    </p:spTree>
    <p:extLst>
      <p:ext uri="{BB962C8B-B14F-4D97-AF65-F5344CB8AC3E}">
        <p14:creationId xmlns:p14="http://schemas.microsoft.com/office/powerpoint/2010/main" val="49221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9249" y="1844137"/>
            <a:ext cx="8509000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450850" indent="-450850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Why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organic farmers change the kind of crop grown in a field every year?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91230" y="2814659"/>
            <a:ext cx="8071660" cy="206210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Because different kinds of crops put important minerals back into the ground, making it ready again for the next batch of crops.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81110" y="1067794"/>
            <a:ext cx="8508365" cy="15696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450850" indent="-450850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What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goal of using organic farming methods? Do you think it can be reached? Why or why not?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845183" y="2591754"/>
            <a:ext cx="7917707" cy="304698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goal of using organic farming methods is to grow good food while avoiding damage to the environment or to 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people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health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There is still a long way to reach the goal because organic farming cannot serve the high demand for food around the world.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20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652330" y="457278"/>
            <a:ext cx="7865068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Match 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main ideas (A-D) below with the paragraphs. </a:t>
            </a:r>
          </a:p>
        </p:txBody>
      </p:sp>
      <p:sp>
        <p:nvSpPr>
          <p:cNvPr id="2" name="圆角矩形 1"/>
          <p:cNvSpPr/>
          <p:nvPr/>
        </p:nvSpPr>
        <p:spPr>
          <a:xfrm>
            <a:off x="749016" y="1600248"/>
            <a:ext cx="7768382" cy="266693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5600" indent="-355600"/>
            <a:r>
              <a:rPr lang="en-US" altLang="zh-CN" sz="3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 What organic farming is    </a:t>
            </a:r>
          </a:p>
          <a:p>
            <a:pPr marL="450850" indent="-450850"/>
            <a:r>
              <a:rPr lang="en-US" altLang="zh-CN" sz="3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  Why man-made chemicals are still used in farming </a:t>
            </a:r>
          </a:p>
          <a:p>
            <a:pPr marL="355600" indent="-355600"/>
            <a:r>
              <a:rPr lang="en-US" altLang="zh-CN" sz="3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  Organic methods for producing rich soil</a:t>
            </a:r>
          </a:p>
          <a:p>
            <a:pPr marL="355600" indent="-355600"/>
            <a:r>
              <a:rPr lang="en-US" altLang="zh-CN" sz="3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  The problems with chemical farming</a:t>
            </a:r>
            <a:endParaRPr lang="zh-CN" alt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55954" y="4332930"/>
            <a:ext cx="48638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Para. 1-2</a:t>
            </a:r>
          </a:p>
          <a:p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Para. 3</a:t>
            </a:r>
          </a:p>
          <a:p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Para. 4</a:t>
            </a:r>
          </a:p>
          <a:p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Para. 5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124238" y="4368185"/>
            <a:ext cx="990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124238" y="4800564"/>
            <a:ext cx="990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124238" y="5329371"/>
            <a:ext cx="990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124238" y="5819287"/>
            <a:ext cx="53338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9659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2" grpId="0"/>
      <p:bldP spid="23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81110" y="762070"/>
            <a:ext cx="7576203" cy="584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omplete 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sentences in the tables.</a:t>
            </a:r>
          </a:p>
        </p:txBody>
      </p:sp>
      <p:graphicFrame>
        <p:nvGraphicFramePr>
          <p:cNvPr id="6" name="表格 5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969976579"/>
              </p:ext>
            </p:extLst>
          </p:nvPr>
        </p:nvGraphicFramePr>
        <p:xfrm>
          <a:off x="516864" y="1454430"/>
          <a:ext cx="8208416" cy="48452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4472"/>
                <a:gridCol w="1180501"/>
                <a:gridCol w="5943443"/>
              </a:tblGrid>
              <a:tr h="94408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3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Para.</a:t>
                      </a:r>
                      <a:endParaRPr lang="en-US" altLang="en-US" sz="30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3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Main Idea</a:t>
                      </a:r>
                      <a:endParaRPr lang="en-US" altLang="en-US" sz="30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3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Detail </a:t>
                      </a:r>
                      <a:endParaRPr lang="en-US" altLang="en-US" sz="30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068967">
                <a:tc rowSpan="3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3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1-2 </a:t>
                      </a:r>
                      <a:endParaRPr lang="en-US" altLang="en-US" sz="30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>
                        <a:buNone/>
                      </a:pPr>
                      <a:endParaRPr lang="en-US" sz="3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3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Pesticides can kill helpful</a:t>
                      </a:r>
                      <a:r>
                        <a:rPr lang="en-US" sz="30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000" b="1" dirty="0" smtClean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_____________</a:t>
                      </a:r>
                      <a:endParaRPr lang="en-US" altLang="en-US" sz="30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16119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3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Some pesticides have </a:t>
                      </a:r>
                      <a:r>
                        <a:rPr lang="en-US" sz="3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been _______                  </a:t>
                      </a:r>
                      <a:r>
                        <a:rPr lang="en-US" sz="3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because of </a:t>
                      </a:r>
                      <a:r>
                        <a:rPr lang="en-US" sz="3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________________</a:t>
                      </a:r>
                      <a:endParaRPr lang="en-US" sz="3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buNone/>
                      </a:pPr>
                      <a:endParaRPr lang="en-US" altLang="en-US" sz="30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16119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3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Crops grown with chemical </a:t>
                      </a:r>
                      <a:r>
                        <a:rPr lang="en-US" sz="30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fertilisers</a:t>
                      </a:r>
                      <a:r>
                        <a:rPr lang="en-US" sz="3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usually</a:t>
                      </a:r>
                      <a:r>
                        <a:rPr lang="en-US" sz="3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_____________</a:t>
                      </a:r>
                      <a:r>
                        <a:rPr lang="en-US" sz="3000" b="1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 </a:t>
                      </a:r>
                      <a:r>
                        <a:rPr lang="en-US" sz="3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</a:t>
                      </a:r>
                      <a:r>
                        <a:rPr lang="en-US" sz="30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full of </a:t>
                      </a:r>
                      <a:r>
                        <a:rPr lang="en-US" sz="3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_________.</a:t>
                      </a:r>
                      <a:endParaRPr lang="en-US" altLang="en-US" sz="30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2795893" y="2773995"/>
            <a:ext cx="3433953" cy="553998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buNone/>
            </a:pP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bacteria and insects</a:t>
            </a:r>
            <a:endParaRPr lang="en-US" altLang="en-US" sz="3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043987" y="3332900"/>
            <a:ext cx="2005164" cy="553998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prohibited</a:t>
            </a:r>
            <a:endParaRPr lang="en-US" altLang="en-US" sz="3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935042" y="3861379"/>
            <a:ext cx="5904046" cy="101566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                 damage 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they cause to people and the environment</a:t>
            </a:r>
            <a:endParaRPr lang="en-US" altLang="en-US" sz="3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729542" y="5288529"/>
            <a:ext cx="2410725" cy="553998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grow too fast </a:t>
            </a:r>
            <a:endParaRPr lang="en-US" altLang="en-US" sz="3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218634" y="5760932"/>
            <a:ext cx="1851789" cy="553998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buNone/>
            </a:pP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nutrition</a:t>
            </a:r>
            <a:endParaRPr lang="en-US" altLang="en-US" sz="3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905070" y="3455122"/>
            <a:ext cx="990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158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707709664"/>
              </p:ext>
            </p:extLst>
          </p:nvPr>
        </p:nvGraphicFramePr>
        <p:xfrm>
          <a:off x="257978" y="665489"/>
          <a:ext cx="8657307" cy="57864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55983"/>
                <a:gridCol w="1242828"/>
                <a:gridCol w="6158496"/>
              </a:tblGrid>
              <a:tr h="6096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3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Para.</a:t>
                      </a:r>
                      <a:endParaRPr lang="en-US" altLang="en-US" sz="30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3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Main Idea</a:t>
                      </a:r>
                      <a:endParaRPr lang="en-US" altLang="en-US" sz="30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3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Detail </a:t>
                      </a:r>
                      <a:endParaRPr lang="en-US" altLang="en-US" sz="30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06204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30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endParaRPr lang="en-US" altLang="en-US" sz="3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sz="3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3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Many organic farmers use</a:t>
                      </a:r>
                      <a:r>
                        <a:rPr lang="en-US" sz="30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000" b="1" dirty="0" smtClean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__________________ </a:t>
                      </a:r>
                      <a:r>
                        <a:rPr lang="en-US" sz="3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 </a:t>
                      </a:r>
                      <a:r>
                        <a:rPr lang="en-US" sz="30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fertiliser</a:t>
                      </a:r>
                      <a:r>
                        <a:rPr lang="en-US" sz="3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altLang="en-US" sz="30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772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30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endParaRPr lang="en-US" altLang="en-US" sz="3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3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3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They often </a:t>
                      </a:r>
                      <a:r>
                        <a:rPr lang="en-US" sz="3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__________________ grown </a:t>
                      </a:r>
                      <a:r>
                        <a:rPr lang="en-US" sz="3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 each </a:t>
                      </a:r>
                      <a:r>
                        <a:rPr lang="en-US" sz="3000" b="1" u="non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field</a:t>
                      </a:r>
                      <a:r>
                        <a:rPr lang="en-US" sz="3000" b="1" u="none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000" b="1" u="none" baseline="0" dirty="0" smtClean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___________.</a:t>
                      </a:r>
                      <a:endParaRPr lang="en-US" altLang="en-US" sz="3000" b="1" u="none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3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They also plant crops that use </a:t>
                      </a:r>
                      <a:r>
                        <a:rPr lang="en-US" sz="3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______________ of </a:t>
                      </a:r>
                      <a:r>
                        <a:rPr lang="en-US" sz="3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soil to help</a:t>
                      </a:r>
                      <a:r>
                        <a:rPr lang="en-US" sz="30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keep it rich.</a:t>
                      </a:r>
                      <a:endParaRPr lang="en-US" altLang="en-US" sz="30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30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</a:t>
                      </a:r>
                      <a:endParaRPr lang="en-US" altLang="en-US" sz="30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3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30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Organic farming is nowhere near able to meet the </a:t>
                      </a:r>
                      <a:r>
                        <a:rPr lang="en-US" sz="3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high ___________</a:t>
                      </a:r>
                    </a:p>
                    <a:p>
                      <a:pPr>
                        <a:buNone/>
                      </a:pPr>
                      <a:r>
                        <a:rPr lang="en-US" altLang="en-US" sz="3000" b="1" dirty="0" smtClean="0"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____________________</a:t>
                      </a:r>
                      <a:endParaRPr lang="en-US" altLang="en-US" sz="30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" name="文本框 16"/>
          <p:cNvSpPr txBox="1"/>
          <p:nvPr/>
        </p:nvSpPr>
        <p:spPr>
          <a:xfrm>
            <a:off x="2764667" y="1996344"/>
            <a:ext cx="5194774" cy="55399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waste 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from animals  </a:t>
            </a:r>
            <a:endParaRPr lang="en-US" altLang="en-US" sz="3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464796" y="2590822"/>
            <a:ext cx="4526688" cy="553998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change the kind of crop    </a:t>
            </a:r>
            <a:endParaRPr lang="en-US" altLang="en-US" sz="3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003760" y="3048010"/>
            <a:ext cx="1997150" cy="553998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buNone/>
            </a:pP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every year </a:t>
            </a:r>
            <a:endParaRPr lang="en-US" altLang="en-US" sz="3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543918" y="4089693"/>
            <a:ext cx="3180166" cy="553998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different depths   </a:t>
            </a:r>
            <a:endParaRPr lang="en-US" altLang="en-US" sz="3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816062" y="5486346"/>
            <a:ext cx="6099224" cy="101566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None/>
            </a:pP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                             need/demand 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for food around the world </a:t>
            </a:r>
            <a:endParaRPr lang="en-US" altLang="en-US" sz="3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039978" y="1528667"/>
            <a:ext cx="14991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natural </a:t>
            </a:r>
            <a:endParaRPr lang="zh-CN" altLang="en-US" sz="3000" dirty="0"/>
          </a:p>
        </p:txBody>
      </p:sp>
      <p:sp>
        <p:nvSpPr>
          <p:cNvPr id="22" name="文本框 21"/>
          <p:cNvSpPr txBox="1"/>
          <p:nvPr/>
        </p:nvSpPr>
        <p:spPr>
          <a:xfrm>
            <a:off x="1785105" y="1829811"/>
            <a:ext cx="990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785105" y="3392680"/>
            <a:ext cx="990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785105" y="5462503"/>
            <a:ext cx="53338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04912" y="1255445"/>
            <a:ext cx="8603696" cy="25545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author uses some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connectives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when explaining the details. Find and underline them. Then think about what they add to the text. Can you name more connectives according to different classes?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04912" y="3733792"/>
            <a:ext cx="8361248" cy="15696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Connectives in the text: and, also, but, while, however, for example, for instance, in addition, in fact, as for, because, therefore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480016" y="533476"/>
            <a:ext cx="8206675" cy="206210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Find 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subject clauses 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used in the text and underline them. Then make your own sentences on the theme of chemical and organic farming .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00380" y="2503439"/>
            <a:ext cx="8338708" cy="206210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① Over time, however, 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some scientists have found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that their long-term use can sometimes harm both the land and people’s health.</a:t>
            </a:r>
            <a:endParaRPr lang="en-US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00380" y="4491015"/>
            <a:ext cx="8338708" cy="206210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② 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different crops are grown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because they put important minerals back into the ground, making it ready again for the next batch of crops.</a:t>
            </a:r>
            <a:endParaRPr lang="en-US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6993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7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609704" y="1981238"/>
            <a:ext cx="8000790" cy="15696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③ 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keeps them from doing so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the fact that chemical farming serves the high demand for food around the world. </a:t>
            </a:r>
            <a:endParaRPr lang="en-US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517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36766" y="3221330"/>
            <a:ext cx="7365365" cy="59477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Discuss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these questions in groups: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536766" y="3804895"/>
            <a:ext cx="8297839" cy="221483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273050" indent="-273050">
              <a:lnSpc>
                <a:spcPct val="110000"/>
              </a:lnSpc>
            </a:pPr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• Is the author of the passage for or against organic farming? How do you know</a:t>
            </a:r>
            <a:r>
              <a:rPr lang="en-US" sz="32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?</a:t>
            </a:r>
            <a:endParaRPr 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273050" indent="-273050">
              <a:lnSpc>
                <a:spcPct val="110000"/>
              </a:lnSpc>
            </a:pPr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• What other disadvantages of chemical farming did the author not list</a:t>
            </a:r>
            <a:r>
              <a:rPr lang="en-US" sz="32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？</a:t>
            </a:r>
            <a:endParaRPr 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6766" y="2144112"/>
            <a:ext cx="8607114" cy="1136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Write an argumentative essay giving your opinion on chemical or organic farming.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339" y="1017706"/>
            <a:ext cx="4114692" cy="11056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6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08100" y="794710"/>
            <a:ext cx="73653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Discuss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these questions in groups: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22823" y="1378275"/>
            <a:ext cx="8592463" cy="403187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273050" indent="-273050"/>
            <a:r>
              <a:rPr lang="en-US" sz="32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• </a:t>
            </a:r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How might the following items be problems and how important are they for organic farming</a:t>
            </a:r>
            <a:r>
              <a:rPr lang="en-US" sz="32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?</a:t>
            </a:r>
          </a:p>
          <a:p>
            <a:pPr marL="273050" indent="-273050"/>
            <a:r>
              <a:rPr lang="en-US" sz="32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natural animal waste used as fertilizer</a:t>
            </a:r>
          </a:p>
          <a:p>
            <a:pPr marL="273050" indent="-273050"/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       higher cost of producing food</a:t>
            </a:r>
          </a:p>
          <a:p>
            <a:pPr marL="273050" indent="-273050"/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greater effort required to farm</a:t>
            </a:r>
            <a:endParaRPr 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273050" indent="-273050"/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• What other disadvantages of organic farming can you think of?</a:t>
            </a:r>
          </a:p>
        </p:txBody>
      </p:sp>
    </p:spTree>
    <p:extLst>
      <p:ext uri="{BB962C8B-B14F-4D97-AF65-F5344CB8AC3E}">
        <p14:creationId xmlns:p14="http://schemas.microsoft.com/office/powerpoint/2010/main" val="498577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26207" y="609674"/>
            <a:ext cx="8574239" cy="193899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Decide 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topic and come up </a:t>
            </a:r>
            <a:r>
              <a:rPr lang="en-US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with three </a:t>
            </a:r>
            <a:r>
              <a:rPr lang="en-US" sz="3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main points to support your opinion, and then add at least one detail to support each main point. Complete the outline below. 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/>
          <a:srcRect l="-246" t="576" r="246" b="34230"/>
          <a:stretch/>
        </p:blipFill>
        <p:spPr>
          <a:xfrm>
            <a:off x="266750" y="2548666"/>
            <a:ext cx="8693152" cy="38536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/>
          <a:srcRect t="65743"/>
          <a:stretch/>
        </p:blipFill>
        <p:spPr>
          <a:xfrm>
            <a:off x="228714" y="1752644"/>
            <a:ext cx="8693152" cy="202495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612994" y="4038584"/>
            <a:ext cx="79245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0000FF"/>
                </a:solidFill>
              </a:rPr>
              <a:t>Use your outline to write a short essay giving your opinion on the topic.</a:t>
            </a:r>
            <a:endParaRPr lang="zh-CN" altLang="en-US" sz="32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8255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26400" y="1215433"/>
            <a:ext cx="8107896" cy="107721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450850" indent="-450850"/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 Use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checklist to help you review your partner’s draft.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20638" y="682047"/>
            <a:ext cx="6665895" cy="584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Exchange your draft with a partner.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33506" y="2292651"/>
            <a:ext cx="8076988" cy="403187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355600" indent="-355600"/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√ Does the writer do a good job of expressing his/her opinion?</a:t>
            </a:r>
          </a:p>
          <a:p>
            <a:pPr marL="355600" indent="-355600"/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√ Does each paragraph have one main idea?</a:t>
            </a:r>
          </a:p>
          <a:p>
            <a:pPr marL="355600" indent="-355600"/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√ Does each paragraph have at least one detail to support its main idea?</a:t>
            </a:r>
          </a:p>
          <a:p>
            <a:pPr marL="355600" indent="-355600"/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√ Does the writer sequence the points in a logical </a:t>
            </a:r>
            <a:r>
              <a:rPr lang="en-US" sz="32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order? Are </a:t>
            </a:r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there any connectives in the essay</a:t>
            </a:r>
            <a:r>
              <a:rPr lang="en-US" sz="32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endParaRPr lang="en-US" sz="32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744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33506" y="1905040"/>
            <a:ext cx="8076988" cy="206210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355600" indent="-355600"/>
            <a:r>
              <a:rPr lang="en-US" sz="32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√ </a:t>
            </a:r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Does the writer do a good job persuading you to accept </a:t>
            </a:r>
            <a:r>
              <a:rPr lang="en-US" sz="3200" b="1" dirty="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his / her </a:t>
            </a:r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opinion？</a:t>
            </a:r>
          </a:p>
          <a:p>
            <a:pPr marL="355600" indent="-355600"/>
            <a:r>
              <a:rPr lang="en-US" sz="32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√ Does the writer use correct grammar, punctuation, and spelling?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413387" y="609674"/>
            <a:ext cx="7132955" cy="584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 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Take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your draft back and revise it.</a:t>
            </a:r>
            <a:endParaRPr lang="en-US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13387" y="1194449"/>
            <a:ext cx="8044711" cy="584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3.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Share your essay with the rest of the class.</a:t>
            </a:r>
            <a:endParaRPr lang="en-US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7901" y="1981238"/>
            <a:ext cx="4495682" cy="4495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803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矩形 36868"/>
          <p:cNvSpPr/>
          <p:nvPr/>
        </p:nvSpPr>
        <p:spPr>
          <a:xfrm>
            <a:off x="1143090" y="3059996"/>
            <a:ext cx="7619473" cy="127419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Finish your essay and revise it based on the feedback.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70" y="1752644"/>
            <a:ext cx="5790721" cy="14019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76740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64bc99cd-e79f-45c8-8af5-8e039ea57b6f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64bc99cd-e79f-45c8-8af5-8e039ea57b6f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441</TotalTime>
  <Words>1107</Words>
  <Application>Microsoft Office PowerPoint</Application>
  <PresentationFormat>全屏显示(4:3)</PresentationFormat>
  <Paragraphs>140</Paragraphs>
  <Slides>30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6" baseType="lpstr">
      <vt:lpstr>宋体</vt:lpstr>
      <vt:lpstr>Arial</vt:lpstr>
      <vt:lpstr>Calibri</vt:lpstr>
      <vt:lpstr>Calibri Light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Sky123.Org</cp:lastModifiedBy>
  <cp:revision>65</cp:revision>
  <dcterms:created xsi:type="dcterms:W3CDTF">2020-01-09T01:04:00Z</dcterms:created>
  <dcterms:modified xsi:type="dcterms:W3CDTF">2020-05-07T03:24:12Z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2052-11.1.0.9513</vt:lpwstr>
  </property>
</Properties>
</file>