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89" r:id="rId2"/>
    <p:sldId id="295" r:id="rId3"/>
    <p:sldId id="257" r:id="rId4"/>
    <p:sldId id="280" r:id="rId5"/>
    <p:sldId id="283" r:id="rId6"/>
    <p:sldId id="294" r:id="rId7"/>
    <p:sldId id="290" r:id="rId8"/>
    <p:sldId id="258" r:id="rId9"/>
    <p:sldId id="293" r:id="rId10"/>
    <p:sldId id="260" r:id="rId11"/>
    <p:sldId id="291" r:id="rId12"/>
    <p:sldId id="292" r:id="rId13"/>
    <p:sldId id="281" r:id="rId14"/>
  </p:sldIdLst>
  <p:sldSz cx="12190413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339966"/>
    <a:srgbClr val="FF0000"/>
    <a:srgbClr val="0000CC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0724" autoAdjust="0"/>
  </p:normalViewPr>
  <p:slideViewPr>
    <p:cSldViewPr>
      <p:cViewPr varScale="1">
        <p:scale>
          <a:sx n="64" d="100"/>
          <a:sy n="64" d="100"/>
        </p:scale>
        <p:origin x="-402" y="-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298" name="Group 2"/>
          <p:cNvGrpSpPr>
            <a:grpSpLocks/>
          </p:cNvGrpSpPr>
          <p:nvPr/>
        </p:nvGrpSpPr>
        <p:grpSpPr bwMode="auto">
          <a:xfrm>
            <a:off x="1" y="2438401"/>
            <a:ext cx="12010520" cy="1052513"/>
            <a:chOff x="0" y="1536"/>
            <a:chExt cx="5675" cy="663"/>
          </a:xfrm>
        </p:grpSpPr>
        <p:grpSp>
          <p:nvGrpSpPr>
            <p:cNvPr id="55299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55300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5301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55302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55303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5304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55305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5306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5307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530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628" y="1676400"/>
            <a:ext cx="10361851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5530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55310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1320628" y="6248400"/>
            <a:ext cx="2539669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55311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4571405" y="6248400"/>
            <a:ext cx="3860297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55312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9142810" y="6248400"/>
            <a:ext cx="2539669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972D3002-AC6B-4678-AD67-D27AFB78697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853358-D54D-4161-81CF-58EDC08B97D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0ED03D-6D48-4BFC-9E92-F9B12E77D15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76712" y="2017713"/>
            <a:ext cx="5079339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859224" y="2017713"/>
            <a:ext cx="5079339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4E4EA2-0598-44F7-BF0A-F068EF9D86B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AA2ACE-39C7-4EDF-9F2D-77825A50997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8AF51D-11EC-4D61-B5E0-B39D3DB46CB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B86D41-08B9-42CD-B42E-31DF3CAB303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2F2862-60DC-4537-AD92-DC01942B0EE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ACED0E-446B-46F5-AD89-1F7237EE061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62F3FD-9C5C-486C-A510-E7003A0E7B7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337518" y="214313"/>
            <a:ext cx="2601045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34384" y="214313"/>
            <a:ext cx="7599960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AB8476-81F8-4F72-A0CB-B6EDB8B4376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ChangeArrowheads="1"/>
          </p:cNvSpPr>
          <p:nvPr/>
        </p:nvSpPr>
        <p:spPr bwMode="ltGray">
          <a:xfrm>
            <a:off x="556612" y="1098551"/>
            <a:ext cx="584124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54275" name="Rectangle 3"/>
          <p:cNvSpPr>
            <a:spLocks noChangeArrowheads="1"/>
          </p:cNvSpPr>
          <p:nvPr/>
        </p:nvSpPr>
        <p:spPr bwMode="ltGray">
          <a:xfrm>
            <a:off x="1066662" y="1098551"/>
            <a:ext cx="438094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54276" name="Rectangle 4"/>
          <p:cNvSpPr>
            <a:spLocks noChangeArrowheads="1"/>
          </p:cNvSpPr>
          <p:nvPr/>
        </p:nvSpPr>
        <p:spPr bwMode="ltGray">
          <a:xfrm>
            <a:off x="721691" y="1520826"/>
            <a:ext cx="562960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54277" name="Rectangle 5"/>
          <p:cNvSpPr>
            <a:spLocks noChangeArrowheads="1"/>
          </p:cNvSpPr>
          <p:nvPr/>
        </p:nvSpPr>
        <p:spPr bwMode="ltGray">
          <a:xfrm>
            <a:off x="1214808" y="1520826"/>
            <a:ext cx="491003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54278" name="Rectangle 6"/>
          <p:cNvSpPr>
            <a:spLocks noChangeArrowheads="1"/>
          </p:cNvSpPr>
          <p:nvPr/>
        </p:nvSpPr>
        <p:spPr bwMode="ltGray">
          <a:xfrm>
            <a:off x="169311" y="1447801"/>
            <a:ext cx="747087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54279" name="Rectangle 7"/>
          <p:cNvSpPr>
            <a:spLocks noChangeArrowheads="1"/>
          </p:cNvSpPr>
          <p:nvPr/>
        </p:nvSpPr>
        <p:spPr bwMode="gray">
          <a:xfrm>
            <a:off x="1015868" y="990601"/>
            <a:ext cx="42328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54280" name="Rectangle 8"/>
          <p:cNvSpPr>
            <a:spLocks noChangeArrowheads="1"/>
          </p:cNvSpPr>
          <p:nvPr/>
        </p:nvSpPr>
        <p:spPr bwMode="gray">
          <a:xfrm>
            <a:off x="590474" y="1781175"/>
            <a:ext cx="10967139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5428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534385" y="214314"/>
            <a:ext cx="10389363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428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6712" y="2017713"/>
            <a:ext cx="10361851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428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49199" y="6243638"/>
            <a:ext cx="253966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5428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76165" y="6243638"/>
            <a:ext cx="386029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5428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88311" y="6243638"/>
            <a:ext cx="253966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FCD2BD3-12E3-49FD-9519-8106173421E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../../../&#20061;&#24180;&#32423;&#21270;&#23398;&#23454;&#39564;/&#21270;&#23398;&#35270;&#39057;/03.&#38209;&#24102;&#30340;&#29123;&#28903;.rm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73" name="WordArt 29"/>
          <p:cNvSpPr>
            <a:spLocks noChangeArrowheads="1" noChangeShapeType="1" noTextEdit="1"/>
          </p:cNvSpPr>
          <p:nvPr/>
        </p:nvSpPr>
        <p:spPr bwMode="auto">
          <a:xfrm>
            <a:off x="1872671" y="1915740"/>
            <a:ext cx="8254983" cy="865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2  </a:t>
            </a:r>
            <a:r>
              <a:rPr lang="zh-CN" altLang="en-U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氧  气</a:t>
            </a:r>
          </a:p>
        </p:txBody>
      </p:sp>
      <p:sp>
        <p:nvSpPr>
          <p:cNvPr id="57374" name="Text Box 30"/>
          <p:cNvSpPr txBox="1">
            <a:spLocks noChangeArrowheads="1"/>
          </p:cNvSpPr>
          <p:nvPr/>
        </p:nvSpPr>
        <p:spPr bwMode="auto">
          <a:xfrm>
            <a:off x="8014775" y="4941168"/>
            <a:ext cx="290496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>
                <a:schemeClr val="accent2"/>
              </a:buClr>
              <a:buSzPct val="75000"/>
              <a:buFont typeface="Monotype Sorts" pitchFamily="2" charset="2"/>
              <a:buNone/>
            </a:pPr>
            <a:r>
              <a:rPr lang="en-US" altLang="zh-CN" sz="2800" b="1" dirty="0" smtClean="0">
                <a:solidFill>
                  <a:srgbClr val="008000"/>
                </a:solidFill>
                <a:latin typeface="宋体" pitchFamily="2" charset="-122"/>
              </a:rPr>
              <a:t>2020</a:t>
            </a:r>
            <a:r>
              <a:rPr lang="zh-CN" altLang="en-US" sz="2800" b="1" dirty="0" smtClean="0">
                <a:solidFill>
                  <a:srgbClr val="008000"/>
                </a:solidFill>
                <a:latin typeface="宋体" pitchFamily="2" charset="-122"/>
              </a:rPr>
              <a:t>年 </a:t>
            </a:r>
            <a:r>
              <a:rPr lang="en-US" altLang="zh-CN" sz="2800" b="1" dirty="0">
                <a:solidFill>
                  <a:srgbClr val="008000"/>
                </a:solidFill>
                <a:latin typeface="宋体" pitchFamily="2" charset="-122"/>
              </a:rPr>
              <a:t>9</a:t>
            </a:r>
            <a:r>
              <a:rPr lang="zh-CN" altLang="en-US" sz="2800" b="1" dirty="0" smtClean="0">
                <a:solidFill>
                  <a:srgbClr val="008000"/>
                </a:solidFill>
                <a:latin typeface="宋体" pitchFamily="2" charset="-122"/>
              </a:rPr>
              <a:t>月</a:t>
            </a:r>
            <a:r>
              <a:rPr lang="en-US" altLang="zh-CN" sz="2800" b="1" dirty="0" smtClean="0">
                <a:solidFill>
                  <a:srgbClr val="008000"/>
                </a:solidFill>
                <a:latin typeface="宋体" pitchFamily="2" charset="-122"/>
              </a:rPr>
              <a:t>16</a:t>
            </a:r>
            <a:r>
              <a:rPr lang="zh-CN" altLang="en-US" sz="2800" b="1" dirty="0" smtClean="0">
                <a:solidFill>
                  <a:srgbClr val="008000"/>
                </a:solidFill>
                <a:latin typeface="宋体" pitchFamily="2" charset="-122"/>
              </a:rPr>
              <a:t>日</a:t>
            </a:r>
            <a:endParaRPr lang="zh-CN" altLang="en-US" sz="2800" b="1" dirty="0">
              <a:solidFill>
                <a:srgbClr val="008000"/>
              </a:solidFill>
              <a:latin typeface="宋体" pitchFamily="2" charset="-122"/>
            </a:endParaRPr>
          </a:p>
        </p:txBody>
      </p:sp>
      <p:sp>
        <p:nvSpPr>
          <p:cNvPr id="57376" name="Text Box 32"/>
          <p:cNvSpPr txBox="1">
            <a:spLocks noChangeArrowheads="1"/>
          </p:cNvSpPr>
          <p:nvPr/>
        </p:nvSpPr>
        <p:spPr bwMode="auto">
          <a:xfrm>
            <a:off x="2773182" y="3933056"/>
            <a:ext cx="699443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3200" b="1" dirty="0">
                <a:latin typeface="Arial" charset="0"/>
              </a:rPr>
              <a:t>中山大学附属中学－－邓作逵  老师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367014" y="1126485"/>
            <a:ext cx="296427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 smtClean="0">
                <a:solidFill>
                  <a:srgbClr val="006600"/>
                </a:solidFill>
              </a:rPr>
              <a:t>【</a:t>
            </a:r>
            <a:r>
              <a:rPr lang="zh-CN" altLang="zh-CN" sz="3600" b="1" dirty="0" smtClean="0">
                <a:solidFill>
                  <a:srgbClr val="006600"/>
                </a:solidFill>
              </a:rPr>
              <a:t>学习目标</a:t>
            </a:r>
            <a:r>
              <a:rPr lang="en-US" altLang="zh-CN" sz="3600" b="1" dirty="0" smtClean="0">
                <a:solidFill>
                  <a:srgbClr val="006600"/>
                </a:solidFill>
              </a:rPr>
              <a:t>】</a:t>
            </a:r>
            <a:endParaRPr lang="zh-CN" altLang="en-US" sz="3600" dirty="0">
              <a:solidFill>
                <a:srgbClr val="0066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838622" y="2348880"/>
            <a:ext cx="10873208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+mn-ea"/>
                <a:ea typeface="+mn-ea"/>
              </a:rPr>
              <a:t>1</a:t>
            </a:r>
            <a:r>
              <a:rPr lang="zh-CN" altLang="zh-CN" sz="2800" b="1" dirty="0">
                <a:latin typeface="+mn-ea"/>
                <a:ea typeface="+mn-ea"/>
              </a:rPr>
              <a:t>、认识</a:t>
            </a:r>
            <a:r>
              <a:rPr lang="en-US" altLang="zh-CN" sz="2800" b="1" dirty="0">
                <a:latin typeface="+mn-ea"/>
                <a:ea typeface="+mn-ea"/>
              </a:rPr>
              <a:t>O</a:t>
            </a:r>
            <a:r>
              <a:rPr lang="en-US" altLang="zh-CN" sz="2800" b="1" baseline="-25000" dirty="0">
                <a:latin typeface="+mn-ea"/>
                <a:ea typeface="+mn-ea"/>
              </a:rPr>
              <a:t>2</a:t>
            </a:r>
            <a:r>
              <a:rPr lang="zh-CN" altLang="zh-CN" sz="2800" b="1" dirty="0">
                <a:latin typeface="+mn-ea"/>
                <a:ea typeface="+mn-ea"/>
              </a:rPr>
              <a:t>能与许多物质反应，其化学性质比较活泼；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+mn-ea"/>
                <a:ea typeface="+mn-ea"/>
              </a:rPr>
              <a:t>2</a:t>
            </a:r>
            <a:r>
              <a:rPr lang="zh-CN" altLang="zh-CN" sz="2800" b="1" dirty="0">
                <a:latin typeface="+mn-ea"/>
                <a:ea typeface="+mn-ea"/>
              </a:rPr>
              <a:t>、认识化合反应、氧化反应；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+mn-ea"/>
                <a:ea typeface="+mn-ea"/>
              </a:rPr>
              <a:t>3</a:t>
            </a:r>
            <a:r>
              <a:rPr lang="zh-CN" altLang="zh-CN" sz="2800" b="1" dirty="0" smtClean="0">
                <a:latin typeface="+mn-ea"/>
                <a:ea typeface="+mn-ea"/>
              </a:rPr>
              <a:t>、通过观察</a:t>
            </a:r>
            <a:r>
              <a:rPr lang="zh-CN" altLang="zh-CN" sz="2800" b="1" dirty="0">
                <a:latin typeface="+mn-ea"/>
                <a:ea typeface="+mn-ea"/>
              </a:rPr>
              <a:t>和描述硫、木炭、铁丝等物质在氧气中燃烧</a:t>
            </a:r>
            <a:r>
              <a:rPr lang="zh-CN" altLang="zh-CN" sz="2800" b="1" dirty="0" smtClean="0">
                <a:latin typeface="+mn-ea"/>
                <a:ea typeface="+mn-ea"/>
              </a:rPr>
              <a:t>的</a:t>
            </a:r>
            <a:r>
              <a:rPr lang="zh-CN" altLang="en-US" sz="2800" b="1" dirty="0" smtClean="0">
                <a:latin typeface="+mn-ea"/>
                <a:ea typeface="+mn-ea"/>
              </a:rPr>
              <a:t>实验</a:t>
            </a:r>
            <a:r>
              <a:rPr lang="zh-CN" altLang="zh-CN" sz="2800" b="1" dirty="0" smtClean="0">
                <a:latin typeface="+mn-ea"/>
                <a:ea typeface="+mn-ea"/>
              </a:rPr>
              <a:t>现</a:t>
            </a:r>
            <a:endParaRPr lang="en-US" altLang="zh-CN" sz="2800" b="1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+mn-ea"/>
                <a:ea typeface="+mn-ea"/>
              </a:rPr>
              <a:t> </a:t>
            </a:r>
            <a:r>
              <a:rPr lang="en-US" altLang="zh-CN" sz="2800" b="1" dirty="0" smtClean="0">
                <a:latin typeface="+mn-ea"/>
                <a:ea typeface="+mn-ea"/>
              </a:rPr>
              <a:t>  </a:t>
            </a:r>
            <a:r>
              <a:rPr lang="zh-CN" altLang="zh-CN" sz="2800" b="1" dirty="0" smtClean="0">
                <a:latin typeface="+mn-ea"/>
                <a:ea typeface="+mn-ea"/>
              </a:rPr>
              <a:t>象，培养</a:t>
            </a:r>
            <a:r>
              <a:rPr lang="zh-CN" altLang="zh-CN" sz="2800" b="1" dirty="0">
                <a:latin typeface="+mn-ea"/>
                <a:ea typeface="+mn-ea"/>
              </a:rPr>
              <a:t>学生观察、分析及语言表达能力，激发化学学习兴趣</a:t>
            </a:r>
            <a:r>
              <a:rPr lang="zh-CN" altLang="zh-CN" sz="2800" b="1" dirty="0" smtClean="0">
                <a:latin typeface="+mn-ea"/>
                <a:ea typeface="+mn-ea"/>
              </a:rPr>
              <a:t>，</a:t>
            </a:r>
            <a:endParaRPr lang="en-US" altLang="zh-CN" sz="2800" b="1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+mn-ea"/>
                <a:ea typeface="+mn-ea"/>
              </a:rPr>
              <a:t> </a:t>
            </a:r>
            <a:r>
              <a:rPr lang="en-US" altLang="zh-CN" sz="2800" b="1" dirty="0" smtClean="0">
                <a:latin typeface="+mn-ea"/>
                <a:ea typeface="+mn-ea"/>
              </a:rPr>
              <a:t>  </a:t>
            </a:r>
            <a:r>
              <a:rPr lang="zh-CN" altLang="zh-CN" sz="2800" b="1" dirty="0" smtClean="0">
                <a:latin typeface="+mn-ea"/>
                <a:ea typeface="+mn-ea"/>
              </a:rPr>
              <a:t>培养</a:t>
            </a:r>
            <a:r>
              <a:rPr lang="zh-CN" altLang="zh-CN" sz="2800" b="1" dirty="0">
                <a:latin typeface="+mn-ea"/>
                <a:ea typeface="+mn-ea"/>
              </a:rPr>
              <a:t>求实、严谨的科学品质；</a:t>
            </a:r>
            <a:endParaRPr lang="zh-CN" altLang="en-US" sz="2800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39706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839879" y="2770180"/>
            <a:ext cx="10799943" cy="3754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+mn-ea"/>
                <a:ea typeface="+mn-ea"/>
              </a:rPr>
              <a:t>1</a:t>
            </a:r>
            <a:r>
              <a:rPr kumimoji="1" lang="zh-CN" altLang="en-US" sz="2800" b="1" dirty="0">
                <a:latin typeface="+mn-ea"/>
                <a:ea typeface="+mn-ea"/>
              </a:rPr>
              <a:t>、氧气是一种 </a:t>
            </a:r>
            <a:r>
              <a:rPr kumimoji="1" lang="en-US" altLang="zh-CN" sz="2800" b="1" dirty="0">
                <a:latin typeface="+mn-ea"/>
                <a:ea typeface="+mn-ea"/>
              </a:rPr>
              <a:t>_______________________</a:t>
            </a:r>
            <a:r>
              <a:rPr kumimoji="1" lang="zh-CN" altLang="en-US" sz="2800" b="1" dirty="0">
                <a:latin typeface="+mn-ea"/>
                <a:ea typeface="+mn-ea"/>
              </a:rPr>
              <a:t>气体</a:t>
            </a:r>
            <a:r>
              <a:rPr kumimoji="1" lang="en-US" altLang="zh-CN" sz="2800" b="1" dirty="0">
                <a:latin typeface="+mn-ea"/>
                <a:ea typeface="+mn-ea"/>
              </a:rPr>
              <a:t>, </a:t>
            </a:r>
          </a:p>
          <a:p>
            <a:pPr>
              <a:spcBef>
                <a:spcPct val="50000"/>
              </a:spcBef>
            </a:pPr>
            <a:r>
              <a:rPr kumimoji="1" lang="en-US" altLang="zh-CN" sz="2800" b="1" dirty="0" smtClean="0">
                <a:latin typeface="+mn-ea"/>
              </a:rPr>
              <a:t>2</a:t>
            </a:r>
            <a:r>
              <a:rPr kumimoji="1" lang="zh-CN" altLang="en-US" sz="2800" b="1" dirty="0" smtClean="0">
                <a:latin typeface="+mn-ea"/>
              </a:rPr>
              <a:t>、</a:t>
            </a:r>
            <a:r>
              <a:rPr kumimoji="1" lang="zh-CN" altLang="en-US" sz="2800" b="1" dirty="0">
                <a:latin typeface="+mn-ea"/>
              </a:rPr>
              <a:t>密度比空气的</a:t>
            </a:r>
            <a:r>
              <a:rPr kumimoji="1" lang="en-US" altLang="zh-CN" sz="2800" b="1" dirty="0">
                <a:latin typeface="+mn-ea"/>
              </a:rPr>
              <a:t>________</a:t>
            </a:r>
          </a:p>
          <a:p>
            <a:pPr>
              <a:spcBef>
                <a:spcPct val="50000"/>
              </a:spcBef>
            </a:pPr>
            <a:r>
              <a:rPr kumimoji="1" lang="en-US" altLang="zh-CN" sz="2800" b="1" dirty="0" smtClean="0">
                <a:latin typeface="+mn-ea"/>
                <a:ea typeface="+mn-ea"/>
              </a:rPr>
              <a:t>3</a:t>
            </a:r>
            <a:r>
              <a:rPr kumimoji="1" lang="zh-CN" altLang="en-US" sz="2800" b="1" dirty="0" smtClean="0">
                <a:latin typeface="+mn-ea"/>
                <a:ea typeface="+mn-ea"/>
              </a:rPr>
              <a:t>、</a:t>
            </a:r>
            <a:r>
              <a:rPr kumimoji="1" lang="en-US" altLang="zh-CN" sz="2800" b="1" dirty="0">
                <a:latin typeface="+mn-ea"/>
                <a:ea typeface="+mn-ea"/>
              </a:rPr>
              <a:t>_______</a:t>
            </a:r>
            <a:r>
              <a:rPr kumimoji="1" lang="zh-CN" altLang="en-US" sz="2800" b="1" dirty="0">
                <a:latin typeface="+mn-ea"/>
                <a:ea typeface="+mn-ea"/>
              </a:rPr>
              <a:t>溶于水，</a:t>
            </a:r>
          </a:p>
          <a:p>
            <a:pPr>
              <a:spcBef>
                <a:spcPct val="50000"/>
              </a:spcBef>
            </a:pPr>
            <a:r>
              <a:rPr kumimoji="1" lang="en-US" altLang="zh-CN" sz="2800" b="1" dirty="0" smtClean="0">
                <a:latin typeface="+mn-ea"/>
                <a:ea typeface="+mn-ea"/>
              </a:rPr>
              <a:t>4</a:t>
            </a:r>
            <a:r>
              <a:rPr kumimoji="1" lang="zh-CN" altLang="en-US" sz="2800" b="1" dirty="0" smtClean="0">
                <a:latin typeface="+mn-ea"/>
                <a:ea typeface="+mn-ea"/>
              </a:rPr>
              <a:t>、</a:t>
            </a:r>
            <a:r>
              <a:rPr kumimoji="1" lang="zh-CN" altLang="en-US" sz="2800" b="1" dirty="0">
                <a:latin typeface="+mn-ea"/>
                <a:ea typeface="+mn-ea"/>
              </a:rPr>
              <a:t>熔</a:t>
            </a:r>
            <a:r>
              <a:rPr kumimoji="1" lang="zh-CN" altLang="en-US" sz="2800" b="1" dirty="0" smtClean="0">
                <a:latin typeface="+mn-ea"/>
                <a:ea typeface="+mn-ea"/>
              </a:rPr>
              <a:t>沸点</a:t>
            </a:r>
            <a:r>
              <a:rPr kumimoji="1" lang="en-US" altLang="zh-CN" sz="2800" b="1" dirty="0" smtClean="0">
                <a:latin typeface="+mn-ea"/>
                <a:ea typeface="+mn-ea"/>
              </a:rPr>
              <a:t>______</a:t>
            </a:r>
          </a:p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+mn-ea"/>
                <a:ea typeface="+mn-ea"/>
              </a:rPr>
              <a:t> </a:t>
            </a:r>
            <a:r>
              <a:rPr kumimoji="1" lang="en-US" altLang="zh-CN" sz="2800" b="1" dirty="0" smtClean="0">
                <a:latin typeface="+mn-ea"/>
                <a:ea typeface="+mn-ea"/>
              </a:rPr>
              <a:t>  </a:t>
            </a:r>
            <a:r>
              <a:rPr kumimoji="1" lang="zh-CN" altLang="en-US" sz="2800" b="1" dirty="0" smtClean="0">
                <a:latin typeface="+mn-ea"/>
                <a:ea typeface="+mn-ea"/>
              </a:rPr>
              <a:t>降温</a:t>
            </a:r>
            <a:r>
              <a:rPr kumimoji="1" lang="zh-CN" altLang="en-US" sz="2800" b="1" dirty="0">
                <a:latin typeface="+mn-ea"/>
                <a:ea typeface="+mn-ea"/>
              </a:rPr>
              <a:t>至－</a:t>
            </a:r>
            <a:r>
              <a:rPr kumimoji="1" lang="en-US" altLang="zh-CN" sz="2800" b="1" dirty="0">
                <a:latin typeface="+mn-ea"/>
                <a:ea typeface="+mn-ea"/>
              </a:rPr>
              <a:t>183℃</a:t>
            </a:r>
            <a:r>
              <a:rPr kumimoji="1" lang="zh-CN" altLang="en-US" sz="2800" b="1" dirty="0">
                <a:latin typeface="+mn-ea"/>
                <a:ea typeface="+mn-ea"/>
              </a:rPr>
              <a:t>变成</a:t>
            </a:r>
            <a:r>
              <a:rPr kumimoji="1" lang="en-US" altLang="zh-CN" sz="2800" b="1" dirty="0">
                <a:latin typeface="+mn-ea"/>
                <a:ea typeface="+mn-ea"/>
              </a:rPr>
              <a:t>________</a:t>
            </a:r>
            <a:r>
              <a:rPr kumimoji="1" lang="zh-CN" altLang="en-US" sz="2800" b="1" dirty="0">
                <a:solidFill>
                  <a:srgbClr val="003300"/>
                </a:solidFill>
                <a:latin typeface="+mn-ea"/>
                <a:ea typeface="+mn-ea"/>
              </a:rPr>
              <a:t>液体</a:t>
            </a:r>
            <a:r>
              <a:rPr kumimoji="1" lang="en-US" altLang="zh-CN" sz="2800" b="1" dirty="0">
                <a:solidFill>
                  <a:srgbClr val="003300"/>
                </a:solidFill>
                <a:latin typeface="+mn-ea"/>
                <a:ea typeface="+mn-ea"/>
              </a:rPr>
              <a:t>(</a:t>
            </a:r>
            <a:r>
              <a:rPr kumimoji="1" lang="zh-CN" altLang="en-US" sz="2800" b="1" dirty="0">
                <a:solidFill>
                  <a:srgbClr val="003300"/>
                </a:solidFill>
                <a:latin typeface="+mn-ea"/>
                <a:ea typeface="+mn-ea"/>
              </a:rPr>
              <a:t>液氧</a:t>
            </a:r>
            <a:r>
              <a:rPr kumimoji="1" lang="en-US" altLang="zh-CN" sz="2800" b="1" dirty="0">
                <a:solidFill>
                  <a:srgbClr val="003300"/>
                </a:solidFill>
                <a:latin typeface="+mn-ea"/>
                <a:ea typeface="+mn-ea"/>
              </a:rPr>
              <a:t>)</a:t>
            </a:r>
            <a:endParaRPr kumimoji="1" lang="en-US" altLang="zh-CN" sz="2800" b="1" dirty="0">
              <a:latin typeface="+mn-ea"/>
              <a:ea typeface="+mn-ea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+mn-ea"/>
                <a:ea typeface="+mn-ea"/>
              </a:rPr>
              <a:t>   </a:t>
            </a:r>
            <a:r>
              <a:rPr kumimoji="1" lang="zh-CN" altLang="en-US" sz="2800" b="1" dirty="0" smtClean="0">
                <a:latin typeface="+mn-ea"/>
                <a:ea typeface="+mn-ea"/>
              </a:rPr>
              <a:t>降温</a:t>
            </a:r>
            <a:r>
              <a:rPr kumimoji="1" lang="zh-CN" altLang="en-US" sz="2800" b="1" dirty="0">
                <a:latin typeface="+mn-ea"/>
                <a:ea typeface="+mn-ea"/>
              </a:rPr>
              <a:t>至－</a:t>
            </a:r>
            <a:r>
              <a:rPr kumimoji="1" lang="en-US" altLang="zh-CN" sz="2800" b="1" dirty="0">
                <a:latin typeface="+mn-ea"/>
                <a:ea typeface="+mn-ea"/>
              </a:rPr>
              <a:t>218℃</a:t>
            </a:r>
            <a:r>
              <a:rPr kumimoji="1" lang="zh-CN" altLang="en-US" sz="2800" b="1" dirty="0">
                <a:latin typeface="+mn-ea"/>
                <a:ea typeface="+mn-ea"/>
              </a:rPr>
              <a:t>变成</a:t>
            </a:r>
            <a:r>
              <a:rPr kumimoji="1" lang="en-US" altLang="zh-CN" sz="2800" b="1" dirty="0">
                <a:latin typeface="+mn-ea"/>
                <a:ea typeface="+mn-ea"/>
              </a:rPr>
              <a:t>________</a:t>
            </a:r>
            <a:r>
              <a:rPr kumimoji="1" lang="zh-CN" altLang="en-US" sz="2800" b="1" dirty="0">
                <a:solidFill>
                  <a:srgbClr val="003300"/>
                </a:solidFill>
                <a:latin typeface="+mn-ea"/>
                <a:ea typeface="+mn-ea"/>
              </a:rPr>
              <a:t>固体</a:t>
            </a:r>
            <a:r>
              <a:rPr kumimoji="1" lang="en-US" altLang="zh-CN" sz="2800" b="1" dirty="0">
                <a:solidFill>
                  <a:srgbClr val="003300"/>
                </a:solidFill>
                <a:latin typeface="+mn-ea"/>
                <a:ea typeface="+mn-ea"/>
              </a:rPr>
              <a:t>(</a:t>
            </a:r>
            <a:r>
              <a:rPr kumimoji="1" lang="zh-CN" altLang="en-US" sz="2800" b="1" dirty="0">
                <a:solidFill>
                  <a:srgbClr val="003300"/>
                </a:solidFill>
                <a:latin typeface="+mn-ea"/>
                <a:ea typeface="+mn-ea"/>
              </a:rPr>
              <a:t>固氧</a:t>
            </a:r>
            <a:r>
              <a:rPr kumimoji="1" lang="en-US" altLang="zh-CN" sz="2800" b="1" dirty="0">
                <a:solidFill>
                  <a:srgbClr val="003300"/>
                </a:solidFill>
                <a:latin typeface="+mn-ea"/>
                <a:ea typeface="+mn-ea"/>
              </a:rPr>
              <a:t>)</a:t>
            </a:r>
            <a:endParaRPr kumimoji="1" lang="en-US" altLang="zh-CN" sz="2800" b="1" dirty="0">
              <a:latin typeface="+mn-ea"/>
              <a:ea typeface="+mn-ea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3645760" y="2708920"/>
            <a:ext cx="444844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没有颜色、没有气味的</a:t>
            </a: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1670782" y="3994804"/>
            <a:ext cx="90281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不易</a:t>
            </a:r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3773727" y="3370823"/>
            <a:ext cx="90281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略大</a:t>
            </a:r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5646517" y="3439020"/>
            <a:ext cx="438096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solidFill>
                  <a:srgbClr val="006600"/>
                </a:solidFill>
                <a:latin typeface="+mn-ea"/>
                <a:ea typeface="+mn-ea"/>
              </a:rPr>
              <a:t>ρ(</a:t>
            </a:r>
            <a:r>
              <a:rPr kumimoji="1" lang="zh-CN" altLang="en-US" sz="2800" b="1" dirty="0">
                <a:solidFill>
                  <a:srgbClr val="006600"/>
                </a:solidFill>
                <a:latin typeface="+mn-ea"/>
                <a:ea typeface="+mn-ea"/>
              </a:rPr>
              <a:t>氧气</a:t>
            </a:r>
            <a:r>
              <a:rPr kumimoji="1" lang="en-US" altLang="zh-CN" sz="2800" b="1" dirty="0">
                <a:solidFill>
                  <a:srgbClr val="006600"/>
                </a:solidFill>
                <a:latin typeface="+mn-ea"/>
                <a:ea typeface="+mn-ea"/>
              </a:rPr>
              <a:t>)=1.429g/L </a:t>
            </a:r>
            <a:r>
              <a:rPr kumimoji="1" lang="zh-CN" altLang="en-US" sz="2800" b="1" dirty="0" smtClean="0">
                <a:solidFill>
                  <a:srgbClr val="006600"/>
                </a:solidFill>
                <a:latin typeface="+mn-ea"/>
                <a:ea typeface="+mn-ea"/>
              </a:rPr>
              <a:t>，</a:t>
            </a:r>
            <a:endParaRPr kumimoji="1" lang="en-US" altLang="zh-CN" sz="2800" b="1" dirty="0" smtClean="0">
              <a:solidFill>
                <a:srgbClr val="006600"/>
              </a:solidFill>
              <a:latin typeface="+mn-ea"/>
              <a:ea typeface="+mn-ea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800" b="1" dirty="0" smtClean="0">
                <a:solidFill>
                  <a:srgbClr val="006600"/>
                </a:solidFill>
                <a:latin typeface="+mn-ea"/>
                <a:ea typeface="+mn-ea"/>
              </a:rPr>
              <a:t>ρ</a:t>
            </a:r>
            <a:r>
              <a:rPr kumimoji="1" lang="en-US" altLang="zh-CN" sz="2800" b="1" dirty="0">
                <a:solidFill>
                  <a:srgbClr val="006600"/>
                </a:solidFill>
                <a:latin typeface="+mn-ea"/>
                <a:ea typeface="+mn-ea"/>
              </a:rPr>
              <a:t>(</a:t>
            </a:r>
            <a:r>
              <a:rPr kumimoji="1" lang="zh-CN" altLang="en-US" sz="2800" b="1" dirty="0">
                <a:solidFill>
                  <a:srgbClr val="006600"/>
                </a:solidFill>
                <a:latin typeface="+mn-ea"/>
                <a:ea typeface="+mn-ea"/>
              </a:rPr>
              <a:t>空气</a:t>
            </a:r>
            <a:r>
              <a:rPr kumimoji="1" lang="en-US" altLang="zh-CN" sz="2800" b="1" dirty="0">
                <a:solidFill>
                  <a:srgbClr val="006600"/>
                </a:solidFill>
                <a:latin typeface="+mn-ea"/>
                <a:ea typeface="+mn-ea"/>
              </a:rPr>
              <a:t>)=1.293g/L</a:t>
            </a:r>
          </a:p>
        </p:txBody>
      </p:sp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4583038" y="5930116"/>
            <a:ext cx="12618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800" b="1" dirty="0">
                <a:solidFill>
                  <a:srgbClr val="0000CC"/>
                </a:solidFill>
                <a:latin typeface="+mn-ea"/>
                <a:ea typeface="+mn-ea"/>
              </a:rPr>
              <a:t>淡蓝色</a:t>
            </a:r>
            <a:endParaRPr kumimoji="1" lang="zh-CN" altLang="en-US" sz="2800" b="1" dirty="0">
              <a:solidFill>
                <a:srgbClr val="003300"/>
              </a:solidFill>
              <a:latin typeface="+mn-ea"/>
              <a:ea typeface="+mn-ea"/>
            </a:endParaRPr>
          </a:p>
        </p:txBody>
      </p:sp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4557050" y="5303842"/>
            <a:ext cx="12618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0000CC"/>
                </a:solidFill>
                <a:latin typeface="+mn-ea"/>
                <a:ea typeface="+mn-ea"/>
              </a:rPr>
              <a:t>淡蓝色</a:t>
            </a:r>
            <a:endParaRPr kumimoji="1" lang="zh-CN" altLang="en-US" sz="2800" b="1" dirty="0">
              <a:solidFill>
                <a:srgbClr val="003300"/>
              </a:solidFill>
              <a:latin typeface="+mn-ea"/>
              <a:ea typeface="+mn-ea"/>
            </a:endParaRP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1487824" y="1120775"/>
            <a:ext cx="634917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kumimoji="1" lang="zh-CN" altLang="en-US" sz="3200" b="1" dirty="0">
                <a:latin typeface="+mn-ea"/>
                <a:ea typeface="+mn-ea"/>
              </a:rPr>
              <a:t>一、氧气的</a:t>
            </a:r>
            <a:r>
              <a:rPr kumimoji="1" lang="zh-CN" altLang="en-US" sz="3200" b="1" dirty="0">
                <a:solidFill>
                  <a:srgbClr val="006600"/>
                </a:solidFill>
                <a:latin typeface="+mn-ea"/>
                <a:ea typeface="+mn-ea"/>
              </a:rPr>
              <a:t>物理性质</a:t>
            </a:r>
          </a:p>
        </p:txBody>
      </p:sp>
      <p:sp>
        <p:nvSpPr>
          <p:cNvPr id="3092" name="Text Box 20"/>
          <p:cNvSpPr txBox="1">
            <a:spLocks noChangeArrowheads="1"/>
          </p:cNvSpPr>
          <p:nvPr/>
        </p:nvSpPr>
        <p:spPr bwMode="auto">
          <a:xfrm>
            <a:off x="694606" y="2108201"/>
            <a:ext cx="102971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zh-CN" sz="2800" b="1" dirty="0">
                <a:solidFill>
                  <a:srgbClr val="0000CC"/>
                </a:solidFill>
                <a:latin typeface="+mn-ea"/>
                <a:ea typeface="+mn-ea"/>
              </a:rPr>
              <a:t>【</a:t>
            </a:r>
            <a:r>
              <a:rPr lang="zh-CN" altLang="en-US" sz="2800" b="1" dirty="0">
                <a:solidFill>
                  <a:srgbClr val="0000CC"/>
                </a:solidFill>
                <a:latin typeface="+mn-ea"/>
                <a:ea typeface="+mn-ea"/>
              </a:rPr>
              <a:t>观察氧气</a:t>
            </a:r>
            <a:r>
              <a:rPr lang="en-US" altLang="zh-CN" sz="2800" b="1" dirty="0">
                <a:solidFill>
                  <a:srgbClr val="0000CC"/>
                </a:solidFill>
                <a:latin typeface="+mn-ea"/>
                <a:ea typeface="+mn-ea"/>
              </a:rPr>
              <a:t>】</a:t>
            </a:r>
            <a:r>
              <a:rPr lang="zh-CN" altLang="en-US" sz="2800" b="1" dirty="0">
                <a:solidFill>
                  <a:srgbClr val="0000CC"/>
                </a:solidFill>
                <a:latin typeface="+mn-ea"/>
                <a:ea typeface="+mn-ea"/>
              </a:rPr>
              <a:t>请根据你的观察或</a:t>
            </a:r>
            <a:r>
              <a:rPr lang="zh-CN" altLang="en-US" sz="2800" b="1" dirty="0">
                <a:solidFill>
                  <a:schemeClr val="hlink"/>
                </a:solidFill>
                <a:latin typeface="+mn-ea"/>
                <a:ea typeface="+mn-ea"/>
              </a:rPr>
              <a:t>生活经验</a:t>
            </a:r>
            <a:r>
              <a:rPr lang="zh-CN" altLang="en-US" sz="2800" b="1" dirty="0">
                <a:solidFill>
                  <a:srgbClr val="0000CC"/>
                </a:solidFill>
                <a:latin typeface="+mn-ea"/>
                <a:ea typeface="+mn-ea"/>
              </a:rPr>
              <a:t>描述氧气</a:t>
            </a:r>
            <a:r>
              <a:rPr lang="zh-CN" altLang="en-US" sz="2800" b="1" dirty="0" smtClean="0">
                <a:solidFill>
                  <a:srgbClr val="0000CC"/>
                </a:solidFill>
                <a:latin typeface="+mn-ea"/>
                <a:ea typeface="+mn-ea"/>
              </a:rPr>
              <a:t>的物理性质</a:t>
            </a:r>
            <a:r>
              <a:rPr lang="zh-CN" altLang="en-US" sz="2800" b="1" dirty="0">
                <a:solidFill>
                  <a:srgbClr val="0000CC"/>
                </a:solidFill>
                <a:latin typeface="+mn-ea"/>
                <a:ea typeface="+mn-ea"/>
              </a:rPr>
              <a:t>。</a:t>
            </a: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2813560" y="4653136"/>
            <a:ext cx="54534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800" b="1" dirty="0">
                <a:solidFill>
                  <a:srgbClr val="0000CC"/>
                </a:solidFill>
                <a:latin typeface="+mn-ea"/>
                <a:ea typeface="+mn-ea"/>
              </a:rPr>
              <a:t>低</a:t>
            </a:r>
            <a:endParaRPr kumimoji="1" lang="zh-CN" altLang="en-US" sz="2800" b="1" dirty="0">
              <a:solidFill>
                <a:srgbClr val="003300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  <p:bldP spid="3078" grpId="0" autoUpdateAnimBg="0"/>
      <p:bldP spid="3079" grpId="0" autoUpdateAnimBg="0"/>
      <p:bldP spid="3080" grpId="0" autoUpdateAnimBg="0"/>
      <p:bldP spid="3081" grpId="0"/>
      <p:bldP spid="3082" grpId="0" autoUpdateAnimBg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71" name="Group 7"/>
          <p:cNvGrpSpPr>
            <a:grpSpLocks/>
          </p:cNvGrpSpPr>
          <p:nvPr/>
        </p:nvGrpSpPr>
        <p:grpSpPr bwMode="auto">
          <a:xfrm>
            <a:off x="8399462" y="328025"/>
            <a:ext cx="2952328" cy="3100975"/>
            <a:chOff x="3016" y="74"/>
            <a:chExt cx="1923" cy="2325"/>
          </a:xfrm>
        </p:grpSpPr>
        <p:sp>
          <p:nvSpPr>
            <p:cNvPr id="36869" name="Text Box 5"/>
            <p:cNvSpPr txBox="1">
              <a:spLocks noChangeArrowheads="1"/>
            </p:cNvSpPr>
            <p:nvPr/>
          </p:nvSpPr>
          <p:spPr bwMode="auto">
            <a:xfrm>
              <a:off x="3157" y="2053"/>
              <a:ext cx="1662" cy="3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altLang="zh-CN" sz="2400" b="1" dirty="0">
                  <a:latin typeface="宋体" pitchFamily="2" charset="-122"/>
                </a:rPr>
                <a:t>【</a:t>
              </a:r>
              <a:r>
                <a:rPr lang="zh-CN" altLang="en-US" sz="2400" b="1" dirty="0">
                  <a:latin typeface="宋体" pitchFamily="2" charset="-122"/>
                </a:rPr>
                <a:t>演示实验</a:t>
              </a:r>
              <a:r>
                <a:rPr lang="en-US" altLang="zh-CN" sz="2400" b="1" dirty="0">
                  <a:latin typeface="宋体" pitchFamily="2" charset="-122"/>
                </a:rPr>
                <a:t>2</a:t>
              </a:r>
              <a:r>
                <a:rPr lang="zh-CN" altLang="en-US" sz="2400" b="1" dirty="0">
                  <a:latin typeface="宋体" pitchFamily="2" charset="-122"/>
                </a:rPr>
                <a:t>－</a:t>
              </a:r>
              <a:r>
                <a:rPr lang="en-US" altLang="zh-CN" sz="2400" b="1" dirty="0">
                  <a:latin typeface="宋体" pitchFamily="2" charset="-122"/>
                </a:rPr>
                <a:t>2】</a:t>
              </a:r>
            </a:p>
          </p:txBody>
        </p:sp>
        <p:pic>
          <p:nvPicPr>
            <p:cNvPr id="36870" name="Picture 6" descr="图2-10 氧气可以使带火星的木条复燃（图）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016" y="74"/>
              <a:ext cx="1923" cy="1950"/>
            </a:xfrm>
            <a:prstGeom prst="rect">
              <a:avLst/>
            </a:prstGeom>
            <a:noFill/>
          </p:spPr>
        </p:pic>
      </p:grpSp>
      <p:sp>
        <p:nvSpPr>
          <p:cNvPr id="36875" name="Rectangle 11"/>
          <p:cNvSpPr>
            <a:spLocks noChangeArrowheads="1"/>
          </p:cNvSpPr>
          <p:nvPr/>
        </p:nvSpPr>
        <p:spPr bwMode="auto">
          <a:xfrm>
            <a:off x="814812" y="2298100"/>
            <a:ext cx="595340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altLang="zh-CN" sz="2800" b="1" dirty="0">
                <a:latin typeface="宋体" pitchFamily="2" charset="-122"/>
              </a:rPr>
              <a:t>1</a:t>
            </a:r>
            <a:r>
              <a:rPr lang="zh-CN" altLang="en-US" sz="2800" b="1" dirty="0">
                <a:latin typeface="宋体" pitchFamily="2" charset="-122"/>
              </a:rPr>
              <a:t>、能使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带火星</a:t>
            </a:r>
            <a:r>
              <a:rPr lang="zh-CN" altLang="en-US" sz="2800" b="1" dirty="0">
                <a:latin typeface="宋体" pitchFamily="2" charset="-122"/>
              </a:rPr>
              <a:t>的</a:t>
            </a:r>
            <a:r>
              <a:rPr lang="zh-CN" altLang="en-US" sz="2800" b="1" dirty="0">
                <a:solidFill>
                  <a:srgbClr val="0000CC"/>
                </a:solidFill>
                <a:latin typeface="宋体" pitchFamily="2" charset="-122"/>
              </a:rPr>
              <a:t>木条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复燃</a:t>
            </a:r>
          </a:p>
        </p:txBody>
      </p:sp>
      <p:sp>
        <p:nvSpPr>
          <p:cNvPr id="36893" name="Text Box 29"/>
          <p:cNvSpPr txBox="1">
            <a:spLocks noChangeArrowheads="1"/>
          </p:cNvSpPr>
          <p:nvPr/>
        </p:nvSpPr>
        <p:spPr bwMode="auto">
          <a:xfrm>
            <a:off x="1473008" y="1125539"/>
            <a:ext cx="634917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kumimoji="1" lang="zh-CN" altLang="en-US" sz="3200" b="1" dirty="0">
                <a:latin typeface="宋体" pitchFamily="2" charset="-122"/>
              </a:rPr>
              <a:t>二、氧气的</a:t>
            </a:r>
            <a:r>
              <a:rPr kumimoji="1" lang="zh-CN" altLang="en-US" sz="3200" b="1" dirty="0">
                <a:solidFill>
                  <a:srgbClr val="FF0000"/>
                </a:solidFill>
                <a:latin typeface="宋体" pitchFamily="2" charset="-122"/>
              </a:rPr>
              <a:t>化学性质</a:t>
            </a:r>
          </a:p>
        </p:txBody>
      </p:sp>
      <p:sp>
        <p:nvSpPr>
          <p:cNvPr id="36916" name="Text Box 52"/>
          <p:cNvSpPr txBox="1">
            <a:spLocks noChangeArrowheads="1"/>
          </p:cNvSpPr>
          <p:nvPr/>
        </p:nvSpPr>
        <p:spPr bwMode="auto">
          <a:xfrm>
            <a:off x="1342678" y="3121804"/>
            <a:ext cx="48734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 b="1" dirty="0">
                <a:latin typeface="Arial" charset="0"/>
              </a:rPr>
              <a:t>作用：用于</a:t>
            </a:r>
            <a:r>
              <a:rPr lang="zh-CN" altLang="en-US" sz="2800" b="1" dirty="0">
                <a:solidFill>
                  <a:srgbClr val="FF0000"/>
                </a:solidFill>
                <a:latin typeface="Arial" charset="0"/>
              </a:rPr>
              <a:t>检验氧气</a:t>
            </a:r>
            <a:r>
              <a:rPr lang="zh-CN" altLang="en-US" sz="2800" b="1" dirty="0">
                <a:latin typeface="Arial" charset="0"/>
              </a:rPr>
              <a:t>的存在。</a:t>
            </a:r>
          </a:p>
        </p:txBody>
      </p:sp>
      <p:sp>
        <p:nvSpPr>
          <p:cNvPr id="36917" name="Text Box 53"/>
          <p:cNvSpPr txBox="1">
            <a:spLocks noChangeArrowheads="1"/>
          </p:cNvSpPr>
          <p:nvPr/>
        </p:nvSpPr>
        <p:spPr bwMode="auto">
          <a:xfrm>
            <a:off x="638064" y="3883566"/>
            <a:ext cx="992290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 dirty="0" smtClean="0">
                <a:latin typeface="Arial" charset="0"/>
              </a:rPr>
              <a:t>【</a:t>
            </a:r>
            <a:r>
              <a:rPr lang="zh-CN" altLang="en-US" sz="2800" b="1" dirty="0" smtClean="0">
                <a:latin typeface="Arial" charset="0"/>
              </a:rPr>
              <a:t>学以致用</a:t>
            </a:r>
            <a:r>
              <a:rPr lang="en-US" altLang="zh-CN" sz="2800" b="1" dirty="0" smtClean="0">
                <a:latin typeface="Arial" charset="0"/>
              </a:rPr>
              <a:t>】</a:t>
            </a:r>
            <a:r>
              <a:rPr lang="zh-CN" altLang="en-US" sz="2800" b="1" dirty="0" smtClean="0">
                <a:latin typeface="Arial" charset="0"/>
              </a:rPr>
              <a:t>请你设计实验证明集气瓶中的无色气体是氧气。</a:t>
            </a:r>
            <a:endParaRPr lang="en-US" altLang="zh-CN" sz="2800" b="1" dirty="0">
              <a:latin typeface="Arial" charset="0"/>
            </a:endParaRPr>
          </a:p>
        </p:txBody>
      </p:sp>
      <p:sp>
        <p:nvSpPr>
          <p:cNvPr id="36918" name="Text Box 54"/>
          <p:cNvSpPr txBox="1">
            <a:spLocks noChangeArrowheads="1"/>
          </p:cNvSpPr>
          <p:nvPr/>
        </p:nvSpPr>
        <p:spPr bwMode="auto">
          <a:xfrm>
            <a:off x="1414686" y="4581128"/>
            <a:ext cx="52341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 b="1" dirty="0">
                <a:solidFill>
                  <a:srgbClr val="0000CC"/>
                </a:solidFill>
                <a:latin typeface="Arial" charset="0"/>
              </a:rPr>
              <a:t>把带火星的木条伸入</a:t>
            </a:r>
            <a:r>
              <a:rPr lang="zh-CN" altLang="en-US" sz="2800" b="1" dirty="0">
                <a:solidFill>
                  <a:srgbClr val="FF0000"/>
                </a:solidFill>
                <a:latin typeface="Arial" charset="0"/>
              </a:rPr>
              <a:t>集气瓶</a:t>
            </a:r>
            <a:r>
              <a:rPr lang="zh-CN" altLang="en-US" sz="2800" b="1" dirty="0">
                <a:solidFill>
                  <a:srgbClr val="0000CC"/>
                </a:solidFill>
                <a:latin typeface="Arial" charset="0"/>
              </a:rPr>
              <a:t>中，</a:t>
            </a:r>
          </a:p>
        </p:txBody>
      </p:sp>
      <p:sp>
        <p:nvSpPr>
          <p:cNvPr id="36919" name="Text Box 55"/>
          <p:cNvSpPr txBox="1">
            <a:spLocks noChangeArrowheads="1"/>
          </p:cNvSpPr>
          <p:nvPr/>
        </p:nvSpPr>
        <p:spPr bwMode="auto">
          <a:xfrm>
            <a:off x="6599262" y="4574012"/>
            <a:ext cx="343074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 b="1" dirty="0">
                <a:solidFill>
                  <a:schemeClr val="hlink"/>
                </a:solidFill>
                <a:latin typeface="Arial" charset="0"/>
              </a:rPr>
              <a:t>带火星的木条</a:t>
            </a:r>
            <a:r>
              <a:rPr lang="zh-CN" altLang="en-US" sz="2800" b="1" dirty="0" smtClean="0">
                <a:solidFill>
                  <a:schemeClr val="hlink"/>
                </a:solidFill>
                <a:latin typeface="Arial" charset="0"/>
              </a:rPr>
              <a:t>复燃；</a:t>
            </a:r>
            <a:endParaRPr lang="zh-CN" altLang="en-US" sz="2800" b="1" dirty="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20" name="Text Box 54"/>
          <p:cNvSpPr txBox="1">
            <a:spLocks noChangeArrowheads="1"/>
          </p:cNvSpPr>
          <p:nvPr/>
        </p:nvSpPr>
        <p:spPr bwMode="auto">
          <a:xfrm>
            <a:off x="1421044" y="5354052"/>
            <a:ext cx="522776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800" b="1" dirty="0" smtClean="0">
                <a:solidFill>
                  <a:srgbClr val="0000CC"/>
                </a:solidFill>
                <a:latin typeface="Arial" charset="0"/>
              </a:rPr>
              <a:t>证明集</a:t>
            </a:r>
            <a:r>
              <a:rPr lang="zh-CN" altLang="en-US" sz="2800" b="1" dirty="0">
                <a:solidFill>
                  <a:srgbClr val="0000CC"/>
                </a:solidFill>
                <a:latin typeface="Arial" charset="0"/>
              </a:rPr>
              <a:t>气瓶</a:t>
            </a:r>
            <a:r>
              <a:rPr lang="zh-CN" altLang="en-US" sz="2800" b="1" dirty="0" smtClean="0">
                <a:solidFill>
                  <a:srgbClr val="0000CC"/>
                </a:solidFill>
                <a:latin typeface="Arial" charset="0"/>
              </a:rPr>
              <a:t>中所装气体是</a:t>
            </a:r>
            <a:r>
              <a:rPr lang="en-US" altLang="zh-CN" sz="2800" b="1" dirty="0" smtClean="0">
                <a:solidFill>
                  <a:srgbClr val="0000CC"/>
                </a:solidFill>
                <a:latin typeface="Arial" charset="0"/>
              </a:rPr>
              <a:t>O</a:t>
            </a:r>
            <a:r>
              <a:rPr lang="en-US" altLang="zh-CN" sz="2800" b="1" baseline="-25000" dirty="0" smtClean="0">
                <a:solidFill>
                  <a:srgbClr val="0000CC"/>
                </a:solidFill>
                <a:latin typeface="Arial" charset="0"/>
              </a:rPr>
              <a:t>2</a:t>
            </a:r>
            <a:r>
              <a:rPr lang="zh-CN" altLang="en-US" sz="2800" b="1" dirty="0" smtClean="0">
                <a:solidFill>
                  <a:srgbClr val="0000CC"/>
                </a:solidFill>
                <a:latin typeface="Arial" charset="0"/>
              </a:rPr>
              <a:t> 。</a:t>
            </a:r>
            <a:endParaRPr lang="zh-CN" altLang="en-US" sz="2800" b="1" dirty="0">
              <a:solidFill>
                <a:srgbClr val="0000CC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6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6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36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6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5" grpId="0"/>
      <p:bldP spid="36916" grpId="0"/>
      <p:bldP spid="36917" grpId="0"/>
      <p:bldP spid="36918" grpId="0"/>
      <p:bldP spid="36919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 descr="图2-11　硫分别在空气和氧气里燃烧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0282" y="1844824"/>
            <a:ext cx="3637532" cy="3095625"/>
          </a:xfrm>
          <a:prstGeom prst="rect">
            <a:avLst/>
          </a:prstGeom>
        </p:spPr>
      </p:pic>
      <p:sp>
        <p:nvSpPr>
          <p:cNvPr id="47112" name="Text Box 8"/>
          <p:cNvSpPr txBox="1">
            <a:spLocks noChangeArrowheads="1"/>
          </p:cNvSpPr>
          <p:nvPr/>
        </p:nvSpPr>
        <p:spPr bwMode="auto">
          <a:xfrm>
            <a:off x="8970292" y="5013176"/>
            <a:ext cx="302957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zh-CN" sz="2400" b="1" dirty="0">
                <a:latin typeface="Arial" charset="0"/>
              </a:rPr>
              <a:t>【</a:t>
            </a:r>
            <a:r>
              <a:rPr lang="zh-CN" altLang="en-US" sz="2400" b="1" dirty="0">
                <a:latin typeface="Arial" charset="0"/>
              </a:rPr>
              <a:t>演示实验</a:t>
            </a:r>
            <a:r>
              <a:rPr lang="en-US" altLang="zh-CN" sz="2400" b="1" dirty="0">
                <a:latin typeface="Arial" charset="0"/>
              </a:rPr>
              <a:t>2</a:t>
            </a:r>
            <a:r>
              <a:rPr lang="zh-CN" altLang="en-US" sz="2400" b="1" dirty="0">
                <a:latin typeface="Arial" charset="0"/>
              </a:rPr>
              <a:t>－</a:t>
            </a:r>
            <a:r>
              <a:rPr lang="en-US" altLang="zh-CN" sz="2400" b="1" dirty="0">
                <a:latin typeface="Arial" charset="0"/>
              </a:rPr>
              <a:t>3】</a:t>
            </a:r>
          </a:p>
        </p:txBody>
      </p:sp>
      <p:sp>
        <p:nvSpPr>
          <p:cNvPr id="47113" name="Text Box 9"/>
          <p:cNvSpPr txBox="1">
            <a:spLocks noChangeArrowheads="1"/>
          </p:cNvSpPr>
          <p:nvPr/>
        </p:nvSpPr>
        <p:spPr bwMode="auto">
          <a:xfrm>
            <a:off x="838622" y="2060848"/>
            <a:ext cx="28803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2</a:t>
            </a:r>
            <a:r>
              <a:rPr kumimoji="1" lang="zh-CN" altLang="en-US" sz="2800" b="1" dirty="0" smtClean="0">
                <a:latin typeface="宋体" pitchFamily="2" charset="-122"/>
              </a:rPr>
              <a:t>、能与硫反应</a:t>
            </a:r>
            <a:endParaRPr kumimoji="1" lang="en-US" altLang="zh-CN" sz="2800" b="1" dirty="0">
              <a:latin typeface="宋体" pitchFamily="2" charset="-122"/>
            </a:endParaRPr>
          </a:p>
        </p:txBody>
      </p:sp>
      <p:grpSp>
        <p:nvGrpSpPr>
          <p:cNvPr id="47115" name="Group 11"/>
          <p:cNvGrpSpPr>
            <a:grpSpLocks/>
          </p:cNvGrpSpPr>
          <p:nvPr/>
        </p:nvGrpSpPr>
        <p:grpSpPr bwMode="auto">
          <a:xfrm>
            <a:off x="1457156" y="2905780"/>
            <a:ext cx="1439146" cy="1878020"/>
            <a:chOff x="610" y="2246"/>
            <a:chExt cx="680" cy="1089"/>
          </a:xfrm>
        </p:grpSpPr>
        <p:sp>
          <p:nvSpPr>
            <p:cNvPr id="47116" name="Text Box 12"/>
            <p:cNvSpPr txBox="1">
              <a:spLocks noChangeArrowheads="1"/>
            </p:cNvSpPr>
            <p:nvPr/>
          </p:nvSpPr>
          <p:spPr bwMode="auto">
            <a:xfrm>
              <a:off x="610" y="2614"/>
              <a:ext cx="680" cy="3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现象</a:t>
              </a:r>
            </a:p>
          </p:txBody>
        </p:sp>
        <p:sp>
          <p:nvSpPr>
            <p:cNvPr id="47117" name="AutoShape 13"/>
            <p:cNvSpPr>
              <a:spLocks/>
            </p:cNvSpPr>
            <p:nvPr/>
          </p:nvSpPr>
          <p:spPr bwMode="auto">
            <a:xfrm>
              <a:off x="1152" y="2246"/>
              <a:ext cx="95" cy="1089"/>
            </a:xfrm>
            <a:prstGeom prst="leftBrace">
              <a:avLst>
                <a:gd name="adj1" fmla="val 95526"/>
                <a:gd name="adj2" fmla="val 50000"/>
              </a:avLst>
            </a:prstGeom>
            <a:noFill/>
            <a:ln w="38100">
              <a:solidFill>
                <a:srgbClr val="0066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zh-CN" altLang="zh-CN" sz="2800">
                <a:solidFill>
                  <a:srgbClr val="CC9900"/>
                </a:solidFill>
                <a:latin typeface="宋体" pitchFamily="2" charset="-122"/>
              </a:endParaRPr>
            </a:p>
          </p:txBody>
        </p:sp>
      </p:grpSp>
      <p:sp>
        <p:nvSpPr>
          <p:cNvPr id="47118" name="Text Box 14"/>
          <p:cNvSpPr txBox="1">
            <a:spLocks noChangeArrowheads="1"/>
          </p:cNvSpPr>
          <p:nvPr/>
        </p:nvSpPr>
        <p:spPr bwMode="auto">
          <a:xfrm>
            <a:off x="2805297" y="2689756"/>
            <a:ext cx="41356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①</a:t>
            </a:r>
            <a:r>
              <a:rPr kumimoji="1" lang="zh-CN" altLang="en-US" sz="2800" b="1" dirty="0">
                <a:latin typeface="宋体" pitchFamily="2" charset="-122"/>
              </a:rPr>
              <a:t>硫在</a:t>
            </a:r>
            <a:r>
              <a:rPr kumimoji="1" lang="zh-CN" altLang="en-US" sz="2800" b="1" dirty="0">
                <a:solidFill>
                  <a:srgbClr val="006600"/>
                </a:solidFill>
                <a:latin typeface="宋体" pitchFamily="2" charset="-122"/>
              </a:rPr>
              <a:t>氧气</a:t>
            </a:r>
            <a:r>
              <a:rPr kumimoji="1" lang="zh-CN" altLang="en-US" sz="2800" b="1" dirty="0">
                <a:latin typeface="宋体" pitchFamily="2" charset="-122"/>
              </a:rPr>
              <a:t>中剧烈燃烧</a:t>
            </a:r>
          </a:p>
        </p:txBody>
      </p:sp>
      <p:grpSp>
        <p:nvGrpSpPr>
          <p:cNvPr id="47119" name="Group 15"/>
          <p:cNvGrpSpPr>
            <a:grpSpLocks/>
          </p:cNvGrpSpPr>
          <p:nvPr/>
        </p:nvGrpSpPr>
        <p:grpSpPr bwMode="auto">
          <a:xfrm>
            <a:off x="2736494" y="5013176"/>
            <a:ext cx="5447643" cy="712787"/>
            <a:chOff x="839" y="3386"/>
            <a:chExt cx="2193" cy="449"/>
          </a:xfrm>
        </p:grpSpPr>
        <p:grpSp>
          <p:nvGrpSpPr>
            <p:cNvPr id="47120" name="Group 16"/>
            <p:cNvGrpSpPr>
              <a:grpSpLocks/>
            </p:cNvGrpSpPr>
            <p:nvPr/>
          </p:nvGrpSpPr>
          <p:grpSpPr bwMode="auto">
            <a:xfrm>
              <a:off x="839" y="3386"/>
              <a:ext cx="2193" cy="449"/>
              <a:chOff x="839" y="3386"/>
              <a:chExt cx="2193" cy="449"/>
            </a:xfrm>
          </p:grpSpPr>
          <p:sp>
            <p:nvSpPr>
              <p:cNvPr id="47121" name="Text Box 17"/>
              <p:cNvSpPr txBox="1">
                <a:spLocks noChangeArrowheads="1"/>
              </p:cNvSpPr>
              <p:nvPr/>
            </p:nvSpPr>
            <p:spPr bwMode="auto">
              <a:xfrm>
                <a:off x="839" y="3505"/>
                <a:ext cx="219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zh-CN" altLang="en-US" sz="2800" b="1" dirty="0">
                    <a:solidFill>
                      <a:srgbClr val="000099"/>
                    </a:solidFill>
                    <a:latin typeface="宋体" pitchFamily="2" charset="-122"/>
                  </a:rPr>
                  <a:t>硫 </a:t>
                </a:r>
                <a:r>
                  <a:rPr kumimoji="1" lang="en-US" altLang="zh-CN" sz="2800" b="1" dirty="0">
                    <a:solidFill>
                      <a:srgbClr val="000099"/>
                    </a:solidFill>
                    <a:latin typeface="宋体" pitchFamily="2" charset="-122"/>
                  </a:rPr>
                  <a:t>+ </a:t>
                </a:r>
                <a:r>
                  <a:rPr kumimoji="1" lang="zh-CN" altLang="en-US" sz="2800" b="1" dirty="0">
                    <a:solidFill>
                      <a:srgbClr val="000099"/>
                    </a:solidFill>
                    <a:latin typeface="宋体" pitchFamily="2" charset="-122"/>
                  </a:rPr>
                  <a:t>氧气           二氧化硫</a:t>
                </a:r>
                <a:endParaRPr kumimoji="1" lang="zh-CN" altLang="en-US" sz="2800" b="1" dirty="0">
                  <a:latin typeface="宋体" pitchFamily="2" charset="-122"/>
                </a:endParaRPr>
              </a:p>
            </p:txBody>
          </p:sp>
          <p:sp>
            <p:nvSpPr>
              <p:cNvPr id="47122" name="Rectangle 18"/>
              <p:cNvSpPr>
                <a:spLocks noChangeArrowheads="1"/>
              </p:cNvSpPr>
              <p:nvPr/>
            </p:nvSpPr>
            <p:spPr bwMode="auto">
              <a:xfrm>
                <a:off x="1640" y="3386"/>
                <a:ext cx="365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kumimoji="1" lang="zh-CN" altLang="en-US" sz="2800" b="1" dirty="0">
                    <a:solidFill>
                      <a:srgbClr val="FF0000"/>
                    </a:solidFill>
                    <a:latin typeface="宋体" pitchFamily="2" charset="-122"/>
                  </a:rPr>
                  <a:t>点燃</a:t>
                </a:r>
              </a:p>
            </p:txBody>
          </p:sp>
        </p:grpSp>
        <p:sp>
          <p:nvSpPr>
            <p:cNvPr id="47123" name="Line 19"/>
            <p:cNvSpPr>
              <a:spLocks noChangeShapeType="1"/>
            </p:cNvSpPr>
            <p:nvPr/>
          </p:nvSpPr>
          <p:spPr bwMode="auto">
            <a:xfrm>
              <a:off x="1582" y="3702"/>
              <a:ext cx="58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grpSp>
        <p:nvGrpSpPr>
          <p:cNvPr id="47128" name="Group 24"/>
          <p:cNvGrpSpPr>
            <a:grpSpLocks/>
          </p:cNvGrpSpPr>
          <p:nvPr/>
        </p:nvGrpSpPr>
        <p:grpSpPr bwMode="auto">
          <a:xfrm>
            <a:off x="2863984" y="5653955"/>
            <a:ext cx="4423257" cy="661988"/>
            <a:chOff x="1156" y="3612"/>
            <a:chExt cx="2090" cy="417"/>
          </a:xfrm>
        </p:grpSpPr>
        <p:sp>
          <p:nvSpPr>
            <p:cNvPr id="47129" name="Text Box 25"/>
            <p:cNvSpPr txBox="1">
              <a:spLocks noChangeArrowheads="1"/>
            </p:cNvSpPr>
            <p:nvPr/>
          </p:nvSpPr>
          <p:spPr bwMode="auto">
            <a:xfrm>
              <a:off x="1156" y="3699"/>
              <a:ext cx="2090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S + </a:t>
              </a: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 O</a:t>
              </a:r>
              <a:r>
                <a:rPr kumimoji="1" lang="en-US" altLang="zh-CN" sz="2800" b="1" baseline="-25000" dirty="0" smtClean="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             SO</a:t>
              </a:r>
              <a:r>
                <a:rPr kumimoji="1" lang="en-US" altLang="zh-CN" sz="2800" b="1" baseline="-25000" dirty="0" smtClean="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endParaRPr kumimoji="1" lang="en-US" altLang="zh-CN" sz="2800" b="1" dirty="0">
                <a:latin typeface="宋体" pitchFamily="2" charset="-122"/>
              </a:endParaRPr>
            </a:p>
          </p:txBody>
        </p:sp>
        <p:sp>
          <p:nvSpPr>
            <p:cNvPr id="47130" name="Rectangle 26"/>
            <p:cNvSpPr>
              <a:spLocks noChangeArrowheads="1"/>
            </p:cNvSpPr>
            <p:nvPr/>
          </p:nvSpPr>
          <p:spPr bwMode="auto">
            <a:xfrm>
              <a:off x="2036" y="3612"/>
              <a:ext cx="42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47131" name="Line 27"/>
            <p:cNvSpPr>
              <a:spLocks noChangeShapeType="1"/>
            </p:cNvSpPr>
            <p:nvPr/>
          </p:nvSpPr>
          <p:spPr bwMode="auto">
            <a:xfrm>
              <a:off x="1969" y="3929"/>
              <a:ext cx="68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sp>
        <p:nvSpPr>
          <p:cNvPr id="47132" name="Rectangle 28"/>
          <p:cNvSpPr>
            <a:spLocks noChangeArrowheads="1"/>
          </p:cNvSpPr>
          <p:nvPr/>
        </p:nvSpPr>
        <p:spPr bwMode="auto">
          <a:xfrm>
            <a:off x="2805297" y="3265820"/>
            <a:ext cx="448098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>
                <a:latin typeface="Arial" charset="0"/>
              </a:rPr>
              <a:t>②</a:t>
            </a:r>
            <a:r>
              <a:rPr kumimoji="1" lang="zh-CN" altLang="en-US" sz="2800" b="1" dirty="0">
                <a:latin typeface="Arial" charset="0"/>
              </a:rPr>
              <a:t>产生</a:t>
            </a:r>
            <a:r>
              <a:rPr kumimoji="1" lang="zh-CN" altLang="en-US" sz="2800" b="1" dirty="0">
                <a:solidFill>
                  <a:srgbClr val="0000CC"/>
                </a:solidFill>
                <a:latin typeface="Arial" charset="0"/>
              </a:rPr>
              <a:t>明亮</a:t>
            </a:r>
            <a:r>
              <a:rPr kumimoji="1" lang="zh-CN" altLang="en-US" sz="2800" b="1" dirty="0">
                <a:latin typeface="Arial" charset="0"/>
              </a:rPr>
              <a:t>的</a:t>
            </a:r>
            <a:r>
              <a:rPr kumimoji="1" lang="zh-CN" altLang="en-US" sz="2800" b="1" dirty="0">
                <a:solidFill>
                  <a:srgbClr val="FF0000"/>
                </a:solidFill>
                <a:latin typeface="Arial" charset="0"/>
              </a:rPr>
              <a:t>蓝紫色</a:t>
            </a:r>
            <a:r>
              <a:rPr kumimoji="1" lang="zh-CN" altLang="en-US" sz="2800" b="1" dirty="0">
                <a:latin typeface="Arial" charset="0"/>
              </a:rPr>
              <a:t>火焰</a:t>
            </a:r>
          </a:p>
        </p:txBody>
      </p:sp>
      <p:sp>
        <p:nvSpPr>
          <p:cNvPr id="47133" name="Rectangle 29"/>
          <p:cNvSpPr>
            <a:spLocks noChangeArrowheads="1"/>
          </p:cNvSpPr>
          <p:nvPr/>
        </p:nvSpPr>
        <p:spPr bwMode="auto">
          <a:xfrm>
            <a:off x="2805297" y="3841884"/>
            <a:ext cx="32719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>
                <a:latin typeface="Arial" charset="0"/>
              </a:rPr>
              <a:t>③</a:t>
            </a:r>
            <a:r>
              <a:rPr kumimoji="1" lang="zh-CN" altLang="en-US" sz="2800" b="1" dirty="0">
                <a:latin typeface="Arial" charset="0"/>
              </a:rPr>
              <a:t>放出大量的</a:t>
            </a:r>
            <a:r>
              <a:rPr kumimoji="1" lang="zh-CN" altLang="en-US" sz="2800" b="1" dirty="0" smtClean="0">
                <a:latin typeface="Arial" charset="0"/>
              </a:rPr>
              <a:t>热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47134" name="Rectangle 30"/>
          <p:cNvSpPr>
            <a:spLocks noChangeArrowheads="1"/>
          </p:cNvSpPr>
          <p:nvPr/>
        </p:nvSpPr>
        <p:spPr bwMode="auto">
          <a:xfrm>
            <a:off x="2805297" y="4417948"/>
            <a:ext cx="52341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 dirty="0">
                <a:latin typeface="Arial" charset="0"/>
              </a:rPr>
              <a:t>④</a:t>
            </a:r>
            <a:r>
              <a:rPr kumimoji="1" lang="zh-CN" altLang="en-US" sz="2800" b="1" dirty="0">
                <a:latin typeface="Arial" charset="0"/>
              </a:rPr>
              <a:t>生成</a:t>
            </a:r>
            <a:r>
              <a:rPr kumimoji="1" lang="zh-CN" altLang="en-US" sz="2800" b="1" dirty="0">
                <a:solidFill>
                  <a:srgbClr val="FF0000"/>
                </a:solidFill>
                <a:latin typeface="Arial" charset="0"/>
              </a:rPr>
              <a:t>有刺激性</a:t>
            </a:r>
            <a:r>
              <a:rPr kumimoji="1" lang="zh-CN" altLang="en-US" sz="2800" b="1" dirty="0">
                <a:latin typeface="Arial" charset="0"/>
              </a:rPr>
              <a:t>气味的无色气体</a:t>
            </a:r>
          </a:p>
        </p:txBody>
      </p:sp>
      <p:sp>
        <p:nvSpPr>
          <p:cNvPr id="47150" name="Text Box 46"/>
          <p:cNvSpPr txBox="1">
            <a:spLocks noChangeArrowheads="1"/>
          </p:cNvSpPr>
          <p:nvPr/>
        </p:nvSpPr>
        <p:spPr bwMode="auto">
          <a:xfrm>
            <a:off x="1473008" y="1125539"/>
            <a:ext cx="634917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kumimoji="1" lang="zh-CN" altLang="en-US" sz="3200" b="1">
                <a:latin typeface="宋体" pitchFamily="2" charset="-122"/>
              </a:rPr>
              <a:t>二、氧气的</a:t>
            </a:r>
            <a:r>
              <a:rPr kumimoji="1" lang="zh-CN" altLang="en-US" sz="3200" b="1">
                <a:solidFill>
                  <a:srgbClr val="FF0000"/>
                </a:solidFill>
                <a:latin typeface="宋体" pitchFamily="2" charset="-122"/>
              </a:rPr>
              <a:t>化学性质</a:t>
            </a:r>
          </a:p>
        </p:txBody>
      </p:sp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486694" y="5210036"/>
            <a:ext cx="127810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结论：</a:t>
            </a:r>
            <a:endParaRPr kumimoji="1" lang="zh-CN" altLang="en-US" sz="28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23" name="AutoShape 44"/>
          <p:cNvSpPr>
            <a:spLocks noChangeArrowheads="1"/>
          </p:cNvSpPr>
          <p:nvPr/>
        </p:nvSpPr>
        <p:spPr bwMode="auto">
          <a:xfrm>
            <a:off x="7128020" y="317729"/>
            <a:ext cx="4032507" cy="785794"/>
          </a:xfrm>
          <a:prstGeom prst="wedgeEllipseCallout">
            <a:avLst>
              <a:gd name="adj1" fmla="val 30009"/>
              <a:gd name="adj2" fmla="val 480754"/>
            </a:avLst>
          </a:prstGeom>
          <a:solidFill>
            <a:srgbClr val="0000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0" hangingPunct="0"/>
            <a:r>
              <a:rPr lang="zh-CN" altLang="en-US" sz="2600" b="1" dirty="0" smtClean="0">
                <a:solidFill>
                  <a:schemeClr val="bg1"/>
                </a:solidFill>
                <a:latin typeface="Arial" charset="0"/>
              </a:rPr>
              <a:t>水的作用是</a:t>
            </a:r>
            <a:r>
              <a:rPr lang="zh-CN" altLang="en-US" sz="2600" b="1" dirty="0">
                <a:solidFill>
                  <a:schemeClr val="bg1"/>
                </a:solidFill>
                <a:latin typeface="Arial" charset="0"/>
              </a:rPr>
              <a:t>什么？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7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7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47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47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47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47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47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8" grpId="0"/>
      <p:bldP spid="47132" grpId="0"/>
      <p:bldP spid="47133" grpId="0"/>
      <p:bldP spid="47134" grpId="0"/>
      <p:bldP spid="28" grpId="0"/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 Box 9"/>
          <p:cNvSpPr txBox="1">
            <a:spLocks noChangeArrowheads="1"/>
          </p:cNvSpPr>
          <p:nvPr/>
        </p:nvSpPr>
        <p:spPr bwMode="auto">
          <a:xfrm>
            <a:off x="1486694" y="1196752"/>
            <a:ext cx="7200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 smtClean="0">
                <a:solidFill>
                  <a:srgbClr val="006600"/>
                </a:solidFill>
                <a:latin typeface="宋体" pitchFamily="2" charset="-122"/>
              </a:rPr>
              <a:t>【</a:t>
            </a:r>
            <a:r>
              <a:rPr lang="zh-CN" altLang="en-US" sz="2800" b="1" dirty="0">
                <a:solidFill>
                  <a:srgbClr val="006600"/>
                </a:solidFill>
                <a:latin typeface="Arial" charset="0"/>
              </a:rPr>
              <a:t>对比学习</a:t>
            </a:r>
            <a:r>
              <a:rPr kumimoji="1" lang="en-US" altLang="zh-CN" sz="2800" b="1" dirty="0" smtClean="0">
                <a:solidFill>
                  <a:srgbClr val="006600"/>
                </a:solidFill>
                <a:latin typeface="宋体" pitchFamily="2" charset="-122"/>
              </a:rPr>
              <a:t>】</a:t>
            </a:r>
            <a:r>
              <a:rPr kumimoji="1" lang="zh-CN" altLang="en-US" sz="2800" b="1" dirty="0" smtClean="0">
                <a:latin typeface="宋体" pitchFamily="2" charset="-122"/>
              </a:rPr>
              <a:t>写出硫在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空气</a:t>
            </a:r>
            <a:r>
              <a:rPr kumimoji="1" lang="zh-CN" altLang="en-US" sz="2800" b="1" dirty="0" smtClean="0">
                <a:latin typeface="宋体" pitchFamily="2" charset="-122"/>
              </a:rPr>
              <a:t>中的燃烧现象。</a:t>
            </a:r>
            <a:endParaRPr kumimoji="1" lang="en-US" altLang="zh-CN" sz="2800" b="1" dirty="0">
              <a:latin typeface="宋体" pitchFamily="2" charset="-122"/>
            </a:endParaRPr>
          </a:p>
        </p:txBody>
      </p:sp>
      <p:sp>
        <p:nvSpPr>
          <p:cNvPr id="28" name="Text Box 14"/>
          <p:cNvSpPr txBox="1">
            <a:spLocks noChangeArrowheads="1"/>
          </p:cNvSpPr>
          <p:nvPr/>
        </p:nvSpPr>
        <p:spPr bwMode="auto">
          <a:xfrm>
            <a:off x="1221122" y="1916832"/>
            <a:ext cx="34137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①</a:t>
            </a:r>
            <a:r>
              <a:rPr kumimoji="1" lang="zh-CN" altLang="en-US" sz="2800" b="1" dirty="0">
                <a:latin typeface="宋体" pitchFamily="2" charset="-122"/>
              </a:rPr>
              <a:t>硫</a:t>
            </a:r>
            <a:r>
              <a:rPr kumimoji="1" lang="zh-CN" altLang="en-US" sz="2800" b="1" dirty="0" smtClean="0">
                <a:latin typeface="宋体" pitchFamily="2" charset="-122"/>
              </a:rPr>
              <a:t>在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空气</a:t>
            </a:r>
            <a:r>
              <a:rPr kumimoji="1" lang="zh-CN" altLang="en-US" sz="2800" b="1" dirty="0" smtClean="0">
                <a:latin typeface="宋体" pitchFamily="2" charset="-122"/>
              </a:rPr>
              <a:t>中燃烧</a:t>
            </a:r>
            <a:endParaRPr kumimoji="1" lang="zh-CN" altLang="en-US" sz="2800" b="1" dirty="0">
              <a:latin typeface="宋体" pitchFamily="2" charset="-122"/>
            </a:endParaRPr>
          </a:p>
        </p:txBody>
      </p:sp>
      <p:sp>
        <p:nvSpPr>
          <p:cNvPr id="29" name="Rectangle 28"/>
          <p:cNvSpPr>
            <a:spLocks noChangeArrowheads="1"/>
          </p:cNvSpPr>
          <p:nvPr/>
        </p:nvSpPr>
        <p:spPr bwMode="auto">
          <a:xfrm>
            <a:off x="4634898" y="1916832"/>
            <a:ext cx="43204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>
                <a:latin typeface="Arial" charset="0"/>
              </a:rPr>
              <a:t>②</a:t>
            </a:r>
            <a:r>
              <a:rPr kumimoji="1" lang="zh-CN" altLang="en-US" sz="2800" b="1" dirty="0" smtClean="0">
                <a:latin typeface="Arial" charset="0"/>
              </a:rPr>
              <a:t>产生</a:t>
            </a:r>
            <a:r>
              <a:rPr kumimoji="1" lang="zh-CN" altLang="en-US" sz="2800" b="1" dirty="0" smtClean="0">
                <a:solidFill>
                  <a:srgbClr val="0000CC"/>
                </a:solidFill>
                <a:latin typeface="Arial" charset="0"/>
              </a:rPr>
              <a:t>微弱</a:t>
            </a:r>
            <a:r>
              <a:rPr kumimoji="1" lang="zh-CN" altLang="en-US" sz="2800" b="1" dirty="0" smtClean="0">
                <a:latin typeface="Arial" charset="0"/>
              </a:rPr>
              <a:t>的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Arial" charset="0"/>
              </a:rPr>
              <a:t>淡蓝色</a:t>
            </a:r>
            <a:r>
              <a:rPr kumimoji="1" lang="zh-CN" altLang="en-US" sz="2800" b="1" dirty="0" smtClean="0">
                <a:latin typeface="Arial" charset="0"/>
              </a:rPr>
              <a:t>火焰</a:t>
            </a:r>
          </a:p>
        </p:txBody>
      </p:sp>
      <p:sp>
        <p:nvSpPr>
          <p:cNvPr id="30" name="Rectangle 29"/>
          <p:cNvSpPr>
            <a:spLocks noChangeArrowheads="1"/>
          </p:cNvSpPr>
          <p:nvPr/>
        </p:nvSpPr>
        <p:spPr bwMode="auto">
          <a:xfrm>
            <a:off x="1221122" y="2636912"/>
            <a:ext cx="234708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>
                <a:latin typeface="Arial" charset="0"/>
              </a:rPr>
              <a:t>③</a:t>
            </a:r>
            <a:r>
              <a:rPr kumimoji="1" lang="zh-CN" altLang="en-US" sz="2800" b="1" dirty="0" smtClean="0">
                <a:latin typeface="Arial" charset="0"/>
              </a:rPr>
              <a:t>放出热量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31" name="Rectangle 30"/>
          <p:cNvSpPr>
            <a:spLocks noChangeArrowheads="1"/>
          </p:cNvSpPr>
          <p:nvPr/>
        </p:nvSpPr>
        <p:spPr bwMode="auto">
          <a:xfrm>
            <a:off x="4605497" y="2636912"/>
            <a:ext cx="52341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 dirty="0">
                <a:latin typeface="Arial" charset="0"/>
              </a:rPr>
              <a:t>④</a:t>
            </a:r>
            <a:r>
              <a:rPr kumimoji="1" lang="zh-CN" altLang="en-US" sz="2800" b="1" dirty="0">
                <a:latin typeface="Arial" charset="0"/>
              </a:rPr>
              <a:t>生成</a:t>
            </a:r>
            <a:r>
              <a:rPr kumimoji="1" lang="zh-CN" altLang="en-US" sz="2800" b="1" dirty="0">
                <a:solidFill>
                  <a:srgbClr val="FF0000"/>
                </a:solidFill>
                <a:latin typeface="Arial" charset="0"/>
              </a:rPr>
              <a:t>有刺激性</a:t>
            </a:r>
            <a:r>
              <a:rPr kumimoji="1" lang="zh-CN" altLang="en-US" sz="2800" b="1" dirty="0">
                <a:latin typeface="Arial" charset="0"/>
              </a:rPr>
              <a:t>气味的无色气体</a:t>
            </a:r>
          </a:p>
        </p:txBody>
      </p:sp>
      <p:sp>
        <p:nvSpPr>
          <p:cNvPr id="32" name="矩形 31"/>
          <p:cNvSpPr/>
          <p:nvPr/>
        </p:nvSpPr>
        <p:spPr>
          <a:xfrm>
            <a:off x="478582" y="3356992"/>
            <a:ext cx="98650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latin typeface="+mn-ea"/>
                <a:ea typeface="+mn-ea"/>
              </a:rPr>
              <a:t>【</a:t>
            </a:r>
            <a:r>
              <a:rPr lang="zh-CN" altLang="en-US" sz="2800" b="1" dirty="0" smtClean="0">
                <a:latin typeface="+mn-ea"/>
                <a:ea typeface="+mn-ea"/>
              </a:rPr>
              <a:t>练习</a:t>
            </a:r>
            <a:r>
              <a:rPr lang="en-US" altLang="zh-CN" sz="2800" b="1" dirty="0" smtClean="0">
                <a:latin typeface="+mn-ea"/>
                <a:ea typeface="+mn-ea"/>
              </a:rPr>
              <a:t>】</a:t>
            </a:r>
            <a:r>
              <a:rPr lang="zh-CN" altLang="en-US" sz="2800" b="1" dirty="0" smtClean="0">
                <a:latin typeface="+mn-ea"/>
                <a:ea typeface="+mn-ea"/>
              </a:rPr>
              <a:t>写出</a:t>
            </a:r>
            <a:r>
              <a:rPr kumimoji="1" lang="zh-CN" altLang="en-US" sz="2800" b="1" dirty="0">
                <a:latin typeface="宋体" pitchFamily="2" charset="-122"/>
              </a:rPr>
              <a:t>硫在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空气</a:t>
            </a:r>
            <a:r>
              <a:rPr kumimoji="1" lang="zh-CN" altLang="en-US" sz="2800" b="1" dirty="0">
                <a:latin typeface="宋体" pitchFamily="2" charset="-122"/>
              </a:rPr>
              <a:t>中的</a:t>
            </a:r>
            <a:r>
              <a:rPr kumimoji="1" lang="zh-CN" altLang="en-US" sz="2800" b="1" dirty="0" smtClean="0">
                <a:latin typeface="宋体" pitchFamily="2" charset="-122"/>
              </a:rPr>
              <a:t>燃烧的</a:t>
            </a:r>
            <a:r>
              <a:rPr lang="zh-CN" altLang="zh-CN" sz="2800" b="1" dirty="0" smtClean="0">
                <a:latin typeface="+mn-ea"/>
                <a:ea typeface="+mn-ea"/>
              </a:rPr>
              <a:t>文字</a:t>
            </a:r>
            <a:r>
              <a:rPr lang="zh-CN" altLang="en-US" sz="2800" b="1" dirty="0" smtClean="0">
                <a:latin typeface="+mn-ea"/>
                <a:ea typeface="+mn-ea"/>
              </a:rPr>
              <a:t>（或符号）</a:t>
            </a:r>
            <a:r>
              <a:rPr lang="zh-CN" altLang="zh-CN" sz="2800" b="1" dirty="0" smtClean="0">
                <a:latin typeface="+mn-ea"/>
                <a:ea typeface="+mn-ea"/>
              </a:rPr>
              <a:t>表达式</a:t>
            </a:r>
            <a:r>
              <a:rPr lang="zh-CN" altLang="en-US" sz="2800" b="1" dirty="0" smtClean="0">
                <a:latin typeface="+mn-ea"/>
                <a:ea typeface="+mn-ea"/>
              </a:rPr>
              <a:t>。</a:t>
            </a:r>
            <a:endParaRPr lang="en-US" altLang="zh-CN" sz="2800" b="1" dirty="0" smtClean="0">
              <a:latin typeface="+mn-ea"/>
              <a:ea typeface="+mn-ea"/>
            </a:endParaRPr>
          </a:p>
        </p:txBody>
      </p:sp>
      <p:grpSp>
        <p:nvGrpSpPr>
          <p:cNvPr id="33" name="Group 15"/>
          <p:cNvGrpSpPr>
            <a:grpSpLocks/>
          </p:cNvGrpSpPr>
          <p:nvPr/>
        </p:nvGrpSpPr>
        <p:grpSpPr bwMode="auto">
          <a:xfrm>
            <a:off x="2134766" y="3853976"/>
            <a:ext cx="5447643" cy="739774"/>
            <a:chOff x="839" y="3295"/>
            <a:chExt cx="2193" cy="466"/>
          </a:xfrm>
        </p:grpSpPr>
        <p:grpSp>
          <p:nvGrpSpPr>
            <p:cNvPr id="34" name="Group 16"/>
            <p:cNvGrpSpPr>
              <a:grpSpLocks/>
            </p:cNvGrpSpPr>
            <p:nvPr/>
          </p:nvGrpSpPr>
          <p:grpSpPr bwMode="auto">
            <a:xfrm>
              <a:off x="839" y="3295"/>
              <a:ext cx="2193" cy="466"/>
              <a:chOff x="839" y="3295"/>
              <a:chExt cx="2193" cy="466"/>
            </a:xfrm>
          </p:grpSpPr>
          <p:sp>
            <p:nvSpPr>
              <p:cNvPr id="36" name="Text Box 17"/>
              <p:cNvSpPr txBox="1">
                <a:spLocks noChangeArrowheads="1"/>
              </p:cNvSpPr>
              <p:nvPr/>
            </p:nvSpPr>
            <p:spPr bwMode="auto">
              <a:xfrm>
                <a:off x="839" y="3431"/>
                <a:ext cx="219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zh-CN" altLang="en-US" sz="2800" b="1" dirty="0">
                    <a:solidFill>
                      <a:srgbClr val="000099"/>
                    </a:solidFill>
                    <a:latin typeface="宋体" pitchFamily="2" charset="-122"/>
                  </a:rPr>
                  <a:t>硫 </a:t>
                </a:r>
                <a:r>
                  <a:rPr kumimoji="1" lang="en-US" altLang="zh-CN" sz="2800" b="1" dirty="0">
                    <a:solidFill>
                      <a:srgbClr val="000099"/>
                    </a:solidFill>
                    <a:latin typeface="宋体" pitchFamily="2" charset="-122"/>
                  </a:rPr>
                  <a:t>+ </a:t>
                </a:r>
                <a:r>
                  <a:rPr kumimoji="1" lang="zh-CN" altLang="en-US" sz="2800" b="1" dirty="0">
                    <a:solidFill>
                      <a:srgbClr val="000099"/>
                    </a:solidFill>
                    <a:latin typeface="宋体" pitchFamily="2" charset="-122"/>
                  </a:rPr>
                  <a:t>氧气           二氧化硫</a:t>
                </a:r>
                <a:endParaRPr kumimoji="1" lang="zh-CN" altLang="en-US" sz="2800" b="1" dirty="0">
                  <a:latin typeface="宋体" pitchFamily="2" charset="-122"/>
                </a:endParaRPr>
              </a:p>
            </p:txBody>
          </p:sp>
          <p:sp>
            <p:nvSpPr>
              <p:cNvPr id="37" name="Rectangle 18"/>
              <p:cNvSpPr>
                <a:spLocks noChangeArrowheads="1"/>
              </p:cNvSpPr>
              <p:nvPr/>
            </p:nvSpPr>
            <p:spPr bwMode="auto">
              <a:xfrm>
                <a:off x="1640" y="3295"/>
                <a:ext cx="365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kumimoji="1" lang="zh-CN" altLang="en-US" sz="2800" b="1" dirty="0">
                    <a:solidFill>
                      <a:srgbClr val="FF0000"/>
                    </a:solidFill>
                    <a:latin typeface="宋体" pitchFamily="2" charset="-122"/>
                  </a:rPr>
                  <a:t>点燃</a:t>
                </a:r>
              </a:p>
            </p:txBody>
          </p:sp>
        </p:grpSp>
        <p:sp>
          <p:nvSpPr>
            <p:cNvPr id="35" name="Line 19"/>
            <p:cNvSpPr>
              <a:spLocks noChangeShapeType="1"/>
            </p:cNvSpPr>
            <p:nvPr/>
          </p:nvSpPr>
          <p:spPr bwMode="auto">
            <a:xfrm>
              <a:off x="1582" y="3613"/>
              <a:ext cx="58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grpSp>
        <p:nvGrpSpPr>
          <p:cNvPr id="38" name="Group 24"/>
          <p:cNvGrpSpPr>
            <a:grpSpLocks/>
          </p:cNvGrpSpPr>
          <p:nvPr/>
        </p:nvGrpSpPr>
        <p:grpSpPr bwMode="auto">
          <a:xfrm>
            <a:off x="2262256" y="4639220"/>
            <a:ext cx="4423257" cy="661988"/>
            <a:chOff x="1156" y="3612"/>
            <a:chExt cx="2090" cy="417"/>
          </a:xfrm>
        </p:grpSpPr>
        <p:sp>
          <p:nvSpPr>
            <p:cNvPr id="39" name="Text Box 25"/>
            <p:cNvSpPr txBox="1">
              <a:spLocks noChangeArrowheads="1"/>
            </p:cNvSpPr>
            <p:nvPr/>
          </p:nvSpPr>
          <p:spPr bwMode="auto">
            <a:xfrm>
              <a:off x="1156" y="3699"/>
              <a:ext cx="2090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S + </a:t>
              </a: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 O</a:t>
              </a:r>
              <a:r>
                <a:rPr kumimoji="1" lang="en-US" altLang="zh-CN" sz="2800" b="1" baseline="-25000" dirty="0" smtClean="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             SO</a:t>
              </a:r>
              <a:r>
                <a:rPr kumimoji="1" lang="en-US" altLang="zh-CN" sz="2800" b="1" baseline="-25000" dirty="0" smtClean="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endParaRPr kumimoji="1" lang="en-US" altLang="zh-CN" sz="2800" b="1" dirty="0">
                <a:latin typeface="宋体" pitchFamily="2" charset="-122"/>
              </a:endParaRPr>
            </a:p>
          </p:txBody>
        </p:sp>
        <p:sp>
          <p:nvSpPr>
            <p:cNvPr id="40" name="Rectangle 26"/>
            <p:cNvSpPr>
              <a:spLocks noChangeArrowheads="1"/>
            </p:cNvSpPr>
            <p:nvPr/>
          </p:nvSpPr>
          <p:spPr bwMode="auto">
            <a:xfrm>
              <a:off x="2036" y="3612"/>
              <a:ext cx="42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41" name="Line 27"/>
            <p:cNvSpPr>
              <a:spLocks noChangeShapeType="1"/>
            </p:cNvSpPr>
            <p:nvPr/>
          </p:nvSpPr>
          <p:spPr bwMode="auto">
            <a:xfrm>
              <a:off x="1969" y="3929"/>
              <a:ext cx="68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sp>
        <p:nvSpPr>
          <p:cNvPr id="42" name="Rectangle 29"/>
          <p:cNvSpPr>
            <a:spLocks noChangeArrowheads="1"/>
          </p:cNvSpPr>
          <p:nvPr/>
        </p:nvSpPr>
        <p:spPr bwMode="auto">
          <a:xfrm>
            <a:off x="478582" y="5212357"/>
            <a:ext cx="1108923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kumimoji="1" lang="en-US" altLang="zh-CN" sz="2800" b="1" dirty="0" smtClean="0">
                <a:solidFill>
                  <a:srgbClr val="FF0000"/>
                </a:solidFill>
                <a:latin typeface="+mn-ea"/>
                <a:ea typeface="+mn-ea"/>
              </a:rPr>
              <a:t>【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+mn-ea"/>
                <a:ea typeface="+mn-ea"/>
              </a:rPr>
              <a:t>归纳</a:t>
            </a:r>
            <a:r>
              <a:rPr kumimoji="1" lang="en-US" altLang="zh-CN" sz="2800" b="1" dirty="0" smtClean="0">
                <a:solidFill>
                  <a:srgbClr val="FF0000"/>
                </a:solidFill>
                <a:latin typeface="+mn-ea"/>
                <a:ea typeface="+mn-ea"/>
              </a:rPr>
              <a:t>】</a:t>
            </a:r>
            <a:r>
              <a:rPr kumimoji="1" lang="zh-CN" altLang="en-US" sz="2800" b="1" dirty="0" smtClean="0">
                <a:latin typeface="+mn-ea"/>
                <a:ea typeface="+mn-ea"/>
              </a:rPr>
              <a:t>物质在空气中燃烧，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+mn-ea"/>
                <a:ea typeface="+mn-ea"/>
              </a:rPr>
              <a:t>实际上</a:t>
            </a:r>
            <a:r>
              <a:rPr kumimoji="1" lang="zh-CN" altLang="en-US" sz="2800" b="1" dirty="0" smtClean="0">
                <a:latin typeface="+mn-ea"/>
                <a:ea typeface="+mn-ea"/>
              </a:rPr>
              <a:t>就是物质与空气中的</a:t>
            </a:r>
            <a:r>
              <a:rPr kumimoji="1" lang="en-US" altLang="zh-CN" sz="2800" b="1" dirty="0" smtClean="0">
                <a:latin typeface="+mn-ea"/>
                <a:ea typeface="+mn-ea"/>
              </a:rPr>
              <a:t>______</a:t>
            </a:r>
            <a:r>
              <a:rPr kumimoji="1" lang="zh-CN" altLang="en-US" sz="2800" b="1" dirty="0" smtClean="0">
                <a:latin typeface="+mn-ea"/>
                <a:ea typeface="+mn-ea"/>
              </a:rPr>
              <a:t>发生</a:t>
            </a:r>
            <a:endParaRPr kumimoji="1" lang="en-US" altLang="zh-CN" sz="2800" b="1" dirty="0" smtClean="0">
              <a:latin typeface="+mn-ea"/>
              <a:ea typeface="+mn-ea"/>
            </a:endParaRPr>
          </a:p>
          <a:p>
            <a:pPr eaLnBrk="0" hangingPunct="0">
              <a:lnSpc>
                <a:spcPct val="150000"/>
              </a:lnSpc>
            </a:pPr>
            <a:r>
              <a:rPr kumimoji="1" lang="en-US" altLang="zh-CN" sz="2800" b="1" dirty="0">
                <a:latin typeface="+mn-ea"/>
                <a:ea typeface="+mn-ea"/>
              </a:rPr>
              <a:t> </a:t>
            </a:r>
            <a:r>
              <a:rPr kumimoji="1" lang="en-US" altLang="zh-CN" sz="2800" b="1" dirty="0" smtClean="0">
                <a:latin typeface="+mn-ea"/>
                <a:ea typeface="+mn-ea"/>
              </a:rPr>
              <a:t>       </a:t>
            </a:r>
            <a:r>
              <a:rPr kumimoji="1" lang="zh-CN" altLang="en-US" sz="2800" b="1" dirty="0" smtClean="0">
                <a:latin typeface="+mn-ea"/>
                <a:ea typeface="+mn-ea"/>
              </a:rPr>
              <a:t>化学反应。</a:t>
            </a:r>
            <a:endParaRPr kumimoji="1" lang="zh-CN" altLang="en-US" sz="2800" b="1" dirty="0">
              <a:latin typeface="+mn-ea"/>
              <a:ea typeface="+mn-ea"/>
            </a:endParaRPr>
          </a:p>
        </p:txBody>
      </p:sp>
      <p:sp>
        <p:nvSpPr>
          <p:cNvPr id="43" name="Text Box 14"/>
          <p:cNvSpPr txBox="1">
            <a:spLocks noChangeArrowheads="1"/>
          </p:cNvSpPr>
          <p:nvPr/>
        </p:nvSpPr>
        <p:spPr bwMode="auto">
          <a:xfrm>
            <a:off x="9767614" y="5282044"/>
            <a:ext cx="79081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 smtClean="0">
                <a:solidFill>
                  <a:srgbClr val="FF0000"/>
                </a:solidFill>
                <a:latin typeface="宋体" pitchFamily="2" charset="-122"/>
              </a:rPr>
              <a:t>O</a:t>
            </a:r>
            <a:r>
              <a:rPr kumimoji="1" lang="en-US" altLang="zh-CN" sz="2800" b="1" baseline="-25000" dirty="0" smtClean="0">
                <a:solidFill>
                  <a:srgbClr val="FF0000"/>
                </a:solidFill>
                <a:latin typeface="宋体" pitchFamily="2" charset="-122"/>
              </a:rPr>
              <a:t>2</a:t>
            </a:r>
            <a:endParaRPr kumimoji="1" lang="zh-CN" altLang="en-US" sz="28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3574926" y="5877272"/>
            <a:ext cx="223009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kumimoji="1" lang="zh-CN" altLang="en-US" sz="2800" b="1" dirty="0">
                <a:solidFill>
                  <a:srgbClr val="006600"/>
                </a:solidFill>
                <a:latin typeface="+mn-ea"/>
              </a:rPr>
              <a:t>（</a:t>
            </a:r>
            <a:r>
              <a:rPr kumimoji="1" lang="en-US" altLang="zh-CN" sz="2800" b="1" dirty="0" smtClean="0">
                <a:solidFill>
                  <a:srgbClr val="006600"/>
                </a:solidFill>
                <a:latin typeface="+mn-ea"/>
              </a:rPr>
              <a:t>P</a:t>
            </a:r>
            <a:r>
              <a:rPr kumimoji="1" lang="en-US" altLang="zh-CN" sz="2800" b="1" baseline="-25000" dirty="0" smtClean="0">
                <a:solidFill>
                  <a:srgbClr val="006600"/>
                </a:solidFill>
                <a:latin typeface="+mn-ea"/>
              </a:rPr>
              <a:t>35</a:t>
            </a:r>
            <a:r>
              <a:rPr kumimoji="1" lang="zh-CN" altLang="en-US" sz="2800" b="1" dirty="0" smtClean="0">
                <a:solidFill>
                  <a:srgbClr val="006600"/>
                </a:solidFill>
                <a:latin typeface="+mn-ea"/>
              </a:rPr>
              <a:t>第</a:t>
            </a:r>
            <a:r>
              <a:rPr kumimoji="1" lang="en-US" altLang="zh-CN" sz="2800" b="1" dirty="0" smtClean="0">
                <a:solidFill>
                  <a:srgbClr val="006600"/>
                </a:solidFill>
                <a:latin typeface="+mn-ea"/>
              </a:rPr>
              <a:t>1</a:t>
            </a:r>
            <a:r>
              <a:rPr kumimoji="1" lang="zh-CN" altLang="en-US" sz="2800" b="1" dirty="0" smtClean="0">
                <a:solidFill>
                  <a:srgbClr val="006600"/>
                </a:solidFill>
                <a:latin typeface="+mn-ea"/>
              </a:rPr>
              <a:t>行）</a:t>
            </a:r>
            <a:endParaRPr kumimoji="1" lang="zh-CN" altLang="en-US" sz="2800" b="1" dirty="0">
              <a:solidFill>
                <a:srgbClr val="00660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21626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42" grpId="0"/>
      <p:bldP spid="43" grpId="0"/>
      <p:bldP spid="4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44" name="Text Box 40"/>
          <p:cNvSpPr txBox="1">
            <a:spLocks noChangeArrowheads="1"/>
          </p:cNvSpPr>
          <p:nvPr/>
        </p:nvSpPr>
        <p:spPr bwMode="auto">
          <a:xfrm>
            <a:off x="1340245" y="1196752"/>
            <a:ext cx="7033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zh-CN" sz="2800" b="1" dirty="0" smtClean="0">
                <a:solidFill>
                  <a:srgbClr val="FF0000"/>
                </a:solidFill>
                <a:latin typeface="Arial" charset="0"/>
              </a:rPr>
              <a:t>【</a:t>
            </a:r>
            <a:r>
              <a:rPr lang="zh-CN" altLang="en-US" sz="2800" b="1" dirty="0" smtClean="0">
                <a:solidFill>
                  <a:srgbClr val="FF0000"/>
                </a:solidFill>
                <a:latin typeface="Arial" charset="0"/>
              </a:rPr>
              <a:t>归纳</a:t>
            </a:r>
            <a:r>
              <a:rPr lang="en-US" altLang="zh-CN" sz="2800" b="1" dirty="0" smtClean="0">
                <a:solidFill>
                  <a:srgbClr val="FF0000"/>
                </a:solidFill>
                <a:latin typeface="Arial" charset="0"/>
              </a:rPr>
              <a:t>】</a:t>
            </a:r>
            <a:r>
              <a:rPr lang="zh-CN" altLang="en-US" sz="2800" b="1" dirty="0">
                <a:solidFill>
                  <a:srgbClr val="FF0000"/>
                </a:solidFill>
                <a:latin typeface="Arial" charset="0"/>
              </a:rPr>
              <a:t>可燃物</a:t>
            </a:r>
            <a:r>
              <a:rPr lang="zh-CN" altLang="en-US" sz="2800" b="1" dirty="0" smtClean="0">
                <a:solidFill>
                  <a:srgbClr val="FF0000"/>
                </a:solidFill>
                <a:latin typeface="Arial" charset="0"/>
              </a:rPr>
              <a:t>燃烧</a:t>
            </a:r>
            <a:r>
              <a:rPr lang="zh-CN" altLang="en-US" sz="2800" b="1" dirty="0">
                <a:solidFill>
                  <a:srgbClr val="FF0000"/>
                </a:solidFill>
                <a:latin typeface="Arial" charset="0"/>
              </a:rPr>
              <a:t>现象</a:t>
            </a:r>
            <a:r>
              <a:rPr lang="zh-CN" altLang="en-US" sz="2800" b="1" dirty="0" smtClean="0">
                <a:solidFill>
                  <a:srgbClr val="FF0000"/>
                </a:solidFill>
                <a:latin typeface="Arial" charset="0"/>
              </a:rPr>
              <a:t>的格式表述：</a:t>
            </a:r>
            <a:endParaRPr lang="zh-CN" altLang="en-US" sz="28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2" name="Text Box 41"/>
          <p:cNvSpPr txBox="1">
            <a:spLocks noChangeArrowheads="1"/>
          </p:cNvSpPr>
          <p:nvPr/>
        </p:nvSpPr>
        <p:spPr bwMode="auto">
          <a:xfrm>
            <a:off x="1340245" y="2276872"/>
            <a:ext cx="631615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 dirty="0">
                <a:solidFill>
                  <a:srgbClr val="0000CC"/>
                </a:solidFill>
                <a:latin typeface="Arial" charset="0"/>
              </a:rPr>
              <a:t>××</a:t>
            </a:r>
            <a:r>
              <a:rPr lang="zh-CN" altLang="en-US" sz="2800" b="1" dirty="0">
                <a:solidFill>
                  <a:srgbClr val="0000CC"/>
                </a:solidFill>
                <a:latin typeface="Arial" charset="0"/>
              </a:rPr>
              <a:t>在</a:t>
            </a:r>
            <a:r>
              <a:rPr lang="zh-CN" altLang="en-US" sz="2800" b="1" dirty="0">
                <a:solidFill>
                  <a:srgbClr val="FF0000"/>
                </a:solidFill>
                <a:latin typeface="Arial" charset="0"/>
              </a:rPr>
              <a:t>（氧气）</a:t>
            </a:r>
            <a:r>
              <a:rPr lang="zh-CN" altLang="en-US" sz="2800" b="1" dirty="0">
                <a:solidFill>
                  <a:srgbClr val="0000CC"/>
                </a:solidFill>
                <a:latin typeface="Arial" charset="0"/>
              </a:rPr>
              <a:t>空气中</a:t>
            </a:r>
            <a:r>
              <a:rPr lang="zh-CN" altLang="en-US" sz="2800" b="1" dirty="0">
                <a:solidFill>
                  <a:srgbClr val="FF0000"/>
                </a:solidFill>
                <a:latin typeface="Arial" charset="0"/>
              </a:rPr>
              <a:t>（剧烈）</a:t>
            </a:r>
            <a:r>
              <a:rPr lang="zh-CN" altLang="en-US" sz="2800" b="1" dirty="0">
                <a:solidFill>
                  <a:srgbClr val="0000CC"/>
                </a:solidFill>
                <a:latin typeface="Arial" charset="0"/>
              </a:rPr>
              <a:t>燃烧，</a:t>
            </a:r>
          </a:p>
        </p:txBody>
      </p:sp>
      <p:sp>
        <p:nvSpPr>
          <p:cNvPr id="13" name="Text Box 42"/>
          <p:cNvSpPr txBox="1">
            <a:spLocks noChangeArrowheads="1"/>
          </p:cNvSpPr>
          <p:nvPr/>
        </p:nvSpPr>
        <p:spPr bwMode="auto">
          <a:xfrm>
            <a:off x="1340244" y="3176928"/>
            <a:ext cx="605110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800" b="1" dirty="0">
                <a:solidFill>
                  <a:srgbClr val="0000CC"/>
                </a:solidFill>
                <a:latin typeface="Arial" charset="0"/>
              </a:rPr>
              <a:t>发出</a:t>
            </a:r>
            <a:r>
              <a:rPr lang="en-US" altLang="zh-CN" sz="2800" b="1" dirty="0">
                <a:solidFill>
                  <a:srgbClr val="0000CC"/>
                </a:solidFill>
                <a:latin typeface="Arial" charset="0"/>
              </a:rPr>
              <a:t>××</a:t>
            </a:r>
            <a:r>
              <a:rPr lang="zh-CN" altLang="en-US" sz="2800" b="1" dirty="0">
                <a:solidFill>
                  <a:srgbClr val="0000CC"/>
                </a:solidFill>
                <a:latin typeface="Arial" charset="0"/>
              </a:rPr>
              <a:t>光（或产生</a:t>
            </a:r>
            <a:r>
              <a:rPr lang="en-US" altLang="zh-CN" sz="2800" b="1" dirty="0">
                <a:solidFill>
                  <a:srgbClr val="0000CC"/>
                </a:solidFill>
                <a:latin typeface="Arial" charset="0"/>
              </a:rPr>
              <a:t>××</a:t>
            </a:r>
            <a:r>
              <a:rPr lang="zh-CN" altLang="en-US" sz="2800" b="1" dirty="0">
                <a:solidFill>
                  <a:srgbClr val="0000CC"/>
                </a:solidFill>
                <a:latin typeface="Arial" charset="0"/>
              </a:rPr>
              <a:t>火焰</a:t>
            </a:r>
            <a:r>
              <a:rPr lang="zh-CN" altLang="en-US" sz="2800" b="1" dirty="0" smtClean="0">
                <a:solidFill>
                  <a:srgbClr val="0000CC"/>
                </a:solidFill>
                <a:latin typeface="Arial" charset="0"/>
              </a:rPr>
              <a:t>），</a:t>
            </a:r>
            <a:endParaRPr lang="zh-CN" altLang="en-US" sz="2800" b="1" dirty="0">
              <a:solidFill>
                <a:srgbClr val="0000CC"/>
              </a:solidFill>
              <a:latin typeface="Arial" charset="0"/>
            </a:endParaRPr>
          </a:p>
        </p:txBody>
      </p:sp>
      <p:sp>
        <p:nvSpPr>
          <p:cNvPr id="14" name="Text Box 43"/>
          <p:cNvSpPr txBox="1">
            <a:spLocks noChangeArrowheads="1"/>
          </p:cNvSpPr>
          <p:nvPr/>
        </p:nvSpPr>
        <p:spPr bwMode="auto">
          <a:xfrm>
            <a:off x="1340245" y="5085184"/>
            <a:ext cx="907544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800" b="1" dirty="0">
                <a:solidFill>
                  <a:srgbClr val="0000CC"/>
                </a:solidFill>
                <a:latin typeface="Arial" charset="0"/>
              </a:rPr>
              <a:t>生成一种</a:t>
            </a:r>
            <a:r>
              <a:rPr lang="en-US" altLang="zh-CN" sz="2800" b="1" dirty="0">
                <a:solidFill>
                  <a:srgbClr val="0000CC"/>
                </a:solidFill>
                <a:latin typeface="Arial" charset="0"/>
              </a:rPr>
              <a:t>××</a:t>
            </a:r>
            <a:r>
              <a:rPr lang="zh-CN" altLang="en-US" sz="2800" b="1" dirty="0">
                <a:solidFill>
                  <a:srgbClr val="0000CC"/>
                </a:solidFill>
                <a:latin typeface="Arial" charset="0"/>
              </a:rPr>
              <a:t>颜色</a:t>
            </a:r>
            <a:r>
              <a:rPr lang="en-US" altLang="zh-CN" sz="2800" b="1" dirty="0">
                <a:solidFill>
                  <a:srgbClr val="0000CC"/>
                </a:solidFill>
                <a:latin typeface="Arial" charset="0"/>
              </a:rPr>
              <a:t>××</a:t>
            </a:r>
            <a:r>
              <a:rPr lang="zh-CN" altLang="en-US" sz="2800" b="1" dirty="0">
                <a:solidFill>
                  <a:srgbClr val="0000CC"/>
                </a:solidFill>
                <a:latin typeface="Arial" charset="0"/>
              </a:rPr>
              <a:t>气味的</a:t>
            </a:r>
            <a:r>
              <a:rPr lang="zh-CN" altLang="en-US" sz="2800" b="1" dirty="0" smtClean="0">
                <a:solidFill>
                  <a:srgbClr val="0000CC"/>
                </a:solidFill>
                <a:latin typeface="Arial" charset="0"/>
              </a:rPr>
              <a:t>气体</a:t>
            </a:r>
            <a:r>
              <a:rPr lang="zh-CN" altLang="en-US" sz="2800" b="1" dirty="0" smtClean="0">
                <a:solidFill>
                  <a:srgbClr val="006600"/>
                </a:solidFill>
                <a:latin typeface="Arial" charset="0"/>
              </a:rPr>
              <a:t>（</a:t>
            </a:r>
            <a:r>
              <a:rPr lang="zh-CN" altLang="en-US" sz="2800" b="1" dirty="0">
                <a:solidFill>
                  <a:srgbClr val="006600"/>
                </a:solidFill>
                <a:latin typeface="Arial" charset="0"/>
              </a:rPr>
              <a:t>或液体或固体）</a:t>
            </a:r>
            <a:r>
              <a:rPr lang="zh-CN" altLang="en-US" sz="2800" b="1" dirty="0">
                <a:solidFill>
                  <a:srgbClr val="0000CC"/>
                </a:solidFill>
                <a:latin typeface="Arial" charset="0"/>
              </a:rPr>
              <a:t>。</a:t>
            </a:r>
          </a:p>
        </p:txBody>
      </p:sp>
      <p:sp>
        <p:nvSpPr>
          <p:cNvPr id="15" name="Text Box 42"/>
          <p:cNvSpPr txBox="1">
            <a:spLocks noChangeArrowheads="1"/>
          </p:cNvSpPr>
          <p:nvPr/>
        </p:nvSpPr>
        <p:spPr bwMode="auto">
          <a:xfrm>
            <a:off x="1355387" y="4129916"/>
            <a:ext cx="322765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800" b="1" dirty="0" smtClean="0">
                <a:solidFill>
                  <a:srgbClr val="0000CC"/>
                </a:solidFill>
                <a:latin typeface="Arial" charset="0"/>
              </a:rPr>
              <a:t>放出</a:t>
            </a:r>
            <a:r>
              <a:rPr lang="zh-CN" altLang="en-US" sz="2800" b="1" dirty="0">
                <a:solidFill>
                  <a:srgbClr val="FF0000"/>
                </a:solidFill>
                <a:latin typeface="Arial" charset="0"/>
              </a:rPr>
              <a:t>（大量）</a:t>
            </a:r>
            <a:r>
              <a:rPr lang="zh-CN" altLang="en-US" sz="2800" b="1" dirty="0" smtClean="0">
                <a:solidFill>
                  <a:srgbClr val="0000CC"/>
                </a:solidFill>
                <a:latin typeface="Arial" charset="0"/>
              </a:rPr>
              <a:t>热，</a:t>
            </a:r>
            <a:endParaRPr lang="zh-CN" altLang="en-US" sz="2800" b="1" dirty="0">
              <a:solidFill>
                <a:srgbClr val="0000CC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1565942" y="1249596"/>
            <a:ext cx="33047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3</a:t>
            </a:r>
            <a:r>
              <a:rPr kumimoji="1" lang="zh-CN" altLang="en-US" sz="2800" b="1" dirty="0" smtClean="0">
                <a:latin typeface="宋体" pitchFamily="2" charset="-122"/>
              </a:rPr>
              <a:t>、能</a:t>
            </a:r>
            <a:r>
              <a:rPr kumimoji="1" lang="zh-CN" altLang="en-US" sz="2800" b="1" dirty="0">
                <a:latin typeface="宋体" pitchFamily="2" charset="-122"/>
              </a:rPr>
              <a:t>与</a:t>
            </a:r>
            <a:r>
              <a:rPr kumimoji="1" lang="zh-CN" altLang="en-US" sz="2800" b="1" dirty="0" smtClean="0">
                <a:latin typeface="宋体" pitchFamily="2" charset="-122"/>
              </a:rPr>
              <a:t>木炭反应</a:t>
            </a:r>
            <a:endParaRPr kumimoji="1" lang="en-US" altLang="zh-CN" sz="2800" b="1" dirty="0">
              <a:latin typeface="宋体" pitchFamily="2" charset="-122"/>
            </a:endParaRPr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2351311" y="2119962"/>
            <a:ext cx="61248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①</a:t>
            </a:r>
            <a:r>
              <a:rPr kumimoji="1" lang="zh-CN" altLang="en-US" sz="2800" b="1" dirty="0">
                <a:latin typeface="Arial" charset="0"/>
              </a:rPr>
              <a:t>木炭在氧气中剧烈燃烧</a:t>
            </a:r>
            <a:endParaRPr kumimoji="1" lang="zh-CN" altLang="en-US" sz="2800" b="1" dirty="0">
              <a:latin typeface="宋体" pitchFamily="2" charset="-122"/>
            </a:endParaRPr>
          </a:p>
        </p:txBody>
      </p:sp>
      <p:grpSp>
        <p:nvGrpSpPr>
          <p:cNvPr id="4120" name="Group 24"/>
          <p:cNvGrpSpPr>
            <a:grpSpLocks/>
          </p:cNvGrpSpPr>
          <p:nvPr/>
        </p:nvGrpSpPr>
        <p:grpSpPr bwMode="auto">
          <a:xfrm>
            <a:off x="2825386" y="4724401"/>
            <a:ext cx="5502260" cy="771525"/>
            <a:chOff x="1020" y="2478"/>
            <a:chExt cx="2175" cy="486"/>
          </a:xfrm>
        </p:grpSpPr>
        <p:sp>
          <p:nvSpPr>
            <p:cNvPr id="4105" name="Text Box 9"/>
            <p:cNvSpPr txBox="1">
              <a:spLocks noChangeArrowheads="1"/>
            </p:cNvSpPr>
            <p:nvPr/>
          </p:nvSpPr>
          <p:spPr bwMode="auto">
            <a:xfrm>
              <a:off x="1020" y="2634"/>
              <a:ext cx="2175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b="1" dirty="0">
                  <a:solidFill>
                    <a:srgbClr val="000099"/>
                  </a:solidFill>
                  <a:latin typeface="宋体" pitchFamily="2" charset="-122"/>
                </a:rPr>
                <a:t>碳 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+ </a:t>
              </a:r>
              <a:r>
                <a:rPr kumimoji="1" lang="zh-CN" altLang="en-US" sz="2800" b="1" dirty="0">
                  <a:solidFill>
                    <a:srgbClr val="000099"/>
                  </a:solidFill>
                  <a:latin typeface="宋体" pitchFamily="2" charset="-122"/>
                </a:rPr>
                <a:t>氧气          </a:t>
              </a:r>
              <a:r>
                <a:rPr kumimoji="1" lang="zh-CN" altLang="en-US" sz="2800" b="1" dirty="0" smtClean="0">
                  <a:solidFill>
                    <a:srgbClr val="000099"/>
                  </a:solidFill>
                  <a:latin typeface="宋体" pitchFamily="2" charset="-122"/>
                </a:rPr>
                <a:t> 二氧化碳</a:t>
              </a:r>
              <a:endParaRPr kumimoji="1" lang="zh-CN" altLang="en-US" sz="2800" b="1" dirty="0">
                <a:latin typeface="宋体" pitchFamily="2" charset="-122"/>
              </a:endParaRPr>
            </a:p>
          </p:txBody>
        </p:sp>
        <p:sp>
          <p:nvSpPr>
            <p:cNvPr id="4106" name="Rectangle 10"/>
            <p:cNvSpPr>
              <a:spLocks noChangeArrowheads="1"/>
            </p:cNvSpPr>
            <p:nvPr/>
          </p:nvSpPr>
          <p:spPr bwMode="auto">
            <a:xfrm>
              <a:off x="1857" y="2478"/>
              <a:ext cx="35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4107" name="Line 11"/>
            <p:cNvSpPr>
              <a:spLocks noChangeShapeType="1"/>
            </p:cNvSpPr>
            <p:nvPr/>
          </p:nvSpPr>
          <p:spPr bwMode="auto">
            <a:xfrm>
              <a:off x="1772" y="2795"/>
              <a:ext cx="569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grpSp>
        <p:nvGrpSpPr>
          <p:cNvPr id="4135" name="Group 39"/>
          <p:cNvGrpSpPr>
            <a:grpSpLocks/>
          </p:cNvGrpSpPr>
          <p:nvPr/>
        </p:nvGrpSpPr>
        <p:grpSpPr bwMode="auto">
          <a:xfrm>
            <a:off x="2922741" y="5507063"/>
            <a:ext cx="4181717" cy="730249"/>
            <a:chOff x="1156" y="3602"/>
            <a:chExt cx="1653" cy="460"/>
          </a:xfrm>
        </p:grpSpPr>
        <p:sp>
          <p:nvSpPr>
            <p:cNvPr id="4136" name="Text Box 40"/>
            <p:cNvSpPr txBox="1">
              <a:spLocks noChangeArrowheads="1"/>
            </p:cNvSpPr>
            <p:nvPr/>
          </p:nvSpPr>
          <p:spPr bwMode="auto">
            <a:xfrm>
              <a:off x="1156" y="3732"/>
              <a:ext cx="1653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C + </a:t>
              </a: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  O</a:t>
              </a:r>
              <a:r>
                <a:rPr kumimoji="1" lang="en-US" altLang="zh-CN" sz="2800" b="1" baseline="-25000" dirty="0" smtClean="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           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CO</a:t>
              </a:r>
              <a:r>
                <a:rPr kumimoji="1" lang="en-US" altLang="zh-CN" sz="2800" b="1" baseline="-25000" dirty="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endParaRPr kumimoji="1" lang="en-US" altLang="zh-CN" sz="2800" b="1" dirty="0">
                <a:latin typeface="宋体" pitchFamily="2" charset="-122"/>
              </a:endParaRPr>
            </a:p>
          </p:txBody>
        </p:sp>
        <p:sp>
          <p:nvSpPr>
            <p:cNvPr id="4137" name="Rectangle 41"/>
            <p:cNvSpPr>
              <a:spLocks noChangeArrowheads="1"/>
            </p:cNvSpPr>
            <p:nvPr/>
          </p:nvSpPr>
          <p:spPr bwMode="auto">
            <a:xfrm>
              <a:off x="1926" y="3602"/>
              <a:ext cx="35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4138" name="Line 42"/>
            <p:cNvSpPr>
              <a:spLocks noChangeShapeType="1"/>
            </p:cNvSpPr>
            <p:nvPr/>
          </p:nvSpPr>
          <p:spPr bwMode="auto">
            <a:xfrm>
              <a:off x="1850" y="3929"/>
              <a:ext cx="569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sp>
        <p:nvSpPr>
          <p:cNvPr id="4139" name="Rectangle 43"/>
          <p:cNvSpPr>
            <a:spLocks noChangeArrowheads="1"/>
          </p:cNvSpPr>
          <p:nvPr/>
        </p:nvSpPr>
        <p:spPr bwMode="auto">
          <a:xfrm>
            <a:off x="2351313" y="2736578"/>
            <a:ext cx="2087710" cy="523220"/>
          </a:xfrm>
          <a:prstGeom prst="rect">
            <a:avLst/>
          </a:prstGeom>
          <a:solidFill>
            <a:srgbClr val="0000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>
                <a:solidFill>
                  <a:schemeClr val="bg1"/>
                </a:solidFill>
                <a:latin typeface="Arial" charset="0"/>
              </a:rPr>
              <a:t>②</a:t>
            </a:r>
            <a:r>
              <a:rPr kumimoji="1" lang="zh-CN" altLang="en-US" sz="2800" b="1" dirty="0">
                <a:solidFill>
                  <a:schemeClr val="bg1"/>
                </a:solidFill>
                <a:latin typeface="Arial" charset="0"/>
              </a:rPr>
              <a:t>发出白光</a:t>
            </a:r>
          </a:p>
        </p:txBody>
      </p:sp>
      <p:sp>
        <p:nvSpPr>
          <p:cNvPr id="4140" name="Rectangle 44"/>
          <p:cNvSpPr>
            <a:spLocks noChangeArrowheads="1"/>
          </p:cNvSpPr>
          <p:nvPr/>
        </p:nvSpPr>
        <p:spPr bwMode="auto">
          <a:xfrm>
            <a:off x="2351311" y="3382692"/>
            <a:ext cx="456602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>
                <a:latin typeface="Arial" charset="0"/>
              </a:rPr>
              <a:t>③</a:t>
            </a:r>
            <a:r>
              <a:rPr kumimoji="1" lang="zh-CN" altLang="en-US" sz="2800" b="1" dirty="0">
                <a:latin typeface="Arial" charset="0"/>
              </a:rPr>
              <a:t>放出大量的</a:t>
            </a:r>
            <a:r>
              <a:rPr kumimoji="1" lang="zh-CN" altLang="en-US" sz="2800" b="1" dirty="0" smtClean="0">
                <a:latin typeface="Arial" charset="0"/>
              </a:rPr>
              <a:t>热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4141" name="Rectangle 45"/>
          <p:cNvSpPr>
            <a:spLocks noChangeArrowheads="1"/>
          </p:cNvSpPr>
          <p:nvPr/>
        </p:nvSpPr>
        <p:spPr bwMode="auto">
          <a:xfrm>
            <a:off x="2285677" y="4048788"/>
            <a:ext cx="55238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 smtClean="0">
                <a:solidFill>
                  <a:srgbClr val="FF0000"/>
                </a:solidFill>
                <a:latin typeface="Arial" charset="0"/>
              </a:rPr>
              <a:t>④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Arial" charset="0"/>
              </a:rPr>
              <a:t>生成无色无味的气体</a:t>
            </a:r>
            <a:endParaRPr kumimoji="1" lang="en-US" altLang="zh-CN" sz="2800" b="1" dirty="0">
              <a:solidFill>
                <a:srgbClr val="0000CC"/>
              </a:solidFill>
              <a:latin typeface="Arial" charset="0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7391350" y="928671"/>
            <a:ext cx="3974583" cy="3533499"/>
            <a:chOff x="5357818" y="3214686"/>
            <a:chExt cx="2981325" cy="3533499"/>
          </a:xfrm>
        </p:grpSpPr>
        <p:pic>
          <p:nvPicPr>
            <p:cNvPr id="24" name="图片 23" descr="图2-12　木炭分别在空气和氧气中燃烧.jp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357818" y="3214686"/>
              <a:ext cx="2981325" cy="3095625"/>
            </a:xfrm>
            <a:prstGeom prst="rect">
              <a:avLst/>
            </a:prstGeom>
          </p:spPr>
        </p:pic>
        <p:sp>
          <p:nvSpPr>
            <p:cNvPr id="25" name="矩形 24"/>
            <p:cNvSpPr/>
            <p:nvPr/>
          </p:nvSpPr>
          <p:spPr>
            <a:xfrm>
              <a:off x="6447591" y="6286520"/>
              <a:ext cx="17629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sz="2400" b="1" dirty="0">
                  <a:latin typeface="Arial" charset="0"/>
                </a:rPr>
                <a:t>【</a:t>
              </a:r>
              <a:r>
                <a:rPr lang="zh-CN" altLang="en-US" sz="2400" b="1" dirty="0">
                  <a:latin typeface="Arial" charset="0"/>
                </a:rPr>
                <a:t>木炭与氧气</a:t>
              </a:r>
              <a:r>
                <a:rPr lang="en-US" altLang="zh-CN" sz="2400" b="1" dirty="0" smtClean="0">
                  <a:latin typeface="Arial" charset="0"/>
                </a:rPr>
                <a:t>】</a:t>
              </a:r>
              <a:endParaRPr lang="en-US" altLang="zh-CN" sz="2400" b="1" dirty="0">
                <a:solidFill>
                  <a:srgbClr val="FF0000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26" name="AutoShape 44"/>
          <p:cNvSpPr>
            <a:spLocks noChangeArrowheads="1"/>
          </p:cNvSpPr>
          <p:nvPr/>
        </p:nvSpPr>
        <p:spPr bwMode="auto">
          <a:xfrm>
            <a:off x="9080215" y="214315"/>
            <a:ext cx="2285718" cy="714356"/>
          </a:xfrm>
          <a:prstGeom prst="wedgeEllipseCallout">
            <a:avLst>
              <a:gd name="adj1" fmla="val -76174"/>
              <a:gd name="adj2" fmla="val 174642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0" hangingPunct="0"/>
            <a:r>
              <a:rPr lang="zh-CN" altLang="en-US" sz="2800" b="1" dirty="0" smtClean="0">
                <a:solidFill>
                  <a:schemeClr val="bg1"/>
                </a:solidFill>
                <a:latin typeface="Arial" charset="0"/>
              </a:rPr>
              <a:t>仅红热</a:t>
            </a:r>
            <a:endParaRPr lang="zh-CN" altLang="en-US" sz="28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30" name="AutoShape 44"/>
          <p:cNvSpPr>
            <a:spLocks noChangeArrowheads="1"/>
          </p:cNvSpPr>
          <p:nvPr/>
        </p:nvSpPr>
        <p:spPr bwMode="auto">
          <a:xfrm>
            <a:off x="857098" y="71438"/>
            <a:ext cx="6476205" cy="1142984"/>
          </a:xfrm>
          <a:prstGeom prst="wedgeEllipseCallout">
            <a:avLst>
              <a:gd name="adj1" fmla="val 95028"/>
              <a:gd name="adj2" fmla="val 247507"/>
            </a:avLst>
          </a:prstGeom>
          <a:solidFill>
            <a:srgbClr val="0000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0" hangingPunct="0"/>
            <a:r>
              <a:rPr lang="zh-CN" altLang="en-US" sz="2600" b="1" dirty="0" smtClean="0">
                <a:solidFill>
                  <a:schemeClr val="bg1"/>
                </a:solidFill>
                <a:latin typeface="Arial" charset="0"/>
              </a:rPr>
              <a:t>怎样验证木炭在氧气中燃烧时发生了化学反应？</a:t>
            </a:r>
            <a:endParaRPr lang="zh-CN" altLang="en-US" sz="2600" b="1" dirty="0">
              <a:solidFill>
                <a:schemeClr val="bg1"/>
              </a:solidFill>
              <a:latin typeface="Arial" charset="0"/>
            </a:endParaRPr>
          </a:p>
        </p:txBody>
      </p:sp>
      <p:grpSp>
        <p:nvGrpSpPr>
          <p:cNvPr id="31" name="Group 11"/>
          <p:cNvGrpSpPr>
            <a:grpSpLocks/>
          </p:cNvGrpSpPr>
          <p:nvPr/>
        </p:nvGrpSpPr>
        <p:grpSpPr bwMode="auto">
          <a:xfrm>
            <a:off x="1056039" y="2357430"/>
            <a:ext cx="1439146" cy="1878020"/>
            <a:chOff x="704" y="2246"/>
            <a:chExt cx="680" cy="1089"/>
          </a:xfrm>
        </p:grpSpPr>
        <p:sp>
          <p:nvSpPr>
            <p:cNvPr id="32" name="Text Box 12"/>
            <p:cNvSpPr txBox="1">
              <a:spLocks noChangeArrowheads="1"/>
            </p:cNvSpPr>
            <p:nvPr/>
          </p:nvSpPr>
          <p:spPr bwMode="auto">
            <a:xfrm>
              <a:off x="704" y="2606"/>
              <a:ext cx="680" cy="3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现象</a:t>
              </a:r>
            </a:p>
          </p:txBody>
        </p:sp>
        <p:sp>
          <p:nvSpPr>
            <p:cNvPr id="33" name="AutoShape 13"/>
            <p:cNvSpPr>
              <a:spLocks/>
            </p:cNvSpPr>
            <p:nvPr/>
          </p:nvSpPr>
          <p:spPr bwMode="auto">
            <a:xfrm>
              <a:off x="1152" y="2246"/>
              <a:ext cx="95" cy="1089"/>
            </a:xfrm>
            <a:prstGeom prst="leftBrace">
              <a:avLst>
                <a:gd name="adj1" fmla="val 95526"/>
                <a:gd name="adj2" fmla="val 50000"/>
              </a:avLst>
            </a:prstGeom>
            <a:noFill/>
            <a:ln w="38100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zh-CN" altLang="zh-CN" sz="2800">
                <a:solidFill>
                  <a:srgbClr val="CC9900"/>
                </a:solidFill>
                <a:latin typeface="宋体" pitchFamily="2" charset="-122"/>
              </a:endParaRPr>
            </a:p>
          </p:txBody>
        </p:sp>
      </p:grpSp>
      <p:sp>
        <p:nvSpPr>
          <p:cNvPr id="34" name="Text Box 5"/>
          <p:cNvSpPr txBox="1">
            <a:spLocks noChangeArrowheads="1"/>
          </p:cNvSpPr>
          <p:nvPr/>
        </p:nvSpPr>
        <p:spPr bwMode="auto">
          <a:xfrm>
            <a:off x="1116172" y="4994012"/>
            <a:ext cx="137863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结论：</a:t>
            </a:r>
            <a:endParaRPr kumimoji="1" lang="zh-CN" altLang="en-US" sz="2800" b="1" dirty="0">
              <a:solidFill>
                <a:srgbClr val="FF0000"/>
              </a:solidFill>
              <a:latin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4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" dur="2000"/>
                                        <p:tgtEl>
                                          <p:spTgt spid="4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2000"/>
                                        <p:tgtEl>
                                          <p:spTgt spid="4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4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3" grpId="0"/>
      <p:bldP spid="4139" grpId="0" animBg="1"/>
      <p:bldP spid="4140" grpId="0"/>
      <p:bldP spid="4141" grpId="0"/>
      <p:bldP spid="4141" grpId="1"/>
      <p:bldP spid="26" grpId="0" animBg="1"/>
      <p:bldP spid="30" grpId="0" animBg="1"/>
      <p:bldP spid="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1198662" y="620688"/>
            <a:ext cx="10095255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CC"/>
                </a:solidFill>
              </a:rPr>
              <a:t>【</a:t>
            </a:r>
            <a:r>
              <a:rPr lang="zh-CN" altLang="en-US" sz="2800" b="1" dirty="0">
                <a:solidFill>
                  <a:srgbClr val="0000CC"/>
                </a:solidFill>
              </a:rPr>
              <a:t>讨论</a:t>
            </a:r>
            <a:r>
              <a:rPr lang="en-US" altLang="zh-CN" sz="2800" b="1" dirty="0" smtClean="0">
                <a:solidFill>
                  <a:srgbClr val="0000CC"/>
                </a:solidFill>
              </a:rPr>
              <a:t>】</a:t>
            </a:r>
            <a:r>
              <a:rPr kumimoji="1" lang="zh-CN" altLang="en-US" sz="2800" b="1" dirty="0" smtClean="0">
                <a:latin typeface="宋体" pitchFamily="2" charset="-122"/>
              </a:rPr>
              <a:t>木炭和硫分别在空气里和在氧气里燃烧的现象不同，</a:t>
            </a:r>
            <a:endParaRPr kumimoji="1" lang="en-US" altLang="zh-CN" sz="2800" b="1" dirty="0" smtClean="0">
              <a:latin typeface="宋体" pitchFamily="2" charset="-122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 </a:t>
            </a:r>
            <a:r>
              <a:rPr kumimoji="1" lang="en-US" altLang="zh-CN" sz="2800" b="1" dirty="0" smtClean="0">
                <a:latin typeface="宋体" pitchFamily="2" charset="-122"/>
              </a:rPr>
              <a:t>        </a:t>
            </a:r>
            <a:r>
              <a:rPr kumimoji="1" lang="zh-CN" altLang="en-US" sz="2800" b="1" dirty="0" smtClean="0">
                <a:latin typeface="宋体" pitchFamily="2" charset="-122"/>
              </a:rPr>
              <a:t>这说明了什么？</a:t>
            </a:r>
            <a:endParaRPr kumimoji="1" lang="en-US" altLang="zh-CN" sz="2800" b="1" dirty="0">
              <a:latin typeface="宋体" pitchFamily="2" charset="-122"/>
            </a:endParaRPr>
          </a:p>
        </p:txBody>
      </p:sp>
      <p:pic>
        <p:nvPicPr>
          <p:cNvPr id="4" name="图片 3" descr="图2-11　硫分别在空气和氧气里燃烧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8057" y="3284984"/>
            <a:ext cx="4025376" cy="3095625"/>
          </a:xfrm>
          <a:prstGeom prst="rect">
            <a:avLst/>
          </a:prstGeom>
        </p:spPr>
      </p:pic>
      <p:pic>
        <p:nvPicPr>
          <p:cNvPr id="6" name="图片 5" descr="图2-12　木炭分别在空气和氧气中燃烧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1110" y="3284984"/>
            <a:ext cx="3974583" cy="3095625"/>
          </a:xfrm>
          <a:prstGeom prst="rect">
            <a:avLst/>
          </a:prstGeom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2743271" y="2071678"/>
            <a:ext cx="673631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zh-CN" altLang="en-US" sz="2800" b="1" dirty="0" smtClean="0">
                <a:solidFill>
                  <a:srgbClr val="0000CC"/>
                </a:solidFill>
                <a:latin typeface="+mn-ea"/>
                <a:ea typeface="+mn-ea"/>
              </a:rPr>
              <a:t>物质燃烧的剧烈程度与</a:t>
            </a:r>
            <a:r>
              <a:rPr kumimoji="1" lang="en-US" altLang="zh-CN" sz="2800" b="1" dirty="0" smtClean="0">
                <a:solidFill>
                  <a:srgbClr val="0000CC"/>
                </a:solidFill>
                <a:latin typeface="+mn-ea"/>
                <a:ea typeface="+mn-ea"/>
              </a:rPr>
              <a:t>O</a:t>
            </a:r>
            <a:r>
              <a:rPr kumimoji="1" lang="en-US" altLang="zh-CN" sz="2800" b="1" baseline="-25000" dirty="0" smtClean="0">
                <a:solidFill>
                  <a:srgbClr val="0000CC"/>
                </a:solidFill>
                <a:latin typeface="+mn-ea"/>
                <a:ea typeface="+mn-ea"/>
              </a:rPr>
              <a:t>2</a:t>
            </a:r>
            <a:r>
              <a:rPr kumimoji="1" lang="en-US" altLang="zh-CN" sz="2800" b="1" dirty="0" smtClean="0">
                <a:solidFill>
                  <a:srgbClr val="0000CC"/>
                </a:solidFill>
                <a:latin typeface="+mn-ea"/>
                <a:ea typeface="+mn-ea"/>
              </a:rPr>
              <a:t> </a:t>
            </a:r>
            <a:r>
              <a:rPr kumimoji="1" lang="zh-CN" altLang="en-US" sz="2800" b="1" dirty="0" smtClean="0">
                <a:solidFill>
                  <a:srgbClr val="0000CC"/>
                </a:solidFill>
                <a:latin typeface="+mn-ea"/>
                <a:ea typeface="+mn-ea"/>
              </a:rPr>
              <a:t>的含量有关，</a:t>
            </a:r>
            <a:endParaRPr kumimoji="1" lang="en-US" altLang="zh-CN" sz="2800" b="1" dirty="0">
              <a:solidFill>
                <a:srgbClr val="0000CC"/>
              </a:solidFill>
              <a:latin typeface="+mn-ea"/>
              <a:ea typeface="+mn-ea"/>
            </a:endParaRPr>
          </a:p>
        </p:txBody>
      </p:sp>
      <p:sp>
        <p:nvSpPr>
          <p:cNvPr id="9" name="Rectangle 45"/>
          <p:cNvSpPr>
            <a:spLocks noChangeArrowheads="1"/>
          </p:cNvSpPr>
          <p:nvPr/>
        </p:nvSpPr>
        <p:spPr bwMode="auto">
          <a:xfrm>
            <a:off x="2743271" y="2617748"/>
            <a:ext cx="644827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zh-CN" altLang="en-US" sz="2800" b="1" dirty="0" smtClean="0">
                <a:solidFill>
                  <a:srgbClr val="FF0000"/>
                </a:solidFill>
                <a:latin typeface="+mn-ea"/>
                <a:ea typeface="+mn-ea"/>
              </a:rPr>
              <a:t>且</a:t>
            </a:r>
            <a:r>
              <a:rPr kumimoji="1" lang="en-US" altLang="zh-CN" sz="2800" b="1" dirty="0" smtClean="0">
                <a:solidFill>
                  <a:srgbClr val="FF0000"/>
                </a:solidFill>
                <a:latin typeface="+mn-ea"/>
                <a:ea typeface="+mn-ea"/>
              </a:rPr>
              <a:t>O</a:t>
            </a:r>
            <a:r>
              <a:rPr kumimoji="1" lang="en-US" altLang="zh-CN" sz="2800" b="1" baseline="-25000" dirty="0" smtClean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+mn-ea"/>
                <a:ea typeface="+mn-ea"/>
              </a:rPr>
              <a:t>的含量越大，物质燃烧越剧烈。</a:t>
            </a:r>
            <a:endParaRPr kumimoji="1" lang="en-US" altLang="zh-CN" sz="28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2" name="Text Box 18"/>
          <p:cNvSpPr txBox="1">
            <a:spLocks noChangeArrowheads="1"/>
          </p:cNvSpPr>
          <p:nvPr/>
        </p:nvSpPr>
        <p:spPr bwMode="auto">
          <a:xfrm>
            <a:off x="8988314" y="4556125"/>
            <a:ext cx="207460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latin typeface="Arial" charset="0"/>
              </a:rPr>
              <a:t>【</a:t>
            </a:r>
            <a:r>
              <a:rPr lang="zh-CN" altLang="en-US" sz="2400" b="1">
                <a:latin typeface="Arial" charset="0"/>
              </a:rPr>
              <a:t>实验</a:t>
            </a:r>
            <a:r>
              <a:rPr lang="en-US" altLang="zh-CN" sz="2400" b="1">
                <a:latin typeface="Arial" charset="0"/>
              </a:rPr>
              <a:t>2</a:t>
            </a:r>
            <a:r>
              <a:rPr lang="zh-CN" altLang="en-US" sz="2400" b="1">
                <a:latin typeface="Arial" charset="0"/>
              </a:rPr>
              <a:t>－</a:t>
            </a:r>
            <a:r>
              <a:rPr lang="en-US" altLang="zh-CN" sz="2400" b="1">
                <a:latin typeface="Arial" charset="0"/>
              </a:rPr>
              <a:t>4】</a:t>
            </a:r>
          </a:p>
        </p:txBody>
      </p:sp>
      <p:pic>
        <p:nvPicPr>
          <p:cNvPr id="23" name="图片 22" descr="图2-13　铁丝在空气中红热，在氧气中剧烈燃烧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9495" y="1500174"/>
            <a:ext cx="3987281" cy="3086100"/>
          </a:xfrm>
          <a:prstGeom prst="rect">
            <a:avLst/>
          </a:prstGeom>
        </p:spPr>
      </p:pic>
      <p:grpSp>
        <p:nvGrpSpPr>
          <p:cNvPr id="24" name="Group 11"/>
          <p:cNvGrpSpPr>
            <a:grpSpLocks/>
          </p:cNvGrpSpPr>
          <p:nvPr/>
        </p:nvGrpSpPr>
        <p:grpSpPr bwMode="auto">
          <a:xfrm>
            <a:off x="1056039" y="2357430"/>
            <a:ext cx="1439146" cy="1878020"/>
            <a:chOff x="704" y="2246"/>
            <a:chExt cx="680" cy="1089"/>
          </a:xfrm>
        </p:grpSpPr>
        <p:sp>
          <p:nvSpPr>
            <p:cNvPr id="25" name="Text Box 12"/>
            <p:cNvSpPr txBox="1">
              <a:spLocks noChangeArrowheads="1"/>
            </p:cNvSpPr>
            <p:nvPr/>
          </p:nvSpPr>
          <p:spPr bwMode="auto">
            <a:xfrm>
              <a:off x="704" y="2606"/>
              <a:ext cx="680" cy="3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现象</a:t>
              </a:r>
            </a:p>
          </p:txBody>
        </p:sp>
        <p:sp>
          <p:nvSpPr>
            <p:cNvPr id="26" name="AutoShape 13"/>
            <p:cNvSpPr>
              <a:spLocks/>
            </p:cNvSpPr>
            <p:nvPr/>
          </p:nvSpPr>
          <p:spPr bwMode="auto">
            <a:xfrm>
              <a:off x="1152" y="2246"/>
              <a:ext cx="95" cy="1089"/>
            </a:xfrm>
            <a:prstGeom prst="leftBrace">
              <a:avLst>
                <a:gd name="adj1" fmla="val 95526"/>
                <a:gd name="adj2" fmla="val 50000"/>
              </a:avLst>
            </a:prstGeom>
            <a:noFill/>
            <a:ln w="38100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zh-CN" altLang="zh-CN" sz="2800">
                <a:solidFill>
                  <a:srgbClr val="CC9900"/>
                </a:solidFill>
                <a:latin typeface="宋体" pitchFamily="2" charset="-122"/>
              </a:endParaRPr>
            </a:p>
          </p:txBody>
        </p:sp>
      </p:grpSp>
      <p:sp>
        <p:nvSpPr>
          <p:cNvPr id="30" name="Rectangle 27"/>
          <p:cNvSpPr>
            <a:spLocks noChangeArrowheads="1"/>
          </p:cNvSpPr>
          <p:nvPr/>
        </p:nvSpPr>
        <p:spPr bwMode="auto">
          <a:xfrm>
            <a:off x="2285676" y="4048788"/>
            <a:ext cx="50431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>
                <a:latin typeface="Arial" charset="0"/>
              </a:rPr>
              <a:t>④</a:t>
            </a:r>
            <a:r>
              <a:rPr kumimoji="1" lang="zh-CN" altLang="en-US" sz="2800" b="1" dirty="0">
                <a:latin typeface="Arial" charset="0"/>
              </a:rPr>
              <a:t>生成</a:t>
            </a:r>
            <a:r>
              <a:rPr kumimoji="1" lang="zh-CN" altLang="en-US" sz="2800" b="1" dirty="0">
                <a:solidFill>
                  <a:srgbClr val="FF0000"/>
                </a:solidFill>
                <a:latin typeface="Arial" charset="0"/>
              </a:rPr>
              <a:t>黑色的固体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31" name="Text Box 7"/>
          <p:cNvSpPr txBox="1">
            <a:spLocks noChangeArrowheads="1"/>
          </p:cNvSpPr>
          <p:nvPr/>
        </p:nvSpPr>
        <p:spPr bwMode="auto">
          <a:xfrm>
            <a:off x="2351311" y="2119962"/>
            <a:ext cx="61248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 smtClean="0">
                <a:latin typeface="宋体" pitchFamily="2" charset="-122"/>
              </a:rPr>
              <a:t>①</a:t>
            </a:r>
            <a:r>
              <a:rPr kumimoji="1" lang="zh-CN" altLang="en-US" sz="2800" b="1" dirty="0" smtClean="0">
                <a:latin typeface="Arial" charset="0"/>
              </a:rPr>
              <a:t>铁丝在氧气中剧烈燃烧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32" name="Rectangle 43"/>
          <p:cNvSpPr>
            <a:spLocks noChangeArrowheads="1"/>
          </p:cNvSpPr>
          <p:nvPr/>
        </p:nvSpPr>
        <p:spPr bwMode="auto">
          <a:xfrm>
            <a:off x="2351312" y="2736578"/>
            <a:ext cx="300719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 smtClean="0">
                <a:latin typeface="Arial" charset="0"/>
              </a:rPr>
              <a:t>②</a:t>
            </a:r>
            <a:r>
              <a:rPr kumimoji="1" lang="zh-CN" altLang="en-US" sz="2800" b="1" dirty="0" smtClean="0">
                <a:latin typeface="Arial" charset="0"/>
              </a:rPr>
              <a:t>火星四射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33" name="Rectangle 44"/>
          <p:cNvSpPr>
            <a:spLocks noChangeArrowheads="1"/>
          </p:cNvSpPr>
          <p:nvPr/>
        </p:nvSpPr>
        <p:spPr bwMode="auto">
          <a:xfrm>
            <a:off x="2351311" y="3382692"/>
            <a:ext cx="456602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>
                <a:latin typeface="Arial" charset="0"/>
              </a:rPr>
              <a:t>③</a:t>
            </a:r>
            <a:r>
              <a:rPr kumimoji="1" lang="zh-CN" altLang="en-US" sz="2800" b="1" dirty="0">
                <a:latin typeface="Arial" charset="0"/>
              </a:rPr>
              <a:t>放出大量的</a:t>
            </a:r>
            <a:r>
              <a:rPr kumimoji="1" lang="zh-CN" altLang="en-US" sz="2800" b="1" dirty="0" smtClean="0">
                <a:latin typeface="Arial" charset="0"/>
              </a:rPr>
              <a:t>热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1116172" y="4994012"/>
            <a:ext cx="137863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结论：</a:t>
            </a:r>
            <a:endParaRPr kumimoji="1" lang="zh-CN" altLang="en-US" sz="28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grpSp>
        <p:nvGrpSpPr>
          <p:cNvPr id="36" name="Group 20"/>
          <p:cNvGrpSpPr>
            <a:grpSpLocks/>
          </p:cNvGrpSpPr>
          <p:nvPr/>
        </p:nvGrpSpPr>
        <p:grpSpPr bwMode="auto">
          <a:xfrm>
            <a:off x="2476152" y="4811719"/>
            <a:ext cx="5778002" cy="725488"/>
            <a:chOff x="930" y="2886"/>
            <a:chExt cx="2141" cy="457"/>
          </a:xfrm>
        </p:grpSpPr>
        <p:sp>
          <p:nvSpPr>
            <p:cNvPr id="37" name="Text Box 9"/>
            <p:cNvSpPr txBox="1">
              <a:spLocks noChangeArrowheads="1"/>
            </p:cNvSpPr>
            <p:nvPr/>
          </p:nvSpPr>
          <p:spPr bwMode="auto">
            <a:xfrm>
              <a:off x="930" y="3013"/>
              <a:ext cx="2141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b="1" dirty="0">
                  <a:solidFill>
                    <a:srgbClr val="000099"/>
                  </a:solidFill>
                  <a:latin typeface="宋体" pitchFamily="2" charset="-122"/>
                </a:rPr>
                <a:t>铁 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+ </a:t>
              </a:r>
              <a:r>
                <a:rPr kumimoji="1" lang="zh-CN" altLang="en-US" sz="2800" b="1" dirty="0">
                  <a:solidFill>
                    <a:srgbClr val="000099"/>
                  </a:solidFill>
                  <a:latin typeface="宋体" pitchFamily="2" charset="-122"/>
                </a:rPr>
                <a:t>氧气           四氧化三铁</a:t>
              </a:r>
              <a:endParaRPr kumimoji="1" lang="zh-CN" altLang="en-US" sz="2800" b="1" dirty="0">
                <a:latin typeface="宋体" pitchFamily="2" charset="-122"/>
              </a:endParaRPr>
            </a:p>
          </p:txBody>
        </p:sp>
        <p:sp>
          <p:nvSpPr>
            <p:cNvPr id="38" name="Rectangle 10"/>
            <p:cNvSpPr>
              <a:spLocks noChangeArrowheads="1"/>
            </p:cNvSpPr>
            <p:nvPr/>
          </p:nvSpPr>
          <p:spPr bwMode="auto">
            <a:xfrm>
              <a:off x="1684" y="2886"/>
              <a:ext cx="336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39" name="Line 11"/>
            <p:cNvSpPr>
              <a:spLocks noChangeShapeType="1"/>
            </p:cNvSpPr>
            <p:nvPr/>
          </p:nvSpPr>
          <p:spPr bwMode="auto">
            <a:xfrm>
              <a:off x="1631" y="3203"/>
              <a:ext cx="53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grpSp>
        <p:nvGrpSpPr>
          <p:cNvPr id="40" name="Group 21"/>
          <p:cNvGrpSpPr>
            <a:grpSpLocks/>
          </p:cNvGrpSpPr>
          <p:nvPr/>
        </p:nvGrpSpPr>
        <p:grpSpPr bwMode="auto">
          <a:xfrm>
            <a:off x="2571391" y="5643557"/>
            <a:ext cx="4965274" cy="731836"/>
            <a:chOff x="1156" y="3601"/>
            <a:chExt cx="1808" cy="461"/>
          </a:xfrm>
        </p:grpSpPr>
        <p:sp>
          <p:nvSpPr>
            <p:cNvPr id="41" name="Text Box 22"/>
            <p:cNvSpPr txBox="1">
              <a:spLocks noChangeArrowheads="1"/>
            </p:cNvSpPr>
            <p:nvPr/>
          </p:nvSpPr>
          <p:spPr bwMode="auto">
            <a:xfrm>
              <a:off x="1156" y="3732"/>
              <a:ext cx="180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Fe </a:t>
              </a: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+  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O</a:t>
              </a:r>
              <a:r>
                <a:rPr kumimoji="1" lang="en-US" altLang="zh-CN" sz="2800" b="1" baseline="-25000" dirty="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           </a:t>
              </a: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  Fe</a:t>
              </a:r>
              <a:r>
                <a:rPr kumimoji="1" lang="en-US" altLang="zh-CN" sz="2800" b="1" baseline="-25000" dirty="0" smtClean="0">
                  <a:solidFill>
                    <a:srgbClr val="000099"/>
                  </a:solidFill>
                  <a:latin typeface="宋体" pitchFamily="2" charset="-122"/>
                </a:rPr>
                <a:t>3</a:t>
              </a: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O</a:t>
              </a:r>
              <a:r>
                <a:rPr kumimoji="1" lang="en-US" altLang="zh-CN" sz="2800" b="1" baseline="-25000" dirty="0" smtClean="0">
                  <a:solidFill>
                    <a:srgbClr val="000099"/>
                  </a:solidFill>
                  <a:latin typeface="宋体" pitchFamily="2" charset="-122"/>
                </a:rPr>
                <a:t>4</a:t>
              </a:r>
              <a:endParaRPr kumimoji="1" lang="en-US" altLang="zh-CN" sz="2800" b="1" baseline="-25000" dirty="0">
                <a:latin typeface="宋体" pitchFamily="2" charset="-122"/>
              </a:endParaRPr>
            </a:p>
          </p:txBody>
        </p:sp>
        <p:sp>
          <p:nvSpPr>
            <p:cNvPr id="42" name="Rectangle 23"/>
            <p:cNvSpPr>
              <a:spLocks noChangeArrowheads="1"/>
            </p:cNvSpPr>
            <p:nvPr/>
          </p:nvSpPr>
          <p:spPr bwMode="auto">
            <a:xfrm>
              <a:off x="1862" y="3601"/>
              <a:ext cx="330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43" name="Line 24"/>
            <p:cNvSpPr>
              <a:spLocks noChangeShapeType="1"/>
            </p:cNvSpPr>
            <p:nvPr/>
          </p:nvSpPr>
          <p:spPr bwMode="auto">
            <a:xfrm>
              <a:off x="1810" y="3929"/>
              <a:ext cx="52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sp>
        <p:nvSpPr>
          <p:cNvPr id="44" name="AutoShape 44"/>
          <p:cNvSpPr>
            <a:spLocks noChangeArrowheads="1"/>
          </p:cNvSpPr>
          <p:nvPr/>
        </p:nvSpPr>
        <p:spPr bwMode="auto">
          <a:xfrm>
            <a:off x="9619023" y="285728"/>
            <a:ext cx="2285718" cy="714356"/>
          </a:xfrm>
          <a:prstGeom prst="wedgeEllipseCallout">
            <a:avLst>
              <a:gd name="adj1" fmla="val -85576"/>
              <a:gd name="adj2" fmla="val 172544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0" hangingPunct="0"/>
            <a:r>
              <a:rPr lang="zh-CN" altLang="en-US" sz="2800" b="1" dirty="0" smtClean="0">
                <a:solidFill>
                  <a:schemeClr val="bg1"/>
                </a:solidFill>
                <a:latin typeface="Arial" charset="0"/>
              </a:rPr>
              <a:t>仅红热</a:t>
            </a:r>
            <a:endParaRPr lang="zh-CN" altLang="en-US" sz="28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7" name="AutoShape 44"/>
          <p:cNvSpPr>
            <a:spLocks noChangeArrowheads="1"/>
          </p:cNvSpPr>
          <p:nvPr/>
        </p:nvSpPr>
        <p:spPr bwMode="auto">
          <a:xfrm>
            <a:off x="3430910" y="285728"/>
            <a:ext cx="3902394" cy="785794"/>
          </a:xfrm>
          <a:prstGeom prst="wedgeEllipseCallout">
            <a:avLst>
              <a:gd name="adj1" fmla="val 117265"/>
              <a:gd name="adj2" fmla="val 423970"/>
            </a:avLst>
          </a:prstGeom>
          <a:solidFill>
            <a:srgbClr val="0000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0" hangingPunct="0"/>
            <a:r>
              <a:rPr lang="zh-CN" altLang="en-US" sz="2600" b="1" dirty="0" smtClean="0">
                <a:solidFill>
                  <a:schemeClr val="bg1"/>
                </a:solidFill>
                <a:latin typeface="Arial" charset="0"/>
              </a:rPr>
              <a:t>水的作用是</a:t>
            </a:r>
            <a:r>
              <a:rPr lang="zh-CN" altLang="en-US" sz="2600" b="1" dirty="0">
                <a:solidFill>
                  <a:schemeClr val="bg1"/>
                </a:solidFill>
                <a:latin typeface="Arial" charset="0"/>
              </a:rPr>
              <a:t>什么？</a:t>
            </a:r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1565942" y="1249596"/>
            <a:ext cx="48172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4</a:t>
            </a:r>
            <a:r>
              <a:rPr kumimoji="1" lang="zh-CN" altLang="en-US" sz="2800" b="1" dirty="0" smtClean="0">
                <a:latin typeface="宋体" pitchFamily="2" charset="-122"/>
              </a:rPr>
              <a:t>、能与铁丝反应</a:t>
            </a:r>
            <a:endParaRPr kumimoji="1" lang="en-US" altLang="zh-CN" sz="2800" b="1" dirty="0">
              <a:latin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35" grpId="0"/>
      <p:bldP spid="44" grpId="0" animBg="1"/>
      <p:bldP spid="2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7"/>
          <p:cNvSpPr>
            <a:spLocks noChangeArrowheads="1"/>
          </p:cNvSpPr>
          <p:nvPr/>
        </p:nvSpPr>
        <p:spPr bwMode="auto">
          <a:xfrm>
            <a:off x="2285676" y="4048788"/>
            <a:ext cx="50431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 smtClean="0">
                <a:latin typeface="Arial" charset="0"/>
              </a:rPr>
              <a:t>④</a:t>
            </a:r>
            <a:r>
              <a:rPr kumimoji="1" lang="zh-CN" altLang="en-US" sz="2800" b="1" dirty="0" smtClean="0">
                <a:latin typeface="Arial" charset="0"/>
              </a:rPr>
              <a:t>生成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Arial" charset="0"/>
              </a:rPr>
              <a:t>白色的固体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31" name="Text Box 7"/>
          <p:cNvSpPr txBox="1">
            <a:spLocks noChangeArrowheads="1"/>
          </p:cNvSpPr>
          <p:nvPr/>
        </p:nvSpPr>
        <p:spPr bwMode="auto">
          <a:xfrm>
            <a:off x="2351311" y="2119962"/>
            <a:ext cx="456602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 smtClean="0">
                <a:latin typeface="Arial" charset="0"/>
              </a:rPr>
              <a:t>①</a:t>
            </a:r>
            <a:r>
              <a:rPr kumimoji="1" lang="zh-CN" altLang="en-US" sz="2800" b="1" dirty="0" smtClean="0">
                <a:latin typeface="Arial" charset="0"/>
              </a:rPr>
              <a:t>镁条在氧气中剧烈燃烧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32" name="Rectangle 43"/>
          <p:cNvSpPr>
            <a:spLocks noChangeArrowheads="1"/>
          </p:cNvSpPr>
          <p:nvPr/>
        </p:nvSpPr>
        <p:spPr bwMode="auto">
          <a:xfrm>
            <a:off x="2351312" y="2736578"/>
            <a:ext cx="488675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 smtClean="0">
                <a:latin typeface="Arial" charset="0"/>
              </a:rPr>
              <a:t>②</a:t>
            </a:r>
            <a:r>
              <a:rPr kumimoji="1" lang="zh-CN" altLang="en-US" sz="2800" b="1" dirty="0" smtClean="0">
                <a:latin typeface="Arial" charset="0"/>
              </a:rPr>
              <a:t>发出耀眼的白光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33" name="Rectangle 44"/>
          <p:cNvSpPr>
            <a:spLocks noChangeArrowheads="1"/>
          </p:cNvSpPr>
          <p:nvPr/>
        </p:nvSpPr>
        <p:spPr bwMode="auto">
          <a:xfrm>
            <a:off x="2351311" y="3382692"/>
            <a:ext cx="456602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>
                <a:latin typeface="Arial" charset="0"/>
              </a:rPr>
              <a:t>③</a:t>
            </a:r>
            <a:r>
              <a:rPr kumimoji="1" lang="zh-CN" altLang="en-US" sz="2800" b="1" dirty="0">
                <a:latin typeface="Arial" charset="0"/>
              </a:rPr>
              <a:t>放出大量的</a:t>
            </a:r>
            <a:r>
              <a:rPr kumimoji="1" lang="zh-CN" altLang="en-US" sz="2800" b="1" dirty="0" smtClean="0">
                <a:latin typeface="Arial" charset="0"/>
              </a:rPr>
              <a:t>热</a:t>
            </a:r>
            <a:endParaRPr kumimoji="1" lang="zh-CN" altLang="en-US" sz="2800" b="1" dirty="0">
              <a:latin typeface="Arial" charset="0"/>
            </a:endParaRPr>
          </a:p>
        </p:txBody>
      </p:sp>
      <p:grpSp>
        <p:nvGrpSpPr>
          <p:cNvPr id="3" name="Group 20"/>
          <p:cNvGrpSpPr>
            <a:grpSpLocks/>
          </p:cNvGrpSpPr>
          <p:nvPr/>
        </p:nvGrpSpPr>
        <p:grpSpPr bwMode="auto">
          <a:xfrm>
            <a:off x="2476152" y="4811719"/>
            <a:ext cx="5130305" cy="725488"/>
            <a:chOff x="930" y="2886"/>
            <a:chExt cx="1901" cy="457"/>
          </a:xfrm>
        </p:grpSpPr>
        <p:sp>
          <p:nvSpPr>
            <p:cNvPr id="37" name="Text Box 9"/>
            <p:cNvSpPr txBox="1">
              <a:spLocks noChangeArrowheads="1"/>
            </p:cNvSpPr>
            <p:nvPr/>
          </p:nvSpPr>
          <p:spPr bwMode="auto">
            <a:xfrm>
              <a:off x="930" y="3013"/>
              <a:ext cx="1901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b="1" dirty="0" smtClean="0">
                  <a:solidFill>
                    <a:srgbClr val="000099"/>
                  </a:solidFill>
                  <a:latin typeface="宋体" pitchFamily="2" charset="-122"/>
                </a:rPr>
                <a:t>镁 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+ </a:t>
              </a:r>
              <a:r>
                <a:rPr kumimoji="1" lang="zh-CN" altLang="en-US" sz="2800" b="1" dirty="0">
                  <a:solidFill>
                    <a:srgbClr val="000099"/>
                  </a:solidFill>
                  <a:latin typeface="宋体" pitchFamily="2" charset="-122"/>
                </a:rPr>
                <a:t>氧气           </a:t>
              </a:r>
              <a:r>
                <a:rPr kumimoji="1" lang="zh-CN" altLang="en-US" sz="2800" b="1" dirty="0" smtClean="0">
                  <a:solidFill>
                    <a:srgbClr val="000099"/>
                  </a:solidFill>
                  <a:latin typeface="宋体" pitchFamily="2" charset="-122"/>
                </a:rPr>
                <a:t>氧化镁</a:t>
              </a:r>
              <a:endParaRPr kumimoji="1" lang="zh-CN" altLang="en-US" sz="2800" b="1" dirty="0">
                <a:latin typeface="宋体" pitchFamily="2" charset="-122"/>
              </a:endParaRPr>
            </a:p>
          </p:txBody>
        </p:sp>
        <p:sp>
          <p:nvSpPr>
            <p:cNvPr id="38" name="Rectangle 10"/>
            <p:cNvSpPr>
              <a:spLocks noChangeArrowheads="1"/>
            </p:cNvSpPr>
            <p:nvPr/>
          </p:nvSpPr>
          <p:spPr bwMode="auto">
            <a:xfrm>
              <a:off x="1657" y="2886"/>
              <a:ext cx="336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39" name="Line 11"/>
            <p:cNvSpPr>
              <a:spLocks noChangeShapeType="1"/>
            </p:cNvSpPr>
            <p:nvPr/>
          </p:nvSpPr>
          <p:spPr bwMode="auto">
            <a:xfrm>
              <a:off x="1657" y="3203"/>
              <a:ext cx="53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grpSp>
        <p:nvGrpSpPr>
          <p:cNvPr id="4" name="Group 21"/>
          <p:cNvGrpSpPr>
            <a:grpSpLocks/>
          </p:cNvGrpSpPr>
          <p:nvPr/>
        </p:nvGrpSpPr>
        <p:grpSpPr bwMode="auto">
          <a:xfrm>
            <a:off x="2571391" y="5643557"/>
            <a:ext cx="4531362" cy="731836"/>
            <a:chOff x="1156" y="3601"/>
            <a:chExt cx="1650" cy="461"/>
          </a:xfrm>
        </p:grpSpPr>
        <p:sp>
          <p:nvSpPr>
            <p:cNvPr id="41" name="Text Box 22"/>
            <p:cNvSpPr txBox="1">
              <a:spLocks noChangeArrowheads="1"/>
            </p:cNvSpPr>
            <p:nvPr/>
          </p:nvSpPr>
          <p:spPr bwMode="auto">
            <a:xfrm>
              <a:off x="1156" y="3732"/>
              <a:ext cx="1650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Mg 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+ O</a:t>
              </a:r>
              <a:r>
                <a:rPr kumimoji="1" lang="en-US" altLang="zh-CN" sz="2800" b="1" baseline="-25000" dirty="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           </a:t>
              </a: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   </a:t>
              </a:r>
              <a:r>
                <a:rPr kumimoji="1" lang="en-US" altLang="zh-CN" sz="2800" b="1" dirty="0" err="1" smtClean="0">
                  <a:solidFill>
                    <a:srgbClr val="000099"/>
                  </a:solidFill>
                  <a:latin typeface="宋体" pitchFamily="2" charset="-122"/>
                </a:rPr>
                <a:t>MgO</a:t>
              </a:r>
              <a:endParaRPr kumimoji="1" lang="en-US" altLang="zh-CN" sz="2800" b="1" baseline="-25000" dirty="0">
                <a:latin typeface="宋体" pitchFamily="2" charset="-122"/>
              </a:endParaRPr>
            </a:p>
          </p:txBody>
        </p:sp>
        <p:sp>
          <p:nvSpPr>
            <p:cNvPr id="42" name="Rectangle 23"/>
            <p:cNvSpPr>
              <a:spLocks noChangeArrowheads="1"/>
            </p:cNvSpPr>
            <p:nvPr/>
          </p:nvSpPr>
          <p:spPr bwMode="auto">
            <a:xfrm>
              <a:off x="1862" y="3601"/>
              <a:ext cx="330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43" name="Line 24"/>
            <p:cNvSpPr>
              <a:spLocks noChangeShapeType="1"/>
            </p:cNvSpPr>
            <p:nvPr/>
          </p:nvSpPr>
          <p:spPr bwMode="auto">
            <a:xfrm>
              <a:off x="1836" y="3929"/>
              <a:ext cx="52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pic>
        <p:nvPicPr>
          <p:cNvPr id="21" name="Picture 26" descr="图5-5 镁条燃烧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67414" y="2328729"/>
            <a:ext cx="3502628" cy="1862138"/>
          </a:xfrm>
          <a:prstGeom prst="rect">
            <a:avLst/>
          </a:prstGeom>
          <a:noFill/>
        </p:spPr>
      </p:pic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1565942" y="1249596"/>
            <a:ext cx="48172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5</a:t>
            </a:r>
            <a:r>
              <a:rPr kumimoji="1" lang="zh-CN" altLang="en-US" sz="2800" b="1" dirty="0" smtClean="0">
                <a:latin typeface="宋体" pitchFamily="2" charset="-122"/>
              </a:rPr>
              <a:t>、能与镁条反应</a:t>
            </a:r>
            <a:endParaRPr kumimoji="1" lang="en-US" altLang="zh-CN" sz="2800" b="1" dirty="0">
              <a:latin typeface="宋体" pitchFamily="2" charset="-122"/>
            </a:endParaRPr>
          </a:p>
        </p:txBody>
      </p:sp>
      <p:grpSp>
        <p:nvGrpSpPr>
          <p:cNvPr id="20" name="Group 11"/>
          <p:cNvGrpSpPr>
            <a:grpSpLocks/>
          </p:cNvGrpSpPr>
          <p:nvPr/>
        </p:nvGrpSpPr>
        <p:grpSpPr bwMode="auto">
          <a:xfrm>
            <a:off x="1056039" y="2357430"/>
            <a:ext cx="1439146" cy="1878020"/>
            <a:chOff x="704" y="2246"/>
            <a:chExt cx="680" cy="1089"/>
          </a:xfrm>
        </p:grpSpPr>
        <p:sp>
          <p:nvSpPr>
            <p:cNvPr id="22" name="Text Box 12"/>
            <p:cNvSpPr txBox="1">
              <a:spLocks noChangeArrowheads="1"/>
            </p:cNvSpPr>
            <p:nvPr/>
          </p:nvSpPr>
          <p:spPr bwMode="auto">
            <a:xfrm>
              <a:off x="704" y="2606"/>
              <a:ext cx="680" cy="3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现象</a:t>
              </a:r>
            </a:p>
          </p:txBody>
        </p:sp>
        <p:sp>
          <p:nvSpPr>
            <p:cNvPr id="24" name="AutoShape 13"/>
            <p:cNvSpPr>
              <a:spLocks/>
            </p:cNvSpPr>
            <p:nvPr/>
          </p:nvSpPr>
          <p:spPr bwMode="auto">
            <a:xfrm>
              <a:off x="1152" y="2246"/>
              <a:ext cx="95" cy="1089"/>
            </a:xfrm>
            <a:prstGeom prst="leftBrace">
              <a:avLst>
                <a:gd name="adj1" fmla="val 95526"/>
                <a:gd name="adj2" fmla="val 50000"/>
              </a:avLst>
            </a:prstGeom>
            <a:noFill/>
            <a:ln w="38100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zh-CN" altLang="zh-CN" sz="2800">
                <a:solidFill>
                  <a:srgbClr val="CC9900"/>
                </a:solidFill>
                <a:latin typeface="宋体" pitchFamily="2" charset="-122"/>
              </a:endParaRPr>
            </a:p>
          </p:txBody>
        </p:sp>
      </p:grp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1116172" y="4994012"/>
            <a:ext cx="137863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结论：</a:t>
            </a:r>
            <a:endParaRPr kumimoji="1" lang="zh-CN" altLang="en-US" sz="2800" b="1" dirty="0">
              <a:solidFill>
                <a:srgbClr val="FF0000"/>
              </a:solidFill>
              <a:latin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7"/>
          <p:cNvSpPr>
            <a:spLocks noChangeArrowheads="1"/>
          </p:cNvSpPr>
          <p:nvPr/>
        </p:nvSpPr>
        <p:spPr bwMode="auto">
          <a:xfrm>
            <a:off x="2285676" y="4048788"/>
            <a:ext cx="50431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 smtClean="0">
                <a:latin typeface="Arial" charset="0"/>
              </a:rPr>
              <a:t>④</a:t>
            </a:r>
            <a:r>
              <a:rPr kumimoji="1" lang="zh-CN" altLang="en-US" sz="2800" b="1" dirty="0" smtClean="0">
                <a:latin typeface="Arial" charset="0"/>
              </a:rPr>
              <a:t>生成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Arial" charset="0"/>
              </a:rPr>
              <a:t>白色的固体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31" name="Text Box 7"/>
          <p:cNvSpPr txBox="1">
            <a:spLocks noChangeArrowheads="1"/>
          </p:cNvSpPr>
          <p:nvPr/>
        </p:nvSpPr>
        <p:spPr bwMode="auto">
          <a:xfrm>
            <a:off x="2351311" y="2119962"/>
            <a:ext cx="61248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 smtClean="0">
                <a:latin typeface="Arial" charset="0"/>
              </a:rPr>
              <a:t>①</a:t>
            </a:r>
            <a:r>
              <a:rPr kumimoji="1" lang="zh-CN" altLang="en-US" sz="2800" b="1" dirty="0" smtClean="0">
                <a:latin typeface="Arial" charset="0"/>
              </a:rPr>
              <a:t>铝</a:t>
            </a:r>
            <a:r>
              <a:rPr kumimoji="1" lang="zh-CN" altLang="en-US" sz="2800" b="1" dirty="0" smtClean="0">
                <a:solidFill>
                  <a:srgbClr val="006600"/>
                </a:solidFill>
                <a:latin typeface="Arial" charset="0"/>
              </a:rPr>
              <a:t>粉</a:t>
            </a:r>
            <a:r>
              <a:rPr kumimoji="1" lang="zh-CN" altLang="en-US" sz="2800" b="1" dirty="0" smtClean="0">
                <a:latin typeface="Arial" charset="0"/>
              </a:rPr>
              <a:t>在氧气中剧烈燃烧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32" name="Rectangle 43"/>
          <p:cNvSpPr>
            <a:spLocks noChangeArrowheads="1"/>
          </p:cNvSpPr>
          <p:nvPr/>
        </p:nvSpPr>
        <p:spPr bwMode="auto">
          <a:xfrm>
            <a:off x="2351312" y="2736578"/>
            <a:ext cx="488675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 smtClean="0">
                <a:latin typeface="Arial" charset="0"/>
              </a:rPr>
              <a:t>②</a:t>
            </a:r>
            <a:r>
              <a:rPr kumimoji="1" lang="zh-CN" altLang="en-US" sz="2800" b="1" dirty="0" smtClean="0">
                <a:latin typeface="Arial" charset="0"/>
              </a:rPr>
              <a:t>发出耀眼的白光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33" name="Rectangle 44"/>
          <p:cNvSpPr>
            <a:spLocks noChangeArrowheads="1"/>
          </p:cNvSpPr>
          <p:nvPr/>
        </p:nvSpPr>
        <p:spPr bwMode="auto">
          <a:xfrm>
            <a:off x="2351311" y="3382692"/>
            <a:ext cx="456602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>
                <a:latin typeface="Arial" charset="0"/>
              </a:rPr>
              <a:t>③</a:t>
            </a:r>
            <a:r>
              <a:rPr kumimoji="1" lang="zh-CN" altLang="en-US" sz="2800" b="1" dirty="0">
                <a:latin typeface="Arial" charset="0"/>
              </a:rPr>
              <a:t>放出大量的</a:t>
            </a:r>
            <a:r>
              <a:rPr kumimoji="1" lang="zh-CN" altLang="en-US" sz="2800" b="1" dirty="0" smtClean="0">
                <a:latin typeface="Arial" charset="0"/>
              </a:rPr>
              <a:t>热</a:t>
            </a:r>
            <a:endParaRPr kumimoji="1" lang="zh-CN" altLang="en-US" sz="2800" b="1" dirty="0">
              <a:latin typeface="Arial" charset="0"/>
            </a:endParaRPr>
          </a:p>
        </p:txBody>
      </p:sp>
      <p:grpSp>
        <p:nvGrpSpPr>
          <p:cNvPr id="3" name="Group 20"/>
          <p:cNvGrpSpPr>
            <a:grpSpLocks/>
          </p:cNvGrpSpPr>
          <p:nvPr/>
        </p:nvGrpSpPr>
        <p:grpSpPr bwMode="auto">
          <a:xfrm>
            <a:off x="2476152" y="4811719"/>
            <a:ext cx="5060138" cy="725488"/>
            <a:chOff x="930" y="2886"/>
            <a:chExt cx="1875" cy="457"/>
          </a:xfrm>
        </p:grpSpPr>
        <p:sp>
          <p:nvSpPr>
            <p:cNvPr id="37" name="Text Box 9"/>
            <p:cNvSpPr txBox="1">
              <a:spLocks noChangeArrowheads="1"/>
            </p:cNvSpPr>
            <p:nvPr/>
          </p:nvSpPr>
          <p:spPr bwMode="auto">
            <a:xfrm>
              <a:off x="930" y="3013"/>
              <a:ext cx="1875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b="1" dirty="0" smtClean="0">
                  <a:solidFill>
                    <a:srgbClr val="000099"/>
                  </a:solidFill>
                  <a:latin typeface="宋体" pitchFamily="2" charset="-122"/>
                </a:rPr>
                <a:t>铝 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+ </a:t>
              </a:r>
              <a:r>
                <a:rPr kumimoji="1" lang="zh-CN" altLang="en-US" sz="2800" b="1" dirty="0">
                  <a:solidFill>
                    <a:srgbClr val="000099"/>
                  </a:solidFill>
                  <a:latin typeface="宋体" pitchFamily="2" charset="-122"/>
                </a:rPr>
                <a:t>氧气           </a:t>
              </a:r>
              <a:r>
                <a:rPr kumimoji="1" lang="zh-CN" altLang="en-US" sz="2800" b="1" dirty="0" smtClean="0">
                  <a:solidFill>
                    <a:srgbClr val="000099"/>
                  </a:solidFill>
                  <a:latin typeface="宋体" pitchFamily="2" charset="-122"/>
                </a:rPr>
                <a:t>氧化铝</a:t>
              </a:r>
              <a:endParaRPr kumimoji="1" lang="zh-CN" altLang="en-US" sz="2800" b="1" dirty="0">
                <a:latin typeface="宋体" pitchFamily="2" charset="-122"/>
              </a:endParaRPr>
            </a:p>
          </p:txBody>
        </p:sp>
        <p:sp>
          <p:nvSpPr>
            <p:cNvPr id="38" name="Rectangle 10"/>
            <p:cNvSpPr>
              <a:spLocks noChangeArrowheads="1"/>
            </p:cNvSpPr>
            <p:nvPr/>
          </p:nvSpPr>
          <p:spPr bwMode="auto">
            <a:xfrm>
              <a:off x="1684" y="2886"/>
              <a:ext cx="336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39" name="Line 11"/>
            <p:cNvSpPr>
              <a:spLocks noChangeShapeType="1"/>
            </p:cNvSpPr>
            <p:nvPr/>
          </p:nvSpPr>
          <p:spPr bwMode="auto">
            <a:xfrm>
              <a:off x="1657" y="3203"/>
              <a:ext cx="53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grpSp>
        <p:nvGrpSpPr>
          <p:cNvPr id="4" name="Group 21"/>
          <p:cNvGrpSpPr>
            <a:grpSpLocks/>
          </p:cNvGrpSpPr>
          <p:nvPr/>
        </p:nvGrpSpPr>
        <p:grpSpPr bwMode="auto">
          <a:xfrm>
            <a:off x="2571391" y="5643557"/>
            <a:ext cx="4965274" cy="738186"/>
            <a:chOff x="1156" y="3601"/>
            <a:chExt cx="1808" cy="465"/>
          </a:xfrm>
        </p:grpSpPr>
        <p:sp>
          <p:nvSpPr>
            <p:cNvPr id="41" name="Text Box 22"/>
            <p:cNvSpPr txBox="1">
              <a:spLocks noChangeArrowheads="1"/>
            </p:cNvSpPr>
            <p:nvPr/>
          </p:nvSpPr>
          <p:spPr bwMode="auto">
            <a:xfrm>
              <a:off x="1156" y="3736"/>
              <a:ext cx="180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Al 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+ O</a:t>
              </a:r>
              <a:r>
                <a:rPr kumimoji="1" lang="en-US" altLang="zh-CN" sz="2800" b="1" baseline="-25000" dirty="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           </a:t>
              </a: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   Al</a:t>
              </a:r>
              <a:r>
                <a:rPr kumimoji="1" lang="en-US" altLang="zh-CN" sz="2800" b="1" baseline="-25000" dirty="0" smtClean="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O</a:t>
              </a:r>
              <a:r>
                <a:rPr kumimoji="1" lang="en-US" altLang="zh-CN" sz="2800" b="1" baseline="-25000" dirty="0" smtClean="0">
                  <a:solidFill>
                    <a:srgbClr val="000099"/>
                  </a:solidFill>
                  <a:latin typeface="宋体" pitchFamily="2" charset="-122"/>
                </a:rPr>
                <a:t>3</a:t>
              </a:r>
              <a:endParaRPr kumimoji="1" lang="en-US" altLang="zh-CN" sz="2800" b="1" baseline="-25000" dirty="0">
                <a:latin typeface="宋体" pitchFamily="2" charset="-122"/>
              </a:endParaRPr>
            </a:p>
          </p:txBody>
        </p:sp>
        <p:sp>
          <p:nvSpPr>
            <p:cNvPr id="42" name="Rectangle 23"/>
            <p:cNvSpPr>
              <a:spLocks noChangeArrowheads="1"/>
            </p:cNvSpPr>
            <p:nvPr/>
          </p:nvSpPr>
          <p:spPr bwMode="auto">
            <a:xfrm>
              <a:off x="1915" y="3601"/>
              <a:ext cx="330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43" name="Line 24"/>
            <p:cNvSpPr>
              <a:spLocks noChangeShapeType="1"/>
            </p:cNvSpPr>
            <p:nvPr/>
          </p:nvSpPr>
          <p:spPr bwMode="auto">
            <a:xfrm>
              <a:off x="1836" y="3929"/>
              <a:ext cx="52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sp>
        <p:nvSpPr>
          <p:cNvPr id="20" name="矩形 19"/>
          <p:cNvSpPr/>
          <p:nvPr/>
        </p:nvSpPr>
        <p:spPr>
          <a:xfrm>
            <a:off x="7391350" y="4990332"/>
            <a:ext cx="27093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 smtClean="0">
                <a:solidFill>
                  <a:srgbClr val="006600"/>
                </a:solidFill>
                <a:latin typeface="宋体" pitchFamily="2" charset="-122"/>
              </a:rPr>
              <a:t>（三氧化二铝）</a:t>
            </a:r>
            <a:endParaRPr kumimoji="1" lang="zh-CN" altLang="en-US" sz="2800" b="1" dirty="0">
              <a:solidFill>
                <a:srgbClr val="006600"/>
              </a:solidFill>
              <a:latin typeface="宋体" pitchFamily="2" charset="-122"/>
            </a:endParaRPr>
          </a:p>
        </p:txBody>
      </p: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1565942" y="1249596"/>
            <a:ext cx="51053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6</a:t>
            </a:r>
            <a:r>
              <a:rPr kumimoji="1" lang="zh-CN" altLang="en-US" sz="2800" b="1" dirty="0" smtClean="0">
                <a:latin typeface="宋体" pitchFamily="2" charset="-122"/>
              </a:rPr>
              <a:t>、能与铝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粉</a:t>
            </a:r>
            <a:r>
              <a:rPr kumimoji="1" lang="zh-CN" altLang="en-US" sz="2800" b="1" dirty="0" smtClean="0">
                <a:latin typeface="宋体" pitchFamily="2" charset="-122"/>
              </a:rPr>
              <a:t>反应</a:t>
            </a:r>
            <a:endParaRPr kumimoji="1" lang="en-US" altLang="zh-CN" sz="2800" b="1" dirty="0">
              <a:latin typeface="宋体" pitchFamily="2" charset="-122"/>
            </a:endParaRPr>
          </a:p>
        </p:txBody>
      </p:sp>
      <p:grpSp>
        <p:nvGrpSpPr>
          <p:cNvPr id="22" name="Group 11"/>
          <p:cNvGrpSpPr>
            <a:grpSpLocks/>
          </p:cNvGrpSpPr>
          <p:nvPr/>
        </p:nvGrpSpPr>
        <p:grpSpPr bwMode="auto">
          <a:xfrm>
            <a:off x="1056039" y="2357430"/>
            <a:ext cx="1439146" cy="1878020"/>
            <a:chOff x="704" y="2246"/>
            <a:chExt cx="680" cy="1089"/>
          </a:xfrm>
        </p:grpSpPr>
        <p:sp>
          <p:nvSpPr>
            <p:cNvPr id="23" name="Text Box 12"/>
            <p:cNvSpPr txBox="1">
              <a:spLocks noChangeArrowheads="1"/>
            </p:cNvSpPr>
            <p:nvPr/>
          </p:nvSpPr>
          <p:spPr bwMode="auto">
            <a:xfrm>
              <a:off x="704" y="2606"/>
              <a:ext cx="680" cy="3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现象</a:t>
              </a:r>
            </a:p>
          </p:txBody>
        </p:sp>
        <p:sp>
          <p:nvSpPr>
            <p:cNvPr id="24" name="AutoShape 13"/>
            <p:cNvSpPr>
              <a:spLocks/>
            </p:cNvSpPr>
            <p:nvPr/>
          </p:nvSpPr>
          <p:spPr bwMode="auto">
            <a:xfrm>
              <a:off x="1152" y="2246"/>
              <a:ext cx="95" cy="1089"/>
            </a:xfrm>
            <a:prstGeom prst="leftBrace">
              <a:avLst>
                <a:gd name="adj1" fmla="val 95526"/>
                <a:gd name="adj2" fmla="val 50000"/>
              </a:avLst>
            </a:prstGeom>
            <a:noFill/>
            <a:ln w="38100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zh-CN" altLang="zh-CN" sz="2800">
                <a:solidFill>
                  <a:srgbClr val="CC9900"/>
                </a:solidFill>
                <a:latin typeface="宋体" pitchFamily="2" charset="-122"/>
              </a:endParaRPr>
            </a:p>
          </p:txBody>
        </p:sp>
      </p:grp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1116172" y="4994012"/>
            <a:ext cx="137863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结论：</a:t>
            </a:r>
            <a:endParaRPr kumimoji="1" lang="zh-CN" altLang="en-US" sz="2800" b="1" dirty="0">
              <a:solidFill>
                <a:srgbClr val="FF0000"/>
              </a:solidFill>
              <a:latin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20" grpId="0"/>
      <p:bldP spid="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1966735" y="2019050"/>
            <a:ext cx="43332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 dirty="0">
                <a:latin typeface="宋体" pitchFamily="2" charset="-122"/>
              </a:rPr>
              <a:t>1</a:t>
            </a:r>
            <a:r>
              <a:rPr lang="zh-CN" altLang="en-US" sz="2800" b="1" dirty="0">
                <a:latin typeface="宋体" pitchFamily="2" charset="-122"/>
              </a:rPr>
              <a:t>、能使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带火星</a:t>
            </a:r>
            <a:r>
              <a:rPr lang="zh-CN" altLang="en-US" sz="2800" b="1" dirty="0">
                <a:latin typeface="宋体" pitchFamily="2" charset="-122"/>
              </a:rPr>
              <a:t>的</a:t>
            </a:r>
            <a:r>
              <a:rPr lang="zh-CN" altLang="en-US" sz="2800" b="1" dirty="0">
                <a:solidFill>
                  <a:srgbClr val="0000CC"/>
                </a:solidFill>
                <a:latin typeface="宋体" pitchFamily="2" charset="-122"/>
              </a:rPr>
              <a:t>木条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复燃</a:t>
            </a:r>
          </a:p>
        </p:txBody>
      </p:sp>
      <p:sp>
        <p:nvSpPr>
          <p:cNvPr id="44041" name="Text Box 9"/>
          <p:cNvSpPr txBox="1">
            <a:spLocks noChangeArrowheads="1"/>
          </p:cNvSpPr>
          <p:nvPr/>
        </p:nvSpPr>
        <p:spPr bwMode="auto">
          <a:xfrm>
            <a:off x="1951921" y="2638838"/>
            <a:ext cx="42454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2</a:t>
            </a:r>
            <a:r>
              <a:rPr kumimoji="1" lang="zh-CN" altLang="en-US" sz="2800" b="1" dirty="0">
                <a:latin typeface="宋体" pitchFamily="2" charset="-122"/>
              </a:rPr>
              <a:t>、</a:t>
            </a:r>
            <a:r>
              <a:rPr lang="zh-CN" altLang="en-US" sz="2800" b="1" dirty="0">
                <a:latin typeface="Arial" charset="0"/>
              </a:rPr>
              <a:t>能使</a:t>
            </a:r>
            <a:r>
              <a:rPr kumimoji="1" lang="zh-CN" altLang="en-US" sz="2800" b="1" dirty="0" smtClean="0">
                <a:latin typeface="宋体" pitchFamily="2" charset="-122"/>
              </a:rPr>
              <a:t>硫燃烧</a:t>
            </a:r>
            <a:endParaRPr kumimoji="1" lang="en-US" altLang="zh-CN" sz="2800" b="1" dirty="0">
              <a:latin typeface="宋体" pitchFamily="2" charset="-122"/>
            </a:endParaRPr>
          </a:p>
        </p:txBody>
      </p:sp>
      <p:sp>
        <p:nvSpPr>
          <p:cNvPr id="44042" name="Text Box 10"/>
          <p:cNvSpPr txBox="1">
            <a:spLocks noChangeArrowheads="1"/>
          </p:cNvSpPr>
          <p:nvPr/>
        </p:nvSpPr>
        <p:spPr bwMode="auto">
          <a:xfrm>
            <a:off x="1954038" y="3277948"/>
            <a:ext cx="462431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3</a:t>
            </a:r>
            <a:r>
              <a:rPr kumimoji="1" lang="zh-CN" altLang="en-US" sz="2800" b="1" dirty="0">
                <a:latin typeface="宋体" pitchFamily="2" charset="-122"/>
              </a:rPr>
              <a:t>、</a:t>
            </a:r>
            <a:r>
              <a:rPr lang="zh-CN" altLang="en-US" sz="2800" b="1" dirty="0">
                <a:latin typeface="Arial" charset="0"/>
              </a:rPr>
              <a:t>能使</a:t>
            </a:r>
            <a:r>
              <a:rPr kumimoji="1" lang="zh-CN" altLang="en-US" sz="2800" b="1" dirty="0">
                <a:latin typeface="宋体" pitchFamily="2" charset="-122"/>
              </a:rPr>
              <a:t>木炭</a:t>
            </a:r>
            <a:r>
              <a:rPr kumimoji="1" lang="zh-CN" altLang="en-US" sz="2800" b="1" dirty="0" smtClean="0">
                <a:latin typeface="宋体" pitchFamily="2" charset="-122"/>
              </a:rPr>
              <a:t>燃烧</a:t>
            </a:r>
            <a:endParaRPr kumimoji="1" lang="en-US" altLang="zh-CN" sz="2800" b="1" dirty="0">
              <a:latin typeface="宋体" pitchFamily="2" charset="-122"/>
            </a:endParaRPr>
          </a:p>
        </p:txBody>
      </p:sp>
      <p:sp>
        <p:nvSpPr>
          <p:cNvPr id="44044" name="Text Box 12"/>
          <p:cNvSpPr txBox="1">
            <a:spLocks noChangeArrowheads="1"/>
          </p:cNvSpPr>
          <p:nvPr/>
        </p:nvSpPr>
        <p:spPr bwMode="auto">
          <a:xfrm>
            <a:off x="1966737" y="3924722"/>
            <a:ext cx="461161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4</a:t>
            </a:r>
            <a:r>
              <a:rPr kumimoji="1" lang="zh-CN" altLang="en-US" sz="2800" b="1" dirty="0">
                <a:latin typeface="宋体" pitchFamily="2" charset="-122"/>
              </a:rPr>
              <a:t>、能使铁丝</a:t>
            </a:r>
            <a:r>
              <a:rPr kumimoji="1" lang="zh-CN" altLang="en-US" sz="2800" b="1" dirty="0" smtClean="0">
                <a:latin typeface="宋体" pitchFamily="2" charset="-122"/>
              </a:rPr>
              <a:t>燃烧</a:t>
            </a:r>
            <a:endParaRPr kumimoji="1" lang="en-US" altLang="zh-CN" sz="2800" b="1" dirty="0">
              <a:latin typeface="宋体" pitchFamily="2" charset="-122"/>
            </a:endParaRPr>
          </a:p>
        </p:txBody>
      </p:sp>
      <p:sp>
        <p:nvSpPr>
          <p:cNvPr id="44046" name="Text Box 14"/>
          <p:cNvSpPr txBox="1">
            <a:spLocks noChangeArrowheads="1"/>
          </p:cNvSpPr>
          <p:nvPr/>
        </p:nvSpPr>
        <p:spPr bwMode="auto">
          <a:xfrm>
            <a:off x="8102162" y="3807850"/>
            <a:ext cx="28175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800" b="1" dirty="0">
                <a:solidFill>
                  <a:srgbClr val="006600"/>
                </a:solidFill>
                <a:latin typeface="宋体" pitchFamily="2" charset="-122"/>
              </a:rPr>
              <a:t>（</a:t>
            </a:r>
            <a:r>
              <a:rPr lang="zh-CN" altLang="en-US" sz="2800" b="1" dirty="0">
                <a:solidFill>
                  <a:srgbClr val="006600"/>
                </a:solidFill>
                <a:latin typeface="Arial" charset="0"/>
              </a:rPr>
              <a:t>能支持燃烧</a:t>
            </a:r>
            <a:r>
              <a:rPr lang="zh-CN" altLang="en-US" sz="2800" b="1" dirty="0">
                <a:solidFill>
                  <a:srgbClr val="006600"/>
                </a:solidFill>
                <a:latin typeface="宋体" pitchFamily="2" charset="-122"/>
              </a:rPr>
              <a:t>）</a:t>
            </a:r>
          </a:p>
        </p:txBody>
      </p:sp>
      <p:grpSp>
        <p:nvGrpSpPr>
          <p:cNvPr id="44081" name="Group 49"/>
          <p:cNvGrpSpPr>
            <a:grpSpLocks/>
          </p:cNvGrpSpPr>
          <p:nvPr/>
        </p:nvGrpSpPr>
        <p:grpSpPr bwMode="auto">
          <a:xfrm>
            <a:off x="6671269" y="2220675"/>
            <a:ext cx="1595760" cy="3584589"/>
            <a:chOff x="4267" y="1253"/>
            <a:chExt cx="754" cy="1633"/>
          </a:xfrm>
        </p:grpSpPr>
        <p:sp>
          <p:nvSpPr>
            <p:cNvPr id="44047" name="AutoShape 15"/>
            <p:cNvSpPr>
              <a:spLocks/>
            </p:cNvSpPr>
            <p:nvPr/>
          </p:nvSpPr>
          <p:spPr bwMode="auto">
            <a:xfrm>
              <a:off x="4267" y="1253"/>
              <a:ext cx="46" cy="1633"/>
            </a:xfrm>
            <a:prstGeom prst="rightBrace">
              <a:avLst>
                <a:gd name="adj1" fmla="val 295833"/>
                <a:gd name="adj2" fmla="val 50000"/>
              </a:avLst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 sz="2800"/>
            </a:p>
          </p:txBody>
        </p:sp>
        <p:sp>
          <p:nvSpPr>
            <p:cNvPr id="44048" name="Rectangle 16"/>
            <p:cNvSpPr>
              <a:spLocks noChangeArrowheads="1"/>
            </p:cNvSpPr>
            <p:nvPr/>
          </p:nvSpPr>
          <p:spPr bwMode="auto">
            <a:xfrm>
              <a:off x="4422" y="1975"/>
              <a:ext cx="599" cy="2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800" b="1" dirty="0">
                  <a:solidFill>
                    <a:srgbClr val="FF0000"/>
                  </a:solidFill>
                  <a:latin typeface="Arial" charset="0"/>
                </a:rPr>
                <a:t>助燃性</a:t>
              </a:r>
            </a:p>
          </p:txBody>
        </p:sp>
      </p:grpSp>
      <p:sp>
        <p:nvSpPr>
          <p:cNvPr id="44082" name="Text Box 50"/>
          <p:cNvSpPr txBox="1">
            <a:spLocks noChangeArrowheads="1"/>
          </p:cNvSpPr>
          <p:nvPr/>
        </p:nvSpPr>
        <p:spPr bwMode="auto">
          <a:xfrm>
            <a:off x="1966737" y="4527310"/>
            <a:ext cx="442113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5</a:t>
            </a:r>
            <a:r>
              <a:rPr kumimoji="1" lang="zh-CN" altLang="en-US" sz="2800" b="1" dirty="0">
                <a:latin typeface="宋体" pitchFamily="2" charset="-122"/>
              </a:rPr>
              <a:t>、能使镁条</a:t>
            </a:r>
            <a:r>
              <a:rPr kumimoji="1" lang="zh-CN" altLang="en-US" sz="2800" b="1" dirty="0" smtClean="0">
                <a:latin typeface="宋体" pitchFamily="2" charset="-122"/>
              </a:rPr>
              <a:t>燃烧</a:t>
            </a:r>
            <a:endParaRPr kumimoji="1" lang="en-US" altLang="zh-CN" sz="2800" b="1" dirty="0">
              <a:latin typeface="宋体" pitchFamily="2" charset="-122"/>
            </a:endParaRPr>
          </a:p>
        </p:txBody>
      </p:sp>
      <p:sp>
        <p:nvSpPr>
          <p:cNvPr id="44083" name="Text Box 51"/>
          <p:cNvSpPr txBox="1">
            <a:spLocks noChangeArrowheads="1"/>
          </p:cNvSpPr>
          <p:nvPr/>
        </p:nvSpPr>
        <p:spPr bwMode="auto">
          <a:xfrm>
            <a:off x="1966737" y="5176598"/>
            <a:ext cx="442113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6</a:t>
            </a:r>
            <a:r>
              <a:rPr kumimoji="1" lang="zh-CN" altLang="en-US" sz="2800" b="1" dirty="0">
                <a:latin typeface="宋体" pitchFamily="2" charset="-122"/>
              </a:rPr>
              <a:t>、能使铝粉</a:t>
            </a:r>
            <a:r>
              <a:rPr kumimoji="1" lang="zh-CN" altLang="en-US" sz="2800" b="1" dirty="0" smtClean="0">
                <a:latin typeface="宋体" pitchFamily="2" charset="-122"/>
              </a:rPr>
              <a:t>燃烧</a:t>
            </a:r>
            <a:endParaRPr kumimoji="1" lang="en-US" altLang="zh-CN" sz="2800" b="1" dirty="0">
              <a:latin typeface="宋体" pitchFamily="2" charset="-122"/>
            </a:endParaRPr>
          </a:p>
        </p:txBody>
      </p:sp>
      <p:sp>
        <p:nvSpPr>
          <p:cNvPr id="44084" name="Rectangle 52"/>
          <p:cNvSpPr>
            <a:spLocks noChangeArrowheads="1"/>
          </p:cNvSpPr>
          <p:nvPr/>
        </p:nvSpPr>
        <p:spPr bwMode="auto">
          <a:xfrm>
            <a:off x="926096" y="5905500"/>
            <a:ext cx="92015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 dirty="0">
                <a:solidFill>
                  <a:srgbClr val="0000CC"/>
                </a:solidFill>
                <a:latin typeface="Arial" charset="0"/>
              </a:rPr>
              <a:t>【</a:t>
            </a:r>
            <a:r>
              <a:rPr lang="zh-CN" altLang="en-US" sz="2800" b="1" dirty="0">
                <a:solidFill>
                  <a:srgbClr val="0000CC"/>
                </a:solidFill>
                <a:latin typeface="Arial" charset="0"/>
              </a:rPr>
              <a:t>作业</a:t>
            </a:r>
            <a:r>
              <a:rPr lang="en-US" altLang="zh-CN" sz="2800" b="1" dirty="0" smtClean="0">
                <a:solidFill>
                  <a:srgbClr val="0000CC"/>
                </a:solidFill>
                <a:latin typeface="Arial" charset="0"/>
              </a:rPr>
              <a:t>】</a:t>
            </a:r>
            <a:r>
              <a:rPr lang="zh-CN" altLang="en-US" sz="2800" b="1" dirty="0" smtClean="0">
                <a:solidFill>
                  <a:srgbClr val="0000CC"/>
                </a:solidFill>
                <a:latin typeface="Arial" charset="0"/>
              </a:rPr>
              <a:t>背诵</a:t>
            </a:r>
            <a:r>
              <a:rPr lang="zh-CN" altLang="en-US" sz="2800" b="1" dirty="0" smtClean="0">
                <a:solidFill>
                  <a:srgbClr val="FF0000"/>
                </a:solidFill>
                <a:latin typeface="Arial" charset="0"/>
              </a:rPr>
              <a:t>上述</a:t>
            </a:r>
            <a:r>
              <a:rPr lang="zh-CN" altLang="en-US" sz="2800" b="1" dirty="0">
                <a:solidFill>
                  <a:srgbClr val="FF0000"/>
                </a:solidFill>
                <a:latin typeface="Arial" charset="0"/>
              </a:rPr>
              <a:t>物质在</a:t>
            </a:r>
            <a:r>
              <a:rPr lang="zh-CN" altLang="en-US" sz="2800" b="1" dirty="0" smtClean="0">
                <a:solidFill>
                  <a:srgbClr val="FF0000"/>
                </a:solidFill>
                <a:latin typeface="Arial" charset="0"/>
              </a:rPr>
              <a:t>氧气或空气中</a:t>
            </a:r>
            <a:r>
              <a:rPr lang="zh-CN" altLang="en-US" sz="2800" b="1" dirty="0">
                <a:solidFill>
                  <a:srgbClr val="FF0000"/>
                </a:solidFill>
                <a:latin typeface="Arial" charset="0"/>
              </a:rPr>
              <a:t>燃烧</a:t>
            </a:r>
            <a:r>
              <a:rPr lang="zh-CN" altLang="en-US" sz="2800" b="1" dirty="0" smtClean="0">
                <a:solidFill>
                  <a:srgbClr val="FF0000"/>
                </a:solidFill>
                <a:latin typeface="Arial" charset="0"/>
              </a:rPr>
              <a:t>的实验现象。</a:t>
            </a:r>
            <a:endParaRPr lang="zh-CN" altLang="en-US" sz="28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44085" name="Text Box 53"/>
          <p:cNvSpPr txBox="1">
            <a:spLocks noChangeArrowheads="1"/>
          </p:cNvSpPr>
          <p:nvPr/>
        </p:nvSpPr>
        <p:spPr bwMode="auto">
          <a:xfrm>
            <a:off x="1473008" y="1125539"/>
            <a:ext cx="491486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kumimoji="1" lang="en-US" altLang="zh-CN" sz="3200" b="1" dirty="0" smtClean="0">
                <a:latin typeface="宋体" pitchFamily="2" charset="-122"/>
              </a:rPr>
              <a:t>【</a:t>
            </a:r>
            <a:r>
              <a:rPr kumimoji="1" lang="zh-CN" altLang="en-US" sz="3200" b="1" dirty="0" smtClean="0">
                <a:latin typeface="宋体" pitchFamily="2" charset="-122"/>
              </a:rPr>
              <a:t>小结</a:t>
            </a:r>
            <a:r>
              <a:rPr kumimoji="1" lang="en-US" altLang="zh-CN" sz="3200" b="1" dirty="0" smtClean="0">
                <a:latin typeface="宋体" pitchFamily="2" charset="-122"/>
              </a:rPr>
              <a:t>】</a:t>
            </a:r>
            <a:r>
              <a:rPr kumimoji="1" lang="zh-CN" altLang="en-US" sz="3200" b="1" dirty="0" smtClean="0">
                <a:latin typeface="宋体" pitchFamily="2" charset="-122"/>
              </a:rPr>
              <a:t>氧气</a:t>
            </a:r>
            <a:r>
              <a:rPr kumimoji="1" lang="zh-CN" altLang="en-US" sz="3200" b="1" dirty="0">
                <a:latin typeface="宋体" pitchFamily="2" charset="-122"/>
              </a:rPr>
              <a:t>的</a:t>
            </a:r>
            <a:r>
              <a:rPr kumimoji="1" lang="zh-CN" altLang="en-US" sz="3200" b="1" dirty="0">
                <a:solidFill>
                  <a:srgbClr val="FF0000"/>
                </a:solidFill>
                <a:latin typeface="宋体" pitchFamily="2" charset="-122"/>
              </a:rPr>
              <a:t>化学性质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4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4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44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44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44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44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44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2000"/>
                                        <p:tgtEl>
                                          <p:spTgt spid="44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/>
      <p:bldP spid="44041" grpId="0"/>
      <p:bldP spid="44042" grpId="0"/>
      <p:bldP spid="44044" grpId="0"/>
      <p:bldP spid="44046" grpId="0"/>
      <p:bldP spid="44082" grpId="0"/>
      <p:bldP spid="44083" grpId="0"/>
      <p:bldP spid="44084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1334</TotalTime>
  <Words>782</Words>
  <Application>Microsoft Office PowerPoint</Application>
  <PresentationFormat>自定义</PresentationFormat>
  <Paragraphs>131</Paragraphs>
  <Slides>13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4" baseType="lpstr">
      <vt:lpstr>Blends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中大附中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dzk_john</cp:lastModifiedBy>
  <cp:revision>116</cp:revision>
  <dcterms:created xsi:type="dcterms:W3CDTF">2004-12-14T06:29:23Z</dcterms:created>
  <dcterms:modified xsi:type="dcterms:W3CDTF">2020-09-17T07:22:00Z</dcterms:modified>
</cp:coreProperties>
</file>