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17"/>
  </p:notesMasterIdLst>
  <p:handoutMasterIdLst>
    <p:handoutMasterId r:id="rId18"/>
  </p:handoutMasterIdLst>
  <p:sldIdLst>
    <p:sldId id="1127" r:id="rId3"/>
    <p:sldId id="1137" r:id="rId4"/>
    <p:sldId id="1138" r:id="rId5"/>
    <p:sldId id="1139" r:id="rId6"/>
    <p:sldId id="1151" r:id="rId7"/>
    <p:sldId id="1153" r:id="rId8"/>
    <p:sldId id="1154" r:id="rId9"/>
    <p:sldId id="1155" r:id="rId10"/>
    <p:sldId id="1183" r:id="rId11"/>
    <p:sldId id="1184" r:id="rId12"/>
    <p:sldId id="1185" r:id="rId13"/>
    <p:sldId id="1186" r:id="rId14"/>
    <p:sldId id="1187" r:id="rId15"/>
    <p:sldId id="1188" r:id="rId1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CCECFF"/>
    <a:srgbClr val="FFCCCC"/>
    <a:srgbClr val="FFFF99"/>
    <a:srgbClr val="FFFFFF"/>
    <a:srgbClr val="CCCC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6"/>
    <p:restoredTop sz="93676"/>
  </p:normalViewPr>
  <p:slideViewPr>
    <p:cSldViewPr showGuides="1">
      <p:cViewPr>
        <p:scale>
          <a:sx n="70" d="100"/>
          <a:sy n="70" d="100"/>
        </p:scale>
        <p:origin x="-1404" y="-72"/>
      </p:cViewPr>
      <p:guideLst>
        <p:guide orient="horz" pos="2124"/>
        <p:guide pos="289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88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1517032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itchFamily="34" charset="0"/>
              </a:rPr>
              <a:t>‹#›</a:t>
            </a:fld>
            <a:endParaRPr lang="zh-CN" altLang="en-US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57781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786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2813" y="744538"/>
            <a:ext cx="4964112" cy="3724275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0838" cy="4468812"/>
          </a:xfrm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 txBox="1">
            <a:spLocks noGrp="1"/>
          </p:cNvSpPr>
          <p:nvPr>
            <p:ph type="sldNum" sz="quarter"/>
          </p:nvPr>
        </p:nvSpPr>
        <p:spPr>
          <a:noFill/>
        </p:spPr>
        <p:txBody>
          <a:bodyPr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2813" y="744538"/>
            <a:ext cx="4964112" cy="3724275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0838" cy="4468812"/>
          </a:xfrm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8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5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6"/>
          <p:cNvSpPr>
            <a:spLocks noGrp="1"/>
          </p:cNvSpPr>
          <p:nvPr>
            <p:ph type="ftr" sz="quarter" idx="1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TW" altLang="en-US" dirty="0">
                <a:latin typeface="Comic Sans MS" panose="030F0702030302020204" pitchFamily="66" charset="0"/>
              </a:rPr>
              <a:t>‹#›</a:t>
            </a:fld>
            <a:endParaRPr lang="zh-TW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2504" cy="43894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935163"/>
            <a:ext cx="4032504" cy="43894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5293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5 Reading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684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71691" name="Picture 10" descr="英语周报标志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1800" b="0">
                <a:solidFill>
                  <a:srgbClr val="5F5F5F"/>
                </a:solidFill>
                <a:latin typeface="Comic Sans MS" panose="030F0702030302020204" pitchFamily="66" charset="0"/>
              </a:rPr>
              <a:t>Unit 5 Reading</a:t>
            </a:r>
          </a:p>
        </p:txBody>
      </p:sp>
      <p:sp>
        <p:nvSpPr>
          <p:cNvPr id="71693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71694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 b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50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3050" lvl="0" indent="-2730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40080" lvl="1" indent="-24638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-24574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187450" lvl="3" indent="-2095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462405" lvl="4" indent="-2095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Reading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Unit 5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+mn-ea"/>
              </a:rPr>
              <a:t>Sport</a:t>
            </a:r>
          </a:p>
        </p:txBody>
      </p:sp>
      <p:pic>
        <p:nvPicPr>
          <p:cNvPr id="12" name="Picture 13"/>
          <p:cNvPicPr>
            <a:picLocks noChangeAspect="1" noChangeArrowheads="1"/>
          </p:cNvPicPr>
          <p:nvPr/>
        </p:nvPicPr>
        <p:blipFill rotWithShape="1">
          <a:blip r:embed="rId3"/>
          <a:srcRect l="27543" t="34062" r="30498" b="21250"/>
          <a:stretch>
            <a:fillRect/>
          </a:stretch>
        </p:blipFill>
        <p:spPr bwMode="auto">
          <a:xfrm rot="392494">
            <a:off x="802958" y="3384550"/>
            <a:ext cx="3497263" cy="2095500"/>
          </a:xfrm>
          <a:prstGeom prst="rect">
            <a:avLst/>
          </a:prstGeom>
          <a:noFill/>
          <a:ln w="34925">
            <a:solidFill>
              <a:srgbClr val="FF00FF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6"/>
          <p:cNvSpPr txBox="1"/>
          <p:nvPr/>
        </p:nvSpPr>
        <p:spPr>
          <a:xfrm rot="-212941">
            <a:off x="101600" y="560388"/>
            <a:ext cx="109061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63713" y="404813"/>
            <a:ext cx="71437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What do you know  about …?</a:t>
            </a: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0" y="1268413"/>
            <a:ext cx="914400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A1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Write the correct name of the sport under each picture.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9" name="AutoShape 2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150" name="AutoShape 3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6151" name="Picture 17"/>
          <p:cNvPicPr>
            <a:picLocks noChangeAspect="1"/>
          </p:cNvPicPr>
          <p:nvPr/>
        </p:nvPicPr>
        <p:blipFill>
          <a:blip r:embed="rId2"/>
          <a:srcRect l="16617" t="34375" r="28564" b="49689"/>
          <a:stretch>
            <a:fillRect/>
          </a:stretch>
        </p:blipFill>
        <p:spPr>
          <a:xfrm>
            <a:off x="1466850" y="1916113"/>
            <a:ext cx="5983288" cy="979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2" name="Picture 18"/>
          <p:cNvPicPr>
            <a:picLocks noChangeAspect="1"/>
          </p:cNvPicPr>
          <p:nvPr/>
        </p:nvPicPr>
        <p:blipFill>
          <a:blip r:embed="rId3"/>
          <a:srcRect l="18974" t="17313" r="16379" b="45406"/>
          <a:stretch>
            <a:fillRect/>
          </a:stretch>
        </p:blipFill>
        <p:spPr>
          <a:xfrm>
            <a:off x="1466850" y="2905125"/>
            <a:ext cx="6034088" cy="195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3" name="Picture 18"/>
          <p:cNvPicPr>
            <a:picLocks noChangeAspect="1"/>
          </p:cNvPicPr>
          <p:nvPr/>
        </p:nvPicPr>
        <p:blipFill>
          <a:blip r:embed="rId3"/>
          <a:srcRect l="18974" t="61226" r="16379" b="8125"/>
          <a:stretch>
            <a:fillRect/>
          </a:stretch>
        </p:blipFill>
        <p:spPr>
          <a:xfrm>
            <a:off x="1466850" y="4802188"/>
            <a:ext cx="6034088" cy="1608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2051720" y="4201924"/>
            <a:ext cx="106150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skiing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67944" y="4201924"/>
            <a:ext cx="122020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skating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52120" y="4193148"/>
            <a:ext cx="165782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basketball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22960" y="5930116"/>
            <a:ext cx="161775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volleyball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87794" y="5930116"/>
            <a:ext cx="13003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football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24128" y="5930116"/>
            <a:ext cx="169950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swimming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763270"/>
            <a:ext cx="9144000" cy="95313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A2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Which sport(s) do you like or dislike? In pairs, discuss this with your classmate.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 rotWithShape="1">
          <a:blip r:embed="rId2" cstate="print"/>
          <a:srcRect l="20658" t="38437" r="17672" b="10000"/>
          <a:stretch>
            <a:fillRect/>
          </a:stretch>
        </p:blipFill>
        <p:spPr bwMode="auto">
          <a:xfrm>
            <a:off x="894136" y="2348880"/>
            <a:ext cx="7352671" cy="3456384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844233"/>
            <a:ext cx="9144000" cy="95313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Look at the photos, the title and the first paragraph of the article on page 67. Then answer the questions below.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626346"/>
            <a:ext cx="6696743" cy="32316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What does the writer think of skiing?</a:t>
            </a:r>
          </a:p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Who took her on a special holiday?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What did they probably do during the holiday?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3528" y="4149080"/>
            <a:ext cx="423385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probably likes it very much.</a:t>
            </a:r>
          </a:p>
        </p:txBody>
      </p:sp>
      <p:sp>
        <p:nvSpPr>
          <p:cNvPr id="10" name="矩形 9"/>
          <p:cNvSpPr/>
          <p:nvPr/>
        </p:nvSpPr>
        <p:spPr>
          <a:xfrm>
            <a:off x="395536" y="5085184"/>
            <a:ext cx="1729769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Her parents.</a:t>
            </a:r>
          </a:p>
        </p:txBody>
      </p:sp>
      <p:sp>
        <p:nvSpPr>
          <p:cNvPr id="11" name="矩形 10"/>
          <p:cNvSpPr/>
          <p:nvPr/>
        </p:nvSpPr>
        <p:spPr>
          <a:xfrm>
            <a:off x="395536" y="5877272"/>
            <a:ext cx="569258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They probably went skiing in the mountains.</a:t>
            </a:r>
          </a:p>
        </p:txBody>
      </p:sp>
      <p:pic>
        <p:nvPicPr>
          <p:cNvPr id="9224" name="Picture 8" descr="C:\Users\xzc\AppData\Roaming\Tencent\Users\563907112\QQ\WinTemp\RichOle\AE_8~N)GXZ[KINB(~GT2WD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0575"/>
            <a:ext cx="5075238" cy="865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5" name="图片 2" descr="C:\Users\xzc\AppData\Roaming\Tencent\Users\563907112\QQ\WinTemp\RichOle\[XD))${DT9LEG)0@I36)D7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2708275"/>
            <a:ext cx="4610100" cy="735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6" name="图片 1" descr="C:\Users\xzc\AppData\Roaming\Tencent\Users\563907112\QQ\WinTemp\RichOle\@%N4YAO3$9G`8YL0DPEZOE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93631">
            <a:off x="7016750" y="3603625"/>
            <a:ext cx="1860550" cy="1298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125028" y="260033"/>
            <a:ext cx="37449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Before you read</a:t>
            </a:r>
          </a:p>
        </p:txBody>
      </p:sp>
      <p:pic>
        <p:nvPicPr>
          <p:cNvPr id="10256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2363" y="5013325"/>
            <a:ext cx="1671637" cy="17002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2" cstate="print"/>
          <a:srcRect l="14365" t="23724" r="13479" b="25313"/>
          <a:stretch>
            <a:fillRect/>
          </a:stretch>
        </p:blipFill>
        <p:spPr bwMode="auto">
          <a:xfrm>
            <a:off x="467544" y="2794135"/>
            <a:ext cx="8122921" cy="322563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-43180" y="1077278"/>
            <a:ext cx="9144000" cy="1383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C1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The words in italics explain the meanings of some words on page 67. Find these words to complete the sentences. Change their forms if necessary.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31521" y="2799709"/>
            <a:ext cx="1467485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check in </a:t>
            </a:r>
          </a:p>
        </p:txBody>
      </p:sp>
      <p:sp>
        <p:nvSpPr>
          <p:cNvPr id="7" name="矩形 6"/>
          <p:cNvSpPr/>
          <p:nvPr/>
        </p:nvSpPr>
        <p:spPr>
          <a:xfrm>
            <a:off x="2987058" y="3447781"/>
            <a:ext cx="1388745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opposite</a:t>
            </a:r>
          </a:p>
        </p:txBody>
      </p:sp>
      <p:sp>
        <p:nvSpPr>
          <p:cNvPr id="8" name="矩形 7"/>
          <p:cNvSpPr/>
          <p:nvPr/>
        </p:nvSpPr>
        <p:spPr>
          <a:xfrm>
            <a:off x="6731982" y="3778204"/>
            <a:ext cx="1111885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honest</a:t>
            </a:r>
          </a:p>
        </p:txBody>
      </p:sp>
      <p:sp>
        <p:nvSpPr>
          <p:cNvPr id="9" name="矩形 8"/>
          <p:cNvSpPr/>
          <p:nvPr/>
        </p:nvSpPr>
        <p:spPr>
          <a:xfrm>
            <a:off x="5559513" y="4426276"/>
            <a:ext cx="1377950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fell over</a:t>
            </a:r>
          </a:p>
        </p:txBody>
      </p:sp>
      <p:sp>
        <p:nvSpPr>
          <p:cNvPr id="10" name="矩形 9"/>
          <p:cNvSpPr/>
          <p:nvPr/>
        </p:nvSpPr>
        <p:spPr>
          <a:xfrm>
            <a:off x="5559513" y="5103965"/>
            <a:ext cx="2771140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keep your balance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00250" y="328930"/>
            <a:ext cx="493649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Vocabulary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3313" descr="QQ截图201412151728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554798"/>
            <a:ext cx="7086600" cy="5284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文本框 13315"/>
          <p:cNvSpPr txBox="1"/>
          <p:nvPr/>
        </p:nvSpPr>
        <p:spPr>
          <a:xfrm>
            <a:off x="838200" y="905510"/>
            <a:ext cx="7467600" cy="64516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75000"/>
              </a:lnSpc>
            </a:pPr>
            <a:r>
              <a:rPr lang="en-US" altLang="zh-CN" sz="2400">
                <a:latin typeface="Times New Roman" panose="02020603050405020304" pitchFamily="18" charset="0"/>
              </a:rPr>
              <a:t>can’t wait to           couple              opposite</a:t>
            </a:r>
          </a:p>
          <a:p>
            <a:pPr>
              <a:lnSpc>
                <a:spcPct val="75000"/>
              </a:lnSpc>
            </a:pPr>
            <a:r>
              <a:rPr lang="en-US" altLang="zh-CN" sz="2400">
                <a:latin typeface="Times New Roman" panose="02020603050405020304" pitchFamily="18" charset="0"/>
              </a:rPr>
              <a:t>check in                  fall over            </a:t>
            </a:r>
            <a:r>
              <a:rPr lang="en-US" altLang="zh-CN" sz="2400" err="1">
                <a:latin typeface="Times New Roman" panose="02020603050405020304" pitchFamily="18" charset="0"/>
              </a:rPr>
              <a:t>over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3276600" y="2307273"/>
            <a:ext cx="1243013" cy="427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200" b="0">
                <a:solidFill>
                  <a:srgbClr val="FF0000"/>
                </a:solidFill>
                <a:latin typeface="Times New Roman" panose="02020603050405020304" pitchFamily="18" charset="0"/>
              </a:rPr>
              <a:t>check in</a:t>
            </a:r>
          </a:p>
        </p:txBody>
      </p:sp>
      <p:sp>
        <p:nvSpPr>
          <p:cNvPr id="13318" name="文本框 13317"/>
          <p:cNvSpPr txBox="1"/>
          <p:nvPr/>
        </p:nvSpPr>
        <p:spPr>
          <a:xfrm>
            <a:off x="3295650" y="2810510"/>
            <a:ext cx="1276350" cy="4270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200" b="0">
                <a:solidFill>
                  <a:srgbClr val="FF0000"/>
                </a:solidFill>
                <a:latin typeface="Times New Roman" panose="02020603050405020304" pitchFamily="18" charset="0"/>
              </a:rPr>
              <a:t>opposite</a:t>
            </a:r>
          </a:p>
        </p:txBody>
      </p:sp>
      <p:sp>
        <p:nvSpPr>
          <p:cNvPr id="13319" name="文本框 13318"/>
          <p:cNvSpPr txBox="1"/>
          <p:nvPr/>
        </p:nvSpPr>
        <p:spPr>
          <a:xfrm>
            <a:off x="1447800" y="4821873"/>
            <a:ext cx="1789113" cy="427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200" b="0">
                <a:solidFill>
                  <a:srgbClr val="FF0000"/>
                </a:solidFill>
                <a:latin typeface="Times New Roman" panose="02020603050405020304" pitchFamily="18" charset="0"/>
              </a:rPr>
              <a:t>can’t wait to</a:t>
            </a:r>
          </a:p>
        </p:txBody>
      </p:sp>
      <p:sp>
        <p:nvSpPr>
          <p:cNvPr id="13320" name="文本框 13319"/>
          <p:cNvSpPr txBox="1"/>
          <p:nvPr/>
        </p:nvSpPr>
        <p:spPr>
          <a:xfrm>
            <a:off x="4732338" y="5660073"/>
            <a:ext cx="1135062" cy="427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200" b="0">
                <a:solidFill>
                  <a:srgbClr val="FF0000"/>
                </a:solidFill>
                <a:latin typeface="Times New Roman" panose="02020603050405020304" pitchFamily="18" charset="0"/>
              </a:rPr>
              <a:t>couples</a:t>
            </a:r>
          </a:p>
        </p:txBody>
      </p:sp>
      <p:sp>
        <p:nvSpPr>
          <p:cNvPr id="13321" name="矩形 13320"/>
          <p:cNvSpPr/>
          <p:nvPr/>
        </p:nvSpPr>
        <p:spPr>
          <a:xfrm>
            <a:off x="3352800" y="3983673"/>
            <a:ext cx="1647825" cy="427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200" b="0">
                <a:solidFill>
                  <a:srgbClr val="FF0000"/>
                </a:solidFill>
                <a:latin typeface="Times New Roman" panose="02020603050405020304" pitchFamily="18" charset="0"/>
              </a:rPr>
              <a:t>falling over</a:t>
            </a:r>
          </a:p>
        </p:txBody>
      </p:sp>
      <p:sp>
        <p:nvSpPr>
          <p:cNvPr id="13322" name="矩形 13321"/>
          <p:cNvSpPr/>
          <p:nvPr/>
        </p:nvSpPr>
        <p:spPr>
          <a:xfrm>
            <a:off x="5867400" y="5020310"/>
            <a:ext cx="755650" cy="4270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200" b="0">
                <a:solidFill>
                  <a:srgbClr val="FF0000"/>
                </a:solidFill>
                <a:latin typeface="Times New Roman" panose="02020603050405020304" pitchFamily="18" charset="0"/>
              </a:rPr>
              <a:t>over</a:t>
            </a:r>
          </a:p>
        </p:txBody>
      </p:sp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136208"/>
            <a:ext cx="9144000" cy="70675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C2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Complete the article below with the words from the box. Change their forms if necessary.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  <p:bldP spid="13319" grpId="0"/>
      <p:bldP spid="13320" grpId="0"/>
      <p:bldP spid="13321" grpId="0"/>
      <p:bldP spid="133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979488"/>
            <a:ext cx="914400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D1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Read the article on page 67 and circle the correct answers.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5371" name="Picture 11"/>
          <p:cNvPicPr>
            <a:picLocks noChangeAspect="1" noChangeArrowheads="1"/>
          </p:cNvPicPr>
          <p:nvPr/>
        </p:nvPicPr>
        <p:blipFill rotWithShape="1">
          <a:blip r:embed="rId3" cstate="print"/>
          <a:srcRect l="19078" t="21562" r="19253" b="7813"/>
          <a:stretch>
            <a:fillRect/>
          </a:stretch>
        </p:blipFill>
        <p:spPr bwMode="auto">
          <a:xfrm>
            <a:off x="539552" y="1844824"/>
            <a:ext cx="7396432" cy="476237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6" name="矩形 15"/>
          <p:cNvSpPr/>
          <p:nvPr/>
        </p:nvSpPr>
        <p:spPr>
          <a:xfrm>
            <a:off x="6419850" y="5116513"/>
            <a:ext cx="184150" cy="40005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1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流程图: 联系 9"/>
          <p:cNvSpPr/>
          <p:nvPr/>
        </p:nvSpPr>
        <p:spPr>
          <a:xfrm>
            <a:off x="971550" y="3429000"/>
            <a:ext cx="287338" cy="287338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" name="流程图: 联系 10"/>
          <p:cNvSpPr/>
          <p:nvPr/>
        </p:nvSpPr>
        <p:spPr>
          <a:xfrm>
            <a:off x="971550" y="4221163"/>
            <a:ext cx="287338" cy="287338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" name="流程图: 联系 16"/>
          <p:cNvSpPr/>
          <p:nvPr/>
        </p:nvSpPr>
        <p:spPr>
          <a:xfrm>
            <a:off x="4211638" y="4868863"/>
            <a:ext cx="288925" cy="288925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" name="流程图: 联系 17"/>
          <p:cNvSpPr/>
          <p:nvPr/>
        </p:nvSpPr>
        <p:spPr>
          <a:xfrm>
            <a:off x="971550" y="5949950"/>
            <a:ext cx="287338" cy="287338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9" name="流程图: 联系 18"/>
          <p:cNvSpPr/>
          <p:nvPr/>
        </p:nvSpPr>
        <p:spPr>
          <a:xfrm>
            <a:off x="971550" y="2492375"/>
            <a:ext cx="287338" cy="288925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2000250" y="333375"/>
            <a:ext cx="458787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Comprehension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7" grpId="0" bldLvl="0" animBg="1"/>
      <p:bldP spid="18" grpId="0" bldLvl="0" animBg="1"/>
      <p:bldP spid="1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1"/>
          <p:cNvSpPr>
            <a:spLocks noChangeArrowheads="1"/>
          </p:cNvSpPr>
          <p:nvPr/>
        </p:nvSpPr>
        <p:spPr bwMode="auto">
          <a:xfrm>
            <a:off x="0" y="833755"/>
            <a:ext cx="9144000" cy="1383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D2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Find sentences from the article to go with these pictures. Then arrange the pictures in the correct order. Write the numbers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1-5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in the boxes.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4339" name="Picture 5"/>
          <p:cNvPicPr>
            <a:picLocks noChangeAspect="1"/>
          </p:cNvPicPr>
          <p:nvPr/>
        </p:nvPicPr>
        <p:blipFill>
          <a:blip r:embed="rId3"/>
          <a:srcRect l="19604" t="29375" r="22240" b="13126"/>
          <a:stretch>
            <a:fillRect/>
          </a:stretch>
        </p:blipFill>
        <p:spPr>
          <a:xfrm>
            <a:off x="684213" y="2307590"/>
            <a:ext cx="7378700" cy="4103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2555776" y="3819138"/>
            <a:ext cx="360680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7" name="矩形 6"/>
          <p:cNvSpPr/>
          <p:nvPr/>
        </p:nvSpPr>
        <p:spPr>
          <a:xfrm>
            <a:off x="5148064" y="3819138"/>
            <a:ext cx="312906" cy="52197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8" name="矩形 7"/>
          <p:cNvSpPr/>
          <p:nvPr/>
        </p:nvSpPr>
        <p:spPr>
          <a:xfrm>
            <a:off x="7668344" y="3747130"/>
            <a:ext cx="360680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矩形 8"/>
          <p:cNvSpPr/>
          <p:nvPr/>
        </p:nvSpPr>
        <p:spPr>
          <a:xfrm>
            <a:off x="3779912" y="5835362"/>
            <a:ext cx="360680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0" name="矩形 9"/>
          <p:cNvSpPr/>
          <p:nvPr/>
        </p:nvSpPr>
        <p:spPr>
          <a:xfrm>
            <a:off x="6300192" y="5835362"/>
            <a:ext cx="360680" cy="52197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909445" y="188595"/>
            <a:ext cx="584898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Comprehension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1"/>
          <p:cNvSpPr txBox="1"/>
          <p:nvPr/>
        </p:nvSpPr>
        <p:spPr>
          <a:xfrm>
            <a:off x="381000" y="304800"/>
            <a:ext cx="8207375" cy="5262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sz="2800" b="0" dirty="0">
              <a:latin typeface="Times New Roman" panose="02020603050405020304" pitchFamily="18" charset="0"/>
            </a:endParaRPr>
          </a:p>
          <a:p>
            <a:r>
              <a:rPr lang="zh-CN" altLang="en-US" sz="2800" b="0" dirty="0">
                <a:latin typeface="Times New Roman" panose="02020603050405020304" pitchFamily="18" charset="0"/>
              </a:rPr>
              <a:t>一、从下面每小题的A、B、C三个选项中选出可以替换划线部分的最佳选项。</a:t>
            </a:r>
          </a:p>
          <a:p>
            <a:r>
              <a:rPr lang="zh-CN" altLang="en-US" sz="2800" b="0" dirty="0">
                <a:latin typeface="Times New Roman" panose="02020603050405020304" pitchFamily="18" charset="0"/>
              </a:rPr>
              <a:t>(    )1. What a </a:t>
            </a:r>
            <a:r>
              <a:rPr lang="zh-CN" altLang="en-US" sz="2800" b="0" u="sng" dirty="0">
                <a:latin typeface="Times New Roman" panose="02020603050405020304" pitchFamily="18" charset="0"/>
              </a:rPr>
              <a:t>shame</a:t>
            </a:r>
            <a:r>
              <a:rPr lang="zh-CN" altLang="en-US" sz="2800" b="0" dirty="0">
                <a:latin typeface="Times New Roman" panose="02020603050405020304" pitchFamily="18" charset="0"/>
              </a:rPr>
              <a:t>! I thought she was going to win the game.</a:t>
            </a:r>
          </a:p>
          <a:p>
            <a:r>
              <a:rPr lang="en-US" altLang="zh-CN" sz="2800" b="0">
                <a:latin typeface="Times New Roman" panose="02020603050405020304" pitchFamily="18" charset="0"/>
              </a:rPr>
              <a:t>	</a:t>
            </a:r>
            <a:r>
              <a:rPr lang="zh-CN" altLang="en-US" sz="2800" b="0" dirty="0">
                <a:latin typeface="Times New Roman" panose="02020603050405020304" pitchFamily="18" charset="0"/>
              </a:rPr>
              <a:t>A. surprise           B. pity            C. day</a:t>
            </a:r>
          </a:p>
          <a:p>
            <a:r>
              <a:rPr lang="zh-CN" altLang="en-US" sz="2800" b="0" dirty="0">
                <a:latin typeface="Times New Roman" panose="02020603050405020304" pitchFamily="18" charset="0"/>
              </a:rPr>
              <a:t>(    )2. He runs so well that he wants to </a:t>
            </a:r>
            <a:r>
              <a:rPr lang="zh-CN" altLang="en-US" sz="2800" b="0" u="sng" dirty="0">
                <a:latin typeface="Times New Roman" panose="02020603050405020304" pitchFamily="18" charset="0"/>
              </a:rPr>
              <a:t>enter</a:t>
            </a:r>
            <a:r>
              <a:rPr lang="zh-CN" altLang="en-US" sz="2800" b="0" dirty="0">
                <a:latin typeface="Times New Roman" panose="02020603050405020304" pitchFamily="18" charset="0"/>
              </a:rPr>
              <a:t> some races.</a:t>
            </a:r>
          </a:p>
          <a:p>
            <a:r>
              <a:rPr lang="en-US" altLang="zh-CN" sz="2800" b="0">
                <a:latin typeface="Times New Roman" panose="02020603050405020304" pitchFamily="18" charset="0"/>
              </a:rPr>
              <a:t>	</a:t>
            </a:r>
            <a:r>
              <a:rPr lang="zh-CN" altLang="en-US" sz="2800" b="0" dirty="0">
                <a:latin typeface="Times New Roman" panose="02020603050405020304" pitchFamily="18" charset="0"/>
              </a:rPr>
              <a:t>A. get into </a:t>
            </a:r>
            <a:r>
              <a:rPr lang="en-US" altLang="zh-CN" sz="2800" b="0">
                <a:latin typeface="Times New Roman" panose="02020603050405020304" pitchFamily="18" charset="0"/>
              </a:rPr>
              <a:t>			</a:t>
            </a:r>
            <a:r>
              <a:rPr lang="zh-CN" altLang="en-US" sz="2800" b="0" dirty="0">
                <a:latin typeface="Times New Roman" panose="02020603050405020304" pitchFamily="18" charset="0"/>
              </a:rPr>
              <a:t>B. put in</a:t>
            </a:r>
          </a:p>
          <a:p>
            <a:r>
              <a:rPr lang="en-US" altLang="zh-CN" sz="2800" b="0">
                <a:latin typeface="Times New Roman" panose="02020603050405020304" pitchFamily="18" charset="0"/>
              </a:rPr>
              <a:t>	</a:t>
            </a:r>
            <a:r>
              <a:rPr lang="zh-CN" altLang="en-US" sz="2800" b="0" dirty="0">
                <a:latin typeface="Times New Roman" panose="02020603050405020304" pitchFamily="18" charset="0"/>
              </a:rPr>
              <a:t>C. take part in</a:t>
            </a:r>
          </a:p>
          <a:p>
            <a:r>
              <a:rPr lang="zh-CN" altLang="en-US" sz="2800" b="0" dirty="0">
                <a:latin typeface="Times New Roman" panose="02020603050405020304" pitchFamily="18" charset="0"/>
              </a:rPr>
              <a:t>(    )3. I </a:t>
            </a:r>
            <a:r>
              <a:rPr lang="zh-CN" altLang="en-US" sz="2800" b="0" u="sng" dirty="0">
                <a:latin typeface="Times New Roman" panose="02020603050405020304" pitchFamily="18" charset="0"/>
              </a:rPr>
              <a:t>am dying to</a:t>
            </a:r>
            <a:r>
              <a:rPr lang="zh-CN" altLang="en-US" sz="2800" b="0" dirty="0">
                <a:latin typeface="Times New Roman" panose="02020603050405020304" pitchFamily="18" charset="0"/>
              </a:rPr>
              <a:t> spend the holiday with my family.</a:t>
            </a:r>
          </a:p>
          <a:p>
            <a:r>
              <a:rPr lang="en-US" altLang="zh-CN" sz="2800" b="0">
                <a:latin typeface="Times New Roman" panose="02020603050405020304" pitchFamily="18" charset="0"/>
              </a:rPr>
              <a:t>	</a:t>
            </a:r>
            <a:r>
              <a:rPr lang="zh-CN" altLang="en-US" sz="2800" b="0" dirty="0">
                <a:latin typeface="Times New Roman" panose="02020603050405020304" pitchFamily="18" charset="0"/>
              </a:rPr>
              <a:t>A. am too busy to </a:t>
            </a:r>
            <a:r>
              <a:rPr lang="en-US" altLang="zh-CN" sz="2800" b="0">
                <a:latin typeface="Times New Roman" panose="02020603050405020304" pitchFamily="18" charset="0"/>
              </a:rPr>
              <a:t>	</a:t>
            </a:r>
            <a:r>
              <a:rPr lang="zh-CN" altLang="en-US" sz="2800" b="0" dirty="0">
                <a:latin typeface="Times New Roman" panose="02020603050405020304" pitchFamily="18" charset="0"/>
              </a:rPr>
              <a:t>B. really want to</a:t>
            </a:r>
          </a:p>
          <a:p>
            <a:r>
              <a:rPr lang="en-US" altLang="zh-CN" sz="2800" b="0">
                <a:latin typeface="Times New Roman" panose="02020603050405020304" pitchFamily="18" charset="0"/>
              </a:rPr>
              <a:t>	</a:t>
            </a:r>
            <a:r>
              <a:rPr lang="zh-CN" altLang="en-US" sz="2800" b="0" dirty="0">
                <a:latin typeface="Times New Roman" panose="02020603050405020304" pitchFamily="18" charset="0"/>
              </a:rPr>
              <a:t>C. have time to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52450" y="1624330"/>
            <a:ext cx="42068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23875" y="2889250"/>
            <a:ext cx="43973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3875" y="4162425"/>
            <a:ext cx="420688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533400" y="533400"/>
            <a:ext cx="8153400" cy="5791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lnSpc>
                <a:spcPct val="10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二、选择填空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1.Be gentle _____ her.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A. on          B. about	     C. with	      D. at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it is honest _____ you to tell me the truth.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A. of      	   B. to	     C. for	      D. with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3. I rushed for the door and ____ the cat in the hallway.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A. fell over      B. fell down	C. fell of	D. fell to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I won the game and I felt ____ with myself.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A. pleas      		B. pleased </a:t>
            </a:r>
          </a:p>
          <a:p>
            <a:pPr marL="0" indent="0"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 err="1">
                <a:latin typeface="Times New Roman" panose="02020603050405020304" pitchFamily="18" charset="0"/>
              </a:rPr>
              <a:t>C.pleasant</a:t>
            </a:r>
            <a:r>
              <a:rPr lang="en-US" altLang="zh-CN" sz="2800">
                <a:latin typeface="Times New Roman" panose="02020603050405020304" pitchFamily="18" charset="0"/>
              </a:rPr>
              <a:t>		D. pleasure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" name="文本框 6"/>
          <p:cNvSpPr txBox="1"/>
          <p:nvPr/>
        </p:nvSpPr>
        <p:spPr>
          <a:xfrm>
            <a:off x="2514600" y="10048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文本框 6"/>
          <p:cNvSpPr txBox="1"/>
          <p:nvPr/>
        </p:nvSpPr>
        <p:spPr>
          <a:xfrm>
            <a:off x="2971800" y="21336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A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文本框 6"/>
          <p:cNvSpPr txBox="1"/>
          <p:nvPr/>
        </p:nvSpPr>
        <p:spPr>
          <a:xfrm>
            <a:off x="4902200" y="316928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A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39970" y="431673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内容占位符 2"/>
          <p:cNvSpPr>
            <a:spLocks noGrp="1"/>
          </p:cNvSpPr>
          <p:nvPr>
            <p:ph idx="4294967295"/>
          </p:nvPr>
        </p:nvSpPr>
        <p:spPr>
          <a:xfrm>
            <a:off x="381000" y="533400"/>
            <a:ext cx="8229600" cy="5943600"/>
          </a:xfrm>
        </p:spPr>
        <p:txBody>
          <a:bodyPr vert="horz" wrap="square" lIns="91440" tIns="45720" rIns="91440" bIns="45720" anchor="t"/>
          <a:lstStyle/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_____ my experience,  very few people really understand the problem.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A. At		B. On		C. With	D. In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He is _____ to meet his mother.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A. dead 		B. died	C. dying	D. die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Please ______ in for Flight 636.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A. fill		B. check	C. add	D. come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The children can’t _____ for Christmas to come.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A. expect		B. wait	C. hope	D. want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we all try and help one____.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A. other 				B. another	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C. others				D. the other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" name="文本框 6"/>
          <p:cNvSpPr txBox="1"/>
          <p:nvPr/>
        </p:nvSpPr>
        <p:spPr>
          <a:xfrm>
            <a:off x="1143000" y="533400"/>
            <a:ext cx="4445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文本框 6"/>
          <p:cNvSpPr txBox="1"/>
          <p:nvPr/>
        </p:nvSpPr>
        <p:spPr>
          <a:xfrm>
            <a:off x="1981200" y="1981200"/>
            <a:ext cx="4445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文本框 6"/>
          <p:cNvSpPr txBox="1"/>
          <p:nvPr/>
        </p:nvSpPr>
        <p:spPr>
          <a:xfrm>
            <a:off x="2438400" y="2895600"/>
            <a:ext cx="4238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62400" y="3962400"/>
            <a:ext cx="4238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文本框 6"/>
          <p:cNvSpPr txBox="1"/>
          <p:nvPr/>
        </p:nvSpPr>
        <p:spPr>
          <a:xfrm>
            <a:off x="4283710" y="5022850"/>
            <a:ext cx="4238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文本框 1"/>
          <p:cNvSpPr txBox="1"/>
          <p:nvPr/>
        </p:nvSpPr>
        <p:spPr>
          <a:xfrm>
            <a:off x="457200" y="685800"/>
            <a:ext cx="8188325" cy="52984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三、用括号内所给动词的适当形式填空。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1. After three years of hard work, I managed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</a:t>
            </a:r>
            <a:r>
              <a:rPr lang="en-US" altLang="zh-CN" sz="2800" b="0">
                <a:latin typeface="Times New Roman" panose="02020603050405020304" pitchFamily="18" charset="0"/>
              </a:rPr>
              <a:t>________</a:t>
            </a:r>
            <a:r>
              <a:rPr lang="zh-CN" altLang="en-US" sz="2800" b="0" dirty="0">
                <a:latin typeface="Times New Roman" panose="02020603050405020304" pitchFamily="18" charset="0"/>
              </a:rPr>
              <a:t>(enter) a key senior school.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2. She kept on </a:t>
            </a:r>
            <a:r>
              <a:rPr lang="en-US" altLang="zh-CN" sz="2800" b="0">
                <a:latin typeface="Times New Roman" panose="02020603050405020304" pitchFamily="18" charset="0"/>
                <a:sym typeface="Arial" panose="020B0604020202020204" pitchFamily="34" charset="0"/>
              </a:rPr>
              <a:t>________</a:t>
            </a:r>
            <a:r>
              <a:rPr lang="zh-CN" altLang="en-US" sz="2800" b="0" dirty="0">
                <a:latin typeface="Times New Roman" panose="02020603050405020304" pitchFamily="18" charset="0"/>
              </a:rPr>
              <a:t>(sing) the song until she  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was good at it.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3. The disabled boy is dying </a:t>
            </a:r>
            <a:r>
              <a:rPr lang="en-US" altLang="zh-CN" sz="2800" b="0">
                <a:latin typeface="Times New Roman" panose="02020603050405020304" pitchFamily="18" charset="0"/>
                <a:sym typeface="Arial" panose="020B0604020202020204" pitchFamily="34" charset="0"/>
              </a:rPr>
              <a:t>________</a:t>
            </a:r>
            <a:r>
              <a:rPr lang="zh-CN" altLang="en-US" sz="2800" b="0" dirty="0">
                <a:latin typeface="Times New Roman" panose="02020603050405020304" pitchFamily="18" charset="0"/>
              </a:rPr>
              <a:t>(study) with 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the normal children in the classroom.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4. Unluckily, when I went out, I found the poor dog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</a:t>
            </a:r>
            <a:r>
              <a:rPr lang="en-US" altLang="zh-CN" sz="2800" b="0">
                <a:latin typeface="Times New Roman" panose="02020603050405020304" pitchFamily="18" charset="0"/>
                <a:sym typeface="Arial" panose="020B0604020202020204" pitchFamily="34" charset="0"/>
              </a:rPr>
              <a:t>________</a:t>
            </a:r>
            <a:r>
              <a:rPr lang="zh-CN" altLang="en-US" sz="2800" b="0" dirty="0">
                <a:latin typeface="Times New Roman" panose="02020603050405020304" pitchFamily="18" charset="0"/>
              </a:rPr>
              <a:t>(die) in the garden.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62000" y="1905000"/>
            <a:ext cx="13874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to enter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18740" y="2422525"/>
            <a:ext cx="13144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singing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54245" y="3657600"/>
            <a:ext cx="14287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to study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231900" y="5272088"/>
            <a:ext cx="9779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dead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内容占位符 2"/>
          <p:cNvSpPr>
            <a:spLocks noGrp="1"/>
          </p:cNvSpPr>
          <p:nvPr>
            <p:ph idx="4294967295"/>
          </p:nvPr>
        </p:nvSpPr>
        <p:spPr>
          <a:xfrm>
            <a:off x="447675" y="685800"/>
            <a:ext cx="8164513" cy="5676900"/>
          </a:xfrm>
        </p:spPr>
        <p:txBody>
          <a:bodyPr vert="horz" wrap="square" lIns="91440" tIns="45720" rIns="91440" bIns="45720" anchor="t"/>
          <a:lstStyle/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四、根据汉语意思完成句子。</a:t>
            </a:r>
          </a:p>
          <a:p>
            <a:pPr marL="495300" indent="-495300">
              <a:buFont typeface="Wingdings 2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他抓着一块木板在水中漂浮了两个钟头，最后得   </a:t>
            </a:r>
          </a:p>
          <a:p>
            <a:pPr marL="495300" indent="-495300">
              <a:buFont typeface="Wingdings 2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救了。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He </a:t>
            </a:r>
            <a:r>
              <a:rPr lang="en-US" altLang="en-US" sz="2800">
                <a:latin typeface="Times New Roman" panose="02020603050405020304" pitchFamily="18" charset="0"/>
              </a:rPr>
              <a:t>_____ </a:t>
            </a:r>
            <a:r>
              <a:rPr lang="en-US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_____ _____</a:t>
            </a:r>
            <a:r>
              <a:rPr lang="zh-CN" altLang="en-US" sz="2800" dirty="0">
                <a:latin typeface="Times New Roman" panose="02020603050405020304" pitchFamily="18" charset="0"/>
              </a:rPr>
              <a:t>a wood block and 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floated in the water for two hours. At last he was 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saved.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2. 站稳了，保持平衡!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Keep your feet and </a:t>
            </a:r>
            <a:r>
              <a:rPr lang="en-US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_____ _____ _____</a:t>
            </a:r>
            <a:r>
              <a:rPr lang="zh-CN" altLang="en-US" sz="2800" dirty="0">
                <a:latin typeface="Times New Roman" panose="02020603050405020304" pitchFamily="18" charset="0"/>
              </a:rPr>
              <a:t>!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3. 请快点办理登机手续，飞机很快要起飞了。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Please </a:t>
            </a:r>
            <a:r>
              <a:rPr lang="en-US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_____ _____ </a:t>
            </a:r>
            <a:r>
              <a:rPr lang="zh-CN" altLang="en-US" sz="2800" dirty="0">
                <a:latin typeface="Times New Roman" panose="02020603050405020304" pitchFamily="18" charset="0"/>
              </a:rPr>
              <a:t>quickly. The plane is going </a:t>
            </a:r>
          </a:p>
          <a:p>
            <a:pPr marL="495300" indent="-495300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to take off soon.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447800" y="2133600"/>
            <a:ext cx="17430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held on to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33800" y="4191000"/>
            <a:ext cx="30972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keep your balance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955165" y="5202555"/>
            <a:ext cx="16452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check    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内容占位符 2"/>
          <p:cNvSpPr>
            <a:spLocks noGrp="1"/>
          </p:cNvSpPr>
          <p:nvPr>
            <p:ph idx="4294967295"/>
          </p:nvPr>
        </p:nvSpPr>
        <p:spPr>
          <a:xfrm>
            <a:off x="457200" y="533400"/>
            <a:ext cx="8153400" cy="5592763"/>
          </a:xfrm>
        </p:spPr>
        <p:txBody>
          <a:bodyPr vert="horz" wrap="square" lIns="91440" tIns="45720" rIns="91440" bIns="45720" anchor="t"/>
          <a:lstStyle/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她住在我家对面。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She lives _________ our home.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</a:rPr>
              <a:t>在非洲生活是一次非同寻常的经历。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Living in Africa was quite____ ____ 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</a:t>
            </a:r>
            <a:r>
              <a:rPr lang="zh-CN" altLang="en-US" sz="2800" dirty="0">
                <a:latin typeface="Times New Roman" panose="02020603050405020304" pitchFamily="18" charset="0"/>
              </a:rPr>
              <a:t>说实在的，那是我读过最差的书。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 _____, it was one of the worst books 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I’ve ever read.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</a:t>
            </a:r>
            <a:r>
              <a:rPr lang="zh-CN" altLang="en-US" sz="2800" dirty="0">
                <a:latin typeface="Times New Roman" panose="02020603050405020304" pitchFamily="18" charset="0"/>
              </a:rPr>
              <a:t>他们不能来了，真遗憾！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 _____ they couldn’t come.</a:t>
            </a: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</a:t>
            </a:r>
            <a:r>
              <a:rPr lang="zh-CN" altLang="en-US" sz="2800" dirty="0">
                <a:latin typeface="Times New Roman" panose="02020603050405020304" pitchFamily="18" charset="0"/>
              </a:rPr>
              <a:t>整天学习使我很很疲惫。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514350" indent="-51435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studying all day long ____ ____ _____ 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" name="文本框 5"/>
          <p:cNvSpPr txBox="1"/>
          <p:nvPr/>
        </p:nvSpPr>
        <p:spPr>
          <a:xfrm>
            <a:off x="2286000" y="990600"/>
            <a:ext cx="16303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opposite 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文本框 5"/>
          <p:cNvSpPr txBox="1"/>
          <p:nvPr/>
        </p:nvSpPr>
        <p:spPr>
          <a:xfrm>
            <a:off x="4633913" y="2043113"/>
            <a:ext cx="25225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an experience.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70280" y="3068320"/>
            <a:ext cx="234473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To be honest 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" name="文本框 5"/>
          <p:cNvSpPr txBox="1"/>
          <p:nvPr/>
        </p:nvSpPr>
        <p:spPr>
          <a:xfrm>
            <a:off x="1084263" y="4609465"/>
            <a:ext cx="21161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It’s a shame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文本框 5"/>
          <p:cNvSpPr txBox="1"/>
          <p:nvPr/>
        </p:nvSpPr>
        <p:spPr>
          <a:xfrm>
            <a:off x="4046220" y="5602605"/>
            <a:ext cx="264318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makes me tired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Read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7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流畅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CC2"/>
      </a:accent6>
      <a:hlink>
        <a:srgbClr val="E2D700"/>
      </a:hlink>
      <a:folHlink>
        <a:srgbClr val="85DFD0"/>
      </a:folHlink>
    </a:clrScheme>
    <a:fontScheme name="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CC2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8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Reading模板</Template>
  <TotalTime>1</TotalTime>
  <Words>665</Words>
  <Application>Microsoft Office PowerPoint</Application>
  <PresentationFormat>全屏显示(4:3)</PresentationFormat>
  <Paragraphs>134</Paragraphs>
  <Slides>14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16" baseType="lpstr">
      <vt:lpstr>Reading模板</vt:lpstr>
      <vt:lpstr>7_流畅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</cp:lastModifiedBy>
  <cp:revision>52</cp:revision>
  <dcterms:created xsi:type="dcterms:W3CDTF">2017-06-02T08:02:00Z</dcterms:created>
  <dcterms:modified xsi:type="dcterms:W3CDTF">2018-07-05T08:02:59Z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