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339FFE-8BBF-4E49-BFAE-0038AF7988F9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00C487D-0280-4CE1-AAFE-AD056D9E6BD1}">
      <dgm:prSet phldrT="[文本]"/>
      <dgm:spPr/>
      <dgm:t>
        <a:bodyPr/>
        <a:lstStyle/>
        <a:p>
          <a:r>
            <a:rPr lang="zh-CN" altLang="en-US" b="1" dirty="0" smtClean="0"/>
            <a:t>垂径定理及圆周角定理</a:t>
          </a:r>
          <a:endParaRPr lang="zh-CN" altLang="en-US" b="1" dirty="0"/>
        </a:p>
      </dgm:t>
    </dgm:pt>
    <dgm:pt modelId="{8AC2088E-B73E-4D25-A854-02FB32D23229}" type="parTrans" cxnId="{F3EF1700-A1A3-4DA8-8C83-54C97437A48E}">
      <dgm:prSet/>
      <dgm:spPr/>
      <dgm:t>
        <a:bodyPr/>
        <a:lstStyle/>
        <a:p>
          <a:endParaRPr lang="zh-CN" altLang="en-US"/>
        </a:p>
      </dgm:t>
    </dgm:pt>
    <dgm:pt modelId="{1E57D8A8-F10D-4957-A83A-159B1BA78E1F}" type="sibTrans" cxnId="{F3EF1700-A1A3-4DA8-8C83-54C97437A48E}">
      <dgm:prSet/>
      <dgm:spPr/>
      <dgm:t>
        <a:bodyPr/>
        <a:lstStyle/>
        <a:p>
          <a:endParaRPr lang="zh-CN" altLang="en-US"/>
        </a:p>
      </dgm:t>
    </dgm:pt>
    <dgm:pt modelId="{F5590603-E895-4A3D-929A-3893F9504C0C}">
      <dgm:prSet phldrT="[文本]"/>
      <dgm:spPr/>
      <dgm:t>
        <a:bodyPr/>
        <a:lstStyle/>
        <a:p>
          <a:r>
            <a:rPr lang="zh-CN" altLang="en-US" b="1" dirty="0" smtClean="0"/>
            <a:t>点、圆与圆的位置关系</a:t>
          </a:r>
          <a:endParaRPr lang="zh-CN" altLang="en-US" b="1" dirty="0"/>
        </a:p>
      </dgm:t>
    </dgm:pt>
    <dgm:pt modelId="{A0AFEB03-3C20-44B1-80B9-513C344CA2B2}" type="parTrans" cxnId="{C54C00D6-6CDF-46D0-8C4C-9801CFEAF8D9}">
      <dgm:prSet/>
      <dgm:spPr/>
      <dgm:t>
        <a:bodyPr/>
        <a:lstStyle/>
        <a:p>
          <a:endParaRPr lang="zh-CN" altLang="en-US"/>
        </a:p>
      </dgm:t>
    </dgm:pt>
    <dgm:pt modelId="{96EE35D5-BA04-42D5-A145-783CA1C5B551}" type="sibTrans" cxnId="{C54C00D6-6CDF-46D0-8C4C-9801CFEAF8D9}">
      <dgm:prSet/>
      <dgm:spPr/>
      <dgm:t>
        <a:bodyPr/>
        <a:lstStyle/>
        <a:p>
          <a:endParaRPr lang="zh-CN" altLang="en-US"/>
        </a:p>
      </dgm:t>
    </dgm:pt>
    <dgm:pt modelId="{158E378C-D8FA-4EE3-AFD5-89FA71BB2086}">
      <dgm:prSet phldrT="[文本]"/>
      <dgm:spPr/>
      <dgm:t>
        <a:bodyPr/>
        <a:lstStyle/>
        <a:p>
          <a:r>
            <a:rPr lang="zh-CN" altLang="en-US" b="1" dirty="0" smtClean="0"/>
            <a:t>弧长</a:t>
          </a:r>
          <a:endParaRPr lang="zh-CN" altLang="en-US" b="1" dirty="0"/>
        </a:p>
      </dgm:t>
    </dgm:pt>
    <dgm:pt modelId="{5B5A3C0C-1C4A-4D65-B41D-0C14FF176B2B}" type="parTrans" cxnId="{9A25809C-B214-4AF6-95DC-7CF36E0C709A}">
      <dgm:prSet/>
      <dgm:spPr/>
      <dgm:t>
        <a:bodyPr/>
        <a:lstStyle/>
        <a:p>
          <a:endParaRPr lang="zh-CN" altLang="en-US"/>
        </a:p>
      </dgm:t>
    </dgm:pt>
    <dgm:pt modelId="{29D28E14-5A56-4E07-86CE-2B23B525A877}" type="sibTrans" cxnId="{9A25809C-B214-4AF6-95DC-7CF36E0C709A}">
      <dgm:prSet/>
      <dgm:spPr/>
      <dgm:t>
        <a:bodyPr/>
        <a:lstStyle/>
        <a:p>
          <a:endParaRPr lang="zh-CN" altLang="en-US"/>
        </a:p>
      </dgm:t>
    </dgm:pt>
    <dgm:pt modelId="{B8187BBF-6262-4C37-97AB-8BFB6115DB18}">
      <dgm:prSet phldrT="[文本]"/>
      <dgm:spPr/>
      <dgm:t>
        <a:bodyPr/>
        <a:lstStyle/>
        <a:p>
          <a:r>
            <a:rPr lang="zh-CN" altLang="en-US" b="1" dirty="0" smtClean="0"/>
            <a:t>扇形的面积</a:t>
          </a:r>
          <a:endParaRPr lang="zh-CN" altLang="en-US" b="1" dirty="0"/>
        </a:p>
      </dgm:t>
    </dgm:pt>
    <dgm:pt modelId="{CB757A97-4335-41CA-BE3E-F45F2E247D5F}" type="parTrans" cxnId="{2E892EB4-741C-48B5-8C09-D75A761C9123}">
      <dgm:prSet/>
      <dgm:spPr/>
      <dgm:t>
        <a:bodyPr/>
        <a:lstStyle/>
        <a:p>
          <a:endParaRPr lang="zh-CN" altLang="en-US"/>
        </a:p>
      </dgm:t>
    </dgm:pt>
    <dgm:pt modelId="{8B2314C2-7FAC-43BF-959A-3A526154F34F}" type="sibTrans" cxnId="{2E892EB4-741C-48B5-8C09-D75A761C9123}">
      <dgm:prSet/>
      <dgm:spPr/>
      <dgm:t>
        <a:bodyPr/>
        <a:lstStyle/>
        <a:p>
          <a:endParaRPr lang="zh-CN" altLang="en-US"/>
        </a:p>
      </dgm:t>
    </dgm:pt>
    <dgm:pt modelId="{FDC7BC4E-E0B6-476D-89F4-3ABFD3C1E2FF}">
      <dgm:prSet phldrT="[文本]"/>
      <dgm:spPr/>
      <dgm:t>
        <a:bodyPr/>
        <a:lstStyle/>
        <a:p>
          <a:r>
            <a:rPr lang="zh-CN" altLang="en-US" b="1" dirty="0" smtClean="0"/>
            <a:t>直线与圆的位置关系、切线长定理</a:t>
          </a:r>
          <a:endParaRPr lang="zh-CN" altLang="en-US" b="1" dirty="0"/>
        </a:p>
      </dgm:t>
    </dgm:pt>
    <dgm:pt modelId="{047AA06E-C53B-4F0E-82A9-D2F839A70568}" type="parTrans" cxnId="{0893C155-7AB2-4CA7-BA47-5916967A2D8A}">
      <dgm:prSet/>
      <dgm:spPr/>
      <dgm:t>
        <a:bodyPr/>
        <a:lstStyle/>
        <a:p>
          <a:endParaRPr lang="zh-CN" altLang="en-US"/>
        </a:p>
      </dgm:t>
    </dgm:pt>
    <dgm:pt modelId="{96EBDA82-9906-4FB3-AD2B-53A4DC54ADCD}" type="sibTrans" cxnId="{0893C155-7AB2-4CA7-BA47-5916967A2D8A}">
      <dgm:prSet/>
      <dgm:spPr/>
      <dgm:t>
        <a:bodyPr/>
        <a:lstStyle/>
        <a:p>
          <a:endParaRPr lang="zh-CN" altLang="en-US"/>
        </a:p>
      </dgm:t>
    </dgm:pt>
    <dgm:pt modelId="{BDEBBCEB-4BD6-4097-9F21-53ADA01F0842}">
      <dgm:prSet phldrT="[文本]"/>
      <dgm:spPr/>
      <dgm:t>
        <a:bodyPr/>
        <a:lstStyle/>
        <a:p>
          <a:r>
            <a:rPr lang="zh-CN" altLang="en-US" b="1" dirty="0" smtClean="0"/>
            <a:t>圆锥的侧面积与全面积</a:t>
          </a:r>
          <a:endParaRPr lang="zh-CN" altLang="en-US" b="1" dirty="0"/>
        </a:p>
      </dgm:t>
    </dgm:pt>
    <dgm:pt modelId="{C9573FEF-3945-4721-B49E-2A28FDBDB823}" type="parTrans" cxnId="{A30FAA12-8DD7-4109-A08F-FF7F14DC5B16}">
      <dgm:prSet/>
      <dgm:spPr/>
      <dgm:t>
        <a:bodyPr/>
        <a:lstStyle/>
        <a:p>
          <a:endParaRPr lang="zh-CN" altLang="en-US"/>
        </a:p>
      </dgm:t>
    </dgm:pt>
    <dgm:pt modelId="{C4C03051-618E-4B52-AE10-4C131FB908FD}" type="sibTrans" cxnId="{A30FAA12-8DD7-4109-A08F-FF7F14DC5B16}">
      <dgm:prSet/>
      <dgm:spPr/>
      <dgm:t>
        <a:bodyPr/>
        <a:lstStyle/>
        <a:p>
          <a:endParaRPr lang="zh-CN" altLang="en-US"/>
        </a:p>
      </dgm:t>
    </dgm:pt>
    <dgm:pt modelId="{845B93DC-B153-44B8-A68F-09A1656E02F9}">
      <dgm:prSet phldrT="[文本]"/>
      <dgm:spPr/>
      <dgm:t>
        <a:bodyPr/>
        <a:lstStyle/>
        <a:p>
          <a:r>
            <a:rPr lang="zh-CN" altLang="en-US" b="1" dirty="0" smtClean="0"/>
            <a:t>圆的基本性质</a:t>
          </a:r>
          <a:endParaRPr lang="zh-CN" altLang="en-US" b="1" dirty="0"/>
        </a:p>
      </dgm:t>
    </dgm:pt>
    <dgm:pt modelId="{580AB97A-A0C0-4E58-A0EF-983C02449F8F}" type="parTrans" cxnId="{07CBC8ED-54D1-4C0B-8728-AD761527F569}">
      <dgm:prSet/>
      <dgm:spPr/>
      <dgm:t>
        <a:bodyPr/>
        <a:lstStyle/>
        <a:p>
          <a:endParaRPr lang="zh-CN" altLang="en-US"/>
        </a:p>
      </dgm:t>
    </dgm:pt>
    <dgm:pt modelId="{E337D11D-7260-4F24-AFB7-158693BB6642}" type="sibTrans" cxnId="{07CBC8ED-54D1-4C0B-8728-AD761527F569}">
      <dgm:prSet/>
      <dgm:spPr/>
      <dgm:t>
        <a:bodyPr/>
        <a:lstStyle/>
        <a:p>
          <a:endParaRPr lang="zh-CN" altLang="en-US"/>
        </a:p>
      </dgm:t>
    </dgm:pt>
    <dgm:pt modelId="{061CA46C-8238-4316-A576-0E67060327E9}">
      <dgm:prSet phldrT="[文本]"/>
      <dgm:spPr/>
      <dgm:t>
        <a:bodyPr/>
        <a:lstStyle/>
        <a:p>
          <a:r>
            <a:rPr lang="zh-CN" altLang="en-US" b="1" dirty="0" smtClean="0"/>
            <a:t>圆的位置关系</a:t>
          </a:r>
          <a:endParaRPr lang="zh-CN" altLang="en-US" b="1" dirty="0"/>
        </a:p>
      </dgm:t>
    </dgm:pt>
    <dgm:pt modelId="{EDFEAF21-0BDA-40D1-A90E-8A2315385DD4}" type="parTrans" cxnId="{6F49DF72-0D68-4AFE-81FF-B910666FFEAF}">
      <dgm:prSet/>
      <dgm:spPr/>
      <dgm:t>
        <a:bodyPr/>
        <a:lstStyle/>
        <a:p>
          <a:endParaRPr lang="zh-CN" altLang="en-US"/>
        </a:p>
      </dgm:t>
    </dgm:pt>
    <dgm:pt modelId="{EBD51D22-FF58-4443-A3DA-B725D2FCA813}" type="sibTrans" cxnId="{6F49DF72-0D68-4AFE-81FF-B910666FFEAF}">
      <dgm:prSet/>
      <dgm:spPr/>
      <dgm:t>
        <a:bodyPr/>
        <a:lstStyle/>
        <a:p>
          <a:endParaRPr lang="zh-CN" altLang="en-US"/>
        </a:p>
      </dgm:t>
    </dgm:pt>
    <dgm:pt modelId="{5BB07FA0-F5D9-48C2-999F-726EDD850AF7}">
      <dgm:prSet phldrT="[文本]"/>
      <dgm:spPr/>
      <dgm:t>
        <a:bodyPr/>
        <a:lstStyle/>
        <a:p>
          <a:r>
            <a:rPr lang="zh-CN" altLang="en-US" b="1" dirty="0" smtClean="0"/>
            <a:t>与圆有关的计算</a:t>
          </a:r>
          <a:endParaRPr lang="zh-CN" altLang="en-US" b="1" dirty="0"/>
        </a:p>
      </dgm:t>
    </dgm:pt>
    <dgm:pt modelId="{517FF874-82B1-489D-9F3E-962B68CF0654}" type="parTrans" cxnId="{082C7E5C-C81C-4B39-BE88-C32DFDE3F6F1}">
      <dgm:prSet/>
      <dgm:spPr/>
      <dgm:t>
        <a:bodyPr/>
        <a:lstStyle/>
        <a:p>
          <a:endParaRPr lang="zh-CN" altLang="en-US"/>
        </a:p>
      </dgm:t>
    </dgm:pt>
    <dgm:pt modelId="{E1378A0C-A506-4454-887C-6E30649950A3}" type="sibTrans" cxnId="{082C7E5C-C81C-4B39-BE88-C32DFDE3F6F1}">
      <dgm:prSet/>
      <dgm:spPr/>
      <dgm:t>
        <a:bodyPr/>
        <a:lstStyle/>
        <a:p>
          <a:endParaRPr lang="zh-CN" altLang="en-US"/>
        </a:p>
      </dgm:t>
    </dgm:pt>
    <dgm:pt modelId="{E0DB995B-FBE5-4636-BEB6-3465211A3D21}" type="pres">
      <dgm:prSet presAssocID="{30339FFE-8BBF-4E49-BFAE-0038AF7988F9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E046223C-141B-48E8-97A5-5CCCA560444A}" type="pres">
      <dgm:prSet presAssocID="{30339FFE-8BBF-4E49-BFAE-0038AF7988F9}" presName="hierFlow" presStyleCnt="0"/>
      <dgm:spPr/>
    </dgm:pt>
    <dgm:pt modelId="{10F14FD5-D612-4231-80E7-85BD1D1868E4}" type="pres">
      <dgm:prSet presAssocID="{30339FFE-8BBF-4E49-BFAE-0038AF7988F9}" presName="firstBuf" presStyleCnt="0"/>
      <dgm:spPr/>
    </dgm:pt>
    <dgm:pt modelId="{FD23964E-8E5A-4927-AA5D-63D8C9DC2A30}" type="pres">
      <dgm:prSet presAssocID="{30339FFE-8BBF-4E49-BFAE-0038AF7988F9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DB6045C0-D85D-4FE5-A1A5-C9278A4061E7}" type="pres">
      <dgm:prSet presAssocID="{000C487D-0280-4CE1-AAFE-AD056D9E6BD1}" presName="Name14" presStyleCnt="0"/>
      <dgm:spPr/>
    </dgm:pt>
    <dgm:pt modelId="{1C675DE0-8FD9-4DA3-93C9-89D7EB7BC8AB}" type="pres">
      <dgm:prSet presAssocID="{000C487D-0280-4CE1-AAFE-AD056D9E6BD1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60AF09E-86C5-4573-BD8F-C1ACDE62071B}" type="pres">
      <dgm:prSet presAssocID="{000C487D-0280-4CE1-AAFE-AD056D9E6BD1}" presName="hierChild2" presStyleCnt="0"/>
      <dgm:spPr/>
    </dgm:pt>
    <dgm:pt modelId="{BDADA8BD-3026-40EC-8FF5-09AAFF131565}" type="pres">
      <dgm:prSet presAssocID="{A0AFEB03-3C20-44B1-80B9-513C344CA2B2}" presName="Name19" presStyleLbl="parChTrans1D2" presStyleIdx="0" presStyleCnt="2"/>
      <dgm:spPr/>
      <dgm:t>
        <a:bodyPr/>
        <a:lstStyle/>
        <a:p>
          <a:endParaRPr lang="zh-CN" altLang="en-US"/>
        </a:p>
      </dgm:t>
    </dgm:pt>
    <dgm:pt modelId="{E83B8C17-3EE1-416B-B971-229AA36E000D}" type="pres">
      <dgm:prSet presAssocID="{F5590603-E895-4A3D-929A-3893F9504C0C}" presName="Name21" presStyleCnt="0"/>
      <dgm:spPr/>
    </dgm:pt>
    <dgm:pt modelId="{6FBDC83C-0D7E-48F1-95FA-A77B70A2B1EB}" type="pres">
      <dgm:prSet presAssocID="{F5590603-E895-4A3D-929A-3893F9504C0C}" presName="level2Shape" presStyleLbl="node2" presStyleIdx="0" presStyleCnt="2"/>
      <dgm:spPr/>
      <dgm:t>
        <a:bodyPr/>
        <a:lstStyle/>
        <a:p>
          <a:endParaRPr lang="zh-CN" altLang="en-US"/>
        </a:p>
      </dgm:t>
    </dgm:pt>
    <dgm:pt modelId="{5AF72B1F-67EF-461F-AAC4-53028A60BCAE}" type="pres">
      <dgm:prSet presAssocID="{F5590603-E895-4A3D-929A-3893F9504C0C}" presName="hierChild3" presStyleCnt="0"/>
      <dgm:spPr/>
    </dgm:pt>
    <dgm:pt modelId="{3030140A-CC46-41D0-BF15-D259BCFC89CE}" type="pres">
      <dgm:prSet presAssocID="{5B5A3C0C-1C4A-4D65-B41D-0C14FF176B2B}" presName="Name19" presStyleLbl="parChTrans1D3" presStyleIdx="0" presStyleCnt="3"/>
      <dgm:spPr/>
      <dgm:t>
        <a:bodyPr/>
        <a:lstStyle/>
        <a:p>
          <a:endParaRPr lang="zh-CN" altLang="en-US"/>
        </a:p>
      </dgm:t>
    </dgm:pt>
    <dgm:pt modelId="{9361EF96-D108-4295-8514-2C17B2378EF3}" type="pres">
      <dgm:prSet presAssocID="{158E378C-D8FA-4EE3-AFD5-89FA71BB2086}" presName="Name21" presStyleCnt="0"/>
      <dgm:spPr/>
    </dgm:pt>
    <dgm:pt modelId="{92C02BD4-00D7-4366-AD3C-66B32140D673}" type="pres">
      <dgm:prSet presAssocID="{158E378C-D8FA-4EE3-AFD5-89FA71BB2086}" presName="level2Shape" presStyleLbl="node3" presStyleIdx="0" presStyleCnt="3"/>
      <dgm:spPr/>
      <dgm:t>
        <a:bodyPr/>
        <a:lstStyle/>
        <a:p>
          <a:endParaRPr lang="zh-CN" altLang="en-US"/>
        </a:p>
      </dgm:t>
    </dgm:pt>
    <dgm:pt modelId="{7EDC8EDD-F76E-49C3-BC5B-BD50D7D631BD}" type="pres">
      <dgm:prSet presAssocID="{158E378C-D8FA-4EE3-AFD5-89FA71BB2086}" presName="hierChild3" presStyleCnt="0"/>
      <dgm:spPr/>
    </dgm:pt>
    <dgm:pt modelId="{F05EC976-AFA5-4627-8C11-9330DD40F93F}" type="pres">
      <dgm:prSet presAssocID="{CB757A97-4335-41CA-BE3E-F45F2E247D5F}" presName="Name19" presStyleLbl="parChTrans1D3" presStyleIdx="1" presStyleCnt="3"/>
      <dgm:spPr/>
      <dgm:t>
        <a:bodyPr/>
        <a:lstStyle/>
        <a:p>
          <a:endParaRPr lang="zh-CN" altLang="en-US"/>
        </a:p>
      </dgm:t>
    </dgm:pt>
    <dgm:pt modelId="{7653F43E-CE08-4EA1-BF8C-C0EC27AF3E1B}" type="pres">
      <dgm:prSet presAssocID="{B8187BBF-6262-4C37-97AB-8BFB6115DB18}" presName="Name21" presStyleCnt="0"/>
      <dgm:spPr/>
    </dgm:pt>
    <dgm:pt modelId="{8517A9F6-27B1-4275-A348-FF209AA6AAFF}" type="pres">
      <dgm:prSet presAssocID="{B8187BBF-6262-4C37-97AB-8BFB6115DB18}" presName="level2Shape" presStyleLbl="node3" presStyleIdx="1" presStyleCnt="3"/>
      <dgm:spPr/>
      <dgm:t>
        <a:bodyPr/>
        <a:lstStyle/>
        <a:p>
          <a:endParaRPr lang="zh-CN" altLang="en-US"/>
        </a:p>
      </dgm:t>
    </dgm:pt>
    <dgm:pt modelId="{7674E943-D311-41D1-9BD2-1446DE66D8AC}" type="pres">
      <dgm:prSet presAssocID="{B8187BBF-6262-4C37-97AB-8BFB6115DB18}" presName="hierChild3" presStyleCnt="0"/>
      <dgm:spPr/>
    </dgm:pt>
    <dgm:pt modelId="{CFDFFBCD-CD63-4C49-B946-A0AB323F9F97}" type="pres">
      <dgm:prSet presAssocID="{047AA06E-C53B-4F0E-82A9-D2F839A70568}" presName="Name19" presStyleLbl="parChTrans1D2" presStyleIdx="1" presStyleCnt="2"/>
      <dgm:spPr/>
      <dgm:t>
        <a:bodyPr/>
        <a:lstStyle/>
        <a:p>
          <a:endParaRPr lang="zh-CN" altLang="en-US"/>
        </a:p>
      </dgm:t>
    </dgm:pt>
    <dgm:pt modelId="{F5D83AC3-BB78-4703-9052-8441A2B4FF33}" type="pres">
      <dgm:prSet presAssocID="{FDC7BC4E-E0B6-476D-89F4-3ABFD3C1E2FF}" presName="Name21" presStyleCnt="0"/>
      <dgm:spPr/>
    </dgm:pt>
    <dgm:pt modelId="{6CDBE069-8332-4188-9D41-BB4800766871}" type="pres">
      <dgm:prSet presAssocID="{FDC7BC4E-E0B6-476D-89F4-3ABFD3C1E2FF}" presName="level2Shape" presStyleLbl="node2" presStyleIdx="1" presStyleCnt="2"/>
      <dgm:spPr/>
      <dgm:t>
        <a:bodyPr/>
        <a:lstStyle/>
        <a:p>
          <a:endParaRPr lang="zh-CN" altLang="en-US"/>
        </a:p>
      </dgm:t>
    </dgm:pt>
    <dgm:pt modelId="{8CB3B51C-795C-4384-820D-05B605E296B0}" type="pres">
      <dgm:prSet presAssocID="{FDC7BC4E-E0B6-476D-89F4-3ABFD3C1E2FF}" presName="hierChild3" presStyleCnt="0"/>
      <dgm:spPr/>
    </dgm:pt>
    <dgm:pt modelId="{661D21BA-1CB6-4A06-9BD1-22BA3D666CF5}" type="pres">
      <dgm:prSet presAssocID="{C9573FEF-3945-4721-B49E-2A28FDBDB823}" presName="Name19" presStyleLbl="parChTrans1D3" presStyleIdx="2" presStyleCnt="3"/>
      <dgm:spPr/>
      <dgm:t>
        <a:bodyPr/>
        <a:lstStyle/>
        <a:p>
          <a:endParaRPr lang="zh-CN" altLang="en-US"/>
        </a:p>
      </dgm:t>
    </dgm:pt>
    <dgm:pt modelId="{649ABB47-2EC4-457B-BC02-19FF8E4CA8F3}" type="pres">
      <dgm:prSet presAssocID="{BDEBBCEB-4BD6-4097-9F21-53ADA01F0842}" presName="Name21" presStyleCnt="0"/>
      <dgm:spPr/>
    </dgm:pt>
    <dgm:pt modelId="{69A415EE-99E3-4C9E-8ACF-3F5A6ABE6DC1}" type="pres">
      <dgm:prSet presAssocID="{BDEBBCEB-4BD6-4097-9F21-53ADA01F0842}" presName="level2Shape" presStyleLbl="node3" presStyleIdx="2" presStyleCnt="3"/>
      <dgm:spPr/>
      <dgm:t>
        <a:bodyPr/>
        <a:lstStyle/>
        <a:p>
          <a:endParaRPr lang="zh-CN" altLang="en-US"/>
        </a:p>
      </dgm:t>
    </dgm:pt>
    <dgm:pt modelId="{643447DA-93D9-4936-86C1-4FBA5DEA7E18}" type="pres">
      <dgm:prSet presAssocID="{BDEBBCEB-4BD6-4097-9F21-53ADA01F0842}" presName="hierChild3" presStyleCnt="0"/>
      <dgm:spPr/>
    </dgm:pt>
    <dgm:pt modelId="{E3E09CF8-E0C7-4067-9C5A-EB84D8B05F48}" type="pres">
      <dgm:prSet presAssocID="{30339FFE-8BBF-4E49-BFAE-0038AF7988F9}" presName="bgShapesFlow" presStyleCnt="0"/>
      <dgm:spPr/>
    </dgm:pt>
    <dgm:pt modelId="{25A8EBB3-A7BC-4FEC-9BDB-B410A2BBE57B}" type="pres">
      <dgm:prSet presAssocID="{845B93DC-B153-44B8-A68F-09A1656E02F9}" presName="rectComp" presStyleCnt="0"/>
      <dgm:spPr/>
    </dgm:pt>
    <dgm:pt modelId="{001A3DC3-E0B5-4CC6-A00F-8E32F8B34070}" type="pres">
      <dgm:prSet presAssocID="{845B93DC-B153-44B8-A68F-09A1656E02F9}" presName="bgRect" presStyleLbl="bgShp" presStyleIdx="0" presStyleCnt="3"/>
      <dgm:spPr/>
      <dgm:t>
        <a:bodyPr/>
        <a:lstStyle/>
        <a:p>
          <a:endParaRPr lang="zh-CN" altLang="en-US"/>
        </a:p>
      </dgm:t>
    </dgm:pt>
    <dgm:pt modelId="{365F156D-39FD-4041-A5BA-BC6C33A580D9}" type="pres">
      <dgm:prSet presAssocID="{845B93DC-B153-44B8-A68F-09A1656E02F9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23404E-0DF0-4E2D-B7B8-1F7D2E66DB98}" type="pres">
      <dgm:prSet presAssocID="{845B93DC-B153-44B8-A68F-09A1656E02F9}" presName="spComp" presStyleCnt="0"/>
      <dgm:spPr/>
    </dgm:pt>
    <dgm:pt modelId="{1DC2403A-5A35-46DC-8F7A-EE73BC07D8CE}" type="pres">
      <dgm:prSet presAssocID="{845B93DC-B153-44B8-A68F-09A1656E02F9}" presName="vSp" presStyleCnt="0"/>
      <dgm:spPr/>
    </dgm:pt>
    <dgm:pt modelId="{482FAD53-073F-49A1-9AF0-F4EF4B668AD3}" type="pres">
      <dgm:prSet presAssocID="{061CA46C-8238-4316-A576-0E67060327E9}" presName="rectComp" presStyleCnt="0"/>
      <dgm:spPr/>
    </dgm:pt>
    <dgm:pt modelId="{3C2F1D8D-5B13-414A-B80F-19269B9B3E4E}" type="pres">
      <dgm:prSet presAssocID="{061CA46C-8238-4316-A576-0E67060327E9}" presName="bgRect" presStyleLbl="bgShp" presStyleIdx="1" presStyleCnt="3"/>
      <dgm:spPr/>
      <dgm:t>
        <a:bodyPr/>
        <a:lstStyle/>
        <a:p>
          <a:endParaRPr lang="zh-CN" altLang="en-US"/>
        </a:p>
      </dgm:t>
    </dgm:pt>
    <dgm:pt modelId="{17DC83ED-C3BE-4764-BD4B-A08A4C398105}" type="pres">
      <dgm:prSet presAssocID="{061CA46C-8238-4316-A576-0E67060327E9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89F1EA6-B47A-482E-A172-52E325CCEEC5}" type="pres">
      <dgm:prSet presAssocID="{061CA46C-8238-4316-A576-0E67060327E9}" presName="spComp" presStyleCnt="0"/>
      <dgm:spPr/>
    </dgm:pt>
    <dgm:pt modelId="{A1BAB893-8E2B-4158-96BA-AE904E3A40C6}" type="pres">
      <dgm:prSet presAssocID="{061CA46C-8238-4316-A576-0E67060327E9}" presName="vSp" presStyleCnt="0"/>
      <dgm:spPr/>
    </dgm:pt>
    <dgm:pt modelId="{D6022C75-BE6B-4C87-9AB5-5C3F12617EF9}" type="pres">
      <dgm:prSet presAssocID="{5BB07FA0-F5D9-48C2-999F-726EDD850AF7}" presName="rectComp" presStyleCnt="0"/>
      <dgm:spPr/>
    </dgm:pt>
    <dgm:pt modelId="{6568A95E-563A-4890-BC91-FD2F98B15248}" type="pres">
      <dgm:prSet presAssocID="{5BB07FA0-F5D9-48C2-999F-726EDD850AF7}" presName="bgRect" presStyleLbl="bgShp" presStyleIdx="2" presStyleCnt="3" custLinFactNeighborX="3174"/>
      <dgm:spPr/>
      <dgm:t>
        <a:bodyPr/>
        <a:lstStyle/>
        <a:p>
          <a:endParaRPr lang="zh-CN" altLang="en-US"/>
        </a:p>
      </dgm:t>
    </dgm:pt>
    <dgm:pt modelId="{B47D386D-08B6-4949-B9AF-909D9FF573CD}" type="pres">
      <dgm:prSet presAssocID="{5BB07FA0-F5D9-48C2-999F-726EDD850AF7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30FAA12-8DD7-4109-A08F-FF7F14DC5B16}" srcId="{FDC7BC4E-E0B6-476D-89F4-3ABFD3C1E2FF}" destId="{BDEBBCEB-4BD6-4097-9F21-53ADA01F0842}" srcOrd="0" destOrd="0" parTransId="{C9573FEF-3945-4721-B49E-2A28FDBDB823}" sibTransId="{C4C03051-618E-4B52-AE10-4C131FB908FD}"/>
    <dgm:cxn modelId="{082C7E5C-C81C-4B39-BE88-C32DFDE3F6F1}" srcId="{30339FFE-8BBF-4E49-BFAE-0038AF7988F9}" destId="{5BB07FA0-F5D9-48C2-999F-726EDD850AF7}" srcOrd="3" destOrd="0" parTransId="{517FF874-82B1-489D-9F3E-962B68CF0654}" sibTransId="{E1378A0C-A506-4454-887C-6E30649950A3}"/>
    <dgm:cxn modelId="{558C8F95-B9C5-4CA0-9A2E-C4A30A4D1F50}" type="presOf" srcId="{845B93DC-B153-44B8-A68F-09A1656E02F9}" destId="{365F156D-39FD-4041-A5BA-BC6C33A580D9}" srcOrd="1" destOrd="0" presId="urn:microsoft.com/office/officeart/2005/8/layout/hierarchy6"/>
    <dgm:cxn modelId="{9A25809C-B214-4AF6-95DC-7CF36E0C709A}" srcId="{F5590603-E895-4A3D-929A-3893F9504C0C}" destId="{158E378C-D8FA-4EE3-AFD5-89FA71BB2086}" srcOrd="0" destOrd="0" parTransId="{5B5A3C0C-1C4A-4D65-B41D-0C14FF176B2B}" sibTransId="{29D28E14-5A56-4E07-86CE-2B23B525A877}"/>
    <dgm:cxn modelId="{713432ED-9AF0-4238-9C7F-522A76E9B0C9}" type="presOf" srcId="{CB757A97-4335-41CA-BE3E-F45F2E247D5F}" destId="{F05EC976-AFA5-4627-8C11-9330DD40F93F}" srcOrd="0" destOrd="0" presId="urn:microsoft.com/office/officeart/2005/8/layout/hierarchy6"/>
    <dgm:cxn modelId="{C4131525-392D-495B-9E97-B77F3141C3EB}" type="presOf" srcId="{A0AFEB03-3C20-44B1-80B9-513C344CA2B2}" destId="{BDADA8BD-3026-40EC-8FF5-09AAFF131565}" srcOrd="0" destOrd="0" presId="urn:microsoft.com/office/officeart/2005/8/layout/hierarchy6"/>
    <dgm:cxn modelId="{C54C00D6-6CDF-46D0-8C4C-9801CFEAF8D9}" srcId="{000C487D-0280-4CE1-AAFE-AD056D9E6BD1}" destId="{F5590603-E895-4A3D-929A-3893F9504C0C}" srcOrd="0" destOrd="0" parTransId="{A0AFEB03-3C20-44B1-80B9-513C344CA2B2}" sibTransId="{96EE35D5-BA04-42D5-A145-783CA1C5B551}"/>
    <dgm:cxn modelId="{8800ADA5-D462-4B4E-AC66-B110D01AE590}" type="presOf" srcId="{B8187BBF-6262-4C37-97AB-8BFB6115DB18}" destId="{8517A9F6-27B1-4275-A348-FF209AA6AAFF}" srcOrd="0" destOrd="0" presId="urn:microsoft.com/office/officeart/2005/8/layout/hierarchy6"/>
    <dgm:cxn modelId="{4CC9B282-0917-491D-A6A6-D18DDB059297}" type="presOf" srcId="{061CA46C-8238-4316-A576-0E67060327E9}" destId="{17DC83ED-C3BE-4764-BD4B-A08A4C398105}" srcOrd="1" destOrd="0" presId="urn:microsoft.com/office/officeart/2005/8/layout/hierarchy6"/>
    <dgm:cxn modelId="{74329367-1CAC-4887-AADE-8DD4F92F454F}" type="presOf" srcId="{047AA06E-C53B-4F0E-82A9-D2F839A70568}" destId="{CFDFFBCD-CD63-4C49-B946-A0AB323F9F97}" srcOrd="0" destOrd="0" presId="urn:microsoft.com/office/officeart/2005/8/layout/hierarchy6"/>
    <dgm:cxn modelId="{6F49DF72-0D68-4AFE-81FF-B910666FFEAF}" srcId="{30339FFE-8BBF-4E49-BFAE-0038AF7988F9}" destId="{061CA46C-8238-4316-A576-0E67060327E9}" srcOrd="2" destOrd="0" parTransId="{EDFEAF21-0BDA-40D1-A90E-8A2315385DD4}" sibTransId="{EBD51D22-FF58-4443-A3DA-B725D2FCA813}"/>
    <dgm:cxn modelId="{CB484A7C-A7F2-47B2-AC80-A9247C0EC985}" type="presOf" srcId="{061CA46C-8238-4316-A576-0E67060327E9}" destId="{3C2F1D8D-5B13-414A-B80F-19269B9B3E4E}" srcOrd="0" destOrd="0" presId="urn:microsoft.com/office/officeart/2005/8/layout/hierarchy6"/>
    <dgm:cxn modelId="{F3EF1700-A1A3-4DA8-8C83-54C97437A48E}" srcId="{30339FFE-8BBF-4E49-BFAE-0038AF7988F9}" destId="{000C487D-0280-4CE1-AAFE-AD056D9E6BD1}" srcOrd="0" destOrd="0" parTransId="{8AC2088E-B73E-4D25-A854-02FB32D23229}" sibTransId="{1E57D8A8-F10D-4957-A83A-159B1BA78E1F}"/>
    <dgm:cxn modelId="{3EBADE71-0E1A-45AC-922A-159C9E2C4ADD}" type="presOf" srcId="{158E378C-D8FA-4EE3-AFD5-89FA71BB2086}" destId="{92C02BD4-00D7-4366-AD3C-66B32140D673}" srcOrd="0" destOrd="0" presId="urn:microsoft.com/office/officeart/2005/8/layout/hierarchy6"/>
    <dgm:cxn modelId="{6EEC2A15-4F5D-4346-B344-828D2C595198}" type="presOf" srcId="{845B93DC-B153-44B8-A68F-09A1656E02F9}" destId="{001A3DC3-E0B5-4CC6-A00F-8E32F8B34070}" srcOrd="0" destOrd="0" presId="urn:microsoft.com/office/officeart/2005/8/layout/hierarchy6"/>
    <dgm:cxn modelId="{BA7FD016-2924-4F1A-9FCA-10FB74D45AF1}" type="presOf" srcId="{5BB07FA0-F5D9-48C2-999F-726EDD850AF7}" destId="{6568A95E-563A-4890-BC91-FD2F98B15248}" srcOrd="0" destOrd="0" presId="urn:microsoft.com/office/officeart/2005/8/layout/hierarchy6"/>
    <dgm:cxn modelId="{8CD5043C-15BA-469C-8BFB-78686637F13F}" type="presOf" srcId="{BDEBBCEB-4BD6-4097-9F21-53ADA01F0842}" destId="{69A415EE-99E3-4C9E-8ACF-3F5A6ABE6DC1}" srcOrd="0" destOrd="0" presId="urn:microsoft.com/office/officeart/2005/8/layout/hierarchy6"/>
    <dgm:cxn modelId="{71B82362-9FC2-412B-B480-480E543F6433}" type="presOf" srcId="{5BB07FA0-F5D9-48C2-999F-726EDD850AF7}" destId="{B47D386D-08B6-4949-B9AF-909D9FF573CD}" srcOrd="1" destOrd="0" presId="urn:microsoft.com/office/officeart/2005/8/layout/hierarchy6"/>
    <dgm:cxn modelId="{96F31E32-F18B-476D-AC83-D287DF314409}" type="presOf" srcId="{F5590603-E895-4A3D-929A-3893F9504C0C}" destId="{6FBDC83C-0D7E-48F1-95FA-A77B70A2B1EB}" srcOrd="0" destOrd="0" presId="urn:microsoft.com/office/officeart/2005/8/layout/hierarchy6"/>
    <dgm:cxn modelId="{AEEF8ACC-7D03-4857-A1E2-758EC9B42296}" type="presOf" srcId="{30339FFE-8BBF-4E49-BFAE-0038AF7988F9}" destId="{E0DB995B-FBE5-4636-BEB6-3465211A3D21}" srcOrd="0" destOrd="0" presId="urn:microsoft.com/office/officeart/2005/8/layout/hierarchy6"/>
    <dgm:cxn modelId="{07673451-A1E0-4CE8-A3DE-3CB8001F7CC8}" type="presOf" srcId="{C9573FEF-3945-4721-B49E-2A28FDBDB823}" destId="{661D21BA-1CB6-4A06-9BD1-22BA3D666CF5}" srcOrd="0" destOrd="0" presId="urn:microsoft.com/office/officeart/2005/8/layout/hierarchy6"/>
    <dgm:cxn modelId="{4B6D6D82-A142-4DF0-ADB0-3F1967256598}" type="presOf" srcId="{000C487D-0280-4CE1-AAFE-AD056D9E6BD1}" destId="{1C675DE0-8FD9-4DA3-93C9-89D7EB7BC8AB}" srcOrd="0" destOrd="0" presId="urn:microsoft.com/office/officeart/2005/8/layout/hierarchy6"/>
    <dgm:cxn modelId="{2E892EB4-741C-48B5-8C09-D75A761C9123}" srcId="{F5590603-E895-4A3D-929A-3893F9504C0C}" destId="{B8187BBF-6262-4C37-97AB-8BFB6115DB18}" srcOrd="1" destOrd="0" parTransId="{CB757A97-4335-41CA-BE3E-F45F2E247D5F}" sibTransId="{8B2314C2-7FAC-43BF-959A-3A526154F34F}"/>
    <dgm:cxn modelId="{07CBC8ED-54D1-4C0B-8728-AD761527F569}" srcId="{30339FFE-8BBF-4E49-BFAE-0038AF7988F9}" destId="{845B93DC-B153-44B8-A68F-09A1656E02F9}" srcOrd="1" destOrd="0" parTransId="{580AB97A-A0C0-4E58-A0EF-983C02449F8F}" sibTransId="{E337D11D-7260-4F24-AFB7-158693BB6642}"/>
    <dgm:cxn modelId="{0893C155-7AB2-4CA7-BA47-5916967A2D8A}" srcId="{000C487D-0280-4CE1-AAFE-AD056D9E6BD1}" destId="{FDC7BC4E-E0B6-476D-89F4-3ABFD3C1E2FF}" srcOrd="1" destOrd="0" parTransId="{047AA06E-C53B-4F0E-82A9-D2F839A70568}" sibTransId="{96EBDA82-9906-4FB3-AD2B-53A4DC54ADCD}"/>
    <dgm:cxn modelId="{CEE1B2E9-9FA2-4C26-B1F7-06D0DCE5D835}" type="presOf" srcId="{FDC7BC4E-E0B6-476D-89F4-3ABFD3C1E2FF}" destId="{6CDBE069-8332-4188-9D41-BB4800766871}" srcOrd="0" destOrd="0" presId="urn:microsoft.com/office/officeart/2005/8/layout/hierarchy6"/>
    <dgm:cxn modelId="{015DC4F4-8862-4FDA-A50A-D754CAA46FD6}" type="presOf" srcId="{5B5A3C0C-1C4A-4D65-B41D-0C14FF176B2B}" destId="{3030140A-CC46-41D0-BF15-D259BCFC89CE}" srcOrd="0" destOrd="0" presId="urn:microsoft.com/office/officeart/2005/8/layout/hierarchy6"/>
    <dgm:cxn modelId="{8EC4A3EB-445F-4CA7-82DA-AD23B9E1F2D5}" type="presParOf" srcId="{E0DB995B-FBE5-4636-BEB6-3465211A3D21}" destId="{E046223C-141B-48E8-97A5-5CCCA560444A}" srcOrd="0" destOrd="0" presId="urn:microsoft.com/office/officeart/2005/8/layout/hierarchy6"/>
    <dgm:cxn modelId="{39538B49-1AF6-4E8B-B032-080C9288B0D1}" type="presParOf" srcId="{E046223C-141B-48E8-97A5-5CCCA560444A}" destId="{10F14FD5-D612-4231-80E7-85BD1D1868E4}" srcOrd="0" destOrd="0" presId="urn:microsoft.com/office/officeart/2005/8/layout/hierarchy6"/>
    <dgm:cxn modelId="{B2ECECA3-E0B8-4230-B098-84C6A13062BB}" type="presParOf" srcId="{E046223C-141B-48E8-97A5-5CCCA560444A}" destId="{FD23964E-8E5A-4927-AA5D-63D8C9DC2A30}" srcOrd="1" destOrd="0" presId="urn:microsoft.com/office/officeart/2005/8/layout/hierarchy6"/>
    <dgm:cxn modelId="{3F40417E-2636-46E8-B96E-863BB7905CE9}" type="presParOf" srcId="{FD23964E-8E5A-4927-AA5D-63D8C9DC2A30}" destId="{DB6045C0-D85D-4FE5-A1A5-C9278A4061E7}" srcOrd="0" destOrd="0" presId="urn:microsoft.com/office/officeart/2005/8/layout/hierarchy6"/>
    <dgm:cxn modelId="{7C3554FB-8684-4F1E-874F-A182F0456A0C}" type="presParOf" srcId="{DB6045C0-D85D-4FE5-A1A5-C9278A4061E7}" destId="{1C675DE0-8FD9-4DA3-93C9-89D7EB7BC8AB}" srcOrd="0" destOrd="0" presId="urn:microsoft.com/office/officeart/2005/8/layout/hierarchy6"/>
    <dgm:cxn modelId="{A06B5F85-FB84-4085-9A25-5399D819AFDD}" type="presParOf" srcId="{DB6045C0-D85D-4FE5-A1A5-C9278A4061E7}" destId="{460AF09E-86C5-4573-BD8F-C1ACDE62071B}" srcOrd="1" destOrd="0" presId="urn:microsoft.com/office/officeart/2005/8/layout/hierarchy6"/>
    <dgm:cxn modelId="{56935877-D2CB-45B6-B71C-51542CB37E45}" type="presParOf" srcId="{460AF09E-86C5-4573-BD8F-C1ACDE62071B}" destId="{BDADA8BD-3026-40EC-8FF5-09AAFF131565}" srcOrd="0" destOrd="0" presId="urn:microsoft.com/office/officeart/2005/8/layout/hierarchy6"/>
    <dgm:cxn modelId="{2B85702D-1D11-41F3-AFB8-3CCF8D3595E7}" type="presParOf" srcId="{460AF09E-86C5-4573-BD8F-C1ACDE62071B}" destId="{E83B8C17-3EE1-416B-B971-229AA36E000D}" srcOrd="1" destOrd="0" presId="urn:microsoft.com/office/officeart/2005/8/layout/hierarchy6"/>
    <dgm:cxn modelId="{980E1D9C-6CFC-47CF-81CD-EEB6BF1EB646}" type="presParOf" srcId="{E83B8C17-3EE1-416B-B971-229AA36E000D}" destId="{6FBDC83C-0D7E-48F1-95FA-A77B70A2B1EB}" srcOrd="0" destOrd="0" presId="urn:microsoft.com/office/officeart/2005/8/layout/hierarchy6"/>
    <dgm:cxn modelId="{020C44AB-8FD3-400F-ADE2-C5D28BC7BC78}" type="presParOf" srcId="{E83B8C17-3EE1-416B-B971-229AA36E000D}" destId="{5AF72B1F-67EF-461F-AAC4-53028A60BCAE}" srcOrd="1" destOrd="0" presId="urn:microsoft.com/office/officeart/2005/8/layout/hierarchy6"/>
    <dgm:cxn modelId="{2DAC773E-980B-492C-8291-E1E7A295AA7D}" type="presParOf" srcId="{5AF72B1F-67EF-461F-AAC4-53028A60BCAE}" destId="{3030140A-CC46-41D0-BF15-D259BCFC89CE}" srcOrd="0" destOrd="0" presId="urn:microsoft.com/office/officeart/2005/8/layout/hierarchy6"/>
    <dgm:cxn modelId="{1228A64B-5F77-4E68-9BFA-FFECDE3B02A0}" type="presParOf" srcId="{5AF72B1F-67EF-461F-AAC4-53028A60BCAE}" destId="{9361EF96-D108-4295-8514-2C17B2378EF3}" srcOrd="1" destOrd="0" presId="urn:microsoft.com/office/officeart/2005/8/layout/hierarchy6"/>
    <dgm:cxn modelId="{EA5C46EB-5BC2-4B7C-9C52-CB2713960772}" type="presParOf" srcId="{9361EF96-D108-4295-8514-2C17B2378EF3}" destId="{92C02BD4-00D7-4366-AD3C-66B32140D673}" srcOrd="0" destOrd="0" presId="urn:microsoft.com/office/officeart/2005/8/layout/hierarchy6"/>
    <dgm:cxn modelId="{2A0FC915-6CD6-44FB-8AD3-23D0A6E463CF}" type="presParOf" srcId="{9361EF96-D108-4295-8514-2C17B2378EF3}" destId="{7EDC8EDD-F76E-49C3-BC5B-BD50D7D631BD}" srcOrd="1" destOrd="0" presId="urn:microsoft.com/office/officeart/2005/8/layout/hierarchy6"/>
    <dgm:cxn modelId="{D99D9B27-7E17-4016-BCB3-80CF032760FC}" type="presParOf" srcId="{5AF72B1F-67EF-461F-AAC4-53028A60BCAE}" destId="{F05EC976-AFA5-4627-8C11-9330DD40F93F}" srcOrd="2" destOrd="0" presId="urn:microsoft.com/office/officeart/2005/8/layout/hierarchy6"/>
    <dgm:cxn modelId="{AD89A01C-9BA8-4816-B4DE-AC7CF34B4CF9}" type="presParOf" srcId="{5AF72B1F-67EF-461F-AAC4-53028A60BCAE}" destId="{7653F43E-CE08-4EA1-BF8C-C0EC27AF3E1B}" srcOrd="3" destOrd="0" presId="urn:microsoft.com/office/officeart/2005/8/layout/hierarchy6"/>
    <dgm:cxn modelId="{935EA665-01FD-4ED2-845F-DE6663932815}" type="presParOf" srcId="{7653F43E-CE08-4EA1-BF8C-C0EC27AF3E1B}" destId="{8517A9F6-27B1-4275-A348-FF209AA6AAFF}" srcOrd="0" destOrd="0" presId="urn:microsoft.com/office/officeart/2005/8/layout/hierarchy6"/>
    <dgm:cxn modelId="{65A5F4C3-1A68-434A-AC69-9CCB7995CD66}" type="presParOf" srcId="{7653F43E-CE08-4EA1-BF8C-C0EC27AF3E1B}" destId="{7674E943-D311-41D1-9BD2-1446DE66D8AC}" srcOrd="1" destOrd="0" presId="urn:microsoft.com/office/officeart/2005/8/layout/hierarchy6"/>
    <dgm:cxn modelId="{1E8BE14B-7B7C-45C1-9BFF-B388D2A514DE}" type="presParOf" srcId="{460AF09E-86C5-4573-BD8F-C1ACDE62071B}" destId="{CFDFFBCD-CD63-4C49-B946-A0AB323F9F97}" srcOrd="2" destOrd="0" presId="urn:microsoft.com/office/officeart/2005/8/layout/hierarchy6"/>
    <dgm:cxn modelId="{83E76BE5-E3CB-4910-B39F-B431082A2EAF}" type="presParOf" srcId="{460AF09E-86C5-4573-BD8F-C1ACDE62071B}" destId="{F5D83AC3-BB78-4703-9052-8441A2B4FF33}" srcOrd="3" destOrd="0" presId="urn:microsoft.com/office/officeart/2005/8/layout/hierarchy6"/>
    <dgm:cxn modelId="{3F629B63-0202-4899-B0B2-E97EE8B065E8}" type="presParOf" srcId="{F5D83AC3-BB78-4703-9052-8441A2B4FF33}" destId="{6CDBE069-8332-4188-9D41-BB4800766871}" srcOrd="0" destOrd="0" presId="urn:microsoft.com/office/officeart/2005/8/layout/hierarchy6"/>
    <dgm:cxn modelId="{B39760CF-D704-481C-98EA-D03A7344741D}" type="presParOf" srcId="{F5D83AC3-BB78-4703-9052-8441A2B4FF33}" destId="{8CB3B51C-795C-4384-820D-05B605E296B0}" srcOrd="1" destOrd="0" presId="urn:microsoft.com/office/officeart/2005/8/layout/hierarchy6"/>
    <dgm:cxn modelId="{51873CFE-7BE6-4492-82F4-97FDDE2A69F2}" type="presParOf" srcId="{8CB3B51C-795C-4384-820D-05B605E296B0}" destId="{661D21BA-1CB6-4A06-9BD1-22BA3D666CF5}" srcOrd="0" destOrd="0" presId="urn:microsoft.com/office/officeart/2005/8/layout/hierarchy6"/>
    <dgm:cxn modelId="{7DCE88AF-E175-4CBB-9D6C-3DC8A401C652}" type="presParOf" srcId="{8CB3B51C-795C-4384-820D-05B605E296B0}" destId="{649ABB47-2EC4-457B-BC02-19FF8E4CA8F3}" srcOrd="1" destOrd="0" presId="urn:microsoft.com/office/officeart/2005/8/layout/hierarchy6"/>
    <dgm:cxn modelId="{E0ECADA6-4023-414B-A9D3-297E4FC0DCFA}" type="presParOf" srcId="{649ABB47-2EC4-457B-BC02-19FF8E4CA8F3}" destId="{69A415EE-99E3-4C9E-8ACF-3F5A6ABE6DC1}" srcOrd="0" destOrd="0" presId="urn:microsoft.com/office/officeart/2005/8/layout/hierarchy6"/>
    <dgm:cxn modelId="{8F77E34C-796B-4C1A-8BC5-0CB6A3D6AA95}" type="presParOf" srcId="{649ABB47-2EC4-457B-BC02-19FF8E4CA8F3}" destId="{643447DA-93D9-4936-86C1-4FBA5DEA7E18}" srcOrd="1" destOrd="0" presId="urn:microsoft.com/office/officeart/2005/8/layout/hierarchy6"/>
    <dgm:cxn modelId="{2C0F584D-6F3F-411C-A142-2F389FEA723E}" type="presParOf" srcId="{E0DB995B-FBE5-4636-BEB6-3465211A3D21}" destId="{E3E09CF8-E0C7-4067-9C5A-EB84D8B05F48}" srcOrd="1" destOrd="0" presId="urn:microsoft.com/office/officeart/2005/8/layout/hierarchy6"/>
    <dgm:cxn modelId="{E939A1EF-67FD-4C74-99CA-24AE4C8219A6}" type="presParOf" srcId="{E3E09CF8-E0C7-4067-9C5A-EB84D8B05F48}" destId="{25A8EBB3-A7BC-4FEC-9BDB-B410A2BBE57B}" srcOrd="0" destOrd="0" presId="urn:microsoft.com/office/officeart/2005/8/layout/hierarchy6"/>
    <dgm:cxn modelId="{2DAD4A0F-AC67-4ED5-B039-9D5E0E6515EC}" type="presParOf" srcId="{25A8EBB3-A7BC-4FEC-9BDB-B410A2BBE57B}" destId="{001A3DC3-E0B5-4CC6-A00F-8E32F8B34070}" srcOrd="0" destOrd="0" presId="urn:microsoft.com/office/officeart/2005/8/layout/hierarchy6"/>
    <dgm:cxn modelId="{B472C11F-211E-4AFD-AC7F-FEAF5D126004}" type="presParOf" srcId="{25A8EBB3-A7BC-4FEC-9BDB-B410A2BBE57B}" destId="{365F156D-39FD-4041-A5BA-BC6C33A580D9}" srcOrd="1" destOrd="0" presId="urn:microsoft.com/office/officeart/2005/8/layout/hierarchy6"/>
    <dgm:cxn modelId="{FA7AAA38-E3EA-4C5F-A635-9DF05DFD3A10}" type="presParOf" srcId="{E3E09CF8-E0C7-4067-9C5A-EB84D8B05F48}" destId="{1E23404E-0DF0-4E2D-B7B8-1F7D2E66DB98}" srcOrd="1" destOrd="0" presId="urn:microsoft.com/office/officeart/2005/8/layout/hierarchy6"/>
    <dgm:cxn modelId="{DF790815-24FE-4163-993C-9D9DEC711DCA}" type="presParOf" srcId="{1E23404E-0DF0-4E2D-B7B8-1F7D2E66DB98}" destId="{1DC2403A-5A35-46DC-8F7A-EE73BC07D8CE}" srcOrd="0" destOrd="0" presId="urn:microsoft.com/office/officeart/2005/8/layout/hierarchy6"/>
    <dgm:cxn modelId="{DFB4CB9A-2BC6-4395-95F8-1E805E2F78F0}" type="presParOf" srcId="{E3E09CF8-E0C7-4067-9C5A-EB84D8B05F48}" destId="{482FAD53-073F-49A1-9AF0-F4EF4B668AD3}" srcOrd="2" destOrd="0" presId="urn:microsoft.com/office/officeart/2005/8/layout/hierarchy6"/>
    <dgm:cxn modelId="{6CE346E6-9EE9-4D7E-832D-ABA59DA229B0}" type="presParOf" srcId="{482FAD53-073F-49A1-9AF0-F4EF4B668AD3}" destId="{3C2F1D8D-5B13-414A-B80F-19269B9B3E4E}" srcOrd="0" destOrd="0" presId="urn:microsoft.com/office/officeart/2005/8/layout/hierarchy6"/>
    <dgm:cxn modelId="{EBFF81C4-9245-42EF-9584-4941669F2B22}" type="presParOf" srcId="{482FAD53-073F-49A1-9AF0-F4EF4B668AD3}" destId="{17DC83ED-C3BE-4764-BD4B-A08A4C398105}" srcOrd="1" destOrd="0" presId="urn:microsoft.com/office/officeart/2005/8/layout/hierarchy6"/>
    <dgm:cxn modelId="{D53ADAF3-FEF3-46ED-8AB7-CFD04C50E7E0}" type="presParOf" srcId="{E3E09CF8-E0C7-4067-9C5A-EB84D8B05F48}" destId="{C89F1EA6-B47A-482E-A172-52E325CCEEC5}" srcOrd="3" destOrd="0" presId="urn:microsoft.com/office/officeart/2005/8/layout/hierarchy6"/>
    <dgm:cxn modelId="{4D8DA906-3567-42ED-B214-A638208419F8}" type="presParOf" srcId="{C89F1EA6-B47A-482E-A172-52E325CCEEC5}" destId="{A1BAB893-8E2B-4158-96BA-AE904E3A40C6}" srcOrd="0" destOrd="0" presId="urn:microsoft.com/office/officeart/2005/8/layout/hierarchy6"/>
    <dgm:cxn modelId="{2C218962-8B82-44FE-B923-A2AADC9C4EF3}" type="presParOf" srcId="{E3E09CF8-E0C7-4067-9C5A-EB84D8B05F48}" destId="{D6022C75-BE6B-4C87-9AB5-5C3F12617EF9}" srcOrd="4" destOrd="0" presId="urn:microsoft.com/office/officeart/2005/8/layout/hierarchy6"/>
    <dgm:cxn modelId="{D9A21C28-9835-4277-AFB5-73FAE00025FF}" type="presParOf" srcId="{D6022C75-BE6B-4C87-9AB5-5C3F12617EF9}" destId="{6568A95E-563A-4890-BC91-FD2F98B15248}" srcOrd="0" destOrd="0" presId="urn:microsoft.com/office/officeart/2005/8/layout/hierarchy6"/>
    <dgm:cxn modelId="{A415BD76-93B2-4C2D-8634-10ABA9CF7681}" type="presParOf" srcId="{D6022C75-BE6B-4C87-9AB5-5C3F12617EF9}" destId="{B47D386D-08B6-4949-B9AF-909D9FF573CD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68A95E-563A-4890-BC91-FD2F98B15248}">
      <dsp:nvSpPr>
        <dsp:cNvPr id="0" name=""/>
        <dsp:cNvSpPr/>
      </dsp:nvSpPr>
      <dsp:spPr>
        <a:xfrm>
          <a:off x="0" y="4188668"/>
          <a:ext cx="9595893" cy="14487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 smtClean="0"/>
            <a:t>与圆有关的计算</a:t>
          </a:r>
          <a:endParaRPr lang="zh-CN" altLang="en-US" sz="3200" b="1" kern="1200" dirty="0"/>
        </a:p>
      </dsp:txBody>
      <dsp:txXfrm>
        <a:off x="0" y="4188668"/>
        <a:ext cx="2878767" cy="1448754"/>
      </dsp:txXfrm>
    </dsp:sp>
    <dsp:sp modelId="{3C2F1D8D-5B13-414A-B80F-19269B9B3E4E}">
      <dsp:nvSpPr>
        <dsp:cNvPr id="0" name=""/>
        <dsp:cNvSpPr/>
      </dsp:nvSpPr>
      <dsp:spPr>
        <a:xfrm>
          <a:off x="0" y="2498454"/>
          <a:ext cx="9595893" cy="14487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 smtClean="0"/>
            <a:t>圆的位置关系</a:t>
          </a:r>
          <a:endParaRPr lang="zh-CN" altLang="en-US" sz="3200" b="1" kern="1200" dirty="0"/>
        </a:p>
      </dsp:txBody>
      <dsp:txXfrm>
        <a:off x="0" y="2498454"/>
        <a:ext cx="2878767" cy="1448754"/>
      </dsp:txXfrm>
    </dsp:sp>
    <dsp:sp modelId="{001A3DC3-E0B5-4CC6-A00F-8E32F8B34070}">
      <dsp:nvSpPr>
        <dsp:cNvPr id="0" name=""/>
        <dsp:cNvSpPr/>
      </dsp:nvSpPr>
      <dsp:spPr>
        <a:xfrm>
          <a:off x="0" y="808239"/>
          <a:ext cx="9595893" cy="14487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 smtClean="0"/>
            <a:t>圆的基本性质</a:t>
          </a:r>
          <a:endParaRPr lang="zh-CN" altLang="en-US" sz="3200" b="1" kern="1200" dirty="0"/>
        </a:p>
      </dsp:txBody>
      <dsp:txXfrm>
        <a:off x="0" y="808239"/>
        <a:ext cx="2878767" cy="1448754"/>
      </dsp:txXfrm>
    </dsp:sp>
    <dsp:sp modelId="{1C675DE0-8FD9-4DA3-93C9-89D7EB7BC8AB}">
      <dsp:nvSpPr>
        <dsp:cNvPr id="0" name=""/>
        <dsp:cNvSpPr/>
      </dsp:nvSpPr>
      <dsp:spPr>
        <a:xfrm>
          <a:off x="5824456" y="928969"/>
          <a:ext cx="1810943" cy="1207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垂径定理及圆周角定理</a:t>
          </a:r>
          <a:endParaRPr lang="zh-CN" altLang="en-US" sz="2100" b="1" kern="1200" dirty="0"/>
        </a:p>
      </dsp:txBody>
      <dsp:txXfrm>
        <a:off x="5859816" y="964329"/>
        <a:ext cx="1740223" cy="1136575"/>
      </dsp:txXfrm>
    </dsp:sp>
    <dsp:sp modelId="{BDADA8BD-3026-40EC-8FF5-09AAFF131565}">
      <dsp:nvSpPr>
        <dsp:cNvPr id="0" name=""/>
        <dsp:cNvSpPr/>
      </dsp:nvSpPr>
      <dsp:spPr>
        <a:xfrm>
          <a:off x="4964258" y="2136265"/>
          <a:ext cx="1765670" cy="482918"/>
        </a:xfrm>
        <a:custGeom>
          <a:avLst/>
          <a:gdLst/>
          <a:ahLst/>
          <a:cxnLst/>
          <a:rect l="0" t="0" r="0" b="0"/>
          <a:pathLst>
            <a:path>
              <a:moveTo>
                <a:pt x="1765670" y="0"/>
              </a:moveTo>
              <a:lnTo>
                <a:pt x="1765670" y="241459"/>
              </a:lnTo>
              <a:lnTo>
                <a:pt x="0" y="241459"/>
              </a:lnTo>
              <a:lnTo>
                <a:pt x="0" y="4829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BDC83C-0D7E-48F1-95FA-A77B70A2B1EB}">
      <dsp:nvSpPr>
        <dsp:cNvPr id="0" name=""/>
        <dsp:cNvSpPr/>
      </dsp:nvSpPr>
      <dsp:spPr>
        <a:xfrm>
          <a:off x="4058786" y="2619183"/>
          <a:ext cx="1810943" cy="1207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点、圆与圆的位置关系</a:t>
          </a:r>
          <a:endParaRPr lang="zh-CN" altLang="en-US" sz="2100" b="1" kern="1200" dirty="0"/>
        </a:p>
      </dsp:txBody>
      <dsp:txXfrm>
        <a:off x="4094146" y="2654543"/>
        <a:ext cx="1740223" cy="1136575"/>
      </dsp:txXfrm>
    </dsp:sp>
    <dsp:sp modelId="{3030140A-CC46-41D0-BF15-D259BCFC89CE}">
      <dsp:nvSpPr>
        <dsp:cNvPr id="0" name=""/>
        <dsp:cNvSpPr/>
      </dsp:nvSpPr>
      <dsp:spPr>
        <a:xfrm>
          <a:off x="3787144" y="3826479"/>
          <a:ext cx="1177113" cy="482918"/>
        </a:xfrm>
        <a:custGeom>
          <a:avLst/>
          <a:gdLst/>
          <a:ahLst/>
          <a:cxnLst/>
          <a:rect l="0" t="0" r="0" b="0"/>
          <a:pathLst>
            <a:path>
              <a:moveTo>
                <a:pt x="1177113" y="0"/>
              </a:moveTo>
              <a:lnTo>
                <a:pt x="1177113" y="241459"/>
              </a:lnTo>
              <a:lnTo>
                <a:pt x="0" y="241459"/>
              </a:lnTo>
              <a:lnTo>
                <a:pt x="0" y="4829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C02BD4-00D7-4366-AD3C-66B32140D673}">
      <dsp:nvSpPr>
        <dsp:cNvPr id="0" name=""/>
        <dsp:cNvSpPr/>
      </dsp:nvSpPr>
      <dsp:spPr>
        <a:xfrm>
          <a:off x="2881672" y="4309397"/>
          <a:ext cx="1810943" cy="1207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弧长</a:t>
          </a:r>
          <a:endParaRPr lang="zh-CN" altLang="en-US" sz="2100" b="1" kern="1200" dirty="0"/>
        </a:p>
      </dsp:txBody>
      <dsp:txXfrm>
        <a:off x="2917032" y="4344757"/>
        <a:ext cx="1740223" cy="1136575"/>
      </dsp:txXfrm>
    </dsp:sp>
    <dsp:sp modelId="{F05EC976-AFA5-4627-8C11-9330DD40F93F}">
      <dsp:nvSpPr>
        <dsp:cNvPr id="0" name=""/>
        <dsp:cNvSpPr/>
      </dsp:nvSpPr>
      <dsp:spPr>
        <a:xfrm>
          <a:off x="4964258" y="3826479"/>
          <a:ext cx="1177113" cy="4829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459"/>
              </a:lnTo>
              <a:lnTo>
                <a:pt x="1177113" y="241459"/>
              </a:lnTo>
              <a:lnTo>
                <a:pt x="1177113" y="4829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17A9F6-27B1-4275-A348-FF209AA6AAFF}">
      <dsp:nvSpPr>
        <dsp:cNvPr id="0" name=""/>
        <dsp:cNvSpPr/>
      </dsp:nvSpPr>
      <dsp:spPr>
        <a:xfrm>
          <a:off x="5235899" y="4309397"/>
          <a:ext cx="1810943" cy="1207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扇形的面积</a:t>
          </a:r>
          <a:endParaRPr lang="zh-CN" altLang="en-US" sz="2100" b="1" kern="1200" dirty="0"/>
        </a:p>
      </dsp:txBody>
      <dsp:txXfrm>
        <a:off x="5271259" y="4344757"/>
        <a:ext cx="1740223" cy="1136575"/>
      </dsp:txXfrm>
    </dsp:sp>
    <dsp:sp modelId="{CFDFFBCD-CD63-4C49-B946-A0AB323F9F97}">
      <dsp:nvSpPr>
        <dsp:cNvPr id="0" name=""/>
        <dsp:cNvSpPr/>
      </dsp:nvSpPr>
      <dsp:spPr>
        <a:xfrm>
          <a:off x="6729928" y="2136265"/>
          <a:ext cx="1765670" cy="4829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459"/>
              </a:lnTo>
              <a:lnTo>
                <a:pt x="1765670" y="241459"/>
              </a:lnTo>
              <a:lnTo>
                <a:pt x="1765670" y="4829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DBE069-8332-4188-9D41-BB4800766871}">
      <dsp:nvSpPr>
        <dsp:cNvPr id="0" name=""/>
        <dsp:cNvSpPr/>
      </dsp:nvSpPr>
      <dsp:spPr>
        <a:xfrm>
          <a:off x="7590126" y="2619183"/>
          <a:ext cx="1810943" cy="1207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直线与圆的位置关系、切线长定理</a:t>
          </a:r>
          <a:endParaRPr lang="zh-CN" altLang="en-US" sz="2100" b="1" kern="1200" dirty="0"/>
        </a:p>
      </dsp:txBody>
      <dsp:txXfrm>
        <a:off x="7625486" y="2654543"/>
        <a:ext cx="1740223" cy="1136575"/>
      </dsp:txXfrm>
    </dsp:sp>
    <dsp:sp modelId="{661D21BA-1CB6-4A06-9BD1-22BA3D666CF5}">
      <dsp:nvSpPr>
        <dsp:cNvPr id="0" name=""/>
        <dsp:cNvSpPr/>
      </dsp:nvSpPr>
      <dsp:spPr>
        <a:xfrm>
          <a:off x="8449878" y="3826479"/>
          <a:ext cx="91440" cy="48291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29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A415EE-99E3-4C9E-8ACF-3F5A6ABE6DC1}">
      <dsp:nvSpPr>
        <dsp:cNvPr id="0" name=""/>
        <dsp:cNvSpPr/>
      </dsp:nvSpPr>
      <dsp:spPr>
        <a:xfrm>
          <a:off x="7590126" y="4309397"/>
          <a:ext cx="1810943" cy="1207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圆锥的侧面积与全面积</a:t>
          </a:r>
          <a:endParaRPr lang="zh-CN" altLang="en-US" sz="2100" b="1" kern="1200" dirty="0"/>
        </a:p>
      </dsp:txBody>
      <dsp:txXfrm>
        <a:off x="7625486" y="4344757"/>
        <a:ext cx="1740223" cy="11365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700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690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145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101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972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117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041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627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871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144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090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515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953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459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8850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1040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89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0ED93-E5D2-4277-BAAC-1FED8BB8F763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39AD5-9710-495A-90CA-84F4FDC99A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059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8000" dirty="0" smtClean="0"/>
              <a:t>旋转总复习</a:t>
            </a:r>
            <a:endParaRPr lang="zh-CN" altLang="en-US" sz="80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85582" y="3613050"/>
            <a:ext cx="10406418" cy="685800"/>
          </a:xfrm>
        </p:spPr>
        <p:txBody>
          <a:bodyPr>
            <a:normAutofit lnSpcReduction="10000"/>
          </a:bodyPr>
          <a:lstStyle/>
          <a:p>
            <a:r>
              <a:rPr lang="en-US" altLang="zh-CN" dirty="0" smtClean="0"/>
              <a:t>                                                </a:t>
            </a:r>
            <a:r>
              <a:rPr lang="en-US" altLang="zh-CN" sz="4400" dirty="0" smtClean="0"/>
              <a:t>——</a:t>
            </a:r>
            <a:r>
              <a:rPr lang="zh-CN" altLang="en-US" sz="4400" dirty="0" smtClean="0"/>
              <a:t>中心对称与旋转综合</a:t>
            </a:r>
            <a:endParaRPr lang="zh-CN" altLang="en-US" sz="4400" dirty="0"/>
          </a:p>
        </p:txBody>
      </p:sp>
    </p:spTree>
    <p:extLst>
      <p:ext uri="{BB962C8B-B14F-4D97-AF65-F5344CB8AC3E}">
        <p14:creationId xmlns:p14="http://schemas.microsoft.com/office/powerpoint/2010/main" val="390063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2581" y="1138535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基本题型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3982" y="2061865"/>
            <a:ext cx="108317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、如</a:t>
            </a:r>
            <a:r>
              <a:rPr lang="zh-CN" altLang="en-US" sz="2400" b="1" dirty="0"/>
              <a:t>图，在△ABC中，∠CAB=65°，将△ABC在平面内绕点A旋转到△AB′C′的位置，使CC′∥AB，则旋转角的度数为</a:t>
            </a:r>
            <a:r>
              <a:rPr lang="zh-CN" altLang="en-US" sz="2400" b="1" dirty="0" smtClean="0"/>
              <a:t>（   ）</a:t>
            </a:r>
            <a:endParaRPr lang="zh-CN" altLang="en-US" sz="2400" b="1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061" y="2578964"/>
            <a:ext cx="4435707" cy="298307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13982" y="3239506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2</a:t>
            </a:r>
            <a:r>
              <a:rPr lang="zh-CN" altLang="en-US" sz="2400" b="1" dirty="0" smtClean="0">
                <a:latin typeface="+mn-ea"/>
              </a:rPr>
              <a:t>、下列</a:t>
            </a:r>
            <a:r>
              <a:rPr lang="zh-CN" altLang="en-US" sz="2400" b="1" dirty="0">
                <a:latin typeface="+mn-ea"/>
              </a:rPr>
              <a:t>图形中，既是轴对称图形又是中心对称图形的是（　　）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27" y="4251082"/>
            <a:ext cx="1218387" cy="125899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641" y="4244862"/>
            <a:ext cx="1258998" cy="125899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718" y="4157273"/>
            <a:ext cx="1300455" cy="132287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52" y="4004193"/>
            <a:ext cx="1505784" cy="15322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914400" y="5773003"/>
            <a:ext cx="627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A</a:t>
            </a:r>
            <a:endParaRPr lang="zh-CN" altLang="en-US" sz="2400" b="1" dirty="0"/>
          </a:p>
        </p:txBody>
      </p:sp>
      <p:sp>
        <p:nvSpPr>
          <p:cNvPr id="12" name="文本框 11"/>
          <p:cNvSpPr txBox="1"/>
          <p:nvPr/>
        </p:nvSpPr>
        <p:spPr>
          <a:xfrm>
            <a:off x="2615636" y="5678219"/>
            <a:ext cx="627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B</a:t>
            </a:r>
            <a:endParaRPr lang="zh-CN" altLang="en-US" sz="24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4399129" y="5574015"/>
            <a:ext cx="627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C</a:t>
            </a:r>
            <a:endParaRPr lang="zh-CN" altLang="en-US" sz="2400" b="1" dirty="0"/>
          </a:p>
        </p:txBody>
      </p:sp>
      <p:sp>
        <p:nvSpPr>
          <p:cNvPr id="14" name="文本框 13"/>
          <p:cNvSpPr txBox="1"/>
          <p:nvPr/>
        </p:nvSpPr>
        <p:spPr>
          <a:xfrm>
            <a:off x="6414264" y="5616138"/>
            <a:ext cx="627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D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30158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55175" y="1233286"/>
            <a:ext cx="107771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3</a:t>
            </a:r>
            <a:r>
              <a:rPr lang="zh-CN" altLang="en-US" sz="2400" b="1" dirty="0" smtClean="0">
                <a:latin typeface="+mn-ea"/>
              </a:rPr>
              <a:t>、如图，在正方形</a:t>
            </a:r>
            <a:r>
              <a:rPr lang="en-US" altLang="zh-CN" sz="2400" b="1" dirty="0" smtClean="0">
                <a:latin typeface="+mn-ea"/>
              </a:rPr>
              <a:t>ABCD</a:t>
            </a:r>
            <a:r>
              <a:rPr lang="zh-CN" altLang="en-US" sz="2400" b="1" dirty="0" smtClean="0">
                <a:latin typeface="+mn-ea"/>
              </a:rPr>
              <a:t>中，</a:t>
            </a:r>
            <a:r>
              <a:rPr lang="en-US" altLang="zh-CN" sz="2400" b="1" dirty="0" smtClean="0">
                <a:latin typeface="+mn-ea"/>
              </a:rPr>
              <a:t>AD=1</a:t>
            </a:r>
            <a:r>
              <a:rPr lang="zh-CN" altLang="en-US" sz="2400" b="1" dirty="0" smtClean="0">
                <a:latin typeface="+mn-ea"/>
              </a:rPr>
              <a:t>，将△</a:t>
            </a:r>
            <a:r>
              <a:rPr lang="en-US" altLang="zh-CN" sz="2400" b="1" dirty="0" smtClean="0">
                <a:latin typeface="+mn-ea"/>
              </a:rPr>
              <a:t>ABD</a:t>
            </a:r>
            <a:r>
              <a:rPr lang="zh-CN" altLang="en-US" sz="2400" b="1" dirty="0" smtClean="0">
                <a:latin typeface="+mn-ea"/>
              </a:rPr>
              <a:t>绕点</a:t>
            </a:r>
            <a:r>
              <a:rPr lang="en-US" altLang="zh-CN" sz="2400" b="1" dirty="0" smtClean="0">
                <a:latin typeface="+mn-ea"/>
              </a:rPr>
              <a:t>B</a:t>
            </a:r>
            <a:r>
              <a:rPr lang="zh-CN" altLang="en-US" sz="2400" b="1" dirty="0" smtClean="0">
                <a:latin typeface="+mn-ea"/>
              </a:rPr>
              <a:t>顺时针旋转</a:t>
            </a:r>
            <a:r>
              <a:rPr lang="en-US" altLang="zh-CN" sz="2400" b="1" dirty="0" smtClean="0">
                <a:latin typeface="+mn-ea"/>
              </a:rPr>
              <a:t>45°</a:t>
            </a:r>
            <a:r>
              <a:rPr lang="zh-CN" altLang="en-US" sz="2400" b="1" dirty="0" smtClean="0">
                <a:latin typeface="+mn-ea"/>
              </a:rPr>
              <a:t>得到△</a:t>
            </a:r>
            <a:r>
              <a:rPr lang="en-US" altLang="zh-CN" sz="2400" b="1" dirty="0" smtClean="0">
                <a:latin typeface="+mn-ea"/>
              </a:rPr>
              <a:t>A’BD’</a:t>
            </a:r>
            <a:r>
              <a:rPr lang="zh-CN" altLang="en-US" sz="2400" b="1" dirty="0" smtClean="0">
                <a:latin typeface="+mn-ea"/>
              </a:rPr>
              <a:t>，此时</a:t>
            </a:r>
            <a:r>
              <a:rPr lang="en-US" altLang="zh-CN" sz="2400" b="1" dirty="0" smtClean="0">
                <a:latin typeface="+mn-ea"/>
              </a:rPr>
              <a:t>A’D’</a:t>
            </a:r>
            <a:r>
              <a:rPr lang="zh-CN" altLang="en-US" sz="2400" b="1" dirty="0" smtClean="0">
                <a:latin typeface="+mn-ea"/>
              </a:rPr>
              <a:t>与</a:t>
            </a:r>
            <a:r>
              <a:rPr lang="en-US" altLang="zh-CN" sz="2400" b="1" dirty="0" smtClean="0">
                <a:latin typeface="+mn-ea"/>
              </a:rPr>
              <a:t>CD</a:t>
            </a:r>
            <a:r>
              <a:rPr lang="zh-CN" altLang="en-US" sz="2400" b="1" dirty="0" smtClean="0">
                <a:latin typeface="+mn-ea"/>
              </a:rPr>
              <a:t>交于点</a:t>
            </a:r>
            <a:r>
              <a:rPr lang="en-US" altLang="zh-CN" sz="2400" b="1" dirty="0" smtClean="0">
                <a:latin typeface="+mn-ea"/>
              </a:rPr>
              <a:t>E,</a:t>
            </a:r>
            <a:r>
              <a:rPr lang="zh-CN" altLang="en-US" sz="2400" b="1" dirty="0" smtClean="0">
                <a:latin typeface="+mn-ea"/>
              </a:rPr>
              <a:t>则</a:t>
            </a:r>
            <a:r>
              <a:rPr lang="en-US" altLang="zh-CN" sz="2400" b="1" dirty="0" smtClean="0">
                <a:latin typeface="+mn-ea"/>
              </a:rPr>
              <a:t>DE</a:t>
            </a:r>
            <a:r>
              <a:rPr lang="zh-CN" altLang="en-US" sz="2400" b="1" dirty="0" smtClean="0">
                <a:latin typeface="+mn-ea"/>
              </a:rPr>
              <a:t>的长度为（     ）</a:t>
            </a:r>
            <a:endParaRPr lang="zh-CN" altLang="en-US" sz="2400" b="1" dirty="0">
              <a:latin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471" y="2319834"/>
            <a:ext cx="3769057" cy="292101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27628" y="2319549"/>
            <a:ext cx="107771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4</a:t>
            </a:r>
            <a:r>
              <a:rPr lang="zh-CN" altLang="en-US" sz="2400" b="1" dirty="0" smtClean="0">
                <a:latin typeface="+mn-ea"/>
              </a:rPr>
              <a:t>、已知在△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中，</a:t>
            </a:r>
            <a:r>
              <a:rPr lang="en-US" altLang="zh-CN" sz="2400" b="1" dirty="0" smtClean="0">
                <a:latin typeface="+mn-ea"/>
              </a:rPr>
              <a:t>AB=AC=8</a:t>
            </a:r>
            <a:r>
              <a:rPr lang="zh-CN" altLang="en-US" sz="2400" b="1" dirty="0" smtClean="0">
                <a:latin typeface="+mn-ea"/>
              </a:rPr>
              <a:t>，∠</a:t>
            </a:r>
            <a:r>
              <a:rPr lang="en-US" altLang="zh-CN" sz="2400" b="1" dirty="0" smtClean="0">
                <a:latin typeface="+mn-ea"/>
              </a:rPr>
              <a:t>BAC=30°</a:t>
            </a:r>
            <a:r>
              <a:rPr lang="zh-CN" altLang="en-US" sz="2400" b="1" dirty="0" smtClean="0">
                <a:latin typeface="+mn-ea"/>
              </a:rPr>
              <a:t>，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将△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绕点</a:t>
            </a:r>
            <a:r>
              <a:rPr lang="en-US" altLang="zh-CN" sz="2400" b="1" dirty="0" smtClean="0">
                <a:latin typeface="+mn-ea"/>
              </a:rPr>
              <a:t>A</a:t>
            </a:r>
            <a:r>
              <a:rPr lang="zh-CN" altLang="en-US" sz="2400" b="1" dirty="0" smtClean="0">
                <a:latin typeface="+mn-ea"/>
              </a:rPr>
              <a:t>旋转，使点</a:t>
            </a:r>
            <a:r>
              <a:rPr lang="en-US" altLang="zh-CN" sz="2400" b="1" dirty="0" smtClean="0">
                <a:latin typeface="+mn-ea"/>
              </a:rPr>
              <a:t>B</a:t>
            </a:r>
            <a:r>
              <a:rPr lang="zh-CN" altLang="en-US" sz="2400" b="1" dirty="0" smtClean="0">
                <a:latin typeface="+mn-ea"/>
              </a:rPr>
              <a:t>落在原△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的点</a:t>
            </a:r>
            <a:r>
              <a:rPr lang="en-US" altLang="zh-CN" sz="2400" b="1" dirty="0" smtClean="0">
                <a:latin typeface="+mn-ea"/>
              </a:rPr>
              <a:t>C</a:t>
            </a:r>
            <a:r>
              <a:rPr lang="zh-CN" altLang="en-US" sz="2400" b="1" dirty="0" smtClean="0">
                <a:latin typeface="+mn-ea"/>
              </a:rPr>
              <a:t>处，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此时点</a:t>
            </a:r>
            <a:r>
              <a:rPr lang="en-US" altLang="zh-CN" sz="2400" b="1" dirty="0" smtClean="0">
                <a:latin typeface="+mn-ea"/>
              </a:rPr>
              <a:t>C</a:t>
            </a:r>
            <a:r>
              <a:rPr lang="zh-CN" altLang="en-US" sz="2400" b="1" dirty="0" smtClean="0">
                <a:latin typeface="+mn-ea"/>
              </a:rPr>
              <a:t>落在点</a:t>
            </a:r>
            <a:r>
              <a:rPr lang="en-US" altLang="zh-CN" sz="2400" b="1" dirty="0" smtClean="0">
                <a:latin typeface="+mn-ea"/>
              </a:rPr>
              <a:t>D</a:t>
            </a:r>
            <a:r>
              <a:rPr lang="zh-CN" altLang="en-US" sz="2400" b="1" dirty="0" smtClean="0">
                <a:latin typeface="+mn-ea"/>
              </a:rPr>
              <a:t>处，延长</a:t>
            </a:r>
            <a:r>
              <a:rPr lang="en-US" altLang="zh-CN" sz="2400" b="1" dirty="0" smtClean="0">
                <a:latin typeface="+mn-ea"/>
              </a:rPr>
              <a:t>AD</a:t>
            </a:r>
            <a:r>
              <a:rPr lang="zh-CN" altLang="en-US" sz="2400" b="1" dirty="0" smtClean="0">
                <a:latin typeface="+mn-ea"/>
              </a:rPr>
              <a:t>，交原△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的边</a:t>
            </a:r>
            <a:r>
              <a:rPr lang="en-US" altLang="zh-CN" sz="2400" b="1" dirty="0" smtClean="0">
                <a:latin typeface="+mn-ea"/>
              </a:rPr>
              <a:t>BC</a:t>
            </a:r>
            <a:r>
              <a:rPr lang="zh-CN" altLang="en-US" sz="2400" b="1" dirty="0" smtClean="0">
                <a:latin typeface="+mn-ea"/>
              </a:rPr>
              <a:t>的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延长线于点</a:t>
            </a:r>
            <a:r>
              <a:rPr lang="en-US" altLang="zh-CN" sz="2400" b="1" dirty="0" smtClean="0">
                <a:latin typeface="+mn-ea"/>
              </a:rPr>
              <a:t>E</a:t>
            </a:r>
            <a:r>
              <a:rPr lang="zh-CN" altLang="en-US" sz="2400" b="1" dirty="0" smtClean="0">
                <a:latin typeface="+mn-ea"/>
              </a:rPr>
              <a:t>，那么线段</a:t>
            </a:r>
            <a:r>
              <a:rPr lang="en-US" altLang="zh-CN" sz="2400" b="1" dirty="0" smtClean="0">
                <a:latin typeface="+mn-ea"/>
              </a:rPr>
              <a:t>DE</a:t>
            </a:r>
            <a:r>
              <a:rPr lang="zh-CN" altLang="en-US" sz="2400" b="1" dirty="0" smtClean="0">
                <a:latin typeface="+mn-ea"/>
              </a:rPr>
              <a:t>的长度等于（      ）</a:t>
            </a:r>
            <a:endParaRPr lang="zh-CN" altLang="en-US" sz="2400" b="1" dirty="0">
              <a:latin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764" y="3889209"/>
            <a:ext cx="3202397" cy="26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02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755174" y="1415962"/>
            <a:ext cx="107771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5</a:t>
            </a:r>
            <a:r>
              <a:rPr lang="zh-CN" altLang="en-US" sz="2400" b="1" dirty="0" smtClean="0">
                <a:latin typeface="+mn-ea"/>
              </a:rPr>
              <a:t>、在正方形、矩形、菱形、平行四边形、等腰梯形中，其中是轴对称的为（     ）是中心对称的为（    ）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32594" y="2246959"/>
            <a:ext cx="60050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中心对称的基本性质：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成中心对称的两个图形，对应点连线都经过对称中心，并且被对称中心平分；对应线段平行（或在同一条直线上）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常见的中心对称图形：平行四边形、矩形、正方形、菱形、线段、圆</a:t>
            </a:r>
            <a:endParaRPr lang="en-US" altLang="zh-CN" sz="2400" b="1" dirty="0" smtClean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755173" y="4416784"/>
            <a:ext cx="107771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6</a:t>
            </a:r>
            <a:r>
              <a:rPr lang="zh-CN" altLang="en-US" sz="2400" b="1" dirty="0" smtClean="0">
                <a:latin typeface="+mn-ea"/>
              </a:rPr>
              <a:t>、下列说法正确有（  ）个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①线段两端点关于它的中点对称；②菱形的一组对边关于对角线的交点对称；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③成中心对称的两个图形一定全等；④如果两个图形全等，则这两个图形一定关于某点成中心对称；⑤如果两个三角形的对应点连线都经过一点，那么这两个三角形成中心对称。</a:t>
            </a:r>
            <a:endParaRPr lang="zh-CN" altLang="en-US" sz="2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57431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4606" y="1403325"/>
            <a:ext cx="389080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关于原点对称问题</a:t>
            </a:r>
            <a:endParaRPr lang="zh-CN" alt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2970" y="2182512"/>
            <a:ext cx="107771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7</a:t>
            </a:r>
            <a:r>
              <a:rPr lang="zh-CN" altLang="en-US" sz="2400" b="1" dirty="0" smtClean="0">
                <a:latin typeface="+mn-ea"/>
              </a:rPr>
              <a:t>、若点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1-2a,a-1</a:t>
            </a:r>
            <a:r>
              <a:rPr lang="zh-CN" altLang="en-US" sz="2400" b="1" dirty="0" smtClean="0">
                <a:latin typeface="+mn-ea"/>
              </a:rPr>
              <a:t>）关于原点对称的点是第一象限的点，则</a:t>
            </a:r>
            <a:r>
              <a:rPr lang="en-US" altLang="zh-CN" sz="2400" b="1" dirty="0" smtClean="0">
                <a:latin typeface="+mn-ea"/>
              </a:rPr>
              <a:t>a</a:t>
            </a:r>
            <a:r>
              <a:rPr lang="zh-CN" altLang="en-US" sz="2400" b="1" dirty="0" smtClean="0">
                <a:latin typeface="+mn-ea"/>
              </a:rPr>
              <a:t>的取值范围是（ ）</a:t>
            </a:r>
            <a:endParaRPr lang="en-US" altLang="zh-CN" sz="2400" b="1" dirty="0" smtClean="0"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464057" y="3276607"/>
                <a:ext cx="10777183" cy="8658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latin typeface="+mn-ea"/>
                  </a:rPr>
                  <a:t>8</a:t>
                </a:r>
                <a:r>
                  <a:rPr lang="zh-CN" altLang="en-US" sz="2400" b="1" dirty="0" smtClean="0">
                    <a:latin typeface="+mn-ea"/>
                  </a:rPr>
                  <a:t>、如图，在</a:t>
                </a:r>
                <a:r>
                  <a:rPr lang="en-US" altLang="zh-CN" sz="2400" b="1" dirty="0" smtClean="0">
                    <a:latin typeface="+mn-ea"/>
                  </a:rPr>
                  <a:t>RT</a:t>
                </a:r>
                <a:r>
                  <a:rPr lang="zh-CN" altLang="en-US" sz="2400" b="1" dirty="0" smtClean="0">
                    <a:latin typeface="+mn-ea"/>
                  </a:rPr>
                  <a:t>△</a:t>
                </a:r>
                <a:r>
                  <a:rPr lang="en-US" altLang="zh-CN" sz="2400" b="1" dirty="0" smtClean="0">
                    <a:latin typeface="+mn-ea"/>
                  </a:rPr>
                  <a:t>ABC</a:t>
                </a:r>
                <a:r>
                  <a:rPr lang="zh-CN" altLang="en-US" sz="2400" b="1" dirty="0" smtClean="0">
                    <a:latin typeface="+mn-ea"/>
                  </a:rPr>
                  <a:t>中，斜边</a:t>
                </a:r>
                <a:r>
                  <a:rPr lang="en-US" altLang="zh-CN" sz="2400" b="1" dirty="0" smtClean="0">
                    <a:latin typeface="+mn-ea"/>
                  </a:rPr>
                  <a:t>AB</a:t>
                </a:r>
                <a:r>
                  <a:rPr lang="zh-CN" altLang="en-US" sz="2400" b="1" dirty="0" smtClean="0">
                    <a:latin typeface="+mn-ea"/>
                  </a:rPr>
                  <a:t>长为</a:t>
                </a:r>
                <a:r>
                  <a:rPr lang="en-US" altLang="zh-CN" sz="2400" b="1" dirty="0" smtClean="0">
                    <a:latin typeface="+mn-ea"/>
                  </a:rPr>
                  <a:t>8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zh-CN" altLang="en-US" sz="2400" b="1" dirty="0" smtClean="0">
                    <a:latin typeface="+mn-ea"/>
                  </a:rPr>
                  <a:t>，直角边</a:t>
                </a:r>
                <a:r>
                  <a:rPr lang="en-US" altLang="zh-CN" sz="2400" b="1" dirty="0" smtClean="0">
                    <a:latin typeface="+mn-ea"/>
                  </a:rPr>
                  <a:t>BC</a:t>
                </a:r>
                <a:r>
                  <a:rPr lang="zh-CN" altLang="en-US" sz="2400" b="1" dirty="0" smtClean="0">
                    <a:latin typeface="+mn-ea"/>
                  </a:rPr>
                  <a:t>长为</a:t>
                </a:r>
                <a:r>
                  <a:rPr lang="en-US" altLang="zh-CN" sz="2400" b="1" dirty="0" smtClean="0">
                    <a:latin typeface="+mn-ea"/>
                  </a:rPr>
                  <a:t>12</a:t>
                </a:r>
                <a:r>
                  <a:rPr lang="zh-CN" altLang="en-US" sz="2400" b="1" dirty="0" smtClean="0">
                    <a:latin typeface="+mn-ea"/>
                  </a:rPr>
                  <a:t>，若扇形</a:t>
                </a:r>
                <a:r>
                  <a:rPr lang="en-US" altLang="zh-CN" sz="2400" b="1" dirty="0" smtClean="0">
                    <a:latin typeface="+mn-ea"/>
                  </a:rPr>
                  <a:t>ACE</a:t>
                </a:r>
                <a:r>
                  <a:rPr lang="zh-CN" altLang="en-US" sz="2400" b="1" dirty="0" smtClean="0">
                    <a:latin typeface="+mn-ea"/>
                  </a:rPr>
                  <a:t>与扇形</a:t>
                </a:r>
                <a:r>
                  <a:rPr lang="en-US" altLang="zh-CN" sz="2400" b="1" dirty="0" smtClean="0">
                    <a:latin typeface="+mn-ea"/>
                  </a:rPr>
                  <a:t>BDE</a:t>
                </a:r>
                <a:r>
                  <a:rPr lang="zh-CN" altLang="en-US" sz="2400" b="1" dirty="0" smtClean="0">
                    <a:latin typeface="+mn-ea"/>
                  </a:rPr>
                  <a:t>关于点</a:t>
                </a:r>
                <a:r>
                  <a:rPr lang="en-US" altLang="zh-CN" sz="2400" b="1" dirty="0" smtClean="0">
                    <a:latin typeface="+mn-ea"/>
                  </a:rPr>
                  <a:t>E</a:t>
                </a:r>
                <a:r>
                  <a:rPr lang="zh-CN" altLang="en-US" sz="2400" b="1" dirty="0" smtClean="0">
                    <a:latin typeface="+mn-ea"/>
                  </a:rPr>
                  <a:t>中心对称，则图中阴影部分面积为（    ）</a:t>
                </a:r>
                <a:endParaRPr lang="en-US" altLang="zh-CN" sz="2400" b="1" dirty="0" smtClean="0">
                  <a:latin typeface="+mn-ea"/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057" y="3276607"/>
                <a:ext cx="10777183" cy="865814"/>
              </a:xfrm>
              <a:prstGeom prst="rect">
                <a:avLst/>
              </a:prstGeom>
              <a:blipFill rotWithShape="0">
                <a:blip r:embed="rId2"/>
                <a:stretch>
                  <a:fillRect l="-848" t="-3521" r="-283" b="-1478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136" y="4290806"/>
            <a:ext cx="3062715" cy="213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964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4057" y="1379568"/>
            <a:ext cx="107771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8</a:t>
            </a:r>
            <a:r>
              <a:rPr lang="zh-CN" altLang="en-US" sz="2400" b="1" dirty="0" smtClean="0">
                <a:latin typeface="+mn-ea"/>
              </a:rPr>
              <a:t>、如图，△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中，</a:t>
            </a:r>
            <a:r>
              <a:rPr lang="en-US" altLang="zh-CN" sz="2400" b="1" dirty="0" smtClean="0">
                <a:latin typeface="+mn-ea"/>
              </a:rPr>
              <a:t>AB=AC</a:t>
            </a:r>
            <a:r>
              <a:rPr lang="zh-CN" altLang="en-US" sz="2400" b="1" dirty="0" smtClean="0">
                <a:latin typeface="+mn-ea"/>
              </a:rPr>
              <a:t>，∠</a:t>
            </a:r>
            <a:r>
              <a:rPr lang="en-US" altLang="zh-CN" sz="2400" b="1" dirty="0" smtClean="0">
                <a:latin typeface="+mn-ea"/>
              </a:rPr>
              <a:t>BAC=90°</a:t>
            </a:r>
            <a:r>
              <a:rPr lang="zh-CN" altLang="en-US" sz="2400" b="1" dirty="0" smtClean="0">
                <a:latin typeface="+mn-ea"/>
              </a:rPr>
              <a:t>，直角∠</a:t>
            </a:r>
            <a:r>
              <a:rPr lang="en-US" altLang="zh-CN" sz="2400" b="1" dirty="0" smtClean="0">
                <a:latin typeface="+mn-ea"/>
              </a:rPr>
              <a:t>EPF</a:t>
            </a:r>
            <a:r>
              <a:rPr lang="zh-CN" altLang="en-US" sz="2400" b="1" dirty="0" smtClean="0">
                <a:latin typeface="+mn-ea"/>
              </a:rPr>
              <a:t>的顶点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是</a:t>
            </a:r>
            <a:r>
              <a:rPr lang="en-US" altLang="zh-CN" sz="2400" b="1" dirty="0" smtClean="0">
                <a:latin typeface="+mn-ea"/>
              </a:rPr>
              <a:t>BC</a:t>
            </a:r>
            <a:r>
              <a:rPr lang="zh-CN" altLang="en-US" sz="2400" b="1" dirty="0" smtClean="0">
                <a:latin typeface="+mn-ea"/>
              </a:rPr>
              <a:t>的中点</a:t>
            </a:r>
            <a:r>
              <a:rPr lang="en-US" altLang="zh-CN" sz="2400" b="1" dirty="0" smtClean="0">
                <a:latin typeface="+mn-ea"/>
              </a:rPr>
              <a:t>,</a:t>
            </a:r>
            <a:r>
              <a:rPr lang="zh-CN" altLang="en-US" sz="2400" b="1" dirty="0" smtClean="0">
                <a:latin typeface="+mn-ea"/>
              </a:rPr>
              <a:t>两边</a:t>
            </a:r>
            <a:endParaRPr lang="en-US" altLang="zh-CN" sz="2400" b="1" dirty="0" smtClean="0">
              <a:latin typeface="+mn-ea"/>
            </a:endParaRPr>
          </a:p>
          <a:p>
            <a:r>
              <a:rPr lang="en-US" altLang="zh-CN" sz="2400" b="1" dirty="0" smtClean="0">
                <a:latin typeface="+mn-ea"/>
              </a:rPr>
              <a:t>PE,PF</a:t>
            </a:r>
            <a:r>
              <a:rPr lang="zh-CN" altLang="en-US" sz="2400" b="1" dirty="0" smtClean="0">
                <a:latin typeface="+mn-ea"/>
              </a:rPr>
              <a:t>分别交</a:t>
            </a:r>
            <a:r>
              <a:rPr lang="en-US" altLang="zh-CN" sz="2400" b="1" dirty="0" smtClean="0">
                <a:latin typeface="+mn-ea"/>
              </a:rPr>
              <a:t>AB</a:t>
            </a:r>
            <a:r>
              <a:rPr lang="zh-CN" altLang="en-US" sz="2400" b="1" dirty="0" smtClean="0">
                <a:latin typeface="+mn-ea"/>
              </a:rPr>
              <a:t>，</a:t>
            </a:r>
            <a:r>
              <a:rPr lang="en-US" altLang="zh-CN" sz="2400" b="1" dirty="0" smtClean="0">
                <a:latin typeface="+mn-ea"/>
              </a:rPr>
              <a:t>AC</a:t>
            </a:r>
            <a:r>
              <a:rPr lang="zh-CN" altLang="en-US" sz="2400" b="1" dirty="0" smtClean="0">
                <a:latin typeface="+mn-ea"/>
              </a:rPr>
              <a:t>于点</a:t>
            </a:r>
            <a:r>
              <a:rPr lang="en-US" altLang="zh-CN" sz="2400" b="1" dirty="0" smtClean="0">
                <a:latin typeface="+mn-ea"/>
              </a:rPr>
              <a:t>E,F</a:t>
            </a:r>
            <a:r>
              <a:rPr lang="zh-CN" altLang="en-US" sz="2400" b="1" dirty="0" smtClean="0">
                <a:latin typeface="+mn-ea"/>
              </a:rPr>
              <a:t>，当∠</a:t>
            </a:r>
            <a:r>
              <a:rPr lang="en-US" altLang="zh-CN" sz="2400" b="1" dirty="0" smtClean="0">
                <a:latin typeface="+mn-ea"/>
              </a:rPr>
              <a:t>EPF</a:t>
            </a:r>
            <a:r>
              <a:rPr lang="zh-CN" altLang="en-US" sz="2400" b="1" dirty="0" smtClean="0">
                <a:latin typeface="+mn-ea"/>
              </a:rPr>
              <a:t>在△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内绕点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旋转时，给出以下结论：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①</a:t>
            </a:r>
            <a:r>
              <a:rPr lang="en-US" altLang="zh-CN" sz="2400" b="1" dirty="0" smtClean="0">
                <a:latin typeface="+mn-ea"/>
              </a:rPr>
              <a:t>AE=CF</a:t>
            </a:r>
            <a:r>
              <a:rPr lang="zh-CN" altLang="en-US" sz="2400" b="1" dirty="0" smtClean="0">
                <a:latin typeface="+mn-ea"/>
              </a:rPr>
              <a:t>；②△</a:t>
            </a:r>
            <a:r>
              <a:rPr lang="en-US" altLang="zh-CN" sz="2400" b="1" dirty="0" smtClean="0">
                <a:latin typeface="+mn-ea"/>
              </a:rPr>
              <a:t>EPF</a:t>
            </a:r>
            <a:r>
              <a:rPr lang="zh-CN" altLang="en-US" sz="2400" b="1" dirty="0" smtClean="0">
                <a:latin typeface="+mn-ea"/>
              </a:rPr>
              <a:t>是等腰直角三角形；③</a:t>
            </a:r>
            <a:r>
              <a:rPr lang="en-US" altLang="zh-CN" sz="2400" b="1" dirty="0" smtClean="0">
                <a:latin typeface="+mn-ea"/>
              </a:rPr>
              <a:t>S</a:t>
            </a:r>
            <a:r>
              <a:rPr lang="zh-CN" altLang="en-US" sz="2400" b="1" dirty="0" smtClean="0">
                <a:latin typeface="+mn-ea"/>
              </a:rPr>
              <a:t>四边形</a:t>
            </a:r>
            <a:r>
              <a:rPr lang="en-US" altLang="zh-CN" sz="2400" b="1" dirty="0" smtClean="0">
                <a:latin typeface="+mn-ea"/>
              </a:rPr>
              <a:t>AEPF=1/2S</a:t>
            </a:r>
            <a:r>
              <a:rPr lang="zh-CN" altLang="en-US" sz="2400" b="1" dirty="0" smtClean="0">
                <a:latin typeface="+mn-ea"/>
              </a:rPr>
              <a:t>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；④</a:t>
            </a:r>
            <a:r>
              <a:rPr lang="en-US" altLang="zh-CN" sz="2400" b="1" dirty="0" smtClean="0">
                <a:latin typeface="+mn-ea"/>
              </a:rPr>
              <a:t>EF=AP</a:t>
            </a:r>
            <a:r>
              <a:rPr lang="zh-CN" altLang="en-US" sz="2400" b="1" dirty="0" smtClean="0">
                <a:latin typeface="+mn-ea"/>
              </a:rPr>
              <a:t>；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其中正确的是（  ） </a:t>
            </a:r>
            <a:endParaRPr lang="en-US" altLang="zh-CN" sz="2400" b="1" dirty="0" smtClean="0">
              <a:latin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819" y="2949228"/>
            <a:ext cx="4407128" cy="293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8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042330" y="534623"/>
            <a:ext cx="3663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CN" altLang="en-US" sz="5400" b="1" cap="none" spc="0" dirty="0" smtClean="0">
                <a:ln/>
                <a:solidFill>
                  <a:schemeClr val="accent4"/>
                </a:solidFill>
                <a:effectLst/>
              </a:rPr>
              <a:t>圆知识归纳</a:t>
            </a:r>
            <a:endParaRPr lang="zh-CN" alt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graphicFrame>
        <p:nvGraphicFramePr>
          <p:cNvPr id="5" name="图示 4"/>
          <p:cNvGraphicFramePr/>
          <p:nvPr>
            <p:extLst>
              <p:ext uri="{D42A27DB-BD31-4B8C-83A1-F6EECF244321}">
                <p14:modId xmlns:p14="http://schemas.microsoft.com/office/powerpoint/2010/main" val="3428782568"/>
              </p:ext>
            </p:extLst>
          </p:nvPr>
        </p:nvGraphicFramePr>
        <p:xfrm>
          <a:off x="1335963" y="736979"/>
          <a:ext cx="9595893" cy="6445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420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2682" y="2549652"/>
            <a:ext cx="107771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latin typeface="+mn-ea"/>
              </a:rPr>
              <a:t>2</a:t>
            </a:r>
            <a:r>
              <a:rPr lang="zh-CN" altLang="en-US" sz="2400" b="1" dirty="0" smtClean="0">
                <a:latin typeface="+mn-ea"/>
              </a:rPr>
              <a:t>、如图，圆</a:t>
            </a:r>
            <a:r>
              <a:rPr lang="en-US" altLang="zh-CN" sz="2400" b="1" dirty="0" smtClean="0">
                <a:latin typeface="+mn-ea"/>
              </a:rPr>
              <a:t>O</a:t>
            </a:r>
            <a:r>
              <a:rPr lang="zh-CN" altLang="en-US" sz="2400" b="1" dirty="0" smtClean="0">
                <a:latin typeface="+mn-ea"/>
              </a:rPr>
              <a:t>中，</a:t>
            </a:r>
            <a:r>
              <a:rPr lang="en-US" altLang="zh-CN" sz="2400" b="1" dirty="0" smtClean="0">
                <a:latin typeface="+mn-ea"/>
              </a:rPr>
              <a:t>AC</a:t>
            </a:r>
            <a:r>
              <a:rPr lang="zh-CN" altLang="en-US" sz="2400" b="1" dirty="0" smtClean="0">
                <a:latin typeface="+mn-ea"/>
              </a:rPr>
              <a:t>∥</a:t>
            </a:r>
            <a:r>
              <a:rPr lang="en-US" altLang="zh-CN" sz="2400" b="1" dirty="0" smtClean="0">
                <a:latin typeface="+mn-ea"/>
              </a:rPr>
              <a:t>OB</a:t>
            </a:r>
            <a:r>
              <a:rPr lang="zh-CN" altLang="en-US" sz="2400" b="1" dirty="0" smtClean="0">
                <a:latin typeface="+mn-ea"/>
              </a:rPr>
              <a:t>，∠</a:t>
            </a:r>
            <a:r>
              <a:rPr lang="en-US" altLang="zh-CN" sz="2400" b="1" dirty="0" smtClean="0">
                <a:latin typeface="+mn-ea"/>
              </a:rPr>
              <a:t>BAO=25°</a:t>
            </a:r>
            <a:r>
              <a:rPr lang="zh-CN" altLang="en-US" sz="2400" b="1" dirty="0" smtClean="0">
                <a:latin typeface="+mn-ea"/>
              </a:rPr>
              <a:t>，则∠</a:t>
            </a:r>
            <a:r>
              <a:rPr lang="en-US" altLang="zh-CN" sz="2400" b="1" dirty="0" smtClean="0">
                <a:latin typeface="+mn-ea"/>
              </a:rPr>
              <a:t>BOC</a:t>
            </a:r>
            <a:r>
              <a:rPr lang="zh-CN" altLang="en-US" sz="2400" b="1" dirty="0" smtClean="0">
                <a:latin typeface="+mn-ea"/>
              </a:rPr>
              <a:t>的度数为（  ）</a:t>
            </a:r>
            <a:endParaRPr lang="en-US" altLang="zh-CN" sz="2400" b="1" dirty="0" smtClean="0">
              <a:latin typeface="+mn-ea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+mn-ea"/>
              </a:rPr>
              <a:t>【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同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</a:rPr>
              <a:t>弧所对圆周角与圆心角的关系</a:t>
            </a:r>
            <a:r>
              <a:rPr lang="en-US" altLang="zh-CN" sz="2400" b="1" dirty="0" smtClean="0">
                <a:solidFill>
                  <a:srgbClr val="FF0000"/>
                </a:solidFill>
                <a:latin typeface="+mn-ea"/>
              </a:rPr>
              <a:t>】</a:t>
            </a:r>
          </a:p>
        </p:txBody>
      </p:sp>
      <p:sp>
        <p:nvSpPr>
          <p:cNvPr id="5" name="矩形 4"/>
          <p:cNvSpPr/>
          <p:nvPr/>
        </p:nvSpPr>
        <p:spPr>
          <a:xfrm>
            <a:off x="452682" y="1395491"/>
            <a:ext cx="107771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1</a:t>
            </a:r>
            <a:r>
              <a:rPr lang="zh-CN" altLang="en-US" sz="2400" b="1" dirty="0" smtClean="0">
                <a:latin typeface="+mn-ea"/>
              </a:rPr>
              <a:t>、已知○</a:t>
            </a:r>
            <a:r>
              <a:rPr lang="en-US" altLang="zh-CN" sz="2400" b="1" dirty="0" smtClean="0">
                <a:latin typeface="+mn-ea"/>
              </a:rPr>
              <a:t>O</a:t>
            </a:r>
            <a:r>
              <a:rPr lang="zh-CN" altLang="en-US" sz="2400" b="1" dirty="0" smtClean="0">
                <a:latin typeface="+mn-ea"/>
              </a:rPr>
              <a:t>的半径为</a:t>
            </a:r>
            <a:r>
              <a:rPr lang="en-US" altLang="zh-CN" sz="2400" b="1" dirty="0" smtClean="0">
                <a:latin typeface="+mn-ea"/>
              </a:rPr>
              <a:t>5</a:t>
            </a:r>
            <a:r>
              <a:rPr lang="zh-CN" altLang="en-US" sz="2400" b="1" dirty="0" smtClean="0">
                <a:latin typeface="+mn-ea"/>
              </a:rPr>
              <a:t>，点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到圆心的距离为</a:t>
            </a:r>
            <a:r>
              <a:rPr lang="en-US" altLang="zh-CN" sz="2400" b="1" dirty="0" smtClean="0">
                <a:latin typeface="+mn-ea"/>
              </a:rPr>
              <a:t>7</a:t>
            </a:r>
            <a:r>
              <a:rPr lang="zh-CN" altLang="en-US" sz="2400" b="1" dirty="0" smtClean="0">
                <a:latin typeface="+mn-ea"/>
              </a:rPr>
              <a:t>，那么点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与○</a:t>
            </a:r>
            <a:r>
              <a:rPr lang="en-US" altLang="zh-CN" sz="2400" b="1" dirty="0" smtClean="0">
                <a:latin typeface="+mn-ea"/>
              </a:rPr>
              <a:t>0</a:t>
            </a:r>
            <a:r>
              <a:rPr lang="zh-CN" altLang="en-US" sz="2400" b="1" dirty="0" smtClean="0">
                <a:latin typeface="+mn-ea"/>
              </a:rPr>
              <a:t>的位置关系是（ ）</a:t>
            </a:r>
            <a:r>
              <a:rPr lang="en-US" altLang="zh-CN" sz="2400" b="1" dirty="0" smtClean="0">
                <a:solidFill>
                  <a:srgbClr val="FF0000"/>
                </a:solidFill>
                <a:latin typeface="+mn-ea"/>
              </a:rPr>
              <a:t>【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</a:rPr>
              <a:t>点与圆的位置关系：圆内，圆上，圆外</a:t>
            </a:r>
            <a:r>
              <a:rPr lang="en-US" altLang="zh-CN" sz="2400" b="1" dirty="0" smtClean="0">
                <a:solidFill>
                  <a:srgbClr val="FF0000"/>
                </a:solidFill>
                <a:latin typeface="+mn-ea"/>
              </a:rPr>
              <a:t>】</a:t>
            </a:r>
          </a:p>
          <a:p>
            <a:endParaRPr lang="en-US" altLang="zh-CN" sz="2400" b="1" dirty="0" smtClean="0">
              <a:latin typeface="+mn-ea"/>
            </a:endParaRPr>
          </a:p>
          <a:p>
            <a:endParaRPr lang="en-US" altLang="zh-CN" sz="2400" b="1" dirty="0" smtClean="0">
              <a:latin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475" y="2180321"/>
            <a:ext cx="1974571" cy="193195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61863" y="3786254"/>
            <a:ext cx="107771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3</a:t>
            </a:r>
            <a:r>
              <a:rPr lang="zh-CN" altLang="en-US" sz="2400" b="1" dirty="0" smtClean="0">
                <a:latin typeface="+mn-ea"/>
              </a:rPr>
              <a:t>、如图，圆</a:t>
            </a:r>
            <a:r>
              <a:rPr lang="en-US" altLang="zh-CN" sz="2400" b="1" dirty="0" smtClean="0">
                <a:latin typeface="+mn-ea"/>
              </a:rPr>
              <a:t>O</a:t>
            </a:r>
            <a:r>
              <a:rPr lang="zh-CN" altLang="en-US" sz="2400" b="1" dirty="0" smtClean="0">
                <a:latin typeface="+mn-ea"/>
              </a:rPr>
              <a:t>的半径为</a:t>
            </a:r>
            <a:r>
              <a:rPr lang="en-US" altLang="zh-CN" sz="2400" b="1" dirty="0" smtClean="0">
                <a:latin typeface="+mn-ea"/>
              </a:rPr>
              <a:t>1</a:t>
            </a:r>
            <a:r>
              <a:rPr lang="zh-CN" altLang="en-US" sz="2400" b="1" dirty="0" smtClean="0">
                <a:latin typeface="+mn-ea"/>
              </a:rPr>
              <a:t>，△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是圆</a:t>
            </a:r>
            <a:r>
              <a:rPr lang="en-US" altLang="zh-CN" sz="2400" b="1" dirty="0" smtClean="0">
                <a:latin typeface="+mn-ea"/>
              </a:rPr>
              <a:t>O</a:t>
            </a:r>
            <a:r>
              <a:rPr lang="zh-CN" altLang="en-US" sz="2400" b="1" dirty="0" smtClean="0">
                <a:latin typeface="+mn-ea"/>
              </a:rPr>
              <a:t>的内接正三角形，点</a:t>
            </a:r>
            <a:r>
              <a:rPr lang="en-US" altLang="zh-CN" sz="2400" b="1" dirty="0" smtClean="0">
                <a:latin typeface="+mn-ea"/>
              </a:rPr>
              <a:t>D,E</a:t>
            </a:r>
            <a:r>
              <a:rPr lang="zh-CN" altLang="en-US" sz="2400" b="1" dirty="0" smtClean="0">
                <a:latin typeface="+mn-ea"/>
              </a:rPr>
              <a:t>在圆上，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四边形</a:t>
            </a:r>
            <a:r>
              <a:rPr lang="en-US" altLang="zh-CN" sz="2400" b="1" dirty="0" smtClean="0">
                <a:latin typeface="+mn-ea"/>
              </a:rPr>
              <a:t>BCDE</a:t>
            </a:r>
            <a:r>
              <a:rPr lang="zh-CN" altLang="en-US" sz="2400" b="1" dirty="0" smtClean="0">
                <a:latin typeface="+mn-ea"/>
              </a:rPr>
              <a:t>是矩形，则矩形的面积为（   ）</a:t>
            </a:r>
            <a:endParaRPr lang="en-US" altLang="zh-CN" sz="2400" b="1" dirty="0" smtClean="0">
              <a:latin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229" y="4485193"/>
            <a:ext cx="1829889" cy="1782153"/>
          </a:xfrm>
          <a:prstGeom prst="rect">
            <a:avLst/>
          </a:prstGeom>
        </p:spPr>
      </p:pic>
      <p:sp>
        <p:nvSpPr>
          <p:cNvPr id="9" name="上箭头标注 8"/>
          <p:cNvSpPr/>
          <p:nvPr/>
        </p:nvSpPr>
        <p:spPr>
          <a:xfrm>
            <a:off x="561863" y="4534810"/>
            <a:ext cx="6917110" cy="1783549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 smtClean="0">
                <a:solidFill>
                  <a:schemeClr val="tx1"/>
                </a:solidFill>
              </a:rPr>
              <a:t>思考：正多边形的内切圆与外接圆半径之间的关系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68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520919" y="1452486"/>
                <a:ext cx="10777183" cy="8829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latin typeface="+mn-ea"/>
                  </a:rPr>
                  <a:t>4</a:t>
                </a:r>
                <a:r>
                  <a:rPr lang="zh-CN" altLang="en-US" sz="2400" b="1" dirty="0" smtClean="0">
                    <a:latin typeface="+mn-ea"/>
                  </a:rPr>
                  <a:t>、若正多边形的边心距与边长的比为</a:t>
                </a:r>
                <a:r>
                  <a:rPr lang="en-US" altLang="zh-CN" sz="2400" b="1" dirty="0" smtClean="0">
                    <a:latin typeface="+mn-ea"/>
                  </a:rPr>
                  <a:t>1:2</a:t>
                </a:r>
                <a:r>
                  <a:rPr lang="zh-CN" altLang="en-US" sz="2400" b="1" dirty="0" smtClean="0">
                    <a:latin typeface="+mn-ea"/>
                  </a:rPr>
                  <a:t>，则这个正多边形的边数为（  ）；若比为</a:t>
                </a:r>
                <a:r>
                  <a:rPr lang="en-US" altLang="zh-CN" sz="2400" b="1" dirty="0" smtClean="0">
                    <a:latin typeface="+mn-ea"/>
                  </a:rPr>
                  <a:t>1:2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zh-CN" altLang="en-US" sz="2400" b="1" dirty="0" smtClean="0">
                    <a:latin typeface="+mn-ea"/>
                  </a:rPr>
                  <a:t>呢？</a:t>
                </a:r>
                <a:endParaRPr lang="en-US" altLang="zh-CN" sz="2400" b="1" dirty="0" smtClean="0">
                  <a:latin typeface="+mn-ea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919" y="1452486"/>
                <a:ext cx="10777183" cy="882934"/>
              </a:xfrm>
              <a:prstGeom prst="rect">
                <a:avLst/>
              </a:prstGeom>
              <a:blipFill rotWithShape="0">
                <a:blip r:embed="rId2"/>
                <a:stretch>
                  <a:fillRect l="-848" t="-5517" b="-110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矩形 4"/>
          <p:cNvSpPr/>
          <p:nvPr/>
        </p:nvSpPr>
        <p:spPr>
          <a:xfrm>
            <a:off x="520918" y="2642115"/>
            <a:ext cx="107771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latin typeface="+mn-ea"/>
              </a:rPr>
              <a:t>5</a:t>
            </a:r>
            <a:r>
              <a:rPr lang="zh-CN" altLang="en-US" sz="2400" b="1" dirty="0" smtClean="0">
                <a:latin typeface="+mn-ea"/>
              </a:rPr>
              <a:t>、如图，以</a:t>
            </a:r>
            <a:r>
              <a:rPr lang="en-US" altLang="zh-CN" sz="2400" b="1" dirty="0" smtClean="0">
                <a:latin typeface="+mn-ea"/>
              </a:rPr>
              <a:t>AD</a:t>
            </a:r>
            <a:r>
              <a:rPr lang="zh-CN" altLang="en-US" sz="2400" b="1" dirty="0" smtClean="0">
                <a:latin typeface="+mn-ea"/>
              </a:rPr>
              <a:t>为直径的半圆</a:t>
            </a:r>
            <a:r>
              <a:rPr lang="en-US" altLang="zh-CN" sz="2400" b="1" dirty="0" smtClean="0">
                <a:latin typeface="+mn-ea"/>
              </a:rPr>
              <a:t>O</a:t>
            </a:r>
            <a:r>
              <a:rPr lang="zh-CN" altLang="en-US" sz="2400" b="1" dirty="0" smtClean="0">
                <a:latin typeface="+mn-ea"/>
              </a:rPr>
              <a:t>经过</a:t>
            </a:r>
            <a:r>
              <a:rPr lang="en-US" altLang="zh-CN" sz="2400" b="1" dirty="0" err="1" smtClean="0">
                <a:latin typeface="+mn-ea"/>
              </a:rPr>
              <a:t>Rt</a:t>
            </a:r>
            <a:r>
              <a:rPr lang="zh-CN" altLang="en-US" sz="2400" b="1" dirty="0" smtClean="0">
                <a:latin typeface="+mn-ea"/>
              </a:rPr>
              <a:t>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的斜边</a:t>
            </a:r>
            <a:r>
              <a:rPr lang="en-US" altLang="zh-CN" sz="2400" b="1" dirty="0" smtClean="0">
                <a:latin typeface="+mn-ea"/>
              </a:rPr>
              <a:t>AB</a:t>
            </a:r>
            <a:r>
              <a:rPr lang="zh-CN" altLang="en-US" sz="2400" b="1" dirty="0" smtClean="0">
                <a:latin typeface="+mn-ea"/>
              </a:rPr>
              <a:t>的两个端点，交直角边</a:t>
            </a:r>
            <a:r>
              <a:rPr lang="en-US" altLang="zh-CN" sz="2400" b="1" dirty="0" smtClean="0">
                <a:latin typeface="+mn-ea"/>
              </a:rPr>
              <a:t>AC</a:t>
            </a:r>
            <a:r>
              <a:rPr lang="zh-CN" altLang="en-US" sz="2400" b="1" dirty="0" smtClean="0">
                <a:latin typeface="+mn-ea"/>
              </a:rPr>
              <a:t>于点</a:t>
            </a:r>
            <a:r>
              <a:rPr lang="en-US" altLang="zh-CN" sz="2400" b="1" dirty="0" smtClean="0">
                <a:latin typeface="+mn-ea"/>
              </a:rPr>
              <a:t>E,B,E</a:t>
            </a:r>
            <a:r>
              <a:rPr lang="zh-CN" altLang="en-US" sz="2400" b="1" dirty="0" smtClean="0">
                <a:latin typeface="+mn-ea"/>
              </a:rPr>
              <a:t>是半圆弧的三等分点，弧</a:t>
            </a:r>
            <a:r>
              <a:rPr lang="en-US" altLang="zh-CN" sz="2400" b="1" dirty="0" smtClean="0">
                <a:latin typeface="+mn-ea"/>
              </a:rPr>
              <a:t>BE</a:t>
            </a:r>
            <a:r>
              <a:rPr lang="zh-CN" altLang="en-US" sz="2400" b="1" dirty="0" smtClean="0">
                <a:latin typeface="+mn-ea"/>
              </a:rPr>
              <a:t>的长为</a:t>
            </a:r>
            <a:r>
              <a:rPr lang="en-US" altLang="zh-CN" sz="2400" b="1" dirty="0" smtClean="0">
                <a:latin typeface="+mn-ea"/>
              </a:rPr>
              <a:t>2/3π</a:t>
            </a:r>
            <a:r>
              <a:rPr lang="zh-CN" altLang="en-US" sz="2400" b="1" dirty="0" smtClean="0">
                <a:latin typeface="+mn-ea"/>
              </a:rPr>
              <a:t>，则图中阴影部分的面积为（）</a:t>
            </a:r>
            <a:endParaRPr lang="en-US" altLang="zh-CN" sz="2400" b="1" dirty="0" smtClean="0">
              <a:latin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040" y="3473112"/>
            <a:ext cx="3702404" cy="2909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41795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9031" y="1441112"/>
            <a:ext cx="107771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latin typeface="+mn-ea"/>
              </a:rPr>
              <a:t>5</a:t>
            </a:r>
            <a:r>
              <a:rPr lang="zh-CN" altLang="en-US" sz="2400" b="1" dirty="0" smtClean="0">
                <a:latin typeface="+mn-ea"/>
              </a:rPr>
              <a:t>、如图，边长为</a:t>
            </a:r>
            <a:r>
              <a:rPr lang="en-US" altLang="zh-CN" sz="2400" b="1" dirty="0" smtClean="0">
                <a:latin typeface="+mn-ea"/>
              </a:rPr>
              <a:t>40cm</a:t>
            </a:r>
            <a:r>
              <a:rPr lang="zh-CN" altLang="en-US" sz="2400" b="1" dirty="0" smtClean="0">
                <a:latin typeface="+mn-ea"/>
              </a:rPr>
              <a:t>的等边三角形硬纸片，小明剪下与</a:t>
            </a:r>
            <a:r>
              <a:rPr lang="en-US" altLang="zh-CN" sz="2400" b="1" dirty="0" smtClean="0">
                <a:latin typeface="+mn-ea"/>
              </a:rPr>
              <a:t>BC</a:t>
            </a:r>
            <a:r>
              <a:rPr lang="zh-CN" altLang="en-US" sz="2400" b="1" dirty="0" smtClean="0">
                <a:latin typeface="+mn-ea"/>
              </a:rPr>
              <a:t>相切的扇形</a:t>
            </a:r>
            <a:r>
              <a:rPr lang="en-US" altLang="zh-CN" sz="2400" b="1" dirty="0" smtClean="0">
                <a:latin typeface="+mn-ea"/>
              </a:rPr>
              <a:t>AEF</a:t>
            </a:r>
            <a:r>
              <a:rPr lang="zh-CN" altLang="en-US" sz="2400" b="1" dirty="0" smtClean="0">
                <a:latin typeface="+mn-ea"/>
              </a:rPr>
              <a:t>，切点为点</a:t>
            </a:r>
            <a:r>
              <a:rPr lang="en-US" altLang="zh-CN" sz="2400" b="1" dirty="0" smtClean="0">
                <a:latin typeface="+mn-ea"/>
              </a:rPr>
              <a:t>D</a:t>
            </a:r>
            <a:r>
              <a:rPr lang="zh-CN" altLang="en-US" sz="2400" b="1" dirty="0" smtClean="0">
                <a:latin typeface="+mn-ea"/>
              </a:rPr>
              <a:t>，点</a:t>
            </a:r>
            <a:r>
              <a:rPr lang="en-US" altLang="zh-CN" sz="2400" b="1" dirty="0" smtClean="0">
                <a:latin typeface="+mn-ea"/>
              </a:rPr>
              <a:t>E</a:t>
            </a:r>
            <a:r>
              <a:rPr lang="zh-CN" altLang="en-US" sz="2400" b="1" dirty="0" smtClean="0">
                <a:latin typeface="+mn-ea"/>
              </a:rPr>
              <a:t>，</a:t>
            </a:r>
            <a:r>
              <a:rPr lang="en-US" altLang="zh-CN" sz="2400" b="1" dirty="0" smtClean="0">
                <a:latin typeface="+mn-ea"/>
              </a:rPr>
              <a:t>F</a:t>
            </a:r>
            <a:r>
              <a:rPr lang="zh-CN" altLang="en-US" sz="2400" b="1" dirty="0" smtClean="0">
                <a:latin typeface="+mn-ea"/>
              </a:rPr>
              <a:t>分别在</a:t>
            </a:r>
            <a:r>
              <a:rPr lang="en-US" altLang="zh-CN" sz="2400" b="1" dirty="0" smtClean="0">
                <a:latin typeface="+mn-ea"/>
              </a:rPr>
              <a:t>AB,AC</a:t>
            </a:r>
            <a:r>
              <a:rPr lang="zh-CN" altLang="en-US" sz="2400" b="1" dirty="0" smtClean="0">
                <a:latin typeface="+mn-ea"/>
              </a:rPr>
              <a:t>上，做成圆锥形的圣诞帽，重合的部分不计，则圆锥形圣诞帽的底面圆的半径为（  ）</a:t>
            </a:r>
            <a:endParaRPr lang="en-US" altLang="zh-CN" sz="2400" b="1" dirty="0" smtClean="0">
              <a:latin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083" y="2738070"/>
            <a:ext cx="4068131" cy="330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06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9031" y="1441112"/>
            <a:ext cx="107771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+mn-ea"/>
              </a:rPr>
              <a:t>6</a:t>
            </a:r>
            <a:r>
              <a:rPr lang="zh-CN" altLang="en-US" sz="2400" b="1" dirty="0" smtClean="0">
                <a:latin typeface="+mn-ea"/>
              </a:rPr>
              <a:t>、如图，圆</a:t>
            </a:r>
            <a:r>
              <a:rPr lang="en-US" altLang="zh-CN" sz="2400" b="1" dirty="0" smtClean="0">
                <a:latin typeface="+mn-ea"/>
              </a:rPr>
              <a:t>O</a:t>
            </a:r>
            <a:r>
              <a:rPr lang="zh-CN" altLang="en-US" sz="2400" b="1" dirty="0" smtClean="0">
                <a:latin typeface="+mn-ea"/>
              </a:rPr>
              <a:t>是△</a:t>
            </a:r>
            <a:r>
              <a:rPr lang="en-US" altLang="zh-CN" sz="2400" b="1" dirty="0" smtClean="0">
                <a:latin typeface="+mn-ea"/>
              </a:rPr>
              <a:t>ABC</a:t>
            </a:r>
            <a:r>
              <a:rPr lang="zh-CN" altLang="en-US" sz="2400" b="1" dirty="0" smtClean="0">
                <a:latin typeface="+mn-ea"/>
              </a:rPr>
              <a:t>的外接圆，弦</a:t>
            </a:r>
            <a:r>
              <a:rPr lang="en-US" altLang="zh-CN" sz="2400" b="1" dirty="0" smtClean="0">
                <a:latin typeface="+mn-ea"/>
              </a:rPr>
              <a:t>BD</a:t>
            </a:r>
            <a:r>
              <a:rPr lang="zh-CN" altLang="en-US" sz="2400" b="1" dirty="0" smtClean="0">
                <a:latin typeface="+mn-ea"/>
              </a:rPr>
              <a:t>交</a:t>
            </a:r>
            <a:r>
              <a:rPr lang="en-US" altLang="zh-CN" sz="2400" b="1" dirty="0" smtClean="0">
                <a:latin typeface="+mn-ea"/>
              </a:rPr>
              <a:t>AC</a:t>
            </a:r>
            <a:r>
              <a:rPr lang="zh-CN" altLang="en-US" sz="2400" b="1" dirty="0" smtClean="0">
                <a:latin typeface="+mn-ea"/>
              </a:rPr>
              <a:t>于点</a:t>
            </a:r>
            <a:r>
              <a:rPr lang="en-US" altLang="zh-CN" sz="2400" b="1" dirty="0" smtClean="0">
                <a:latin typeface="+mn-ea"/>
              </a:rPr>
              <a:t>E</a:t>
            </a:r>
            <a:r>
              <a:rPr lang="zh-CN" altLang="en-US" sz="2400" b="1" dirty="0" smtClean="0">
                <a:latin typeface="+mn-ea"/>
              </a:rPr>
              <a:t>，连接</a:t>
            </a:r>
            <a:r>
              <a:rPr lang="en-US" altLang="zh-CN" sz="2400" b="1" dirty="0" smtClean="0">
                <a:latin typeface="+mn-ea"/>
              </a:rPr>
              <a:t>CD</a:t>
            </a:r>
            <a:r>
              <a:rPr lang="zh-CN" altLang="en-US" sz="2400" b="1" dirty="0" smtClean="0">
                <a:latin typeface="+mn-ea"/>
              </a:rPr>
              <a:t>，且</a:t>
            </a:r>
            <a:r>
              <a:rPr lang="en-US" altLang="zh-CN" sz="2400" b="1" dirty="0" smtClean="0">
                <a:latin typeface="+mn-ea"/>
              </a:rPr>
              <a:t>AE=DE,BC=CE</a:t>
            </a:r>
            <a:r>
              <a:rPr lang="zh-CN" altLang="en-US" sz="2400" b="1" dirty="0" smtClean="0">
                <a:latin typeface="+mn-ea"/>
              </a:rPr>
              <a:t>。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1</a:t>
            </a:r>
            <a:r>
              <a:rPr lang="zh-CN" altLang="en-US" sz="2400" b="1" dirty="0" smtClean="0">
                <a:latin typeface="+mn-ea"/>
              </a:rPr>
              <a:t>）求∠</a:t>
            </a:r>
            <a:r>
              <a:rPr lang="en-US" altLang="zh-CN" sz="2400" b="1" dirty="0" smtClean="0">
                <a:latin typeface="+mn-ea"/>
              </a:rPr>
              <a:t>ACB</a:t>
            </a:r>
          </a:p>
          <a:p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2</a:t>
            </a:r>
            <a:r>
              <a:rPr lang="zh-CN" altLang="en-US" sz="2400" b="1" dirty="0" smtClean="0">
                <a:latin typeface="+mn-ea"/>
              </a:rPr>
              <a:t>）过点</a:t>
            </a:r>
            <a:r>
              <a:rPr lang="en-US" altLang="zh-CN" sz="2400" b="1" dirty="0" smtClean="0">
                <a:latin typeface="+mn-ea"/>
              </a:rPr>
              <a:t>O</a:t>
            </a:r>
            <a:r>
              <a:rPr lang="zh-CN" altLang="en-US" sz="2400" b="1" dirty="0" smtClean="0">
                <a:latin typeface="+mn-ea"/>
              </a:rPr>
              <a:t>作</a:t>
            </a:r>
            <a:r>
              <a:rPr lang="en-US" altLang="zh-CN" sz="2400" b="1" dirty="0" smtClean="0">
                <a:latin typeface="+mn-ea"/>
              </a:rPr>
              <a:t>OF</a:t>
            </a:r>
            <a:r>
              <a:rPr lang="zh-CN" altLang="en-US" sz="2400" b="1" dirty="0" smtClean="0">
                <a:latin typeface="+mn-ea"/>
              </a:rPr>
              <a:t>⊥</a:t>
            </a:r>
            <a:r>
              <a:rPr lang="en-US" altLang="zh-CN" sz="2400" b="1" dirty="0" smtClean="0">
                <a:latin typeface="+mn-ea"/>
              </a:rPr>
              <a:t>AC</a:t>
            </a:r>
            <a:r>
              <a:rPr lang="zh-CN" altLang="en-US" sz="2400" b="1" dirty="0" smtClean="0">
                <a:latin typeface="+mn-ea"/>
              </a:rPr>
              <a:t>与点</a:t>
            </a:r>
            <a:r>
              <a:rPr lang="en-US" altLang="zh-CN" sz="2400" b="1" dirty="0" smtClean="0">
                <a:latin typeface="+mn-ea"/>
              </a:rPr>
              <a:t>F</a:t>
            </a:r>
            <a:r>
              <a:rPr lang="zh-CN" altLang="en-US" sz="2400" b="1" dirty="0" smtClean="0">
                <a:latin typeface="+mn-ea"/>
              </a:rPr>
              <a:t>，延长</a:t>
            </a:r>
            <a:r>
              <a:rPr lang="en-US" altLang="zh-CN" sz="2400" b="1" dirty="0" smtClean="0">
                <a:latin typeface="+mn-ea"/>
              </a:rPr>
              <a:t>FO</a:t>
            </a:r>
            <a:r>
              <a:rPr lang="zh-CN" altLang="en-US" sz="2400" b="1" dirty="0" smtClean="0">
                <a:latin typeface="+mn-ea"/>
              </a:rPr>
              <a:t>交</a:t>
            </a:r>
            <a:r>
              <a:rPr lang="en-US" altLang="zh-CN" sz="2400" b="1" dirty="0" smtClean="0">
                <a:latin typeface="+mn-ea"/>
              </a:rPr>
              <a:t>BE</a:t>
            </a:r>
            <a:r>
              <a:rPr lang="zh-CN" altLang="en-US" sz="2400" b="1" dirty="0" smtClean="0">
                <a:latin typeface="+mn-ea"/>
              </a:rPr>
              <a:t>于点</a:t>
            </a:r>
            <a:r>
              <a:rPr lang="en-US" altLang="zh-CN" sz="2400" b="1" dirty="0" smtClean="0">
                <a:latin typeface="+mn-ea"/>
              </a:rPr>
              <a:t>G</a:t>
            </a:r>
            <a:r>
              <a:rPr lang="zh-CN" altLang="en-US" sz="2400" b="1" dirty="0" smtClean="0">
                <a:latin typeface="+mn-ea"/>
              </a:rPr>
              <a:t>，</a:t>
            </a:r>
            <a:r>
              <a:rPr lang="en-US" altLang="zh-CN" sz="2400" b="1" dirty="0" smtClean="0">
                <a:latin typeface="+mn-ea"/>
              </a:rPr>
              <a:t>DE=3</a:t>
            </a:r>
            <a:r>
              <a:rPr lang="zh-CN" altLang="en-US" sz="2400" b="1" dirty="0" smtClean="0">
                <a:latin typeface="+mn-ea"/>
              </a:rPr>
              <a:t>，</a:t>
            </a:r>
            <a:r>
              <a:rPr lang="en-US" altLang="zh-CN" sz="2400" b="1" dirty="0" smtClean="0">
                <a:latin typeface="+mn-ea"/>
              </a:rPr>
              <a:t>EG=2,</a:t>
            </a:r>
            <a:r>
              <a:rPr lang="zh-CN" altLang="en-US" sz="2400" b="1" dirty="0" smtClean="0">
                <a:latin typeface="+mn-ea"/>
              </a:rPr>
              <a:t>求</a:t>
            </a:r>
            <a:r>
              <a:rPr lang="en-US" altLang="zh-CN" sz="2400" b="1" dirty="0" smtClean="0">
                <a:latin typeface="+mn-ea"/>
              </a:rPr>
              <a:t>AB</a:t>
            </a:r>
            <a:r>
              <a:rPr lang="zh-CN" altLang="en-US" sz="2400" b="1" dirty="0" smtClean="0">
                <a:latin typeface="+mn-ea"/>
              </a:rPr>
              <a:t>的长。</a:t>
            </a:r>
            <a:endParaRPr lang="en-US" altLang="zh-CN" sz="2400" b="1" dirty="0" smtClean="0">
              <a:latin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194" y="3090344"/>
            <a:ext cx="2638866" cy="2802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8254" y="1375694"/>
            <a:ext cx="10820400" cy="4024125"/>
          </a:xfrm>
        </p:spPr>
        <p:txBody>
          <a:bodyPr/>
          <a:lstStyle/>
          <a:p>
            <a:r>
              <a:rPr lang="zh-CN" altLang="en-US" b="1" dirty="0" smtClean="0">
                <a:latin typeface="+mn-ea"/>
              </a:rPr>
              <a:t>如图，以等边三角形</a:t>
            </a:r>
            <a:r>
              <a:rPr lang="en-US" altLang="zh-CN" b="1" dirty="0" smtClean="0">
                <a:latin typeface="+mn-ea"/>
              </a:rPr>
              <a:t>ABC</a:t>
            </a:r>
            <a:r>
              <a:rPr lang="zh-CN" altLang="en-US" b="1" dirty="0" smtClean="0">
                <a:latin typeface="+mn-ea"/>
              </a:rPr>
              <a:t>一边</a:t>
            </a:r>
            <a:r>
              <a:rPr lang="en-US" altLang="zh-CN" b="1" dirty="0" smtClean="0">
                <a:latin typeface="+mn-ea"/>
              </a:rPr>
              <a:t>AB</a:t>
            </a:r>
            <a:r>
              <a:rPr lang="zh-CN" altLang="en-US" b="1" dirty="0" smtClean="0">
                <a:latin typeface="+mn-ea"/>
              </a:rPr>
              <a:t>为直径的圆</a:t>
            </a:r>
            <a:r>
              <a:rPr lang="en-US" altLang="zh-CN" b="1" dirty="0" smtClean="0">
                <a:latin typeface="+mn-ea"/>
              </a:rPr>
              <a:t>O</a:t>
            </a:r>
            <a:r>
              <a:rPr lang="zh-CN" altLang="en-US" b="1" dirty="0" smtClean="0">
                <a:latin typeface="+mn-ea"/>
              </a:rPr>
              <a:t>与边</a:t>
            </a:r>
            <a:r>
              <a:rPr lang="en-US" altLang="zh-CN" b="1" dirty="0" smtClean="0">
                <a:latin typeface="+mn-ea"/>
              </a:rPr>
              <a:t>AC</a:t>
            </a:r>
            <a:r>
              <a:rPr lang="zh-CN" altLang="en-US" b="1" dirty="0" smtClean="0">
                <a:latin typeface="+mn-ea"/>
              </a:rPr>
              <a:t>，</a:t>
            </a:r>
            <a:r>
              <a:rPr lang="en-US" altLang="zh-CN" b="1" dirty="0" smtClean="0">
                <a:latin typeface="+mn-ea"/>
              </a:rPr>
              <a:t>BC</a:t>
            </a:r>
            <a:r>
              <a:rPr lang="zh-CN" altLang="en-US" b="1" dirty="0" smtClean="0">
                <a:latin typeface="+mn-ea"/>
              </a:rPr>
              <a:t>分别交予点</a:t>
            </a:r>
            <a:r>
              <a:rPr lang="en-US" altLang="zh-CN" b="1" dirty="0" smtClean="0">
                <a:latin typeface="+mn-ea"/>
              </a:rPr>
              <a:t>D,E</a:t>
            </a:r>
            <a:r>
              <a:rPr lang="zh-CN" altLang="en-US" b="1" dirty="0" smtClean="0">
                <a:latin typeface="+mn-ea"/>
              </a:rPr>
              <a:t>，过点</a:t>
            </a:r>
            <a:r>
              <a:rPr lang="en-US" altLang="zh-CN" b="1" dirty="0" smtClean="0">
                <a:latin typeface="+mn-ea"/>
              </a:rPr>
              <a:t>D</a:t>
            </a:r>
            <a:r>
              <a:rPr lang="zh-CN" altLang="en-US" b="1" dirty="0" smtClean="0">
                <a:latin typeface="+mn-ea"/>
              </a:rPr>
              <a:t>作</a:t>
            </a:r>
            <a:r>
              <a:rPr lang="en-US" altLang="zh-CN" b="1" dirty="0" smtClean="0">
                <a:latin typeface="+mn-ea"/>
              </a:rPr>
              <a:t>DF</a:t>
            </a:r>
            <a:r>
              <a:rPr lang="zh-CN" altLang="en-US" b="1" dirty="0" smtClean="0">
                <a:latin typeface="+mn-ea"/>
              </a:rPr>
              <a:t>⊥</a:t>
            </a:r>
            <a:r>
              <a:rPr lang="en-US" altLang="zh-CN" b="1" dirty="0" smtClean="0">
                <a:latin typeface="+mn-ea"/>
              </a:rPr>
              <a:t>BC</a:t>
            </a:r>
            <a:r>
              <a:rPr lang="zh-CN" altLang="en-US" b="1" dirty="0" smtClean="0">
                <a:latin typeface="+mn-ea"/>
              </a:rPr>
              <a:t>，垂足为</a:t>
            </a:r>
            <a:r>
              <a:rPr lang="en-US" altLang="zh-CN" b="1" dirty="0" smtClean="0">
                <a:latin typeface="+mn-ea"/>
              </a:rPr>
              <a:t>F</a:t>
            </a:r>
            <a:r>
              <a:rPr lang="zh-CN" altLang="en-US" b="1" dirty="0" smtClean="0">
                <a:latin typeface="+mn-ea"/>
              </a:rPr>
              <a:t>。</a:t>
            </a:r>
            <a:endParaRPr lang="en-US" altLang="zh-CN" b="1" dirty="0" smtClean="0">
              <a:latin typeface="+mn-ea"/>
            </a:endParaRPr>
          </a:p>
          <a:p>
            <a:r>
              <a:rPr lang="zh-CN" altLang="en-US" b="1" dirty="0" smtClean="0">
                <a:latin typeface="+mn-ea"/>
              </a:rPr>
              <a:t>（</a:t>
            </a:r>
            <a:r>
              <a:rPr lang="en-US" altLang="zh-CN" b="1" dirty="0" smtClean="0">
                <a:latin typeface="+mn-ea"/>
              </a:rPr>
              <a:t>1</a:t>
            </a:r>
            <a:r>
              <a:rPr lang="zh-CN" altLang="en-US" b="1" dirty="0" smtClean="0">
                <a:latin typeface="+mn-ea"/>
              </a:rPr>
              <a:t>）求证：</a:t>
            </a:r>
            <a:r>
              <a:rPr lang="en-US" altLang="zh-CN" b="1" dirty="0" smtClean="0">
                <a:latin typeface="+mn-ea"/>
              </a:rPr>
              <a:t>DF</a:t>
            </a:r>
            <a:r>
              <a:rPr lang="zh-CN" altLang="en-US" b="1" dirty="0" smtClean="0">
                <a:latin typeface="+mn-ea"/>
              </a:rPr>
              <a:t>为圆</a:t>
            </a:r>
            <a:r>
              <a:rPr lang="en-US" altLang="zh-CN" b="1" dirty="0" smtClean="0">
                <a:latin typeface="+mn-ea"/>
              </a:rPr>
              <a:t>O</a:t>
            </a:r>
            <a:r>
              <a:rPr lang="zh-CN" altLang="en-US" b="1" dirty="0" smtClean="0">
                <a:latin typeface="+mn-ea"/>
              </a:rPr>
              <a:t>的切线</a:t>
            </a:r>
            <a:r>
              <a:rPr lang="en-US" altLang="zh-CN" b="1" dirty="0" smtClean="0">
                <a:latin typeface="+mn-ea"/>
              </a:rPr>
              <a:t>;</a:t>
            </a:r>
          </a:p>
          <a:p>
            <a:r>
              <a:rPr lang="en-US" altLang="zh-CN" b="1" dirty="0" smtClean="0">
                <a:latin typeface="+mn-ea"/>
              </a:rPr>
              <a:t>(2)</a:t>
            </a:r>
            <a:r>
              <a:rPr lang="zh-CN" altLang="en-US" b="1" dirty="0" smtClean="0">
                <a:latin typeface="+mn-ea"/>
              </a:rPr>
              <a:t>若等边三角形</a:t>
            </a:r>
            <a:r>
              <a:rPr lang="en-US" altLang="zh-CN" b="1" dirty="0" smtClean="0">
                <a:latin typeface="+mn-ea"/>
              </a:rPr>
              <a:t>ABC</a:t>
            </a:r>
            <a:r>
              <a:rPr lang="zh-CN" altLang="en-US" b="1" dirty="0" smtClean="0">
                <a:latin typeface="+mn-ea"/>
              </a:rPr>
              <a:t>的边长为</a:t>
            </a:r>
            <a:r>
              <a:rPr lang="en-US" altLang="zh-CN" b="1" dirty="0" smtClean="0">
                <a:latin typeface="+mn-ea"/>
              </a:rPr>
              <a:t>4</a:t>
            </a:r>
            <a:r>
              <a:rPr lang="zh-CN" altLang="en-US" b="1" dirty="0" smtClean="0">
                <a:latin typeface="+mn-ea"/>
              </a:rPr>
              <a:t>，则</a:t>
            </a:r>
            <a:r>
              <a:rPr lang="en-US" altLang="zh-CN" b="1" dirty="0" smtClean="0">
                <a:latin typeface="+mn-ea"/>
              </a:rPr>
              <a:t>DF</a:t>
            </a:r>
            <a:r>
              <a:rPr lang="zh-CN" altLang="en-US" b="1" dirty="0" smtClean="0">
                <a:latin typeface="+mn-ea"/>
              </a:rPr>
              <a:t>长为多少？</a:t>
            </a:r>
            <a:endParaRPr lang="en-US" altLang="zh-CN" b="1" dirty="0" smtClean="0">
              <a:latin typeface="+mn-ea"/>
            </a:endParaRPr>
          </a:p>
          <a:p>
            <a:r>
              <a:rPr lang="zh-CN" altLang="en-US" b="1" dirty="0" smtClean="0">
                <a:latin typeface="+mn-ea"/>
              </a:rPr>
              <a:t>（</a:t>
            </a:r>
            <a:r>
              <a:rPr lang="en-US" altLang="zh-CN" b="1" dirty="0" smtClean="0">
                <a:latin typeface="+mn-ea"/>
              </a:rPr>
              <a:t>3</a:t>
            </a:r>
            <a:r>
              <a:rPr lang="zh-CN" altLang="en-US" b="1" dirty="0" smtClean="0">
                <a:latin typeface="+mn-ea"/>
              </a:rPr>
              <a:t>）求图中阴影部分的面积</a:t>
            </a:r>
            <a:r>
              <a:rPr lang="en-US" altLang="zh-CN" b="1" dirty="0" smtClean="0">
                <a:latin typeface="+mn-ea"/>
              </a:rPr>
              <a:t>.</a:t>
            </a:r>
            <a:endParaRPr lang="zh-CN" altLang="en-US" b="1" dirty="0">
              <a:latin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337" y="1796414"/>
            <a:ext cx="3862317" cy="470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357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水汽尾迹">
  <a:themeElements>
    <a:clrScheme name="水汽尾迹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水汽尾迹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水汽尾迹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TM04033937[[fn=水汽尾迹]]</Template>
  <TotalTime>159</TotalTime>
  <Words>948</Words>
  <Application>Microsoft Office PowerPoint</Application>
  <PresentationFormat>宽屏</PresentationFormat>
  <Paragraphs>54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宋体</vt:lpstr>
      <vt:lpstr>Arial</vt:lpstr>
      <vt:lpstr>Cambria Math</vt:lpstr>
      <vt:lpstr>Century Gothic</vt:lpstr>
      <vt:lpstr>水汽尾迹</vt:lpstr>
      <vt:lpstr>旋转总复习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旋转总复习</dc:title>
  <dc:creator>admin</dc:creator>
  <cp:lastModifiedBy>admin</cp:lastModifiedBy>
  <cp:revision>16</cp:revision>
  <dcterms:created xsi:type="dcterms:W3CDTF">2016-01-07T04:43:48Z</dcterms:created>
  <dcterms:modified xsi:type="dcterms:W3CDTF">2016-01-14T03:36:44Z</dcterms:modified>
</cp:coreProperties>
</file>