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58" r:id="rId6"/>
    <p:sldId id="259" r:id="rId7"/>
    <p:sldId id="269" r:id="rId8"/>
    <p:sldId id="260" r:id="rId9"/>
    <p:sldId id="261" r:id="rId10"/>
    <p:sldId id="262" r:id="rId11"/>
    <p:sldId id="266" r:id="rId12"/>
    <p:sldId id="265" r:id="rId13"/>
    <p:sldId id="264" r:id="rId14"/>
    <p:sldId id="267" r:id="rId15"/>
    <p:sldId id="268" r:id="rId16"/>
    <p:sldId id="263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Times New Roman" panose="02020603050405020304" pitchFamily="18" charset="0"/>
                <a:ea typeface="PMingLiU" panose="02020500000000000000" pitchFamily="18" charset="-120"/>
              </a:rPr>
            </a:fld>
            <a:endParaRPr lang="zh-CN" altLang="en-US" sz="1200" dirty="0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35843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584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6.xml"/><Relationship Id="rId3" Type="http://schemas.openxmlformats.org/officeDocument/2006/relationships/audio" Target="../media/audio1.wav"/><Relationship Id="rId2" Type="http://schemas.openxmlformats.org/officeDocument/2006/relationships/image" Target="../media/image2.png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4940" y="499745"/>
            <a:ext cx="4669155" cy="3972560"/>
          </a:xfrm>
        </p:spPr>
        <p:txBody>
          <a:bodyPr/>
          <a:p>
            <a:r>
              <a:rPr lang="zh-CN" altLang="zh-CN" b="1">
                <a:solidFill>
                  <a:srgbClr val="FF0000"/>
                </a:solidFill>
              </a:rPr>
              <a:t>第二节</a:t>
            </a:r>
            <a:br>
              <a:rPr lang="zh-CN" altLang="zh-CN" b="1">
                <a:solidFill>
                  <a:srgbClr val="FF0000"/>
                </a:solidFill>
              </a:rPr>
            </a:br>
            <a:r>
              <a:rPr lang="zh-CN" altLang="zh-CN" b="1">
                <a:solidFill>
                  <a:srgbClr val="FF0000"/>
                </a:solidFill>
              </a:rPr>
              <a:t>细胞的</a:t>
            </a:r>
            <a:br>
              <a:rPr lang="zh-CN" altLang="zh-CN" b="1">
                <a:solidFill>
                  <a:srgbClr val="FF0000"/>
                </a:solidFill>
              </a:rPr>
            </a:br>
            <a:r>
              <a:rPr lang="zh-CN" altLang="zh-CN" b="1">
                <a:solidFill>
                  <a:srgbClr val="FF0000"/>
                </a:solidFill>
              </a:rPr>
              <a:t>    多样性、统一性</a:t>
            </a:r>
            <a:endParaRPr lang="zh-CN" altLang="zh-CN" b="1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1255" y="243205"/>
            <a:ext cx="8495665" cy="63722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" name="Group 62"/>
          <p:cNvGrpSpPr/>
          <p:nvPr/>
        </p:nvGrpSpPr>
        <p:grpSpPr>
          <a:xfrm>
            <a:off x="3575050" y="0"/>
            <a:ext cx="4648200" cy="6858000"/>
            <a:chOff x="1296" y="0"/>
            <a:chExt cx="2928" cy="4320"/>
          </a:xfrm>
        </p:grpSpPr>
        <p:grpSp>
          <p:nvGrpSpPr>
            <p:cNvPr id="5135" name="Group 60"/>
            <p:cNvGrpSpPr/>
            <p:nvPr/>
          </p:nvGrpSpPr>
          <p:grpSpPr>
            <a:xfrm>
              <a:off x="1296" y="0"/>
              <a:ext cx="2928" cy="4320"/>
              <a:chOff x="1296" y="0"/>
              <a:chExt cx="2928" cy="4320"/>
            </a:xfrm>
          </p:grpSpPr>
          <p:graphicFrame>
            <p:nvGraphicFramePr>
              <p:cNvPr id="5137" name="Object 21"/>
              <p:cNvGraphicFramePr>
                <a:graphicFrameLocks noChangeAspect="1"/>
              </p:cNvGraphicFramePr>
              <p:nvPr/>
            </p:nvGraphicFramePr>
            <p:xfrm>
              <a:off x="1344" y="0"/>
              <a:ext cx="2832" cy="43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2305050" imgH="3629025" progId="MSPhotoEd.3">
                      <p:embed/>
                    </p:oleObj>
                  </mc:Choice>
                  <mc:Fallback>
                    <p:oleObj name="" r:id="rId1" imgW="2305050" imgH="3629025" progId="MSPhotoEd.3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344" y="0"/>
                            <a:ext cx="2832" cy="432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38" name="Oval 22"/>
              <p:cNvSpPr/>
              <p:nvPr/>
            </p:nvSpPr>
            <p:spPr>
              <a:xfrm>
                <a:off x="3216" y="0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1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39" name="Oval 23"/>
              <p:cNvSpPr/>
              <p:nvPr/>
            </p:nvSpPr>
            <p:spPr>
              <a:xfrm>
                <a:off x="3456" y="816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2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0" name="Oval 24"/>
              <p:cNvSpPr/>
              <p:nvPr/>
            </p:nvSpPr>
            <p:spPr>
              <a:xfrm>
                <a:off x="3648" y="1392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3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1" name="Oval 26"/>
              <p:cNvSpPr/>
              <p:nvPr/>
            </p:nvSpPr>
            <p:spPr>
              <a:xfrm>
                <a:off x="3936" y="1872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4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2" name="Oval 27"/>
              <p:cNvSpPr/>
              <p:nvPr/>
            </p:nvSpPr>
            <p:spPr>
              <a:xfrm>
                <a:off x="3936" y="2256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5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3" name="Oval 28"/>
              <p:cNvSpPr/>
              <p:nvPr/>
            </p:nvSpPr>
            <p:spPr>
              <a:xfrm>
                <a:off x="3744" y="3072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6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4" name="Oval 29"/>
              <p:cNvSpPr/>
              <p:nvPr/>
            </p:nvSpPr>
            <p:spPr>
              <a:xfrm>
                <a:off x="3888" y="3888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7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5" name="Oval 30"/>
              <p:cNvSpPr/>
              <p:nvPr/>
            </p:nvSpPr>
            <p:spPr>
              <a:xfrm>
                <a:off x="1632" y="1296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8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6" name="Oval 32"/>
              <p:cNvSpPr/>
              <p:nvPr/>
            </p:nvSpPr>
            <p:spPr>
              <a:xfrm>
                <a:off x="1296" y="2688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10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7" name="Oval 33"/>
              <p:cNvSpPr/>
              <p:nvPr/>
            </p:nvSpPr>
            <p:spPr>
              <a:xfrm>
                <a:off x="1440" y="3120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11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8" name="Oval 34"/>
              <p:cNvSpPr/>
              <p:nvPr/>
            </p:nvSpPr>
            <p:spPr>
              <a:xfrm>
                <a:off x="1344" y="3456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r>
                  <a:rPr lang="zh-CN" altLang="en-US" sz="2400" dirty="0">
                    <a:latin typeface="Times New Roman" panose="02020603050405020304" pitchFamily="18" charset="0"/>
                    <a:ea typeface="PMingLiU" panose="02020500000000000000" pitchFamily="18" charset="-120"/>
                  </a:rPr>
                  <a:t>12</a:t>
                </a:r>
                <a:endPara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endParaRPr>
              </a:p>
            </p:txBody>
          </p:sp>
          <p:sp>
            <p:nvSpPr>
              <p:cNvPr id="5149" name="Rectangle 51"/>
              <p:cNvSpPr/>
              <p:nvPr/>
            </p:nvSpPr>
            <p:spPr>
              <a:xfrm>
                <a:off x="3072" y="2976"/>
                <a:ext cx="48" cy="672"/>
              </a:xfrm>
              <a:prstGeom prst="rect">
                <a:avLst/>
              </a:prstGeom>
              <a:solidFill>
                <a:srgbClr val="006699"/>
              </a:solidFill>
              <a:ln w="9525" cap="flat" cmpd="sng">
                <a:solidFill>
                  <a:srgbClr val="006699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50" name="Rectangle 52"/>
              <p:cNvSpPr/>
              <p:nvPr/>
            </p:nvSpPr>
            <p:spPr>
              <a:xfrm>
                <a:off x="3146" y="2998"/>
                <a:ext cx="48" cy="672"/>
              </a:xfrm>
              <a:prstGeom prst="rect">
                <a:avLst/>
              </a:prstGeom>
              <a:solidFill>
                <a:srgbClr val="006699"/>
              </a:solidFill>
              <a:ln w="9525" cap="flat" cmpd="sng">
                <a:solidFill>
                  <a:srgbClr val="006699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136" name="Oval 31"/>
            <p:cNvSpPr/>
            <p:nvPr/>
          </p:nvSpPr>
          <p:spPr>
            <a:xfrm>
              <a:off x="1356" y="2412"/>
              <a:ext cx="288" cy="288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  <a:ea typeface="PMingLiU" panose="02020500000000000000" pitchFamily="18" charset="-120"/>
                </a:rPr>
                <a:t>9</a:t>
              </a:r>
              <a:endParaRPr lang="zh-CN" altLang="en-US" sz="2400" dirty="0">
                <a:latin typeface="Times New Roman" panose="02020603050405020304" pitchFamily="18" charset="0"/>
                <a:ea typeface="PMingLiU" panose="02020500000000000000" pitchFamily="18" charset="-120"/>
              </a:endParaRPr>
            </a:p>
          </p:txBody>
        </p:sp>
      </p:grpSp>
      <p:sp>
        <p:nvSpPr>
          <p:cNvPr id="54311" name="Text Box 39"/>
          <p:cNvSpPr txBox="1"/>
          <p:nvPr/>
        </p:nvSpPr>
        <p:spPr>
          <a:xfrm>
            <a:off x="7248525" y="0"/>
            <a:ext cx="2016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1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、目镜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2" name="Text Box 40"/>
          <p:cNvSpPr txBox="1"/>
          <p:nvPr/>
        </p:nvSpPr>
        <p:spPr>
          <a:xfrm>
            <a:off x="7435850" y="1196975"/>
            <a:ext cx="32321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2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、粗准焦螺旋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3" name="Text Box 41"/>
          <p:cNvSpPr txBox="1"/>
          <p:nvPr/>
        </p:nvSpPr>
        <p:spPr>
          <a:xfrm>
            <a:off x="7680325" y="2133600"/>
            <a:ext cx="3159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3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、细准焦螺旋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4" name="Text Box 42"/>
          <p:cNvSpPr txBox="1"/>
          <p:nvPr/>
        </p:nvSpPr>
        <p:spPr>
          <a:xfrm>
            <a:off x="8183563" y="2852738"/>
            <a:ext cx="20351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4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、镜臂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5" name="Text Box 43"/>
          <p:cNvSpPr txBox="1"/>
          <p:nvPr/>
        </p:nvSpPr>
        <p:spPr>
          <a:xfrm>
            <a:off x="8256588" y="3500438"/>
            <a:ext cx="217963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5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、物镜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6" name="Text Box 44"/>
          <p:cNvSpPr txBox="1"/>
          <p:nvPr/>
        </p:nvSpPr>
        <p:spPr>
          <a:xfrm>
            <a:off x="7896225" y="4724400"/>
            <a:ext cx="2108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6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、镜柱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7" name="Text Box 45"/>
          <p:cNvSpPr txBox="1"/>
          <p:nvPr/>
        </p:nvSpPr>
        <p:spPr>
          <a:xfrm>
            <a:off x="8112125" y="6092825"/>
            <a:ext cx="21796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7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、镜座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8" name="Text Box 46"/>
          <p:cNvSpPr txBox="1"/>
          <p:nvPr/>
        </p:nvSpPr>
        <p:spPr>
          <a:xfrm>
            <a:off x="1919288" y="2276475"/>
            <a:ext cx="21129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8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、镜筒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19" name="Text Box 47"/>
          <p:cNvSpPr txBox="1"/>
          <p:nvPr/>
        </p:nvSpPr>
        <p:spPr>
          <a:xfrm>
            <a:off x="1524000" y="3716338"/>
            <a:ext cx="24003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9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、压片夹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20" name="Text Box 48"/>
          <p:cNvSpPr txBox="1"/>
          <p:nvPr/>
        </p:nvSpPr>
        <p:spPr>
          <a:xfrm>
            <a:off x="1524000" y="4221163"/>
            <a:ext cx="25447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10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、载物台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21" name="Text Box 49"/>
          <p:cNvSpPr txBox="1"/>
          <p:nvPr/>
        </p:nvSpPr>
        <p:spPr>
          <a:xfrm>
            <a:off x="1524000" y="4797425"/>
            <a:ext cx="2616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11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、遮光器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322" name="Text Box 50"/>
          <p:cNvSpPr txBox="1"/>
          <p:nvPr/>
        </p:nvSpPr>
        <p:spPr>
          <a:xfrm>
            <a:off x="1524000" y="5445125"/>
            <a:ext cx="25447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12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、反光镜</a:t>
            </a:r>
            <a:endParaRPr lang="zh-CN" altLang="en-US" sz="32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5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5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54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54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54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500"/>
                                        <p:tgtEl>
                                          <p:spTgt spid="54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7" dur="500"/>
                                        <p:tgtEl>
                                          <p:spTgt spid="54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500"/>
                                        <p:tgtEl>
                                          <p:spTgt spid="54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11" grpId="0"/>
      <p:bldP spid="54312" grpId="0"/>
      <p:bldP spid="54313" grpId="0"/>
      <p:bldP spid="54314" grpId="0"/>
      <p:bldP spid="54315" grpId="0"/>
      <p:bldP spid="54316" grpId="0"/>
      <p:bldP spid="54317" grpId="0"/>
      <p:bldP spid="54318" grpId="0"/>
      <p:bldP spid="54319" grpId="0"/>
      <p:bldP spid="54320" grpId="0"/>
      <p:bldP spid="54321" grpId="0"/>
      <p:bldP spid="543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3535" y="0"/>
            <a:ext cx="5779135" cy="57791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670" y="365125"/>
            <a:ext cx="6164580" cy="39827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094855" y="4881880"/>
            <a:ext cx="440817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 b="1">
                <a:solidFill>
                  <a:srgbClr val="FF0000"/>
                </a:solidFill>
              </a:rPr>
              <a:t>目镜越长，放大倍数越小！</a:t>
            </a:r>
            <a:endParaRPr lang="zh-CN" altLang="zh-CN" sz="2800" b="1">
              <a:solidFill>
                <a:srgbClr val="FF0000"/>
              </a:solidFill>
            </a:endParaRPr>
          </a:p>
          <a:p>
            <a:endParaRPr lang="zh-CN" altLang="zh-CN" sz="2800" b="1">
              <a:solidFill>
                <a:srgbClr val="FF0000"/>
              </a:solidFill>
            </a:endParaRPr>
          </a:p>
          <a:p>
            <a:r>
              <a:rPr lang="zh-CN" altLang="zh-CN" sz="2800" b="1">
                <a:solidFill>
                  <a:srgbClr val="FF0000"/>
                </a:solidFill>
              </a:rPr>
              <a:t>物镜越长，放大倍数越大！</a:t>
            </a:r>
            <a:endParaRPr lang="zh-CN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65" y="-1671320"/>
            <a:ext cx="11609070" cy="870712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38200" y="3361055"/>
            <a:ext cx="10019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由低倍镜到高倍镜操作的关键字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200" y="4300855"/>
            <a:ext cx="100190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FF0000"/>
                </a:solidFill>
              </a:rPr>
              <a:t>1</a:t>
            </a:r>
            <a:r>
              <a:rPr lang="zh-CN" altLang="en-US" sz="3200" b="1">
                <a:solidFill>
                  <a:srgbClr val="FF0000"/>
                </a:solidFill>
              </a:rPr>
              <a:t>、找（低倍镜）   </a:t>
            </a:r>
            <a:r>
              <a:rPr lang="en-US" altLang="zh-CN" sz="3200" b="1">
                <a:solidFill>
                  <a:srgbClr val="FF0000"/>
                </a:solidFill>
              </a:rPr>
              <a:t>2</a:t>
            </a:r>
            <a:r>
              <a:rPr lang="zh-CN" altLang="en-US" sz="3200" b="1">
                <a:solidFill>
                  <a:srgbClr val="FF0000"/>
                </a:solidFill>
              </a:rPr>
              <a:t>、移（视野中央）、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en-US" altLang="zh-CN" sz="3200" b="1">
                <a:solidFill>
                  <a:srgbClr val="FF0000"/>
                </a:solidFill>
              </a:rPr>
              <a:t>3</a:t>
            </a:r>
            <a:r>
              <a:rPr lang="zh-CN" altLang="en-US" sz="3200" b="1">
                <a:solidFill>
                  <a:srgbClr val="FF0000"/>
                </a:solidFill>
              </a:rPr>
              <a:t>、转（转换器）   </a:t>
            </a:r>
            <a:r>
              <a:rPr lang="en-US" altLang="zh-CN" sz="3200" b="1">
                <a:solidFill>
                  <a:srgbClr val="FF0000"/>
                </a:solidFill>
              </a:rPr>
              <a:t>4</a:t>
            </a:r>
            <a:r>
              <a:rPr lang="zh-CN" altLang="en-US" sz="3200" b="1">
                <a:solidFill>
                  <a:srgbClr val="FF0000"/>
                </a:solidFill>
              </a:rPr>
              <a:t>、</a:t>
            </a:r>
            <a:r>
              <a:rPr lang="zh-CN" altLang="en-US" sz="3200" b="1">
                <a:solidFill>
                  <a:srgbClr val="FF0000"/>
                </a:solidFill>
              </a:rPr>
              <a:t>调（细准焦螺旋）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>
          <a:xfrm>
            <a:off x="-1172210" y="254000"/>
            <a:ext cx="10515600" cy="1325563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放大倍数：长度或宽度</a:t>
            </a:r>
            <a:endParaRPr kumimoji="0" lang="zh-CN" altLang="en-US" sz="4400" b="0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1907" name="Rectangle 3"/>
          <p:cNvSpPr>
            <a:spLocks noGrp="1"/>
          </p:cNvSpPr>
          <p:nvPr>
            <p:ph idx="1"/>
          </p:nvPr>
        </p:nvSpPr>
        <p:spPr>
          <a:xfrm>
            <a:off x="1048385" y="1743075"/>
            <a:ext cx="9701530" cy="52578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显微镜目镜为</a:t>
            </a:r>
            <a:r>
              <a:rPr lang="en-US" altLang="zh-CN" dirty="0"/>
              <a:t>10×</a:t>
            </a:r>
            <a:r>
              <a:rPr lang="zh-CN" altLang="en-US" dirty="0"/>
              <a:t>、物镜为</a:t>
            </a:r>
            <a:r>
              <a:rPr lang="en-US" altLang="zh-CN" dirty="0"/>
              <a:t>10×</a:t>
            </a:r>
            <a:r>
              <a:rPr lang="zh-CN" altLang="en-US" dirty="0"/>
              <a:t>时，视野中被相连的</a:t>
            </a:r>
            <a:r>
              <a:rPr lang="en-US" altLang="zh-CN" dirty="0"/>
              <a:t>64</a:t>
            </a:r>
            <a:r>
              <a:rPr lang="zh-CN" altLang="en-US" dirty="0"/>
              <a:t>个细胞所</a:t>
            </a:r>
            <a:r>
              <a:rPr lang="zh-CN" altLang="en-US" dirty="0">
                <a:solidFill>
                  <a:srgbClr val="0070C0"/>
                </a:solidFill>
              </a:rPr>
              <a:t>充满</a:t>
            </a:r>
            <a:r>
              <a:rPr lang="zh-CN" altLang="en-US" dirty="0"/>
              <a:t>，若物镜转换为</a:t>
            </a:r>
            <a:r>
              <a:rPr lang="en-US" altLang="zh-CN" dirty="0"/>
              <a:t>40×</a:t>
            </a:r>
            <a:r>
              <a:rPr lang="zh-CN" altLang="en-US" dirty="0"/>
              <a:t>后，则视野中可检测到的细胞数为多少</a:t>
            </a:r>
            <a:r>
              <a:rPr lang="en-US" altLang="zh-CN" dirty="0"/>
              <a:t>?</a:t>
            </a:r>
            <a:r>
              <a:rPr lang="zh-CN" altLang="en-US" dirty="0"/>
              <a:t>（  ）</a:t>
            </a:r>
            <a:endParaRPr lang="zh-CN" altLang="en-US" dirty="0"/>
          </a:p>
          <a:p>
            <a:pPr eaLnBrk="1" hangingPunct="1"/>
            <a:r>
              <a:rPr lang="zh-CN" altLang="en-US" dirty="0"/>
              <a:t> 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2</a:t>
            </a:r>
            <a:r>
              <a:rPr lang="zh-CN" altLang="en-US" dirty="0"/>
              <a:t>个  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 dirty="0"/>
              <a:t>个    </a:t>
            </a:r>
            <a:r>
              <a:rPr lang="en-US" altLang="zh-CN" dirty="0"/>
              <a:t>C</a:t>
            </a:r>
            <a:r>
              <a:rPr lang="zh-CN" altLang="en-US" dirty="0"/>
              <a:t>、</a:t>
            </a:r>
            <a:r>
              <a:rPr lang="en-US" altLang="zh-CN" dirty="0"/>
              <a:t>8</a:t>
            </a:r>
            <a:r>
              <a:rPr lang="zh-CN" altLang="en-US" dirty="0"/>
              <a:t>个     </a:t>
            </a:r>
            <a:r>
              <a:rPr lang="en-US" altLang="zh-CN" dirty="0"/>
              <a:t>D</a:t>
            </a:r>
            <a:r>
              <a:rPr lang="zh-CN" altLang="en-US" dirty="0"/>
              <a:t>、</a:t>
            </a:r>
            <a:r>
              <a:rPr lang="en-US" altLang="zh-CN" dirty="0"/>
              <a:t>16</a:t>
            </a:r>
            <a:r>
              <a:rPr lang="zh-CN" altLang="en-US" dirty="0"/>
              <a:t>个</a:t>
            </a:r>
            <a:endParaRPr lang="zh-CN" altLang="en-US" dirty="0"/>
          </a:p>
          <a:p>
            <a:pPr eaLnBrk="1" hangingPunct="1"/>
            <a:r>
              <a:rPr lang="en-US" b="1" i="1" dirty="0">
                <a:solidFill>
                  <a:srgbClr val="FF0000"/>
                </a:solidFill>
              </a:rPr>
              <a:t>2</a:t>
            </a:r>
            <a:r>
              <a:rPr lang="zh-CN" altLang="en-US" b="1" i="1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显微镜的目镜为</a:t>
            </a:r>
            <a:r>
              <a:rPr lang="en-US" altLang="zh-CN" dirty="0"/>
              <a:t>10</a:t>
            </a:r>
            <a:r>
              <a:rPr lang="en-US" altLang="zh-CN" dirty="0">
                <a:sym typeface="+mn-ea"/>
              </a:rPr>
              <a:t>×</a:t>
            </a:r>
            <a:r>
              <a:rPr lang="zh-CN" altLang="en-US" dirty="0"/>
              <a:t>、物镜为时</a:t>
            </a:r>
            <a:r>
              <a:rPr lang="en-US" altLang="zh-CN" dirty="0"/>
              <a:t>10</a:t>
            </a:r>
            <a:r>
              <a:rPr lang="en-US" altLang="zh-CN" dirty="0">
                <a:sym typeface="+mn-ea"/>
              </a:rPr>
              <a:t>×</a:t>
            </a:r>
            <a:r>
              <a:rPr lang="zh-CN" altLang="en-US" dirty="0"/>
              <a:t>，在视野直径范围内看到</a:t>
            </a:r>
            <a:r>
              <a:rPr lang="zh-CN" altLang="en-US" dirty="0">
                <a:solidFill>
                  <a:srgbClr val="0070C0"/>
                </a:solidFill>
              </a:rPr>
              <a:t>一行</a:t>
            </a:r>
            <a:r>
              <a:rPr lang="zh-CN" altLang="en-US" dirty="0"/>
              <a:t>相连的</a:t>
            </a:r>
            <a:r>
              <a:rPr lang="en-US" altLang="zh-CN" dirty="0"/>
              <a:t>8</a:t>
            </a:r>
            <a:r>
              <a:rPr lang="zh-CN" altLang="en-US" dirty="0"/>
              <a:t>个细胞，若目镜不变、物镜换成</a:t>
            </a:r>
            <a:r>
              <a:rPr lang="en-US" altLang="zh-CN" dirty="0"/>
              <a:t>40</a:t>
            </a:r>
            <a:r>
              <a:rPr lang="en-US" altLang="zh-CN" dirty="0">
                <a:sym typeface="+mn-ea"/>
              </a:rPr>
              <a:t>×</a:t>
            </a:r>
            <a:r>
              <a:rPr lang="zh-CN" altLang="en-US" dirty="0"/>
              <a:t>时，则在视野中可看到多少个细胞？</a:t>
            </a:r>
            <a:r>
              <a:rPr lang="en-US" altLang="zh-CN" dirty="0"/>
              <a:t>(   )</a:t>
            </a:r>
            <a:endParaRPr lang="en-US" altLang="zh-CN" dirty="0"/>
          </a:p>
          <a:p>
            <a:pPr eaLnBrk="1" hangingPunct="1"/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2</a:t>
            </a:r>
            <a:r>
              <a:rPr lang="zh-CN" altLang="en-US" dirty="0"/>
              <a:t>个  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 dirty="0"/>
              <a:t>个    </a:t>
            </a:r>
            <a:r>
              <a:rPr lang="en-US" altLang="zh-CN" dirty="0"/>
              <a:t>C</a:t>
            </a:r>
            <a:r>
              <a:rPr lang="zh-CN" altLang="en-US" dirty="0"/>
              <a:t>、</a:t>
            </a:r>
            <a:r>
              <a:rPr lang="en-US" altLang="zh-CN" dirty="0"/>
              <a:t>8</a:t>
            </a:r>
            <a:r>
              <a:rPr lang="zh-CN" altLang="en-US" dirty="0"/>
              <a:t>个     </a:t>
            </a:r>
            <a:r>
              <a:rPr lang="en-US" altLang="zh-CN" dirty="0"/>
              <a:t>D</a:t>
            </a:r>
            <a:r>
              <a:rPr lang="zh-CN" altLang="en-US" dirty="0"/>
              <a:t>、</a:t>
            </a:r>
            <a:r>
              <a:rPr lang="en-US" altLang="zh-CN" dirty="0"/>
              <a:t>16</a:t>
            </a:r>
            <a:r>
              <a:rPr lang="zh-CN" altLang="en-US" dirty="0"/>
              <a:t>个</a:t>
            </a:r>
            <a:endParaRPr lang="en-US" altLang="zh-CN" dirty="0"/>
          </a:p>
        </p:txBody>
      </p:sp>
      <p:sp>
        <p:nvSpPr>
          <p:cNvPr id="251908" name="Text Box 4"/>
          <p:cNvSpPr txBox="1"/>
          <p:nvPr/>
        </p:nvSpPr>
        <p:spPr>
          <a:xfrm>
            <a:off x="3584893" y="2629535"/>
            <a:ext cx="366395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1909" name="Text Box 5"/>
          <p:cNvSpPr txBox="1"/>
          <p:nvPr/>
        </p:nvSpPr>
        <p:spPr>
          <a:xfrm>
            <a:off x="6317933" y="4391978"/>
            <a:ext cx="366395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1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1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1907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charRg st="68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51907">
                                            <p:txEl>
                                              <p:charRg st="68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charRg st="98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51907">
                                            <p:txEl>
                                              <p:charRg st="98" end="1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51907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1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1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6" grpId="0"/>
      <p:bldP spid="251908" grpId="0"/>
      <p:bldP spid="2519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23" descr="6721t02-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8700" y="0"/>
            <a:ext cx="9571355" cy="77158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Rectangle 24"/>
          <p:cNvSpPr/>
          <p:nvPr/>
        </p:nvSpPr>
        <p:spPr>
          <a:xfrm>
            <a:off x="1752600" y="4217035"/>
            <a:ext cx="8686800" cy="838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结论：细胞的形态多种多样，</a:t>
            </a:r>
            <a:r>
              <a:rPr lang="zh-CN" altLang="en-US" sz="3200" b="1" i="1" dirty="0">
                <a:latin typeface="Arial" panose="020B0604020202020204" pitchFamily="34" charset="0"/>
                <a:ea typeface="黑体" panose="02010609060101010101" pitchFamily="2" charset="-122"/>
              </a:rPr>
              <a:t>细胞具有</a:t>
            </a:r>
            <a:r>
              <a:rPr lang="zh-CN" altLang="en-US" sz="3200" b="1" i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多样性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4"/>
                  </p:tgtEl>
                </p:cond>
              </p:nextCondLst>
            </p:seq>
          </p:childTnLst>
        </p:cTn>
      </p:par>
    </p:tnLst>
    <p:bldLst>
      <p:bldP spid="1843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4" descr="植物、动物细胞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5025" y="1268413"/>
            <a:ext cx="8172450" cy="4333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Rectangle 5"/>
          <p:cNvSpPr/>
          <p:nvPr/>
        </p:nvSpPr>
        <p:spPr>
          <a:xfrm>
            <a:off x="1524000" y="549275"/>
            <a:ext cx="9144000" cy="575945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结论：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eaLnBrk="0" hangingPunct="0"/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细胞的形态虽然多种多样，但都具有细胞膜、细胞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质、细胞核。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 i="1" dirty="0">
                <a:latin typeface="Arial" panose="020B0604020202020204" pitchFamily="34" charset="0"/>
                <a:ea typeface="黑体" panose="02010609060101010101" pitchFamily="2" charset="-122"/>
              </a:rPr>
              <a:t>细胞具有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统一性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8"/>
                  </p:tgtEl>
                </p:cond>
              </p:nextCondLst>
            </p:seq>
          </p:childTnLst>
        </p:cTn>
      </p:par>
    </p:tnLst>
    <p:bldLst>
      <p:bldP spid="1945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4"/>
          <p:cNvSpPr txBox="1"/>
          <p:nvPr/>
        </p:nvSpPr>
        <p:spPr>
          <a:xfrm>
            <a:off x="4000500" y="5638800"/>
            <a:ext cx="21463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绝大多数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4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3" name="Text Box 5"/>
          <p:cNvSpPr txBox="1"/>
          <p:nvPr/>
        </p:nvSpPr>
        <p:spPr>
          <a:xfrm>
            <a:off x="1765300" y="3846513"/>
            <a:ext cx="6731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细胞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4" name="AutoShape 6"/>
          <p:cNvSpPr/>
          <p:nvPr/>
        </p:nvSpPr>
        <p:spPr>
          <a:xfrm>
            <a:off x="2254250" y="3124200"/>
            <a:ext cx="412750" cy="2438400"/>
          </a:xfrm>
          <a:prstGeom prst="leftBrace">
            <a:avLst>
              <a:gd name="adj1" fmla="val 4923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0485" name="Text Box 7"/>
          <p:cNvSpPr txBox="1"/>
          <p:nvPr/>
        </p:nvSpPr>
        <p:spPr>
          <a:xfrm>
            <a:off x="2514600" y="3084513"/>
            <a:ext cx="11430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原核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细胞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6" name="Text Box 8"/>
          <p:cNvSpPr txBox="1"/>
          <p:nvPr/>
        </p:nvSpPr>
        <p:spPr>
          <a:xfrm>
            <a:off x="2514600" y="4684713"/>
            <a:ext cx="9906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真核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细胞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7" name="Line 9"/>
          <p:cNvSpPr/>
          <p:nvPr/>
        </p:nvSpPr>
        <p:spPr>
          <a:xfrm>
            <a:off x="3505200" y="3581400"/>
            <a:ext cx="660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88" name="Line 10"/>
          <p:cNvSpPr/>
          <p:nvPr/>
        </p:nvSpPr>
        <p:spPr>
          <a:xfrm>
            <a:off x="3505200" y="5181600"/>
            <a:ext cx="660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89" name="Text Box 11"/>
          <p:cNvSpPr txBox="1"/>
          <p:nvPr/>
        </p:nvSpPr>
        <p:spPr>
          <a:xfrm>
            <a:off x="4191000" y="3084513"/>
            <a:ext cx="12382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原核生物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0" name="Text Box 12"/>
          <p:cNvSpPr txBox="1"/>
          <p:nvPr/>
        </p:nvSpPr>
        <p:spPr>
          <a:xfrm>
            <a:off x="4191000" y="4684713"/>
            <a:ext cx="10033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真核生物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1" name="Text Box 13"/>
          <p:cNvSpPr txBox="1"/>
          <p:nvPr/>
        </p:nvSpPr>
        <p:spPr>
          <a:xfrm>
            <a:off x="5181600" y="3084513"/>
            <a:ext cx="448945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细菌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乳酸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菌</a:t>
            </a:r>
            <a:r>
              <a:rPr lang="zh-CN" altLang="en-US" sz="28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、大肠杆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菌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蓝细菌、支原体、放线菌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2" name="Text Box 14"/>
          <p:cNvSpPr txBox="1"/>
          <p:nvPr/>
        </p:nvSpPr>
        <p:spPr>
          <a:xfrm>
            <a:off x="5105400" y="4692650"/>
            <a:ext cx="52578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植物、动物、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真菌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solidFill>
                  <a:srgbClr val="0066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酵母菌、霉菌、大型真菌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3" name="Text Box 15"/>
          <p:cNvSpPr txBox="1"/>
          <p:nvPr/>
        </p:nvSpPr>
        <p:spPr>
          <a:xfrm>
            <a:off x="1905000" y="1524000"/>
            <a:ext cx="83058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  科学家根据细胞内有无以核膜为界限的细胞核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将细胞分为两大类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50" name="矩形 13"/>
          <p:cNvSpPr/>
          <p:nvPr/>
        </p:nvSpPr>
        <p:spPr>
          <a:xfrm>
            <a:off x="2057400" y="381000"/>
            <a:ext cx="4754880" cy="706755"/>
          </a:xfrm>
          <a:prstGeom prst="rect">
            <a:avLst/>
          </a:prstGeom>
          <a:solidFill>
            <a:srgbClr val="002060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原核细胞和真核细胞</a:t>
            </a:r>
            <a:endParaRPr lang="zh-CN" altLang="en-US" sz="40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 bldLvl="0" animBg="1"/>
      <p:bldP spid="20485" grpId="0"/>
      <p:bldP spid="20486" grpId="0"/>
      <p:bldP spid="20489" grpId="0"/>
      <p:bldP spid="20490" grpId="0"/>
      <p:bldP spid="20491" grpId="0"/>
      <p:bldP spid="20492" grpId="0"/>
      <p:bldP spid="204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90" name="图片 5" descr="细菌细胞模式图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685800"/>
            <a:ext cx="9144000" cy="5486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6" name="图片 3" descr="蓝藻细胞模式图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4"/>
          <p:cNvSpPr txBox="1"/>
          <p:nvPr/>
        </p:nvSpPr>
        <p:spPr>
          <a:xfrm>
            <a:off x="3439795" y="266700"/>
            <a:ext cx="34340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常见的几种蓝细菌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5363" name="Group 3"/>
          <p:cNvGrpSpPr/>
          <p:nvPr/>
        </p:nvGrpSpPr>
        <p:grpSpPr>
          <a:xfrm>
            <a:off x="883603" y="1230630"/>
            <a:ext cx="2852737" cy="3013381"/>
            <a:chOff x="0" y="0"/>
            <a:chExt cx="2087" cy="2350"/>
          </a:xfrm>
        </p:grpSpPr>
        <p:pic>
          <p:nvPicPr>
            <p:cNvPr id="15370" name="Picture 6" descr="u=3241724463,301312802&amp;gp=-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087" cy="19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71" name="Text Box 7"/>
            <p:cNvSpPr txBox="1"/>
            <p:nvPr/>
          </p:nvSpPr>
          <p:spPr>
            <a:xfrm>
              <a:off x="590" y="1943"/>
              <a:ext cx="1442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/>
              <a:r>
                <a:rPr lang="zh-CN" altLang="en-US" sz="2800" b="1" dirty="0">
                  <a:solidFill>
                    <a:srgbClr val="0033CC"/>
                  </a:solidFill>
                  <a:latin typeface="Arial" panose="020B0604020202020204" pitchFamily="34" charset="0"/>
                  <a:ea typeface="楷体_GB2312" pitchFamily="49" charset="-122"/>
                </a:rPr>
                <a:t>色球蓝细菌</a:t>
              </a:r>
              <a:endPara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15364" name="Group 6"/>
          <p:cNvGrpSpPr/>
          <p:nvPr/>
        </p:nvGrpSpPr>
        <p:grpSpPr>
          <a:xfrm>
            <a:off x="5744660" y="1040448"/>
            <a:ext cx="5031290" cy="2824162"/>
            <a:chOff x="-446" y="0"/>
            <a:chExt cx="3371" cy="2054"/>
          </a:xfrm>
        </p:grpSpPr>
        <p:pic>
          <p:nvPicPr>
            <p:cNvPr id="15368" name="Picture 9" descr="u=1508999036,2296925680&amp;gp=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5" y="0"/>
              <a:ext cx="2290" cy="205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9" name="Text Box 10"/>
            <p:cNvSpPr txBox="1"/>
            <p:nvPr/>
          </p:nvSpPr>
          <p:spPr>
            <a:xfrm>
              <a:off x="-446" y="939"/>
              <a:ext cx="1081" cy="3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/>
              <a:r>
                <a:rPr lang="zh-CN" altLang="en-US" sz="2800" b="1" dirty="0">
                  <a:solidFill>
                    <a:srgbClr val="0033CC"/>
                  </a:solidFill>
                  <a:latin typeface="Arial" panose="020B0604020202020204" pitchFamily="34" charset="0"/>
                  <a:ea typeface="楷体_GB2312" pitchFamily="49" charset="-122"/>
                </a:rPr>
                <a:t>颤藻细菌</a:t>
              </a:r>
              <a:endPara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15365" name="Group 9"/>
          <p:cNvGrpSpPr/>
          <p:nvPr/>
        </p:nvGrpSpPr>
        <p:grpSpPr>
          <a:xfrm>
            <a:off x="4724400" y="4114800"/>
            <a:ext cx="4465277" cy="2386235"/>
            <a:chOff x="0" y="0"/>
            <a:chExt cx="3623" cy="2073"/>
          </a:xfrm>
        </p:grpSpPr>
        <p:pic>
          <p:nvPicPr>
            <p:cNvPr id="15366" name="Picture 12" descr="u=3229211480,2990736085&amp;gp=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902" cy="19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367" name="Text Box 13"/>
            <p:cNvSpPr txBox="1"/>
            <p:nvPr/>
          </p:nvSpPr>
          <p:spPr>
            <a:xfrm>
              <a:off x="3065" y="122"/>
              <a:ext cx="558" cy="19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0" hangingPunct="0"/>
              <a:r>
                <a:rPr lang="zh-CN" altLang="en-US" sz="2800" b="1" dirty="0">
                  <a:solidFill>
                    <a:srgbClr val="0033CC"/>
                  </a:solidFill>
                  <a:latin typeface="Arial" panose="020B0604020202020204" pitchFamily="34" charset="0"/>
                  <a:ea typeface="楷体_GB2312" pitchFamily="49" charset="-122"/>
                </a:rPr>
                <a:t>念</a:t>
              </a:r>
              <a:endPara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  <a:p>
              <a:pPr eaLnBrk="0" hangingPunct="0"/>
              <a:r>
                <a:rPr lang="zh-CN" altLang="en-US" sz="2800" b="1" dirty="0">
                  <a:solidFill>
                    <a:srgbClr val="0033CC"/>
                  </a:solidFill>
                  <a:latin typeface="Arial" panose="020B0604020202020204" pitchFamily="34" charset="0"/>
                  <a:ea typeface="楷体_GB2312" pitchFamily="49" charset="-122"/>
                </a:rPr>
                <a:t>珠</a:t>
              </a:r>
              <a:endPara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  <a:p>
              <a:pPr eaLnBrk="0" hangingPunct="0"/>
              <a:r>
                <a:rPr lang="zh-CN" altLang="en-US" sz="2800" b="1" dirty="0">
                  <a:solidFill>
                    <a:srgbClr val="0033CC"/>
                  </a:solidFill>
                  <a:latin typeface="Arial" panose="020B0604020202020204" pitchFamily="34" charset="0"/>
                  <a:ea typeface="楷体_GB2312" pitchFamily="49" charset="-122"/>
                </a:rPr>
                <a:t>蓝细菌</a:t>
              </a:r>
              <a:endPara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4"/>
          <p:cNvSpPr txBox="1"/>
          <p:nvPr/>
        </p:nvSpPr>
        <p:spPr>
          <a:xfrm>
            <a:off x="2385060" y="349885"/>
            <a:ext cx="7162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以蓝藻为例说说原核生物的一些基本特征</a:t>
            </a:r>
            <a:r>
              <a:rPr lang="en-US" altLang="zh-CN" sz="280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80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1" name="AutoShape 5"/>
          <p:cNvSpPr/>
          <p:nvPr/>
        </p:nvSpPr>
        <p:spPr>
          <a:xfrm>
            <a:off x="1847850" y="1704975"/>
            <a:ext cx="360363" cy="2808288"/>
          </a:xfrm>
          <a:prstGeom prst="leftBrace">
            <a:avLst>
              <a:gd name="adj1" fmla="val 6494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532" name="Text Box 6"/>
          <p:cNvSpPr txBox="1"/>
          <p:nvPr/>
        </p:nvSpPr>
        <p:spPr>
          <a:xfrm>
            <a:off x="2208213" y="1560513"/>
            <a:ext cx="221138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宏观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以群体出现                              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3" name="AutoShape 7"/>
          <p:cNvSpPr/>
          <p:nvPr/>
        </p:nvSpPr>
        <p:spPr>
          <a:xfrm>
            <a:off x="4279900" y="1426210"/>
            <a:ext cx="139700" cy="1112838"/>
          </a:xfrm>
          <a:prstGeom prst="leftBrace">
            <a:avLst>
              <a:gd name="adj1" fmla="val 5281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534" name="Text Box 8"/>
          <p:cNvSpPr txBox="1"/>
          <p:nvPr/>
        </p:nvSpPr>
        <p:spPr>
          <a:xfrm>
            <a:off x="4298950" y="1183005"/>
            <a:ext cx="811403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水体富营养化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(N/P/K)</a:t>
            </a:r>
            <a:r>
              <a:rPr lang="en-US" altLang="zh-CN" sz="280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赤潮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zh-CN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海水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、水华（淡水）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endParaRPr lang="en-US" altLang="zh-CN" sz="2800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5" name="Text Box 9"/>
          <p:cNvSpPr txBox="1"/>
          <p:nvPr/>
        </p:nvSpPr>
        <p:spPr>
          <a:xfrm>
            <a:off x="4419600" y="2207260"/>
            <a:ext cx="464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发菜：状如发丝、呈蓝黑色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6" name="Text Box 10"/>
          <p:cNvSpPr txBox="1"/>
          <p:nvPr/>
        </p:nvSpPr>
        <p:spPr>
          <a:xfrm>
            <a:off x="3343275" y="4810125"/>
            <a:ext cx="14573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细胞质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7" name="AutoShape 11"/>
          <p:cNvSpPr/>
          <p:nvPr/>
        </p:nvSpPr>
        <p:spPr>
          <a:xfrm>
            <a:off x="4648200" y="4343400"/>
            <a:ext cx="287338" cy="1685925"/>
          </a:xfrm>
          <a:prstGeom prst="leftBrace">
            <a:avLst>
              <a:gd name="adj1" fmla="val 5848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6394" name="Text Box 12"/>
          <p:cNvSpPr txBox="1"/>
          <p:nvPr/>
        </p:nvSpPr>
        <p:spPr>
          <a:xfrm>
            <a:off x="4943475" y="3213100"/>
            <a:ext cx="33845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lang="zh-CN" altLang="en-US" dirty="0">
              <a:latin typeface="Comic Sans MS" panose="030F0702030302020204" pitchFamily="66" charset="0"/>
              <a:ea typeface="黑体" panose="02010609060101010101" pitchFamily="2" charset="-122"/>
            </a:endParaRPr>
          </a:p>
        </p:txBody>
      </p:sp>
      <p:sp>
        <p:nvSpPr>
          <p:cNvPr id="22539" name="Text Box 13"/>
          <p:cNvSpPr txBox="1"/>
          <p:nvPr/>
        </p:nvSpPr>
        <p:spPr>
          <a:xfrm>
            <a:off x="5029200" y="4318000"/>
            <a:ext cx="48752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藻蓝素和叶绿素</a:t>
            </a:r>
            <a:r>
              <a:rPr lang="en-US" altLang="zh-CN" sz="280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能进行光合作用（自养生物</a:t>
            </a:r>
            <a:r>
              <a:rPr lang="zh-CN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黑体" panose="02010609060101010101" pitchFamily="2" charset="-122"/>
              </a:rPr>
              <a:t>）</a:t>
            </a:r>
            <a:endParaRPr lang="zh-CN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黑体" panose="02010609060101010101" pitchFamily="2" charset="-122"/>
            </a:endParaRPr>
          </a:p>
        </p:txBody>
      </p:sp>
      <p:sp>
        <p:nvSpPr>
          <p:cNvPr id="22540" name="Text Box 14"/>
          <p:cNvSpPr txBox="1"/>
          <p:nvPr/>
        </p:nvSpPr>
        <p:spPr>
          <a:xfrm>
            <a:off x="5029200" y="5503863"/>
            <a:ext cx="51117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唯一的细胞器</a:t>
            </a:r>
            <a:r>
              <a:rPr lang="en-US" altLang="zh-CN" sz="280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核糖体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1" name="Text Box 16"/>
          <p:cNvSpPr txBox="1"/>
          <p:nvPr/>
        </p:nvSpPr>
        <p:spPr>
          <a:xfrm>
            <a:off x="2262188" y="3662363"/>
            <a:ext cx="5762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微观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42" name="AutoShape 17"/>
          <p:cNvSpPr/>
          <p:nvPr/>
        </p:nvSpPr>
        <p:spPr>
          <a:xfrm>
            <a:off x="2822575" y="3244850"/>
            <a:ext cx="431800" cy="2089150"/>
          </a:xfrm>
          <a:prstGeom prst="leftBrace">
            <a:avLst>
              <a:gd name="adj1" fmla="val 4031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zh-CN" altLang="en-US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543" name="Text Box 18"/>
          <p:cNvSpPr txBox="1"/>
          <p:nvPr/>
        </p:nvSpPr>
        <p:spPr>
          <a:xfrm>
            <a:off x="3411855" y="3008630"/>
            <a:ext cx="83705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spcBef>
                <a:spcPts val="600"/>
              </a:spcBef>
            </a:pPr>
            <a:r>
              <a:rPr lang="zh-CN" altLang="en-US" sz="2800" b="1" dirty="0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无成形的细胞核，有拟核（内有一条大型环状</a:t>
            </a:r>
            <a:r>
              <a:rPr lang="en-US" altLang="zh-CN" sz="28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DNA</a:t>
            </a:r>
            <a:r>
              <a:rPr lang="zh-CN" altLang="en-US" sz="2800" b="1" dirty="0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800" b="1" dirty="0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254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ldLvl="0" animBg="1"/>
      <p:bldP spid="22532" grpId="0"/>
      <p:bldP spid="22533" grpId="0" bldLvl="0" animBg="1"/>
      <p:bldP spid="22534" grpId="0"/>
      <p:bldP spid="22535" grpId="0"/>
      <p:bldP spid="22536" grpId="0"/>
      <p:bldP spid="22537" grpId="0" bldLvl="0" animBg="1"/>
      <p:bldP spid="22539" grpId="0"/>
      <p:bldP spid="22540" grpId="0"/>
      <p:bldP spid="22541" grpId="0" build="allAtOnce"/>
      <p:bldP spid="22542" grpId="0" bldLvl="0" animBg="1"/>
      <p:bldP spid="225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64210" y="800100"/>
            <a:ext cx="9959340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rgbClr val="FF0000"/>
                </a:solidFill>
              </a:rPr>
              <a:t>自养生物：利用无机物合成有机物。</a:t>
            </a:r>
            <a:endParaRPr lang="zh-CN" altLang="en-US" sz="4800" b="1">
              <a:solidFill>
                <a:srgbClr val="FF0000"/>
              </a:solidFill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                      例如，植物光合作用</a:t>
            </a:r>
            <a:endParaRPr lang="zh-CN" altLang="en-US" sz="4800" b="1">
              <a:solidFill>
                <a:srgbClr val="FF0000"/>
              </a:solidFill>
            </a:endParaRPr>
          </a:p>
          <a:p>
            <a:endParaRPr lang="zh-CN" altLang="en-US" sz="4800" b="1">
              <a:solidFill>
                <a:srgbClr val="FF0000"/>
              </a:solidFill>
            </a:endParaRPr>
          </a:p>
          <a:p>
            <a:endParaRPr lang="zh-CN" altLang="en-US" sz="4800" b="1">
              <a:solidFill>
                <a:srgbClr val="FF0000"/>
              </a:solidFill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异养生物：直接以有机物为食</a:t>
            </a:r>
            <a:endParaRPr lang="zh-CN" altLang="en-US" sz="4800" b="1">
              <a:solidFill>
                <a:srgbClr val="FF0000"/>
              </a:solidFill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                      例如，动物，细菌，真菌</a:t>
            </a:r>
            <a:endParaRPr lang="zh-CN" altLang="en-US" sz="4800" b="1">
              <a:solidFill>
                <a:srgbClr val="FF0000"/>
              </a:solidFill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                      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Rectangle 2"/>
          <p:cNvSpPr/>
          <p:nvPr/>
        </p:nvSpPr>
        <p:spPr>
          <a:xfrm>
            <a:off x="3352800" y="381000"/>
            <a:ext cx="5562600" cy="5794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0" hangingPunct="0"/>
            <a:r>
              <a:rPr lang="zh-CN" altLang="en-US" sz="320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原核细胞和真核细胞的区别</a:t>
            </a:r>
            <a:endParaRPr lang="zh-CN" altLang="en-US" sz="3200" dirty="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25603" name="Group 3"/>
          <p:cNvGraphicFramePr>
            <a:graphicFrameLocks noGrp="1"/>
          </p:cNvGraphicFramePr>
          <p:nvPr/>
        </p:nvGraphicFramePr>
        <p:xfrm>
          <a:off x="1981200" y="1341438"/>
          <a:ext cx="8229600" cy="5113020"/>
        </p:xfrm>
        <a:graphic>
          <a:graphicData uri="http://schemas.openxmlformats.org/drawingml/2006/table">
            <a:tbl>
              <a:tblPr/>
              <a:tblGrid>
                <a:gridCol w="2743200"/>
                <a:gridCol w="2774950"/>
                <a:gridCol w="2711450"/>
              </a:tblGrid>
              <a:tr h="5765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原核细胞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真核细胞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细胞大小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细胞核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6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染色体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9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细胞器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主要类群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33" name="Text Box 33"/>
          <p:cNvSpPr txBox="1"/>
          <p:nvPr/>
        </p:nvSpPr>
        <p:spPr>
          <a:xfrm>
            <a:off x="4843145" y="5669280"/>
            <a:ext cx="23622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细菌、蓝细菌、支原体、放线菌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74" name="Text Box 34"/>
          <p:cNvSpPr txBox="1"/>
          <p:nvPr/>
        </p:nvSpPr>
        <p:spPr>
          <a:xfrm>
            <a:off x="4872038" y="1989138"/>
            <a:ext cx="23034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endParaRPr lang="zh-CN" altLang="en-US" sz="4800" b="1" dirty="0">
              <a:solidFill>
                <a:srgbClr val="000066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  <p:sp>
        <p:nvSpPr>
          <p:cNvPr id="25635" name="Text Box 35"/>
          <p:cNvSpPr txBox="1"/>
          <p:nvPr/>
        </p:nvSpPr>
        <p:spPr>
          <a:xfrm>
            <a:off x="7535863" y="3014663"/>
            <a:ext cx="2590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有核膜，有成形的细胞核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36" name="Text Box 36"/>
          <p:cNvSpPr txBox="1"/>
          <p:nvPr/>
        </p:nvSpPr>
        <p:spPr>
          <a:xfrm>
            <a:off x="4648200" y="3176588"/>
            <a:ext cx="2895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没有核膜，称为拟核</a:t>
            </a:r>
            <a:endParaRPr lang="zh-CN" altLang="en-US" sz="20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37" name="Text Box 37"/>
          <p:cNvSpPr txBox="1"/>
          <p:nvPr/>
        </p:nvSpPr>
        <p:spPr>
          <a:xfrm>
            <a:off x="4800600" y="2168525"/>
            <a:ext cx="2590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较小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eaLnBrk="0" hangingPunct="0"/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1μm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10μm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38" name="Text Box 38"/>
          <p:cNvSpPr txBox="1"/>
          <p:nvPr/>
        </p:nvSpPr>
        <p:spPr>
          <a:xfrm>
            <a:off x="7535863" y="2057400"/>
            <a:ext cx="2674937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较大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eaLnBrk="0" hangingPunct="0"/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10μm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100μ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39" name="Text Box 39"/>
          <p:cNvSpPr txBox="1"/>
          <p:nvPr/>
        </p:nvSpPr>
        <p:spPr>
          <a:xfrm>
            <a:off x="7535863" y="4654550"/>
            <a:ext cx="25908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有核糖体、线粒体、内质网、高尔基体、叶绿体（植物）等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40" name="Text Box 40"/>
          <p:cNvSpPr txBox="1"/>
          <p:nvPr/>
        </p:nvSpPr>
        <p:spPr>
          <a:xfrm>
            <a:off x="4800600" y="4941888"/>
            <a:ext cx="25908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只有核糖体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41" name="Text Box 41"/>
          <p:cNvSpPr txBox="1"/>
          <p:nvPr/>
        </p:nvSpPr>
        <p:spPr>
          <a:xfrm>
            <a:off x="7535863" y="3806825"/>
            <a:ext cx="2590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有染色体，染色体由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DNA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和蛋白质结合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42" name="Text Box 42"/>
          <p:cNvSpPr txBox="1"/>
          <p:nvPr/>
        </p:nvSpPr>
        <p:spPr>
          <a:xfrm>
            <a:off x="4800600" y="3735388"/>
            <a:ext cx="2590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无染色体，环状</a:t>
            </a:r>
            <a:r>
              <a:rPr lang="en-US" altLang="zh-CN" sz="2000" b="1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DNA</a:t>
            </a: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不与蛋白质结合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43" name="Text Box 43"/>
          <p:cNvSpPr txBox="1"/>
          <p:nvPr/>
        </p:nvSpPr>
        <p:spPr>
          <a:xfrm>
            <a:off x="7535863" y="5911850"/>
            <a:ext cx="25908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</a:rPr>
              <a:t>动物、植物、真菌等</a:t>
            </a:r>
            <a:endParaRPr lang="zh-CN" altLang="en-US" sz="2000" b="1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5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5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3" grpId="0"/>
      <p:bldP spid="25635" grpId="0"/>
      <p:bldP spid="25636" grpId="0"/>
      <p:bldP spid="25637" grpId="0"/>
      <p:bldP spid="25638" grpId="0"/>
      <p:bldP spid="25639" grpId="0"/>
      <p:bldP spid="25640" grpId="0"/>
      <p:bldP spid="25641" grpId="0"/>
      <p:bldP spid="25642" grpId="0"/>
      <p:bldP spid="2564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1025</Words>
  <Application>WPS 演示</Application>
  <PresentationFormat>宽屏</PresentationFormat>
  <Paragraphs>178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PMingLiU</vt:lpstr>
      <vt:lpstr>黑体</vt:lpstr>
      <vt:lpstr>楷体_GB2312</vt:lpstr>
      <vt:lpstr>新宋体</vt:lpstr>
      <vt:lpstr>Comic Sans MS</vt:lpstr>
      <vt:lpstr>华文隶书</vt:lpstr>
      <vt:lpstr>微软雅黑</vt:lpstr>
      <vt:lpstr>Calibri</vt:lpstr>
      <vt:lpstr>Arial Unicode MS</vt:lpstr>
      <vt:lpstr>Office 主题</vt:lpstr>
      <vt:lpstr>MSPhotoEd.3</vt:lpstr>
      <vt:lpstr>第二节 细胞的     多样性、统一性</vt:lpstr>
      <vt:lpstr>PowerPoint 演示文稿</vt:lpstr>
      <vt:lpstr>PowerPoint 演示文稿</vt:lpstr>
      <vt:lpstr>PowerPoint 演示文稿</vt:lpstr>
      <vt:lpstr>放大倍数：长度或宽度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00夕</cp:lastModifiedBy>
  <cp:revision>14</cp:revision>
  <dcterms:created xsi:type="dcterms:W3CDTF">2020-09-02T09:27:00Z</dcterms:created>
  <dcterms:modified xsi:type="dcterms:W3CDTF">2020-09-09T06:32:18Z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