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7" r:id="rId2"/>
    <p:sldId id="299" r:id="rId3"/>
    <p:sldId id="292" r:id="rId4"/>
    <p:sldId id="295" r:id="rId5"/>
    <p:sldId id="284" r:id="rId6"/>
    <p:sldId id="285" r:id="rId7"/>
    <p:sldId id="286" r:id="rId8"/>
    <p:sldId id="293" r:id="rId9"/>
    <p:sldId id="282" r:id="rId10"/>
    <p:sldId id="296" r:id="rId11"/>
    <p:sldId id="258" r:id="rId12"/>
    <p:sldId id="298" r:id="rId13"/>
    <p:sldId id="289" r:id="rId14"/>
    <p:sldId id="290" r:id="rId15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17">
          <p15:clr>
            <a:srgbClr val="A4A3A4"/>
          </p15:clr>
        </p15:guide>
        <p15:guide id="2" pos="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66CC"/>
    <a:srgbClr val="990033"/>
    <a:srgbClr val="CC0000"/>
    <a:srgbClr val="F9B277"/>
    <a:srgbClr val="001761"/>
    <a:srgbClr val="F799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63" autoAdjust="0"/>
    <p:restoredTop sz="94620" autoAdjust="0"/>
  </p:normalViewPr>
  <p:slideViewPr>
    <p:cSldViewPr>
      <p:cViewPr varScale="1">
        <p:scale>
          <a:sx n="107" d="100"/>
          <a:sy n="107" d="100"/>
        </p:scale>
        <p:origin x="210" y="78"/>
      </p:cViewPr>
      <p:guideLst>
        <p:guide orient="horz" pos="1117"/>
        <p:guide pos="9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595FE8-27EC-441E-B71F-3ED19EF0A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EA580-AD4F-46FA-8812-AAF91AD9FDE8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9E44BA-8A2F-4179-853D-740F0CF76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8FF892-51B3-4B62-9843-286C0B232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79607-EF2E-43A7-B54D-B7BBC9AACAA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09638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323FC3-C261-4CE0-9732-29F4B2071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6AC10-B750-4D52-B5B9-A1A31568B43C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10906A-B6EC-4856-82CB-B379C533F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E2465D-8879-40C4-A8C3-BF4B04E0E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7F8DB-C999-40F3-9C2D-2D1C307D186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0478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F3B892-5EAD-45D3-8F69-00E4AD015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84A35-0A5A-4637-95EE-B9A54D693422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78C34A-AEED-417C-81EB-D8A3CD3CD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0B8200-DA0E-4C6A-9491-93CFDD8A7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A4662-6A5B-460F-9D1B-23F6E3ACFCA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5918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3441A81C-90F4-499A-864C-CA0342D8D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EA214-3F79-4CD8-A278-58828C416608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C8138B9-1B8E-4E08-AF54-24839595A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A0827D6-F738-40E2-B0C0-89B85EEE2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A0E36-F7A4-4A7B-B366-B7F5A84863C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3992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4CB9284C-109F-42A5-8C42-34AE6FEA2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BF1FF-343F-48BD-A702-F8C14A297E45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31E7A0A5-60CF-46D5-8909-CA1416D66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793AC582-21B4-4B24-8260-F03BBBB1C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54FEA-41B6-43A1-B187-5EC60FDD3A4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9924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01734D2D-993F-4B55-9269-721005F22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0FAE5-E57B-4A04-9E78-929657117B28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2A596B95-F633-4E59-BE70-5DF0D0FE3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497E2B1-5527-4FB1-AD2B-53E94B671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18E59-62ED-4A23-8679-D3B171D22B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4943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E3145E0B-2C50-4F2D-9BC9-157069F04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41203-EAF5-4E73-B61B-1CE1F5BD0A8F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AE1E483B-15EB-4602-A682-F4A152037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C400B795-D6BD-4AD1-90A3-96DE95C4C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F3F52-B3DC-460E-959E-5B72F01B7B4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270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B88CDA2E-79EE-45E5-953D-EFE1A7480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F213A-CE06-40CE-92D6-2BCD7EFFD02F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049158C-FB8A-43ED-B057-249AE9630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1177905-C72E-480B-9853-9CC332508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A3D6D-B648-400E-AE42-1B119B85CEA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58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D87FC9F7-7C03-47FB-A761-26450456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558DE-0FA1-4C6B-9E4D-E50E85580E6D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089D337-BAE5-42CD-9462-DCEBCC081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D2FA656-4602-4E39-A32D-DF2B9B61C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F90A-131E-419D-82D7-01A475687A2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9982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941A13-AB06-4290-93BA-DEBA3ABCF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7004C-9675-4087-A3FF-CE1992ABE8A9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F43FAE-62C1-462E-91CA-AD45C71A6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D5558A-A8A9-4C3C-A500-825AE0A0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1083D-0C42-4D88-9CF1-D2A8CC74705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6447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4B9FB0-4CAB-410B-9797-BF2D1AA77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7B340-4104-4DB9-AD67-CA794B471CAE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C74AC50-3163-4D21-A5F3-26755575F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AB2E4D-53CC-49B4-A74C-4F57C65DC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C63F9-C552-471A-AC85-9B5B564F58C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337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03FA582E-7597-4BAA-973A-F5415169817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B078678D-2E69-4582-8208-11D349F4EC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F2CC94-6B34-4843-BB5A-E57CD7C33F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42D7C15-ED05-43A4-B5BC-6B562A5B3D3B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CD6964E-6164-4910-BB01-628D57C70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0354DD-DFF5-419C-A89B-72BB36C02F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83F1FEA-52A5-4CF5-B073-8CF4006F931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D35D7AC-5345-4DBA-98A5-90AD55D3B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7575" y="3273965"/>
            <a:ext cx="3376613" cy="64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广州番禺王耀强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9234BB30-A1DD-4F79-BD9E-B2D224682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206500"/>
            <a:ext cx="60483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zh-CN" altLang="en-US" sz="5000" b="1" dirty="0">
                <a:latin typeface="楷体_GB2312" pitchFamily="1" charset="-122"/>
                <a:ea typeface="楷体_GB2312" pitchFamily="1" charset="-122"/>
              </a:rPr>
              <a:t>11.</a:t>
            </a:r>
            <a:r>
              <a:rPr lang="en-US" altLang="zh-CN" sz="5000" b="1" dirty="0">
                <a:latin typeface="楷体_GB2312" pitchFamily="1" charset="-122"/>
                <a:ea typeface="楷体_GB2312" pitchFamily="1" charset="-122"/>
              </a:rPr>
              <a:t>1</a:t>
            </a:r>
            <a:r>
              <a:rPr lang="zh-CN" altLang="en-US" sz="5000" b="1" dirty="0">
                <a:latin typeface="楷体_GB2312" pitchFamily="49" charset="-122"/>
                <a:ea typeface="楷体_GB2312" pitchFamily="49" charset="-122"/>
              </a:rPr>
              <a:t>动能和势能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3">
            <a:extLst>
              <a:ext uri="{FF2B5EF4-FFF2-40B4-BE49-F238E27FC236}">
                <a16:creationId xmlns:a16="http://schemas.microsoft.com/office/drawing/2014/main" id="{A6CD782B-BE37-4085-9D72-04FE9AA57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556" y="152636"/>
            <a:ext cx="842493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宇宙在不断地运动、变化中，原因是存在各种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能量</a:t>
            </a:r>
            <a:endParaRPr kumimoji="1"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没有能量的话，将是静寂的世界，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没有运动和变化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4A7F505-D7BA-44C8-B849-87EAA7BFE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" y="1138210"/>
            <a:ext cx="7644487" cy="573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944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6" descr="马自达">
            <a:extLst>
              <a:ext uri="{FF2B5EF4-FFF2-40B4-BE49-F238E27FC236}">
                <a16:creationId xmlns:a16="http://schemas.microsoft.com/office/drawing/2014/main" id="{84F703E0-BA4E-4DFB-A31F-27B69D874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9"/>
          <a:stretch>
            <a:fillRect/>
          </a:stretch>
        </p:blipFill>
        <p:spPr bwMode="auto">
          <a:xfrm>
            <a:off x="9525" y="3175"/>
            <a:ext cx="46243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5">
            <a:extLst>
              <a:ext uri="{FF2B5EF4-FFF2-40B4-BE49-F238E27FC236}">
                <a16:creationId xmlns:a16="http://schemas.microsoft.com/office/drawing/2014/main" id="{55B51DB7-B625-48EE-AD39-0442ADEDA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260350"/>
            <a:ext cx="44608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3">
            <a:extLst>
              <a:ext uri="{FF2B5EF4-FFF2-40B4-BE49-F238E27FC236}">
                <a16:creationId xmlns:a16="http://schemas.microsoft.com/office/drawing/2014/main" id="{A6CD782B-BE37-4085-9D72-04FE9AA57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0938" y="3725863"/>
            <a:ext cx="784860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动能</a:t>
            </a:r>
            <a:r>
              <a:rPr kumimoji="1" lang="zh-CN" altLang="en-US" sz="3600" b="1">
                <a:latin typeface="Times New Roman" panose="02020603050405020304" pitchFamily="18" charset="0"/>
              </a:rPr>
              <a:t>：物体由于运动而具有的能量</a:t>
            </a: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711674C2-01C8-4542-9ACF-49804891EC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1475" y="4581525"/>
            <a:ext cx="686911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b="1">
                <a:latin typeface="Times New Roman" panose="02020603050405020304" pitchFamily="18" charset="0"/>
              </a:rPr>
              <a:t>动能的大小可能跟什么因素有关？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3">
            <a:extLst>
              <a:ext uri="{FF2B5EF4-FFF2-40B4-BE49-F238E27FC236}">
                <a16:creationId xmlns:a16="http://schemas.microsoft.com/office/drawing/2014/main" id="{46CFA93F-9E5C-4D94-959A-5BB11A24B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3600" y="3429000"/>
            <a:ext cx="81375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b="1" dirty="0">
                <a:latin typeface="Times New Roman" panose="02020603050405020304" pitchFamily="18" charset="0"/>
              </a:rPr>
              <a:t>例</a:t>
            </a:r>
            <a:r>
              <a:rPr kumimoji="1" lang="en-US" altLang="zh-CN" b="1" dirty="0">
                <a:latin typeface="Times New Roman" panose="02020603050405020304" pitchFamily="18" charset="0"/>
              </a:rPr>
              <a:t>1.</a:t>
            </a:r>
            <a:r>
              <a:rPr kumimoji="1" lang="zh-CN" altLang="en-US" b="1" dirty="0">
                <a:latin typeface="Times New Roman" panose="02020603050405020304" pitchFamily="18" charset="0"/>
              </a:rPr>
              <a:t>小汽车速度越快时越危险</a:t>
            </a:r>
            <a:endParaRPr kumimoji="1" lang="en-US" altLang="zh-CN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b="1" dirty="0">
                <a:latin typeface="Times New Roman" panose="02020603050405020304" pitchFamily="18" charset="0"/>
              </a:rPr>
              <a:t>例</a:t>
            </a:r>
            <a:r>
              <a:rPr kumimoji="1" lang="en-US" altLang="zh-CN" b="1" dirty="0">
                <a:latin typeface="Times New Roman" panose="02020603050405020304" pitchFamily="18" charset="0"/>
              </a:rPr>
              <a:t>2.</a:t>
            </a:r>
            <a:r>
              <a:rPr kumimoji="1" lang="zh-CN" altLang="en-US" b="1" dirty="0">
                <a:latin typeface="Times New Roman" panose="02020603050405020304" pitchFamily="18" charset="0"/>
              </a:rPr>
              <a:t>速度相同时，大货车比小汽车更危险</a:t>
            </a:r>
          </a:p>
        </p:txBody>
      </p:sp>
      <p:pic>
        <p:nvPicPr>
          <p:cNvPr id="5123" name="图片 2">
            <a:extLst>
              <a:ext uri="{FF2B5EF4-FFF2-40B4-BE49-F238E27FC236}">
                <a16:creationId xmlns:a16="http://schemas.microsoft.com/office/drawing/2014/main" id="{52305530-33D0-4D55-8B3B-6E1B1CC0C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-12700"/>
            <a:ext cx="473075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图片 4">
            <a:extLst>
              <a:ext uri="{FF2B5EF4-FFF2-40B4-BE49-F238E27FC236}">
                <a16:creationId xmlns:a16="http://schemas.microsoft.com/office/drawing/2014/main" id="{494848D7-0BD3-4D94-80AD-D20C959F3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350"/>
            <a:ext cx="4298950" cy="241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>
            <a:extLst>
              <a:ext uri="{FF2B5EF4-FFF2-40B4-BE49-F238E27FC236}">
                <a16:creationId xmlns:a16="http://schemas.microsoft.com/office/drawing/2014/main" id="{2AF90DD5-F6DA-40F8-958A-B0851695E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114925"/>
            <a:ext cx="83534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 dirty="0">
                <a:latin typeface="Times New Roman" panose="02020603050405020304" pitchFamily="18" charset="0"/>
              </a:rPr>
              <a:t>动能大小可能跟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有关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D0066D1A-503D-4ACD-B53B-7F8C62419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5110163"/>
            <a:ext cx="3421063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质量</a:t>
            </a:r>
            <a:r>
              <a:rPr kumimoji="1" lang="zh-CN" altLang="en-US" sz="3600" b="1">
                <a:latin typeface="Times New Roman" panose="02020603050405020304" pitchFamily="18" charset="0"/>
              </a:rPr>
              <a:t>      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速度</a:t>
            </a:r>
            <a:endParaRPr kumimoji="1" lang="zh-CN" altLang="en-US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4">
            <a:extLst>
              <a:ext uri="{FF2B5EF4-FFF2-40B4-BE49-F238E27FC236}">
                <a16:creationId xmlns:a16="http://schemas.microsoft.com/office/drawing/2014/main" id="{1F9C16E8-CD93-473C-8537-6447F476D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15888"/>
            <a:ext cx="8677275" cy="524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C6F9129A-3263-4F98-B7AD-970A2F20D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363" y="5445125"/>
            <a:ext cx="8677275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000" b="1" dirty="0">
                <a:latin typeface="Times New Roman" panose="02020603050405020304" pitchFamily="18" charset="0"/>
              </a:rPr>
              <a:t>第几次实验中，球</a:t>
            </a:r>
            <a:r>
              <a:rPr kumimoji="1" lang="en-US" altLang="zh-CN" sz="3000" b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3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刚刚</a:t>
            </a:r>
            <a:r>
              <a:rPr kumimoji="1" lang="zh-CN" altLang="en-US" sz="3000" b="1" dirty="0">
                <a:latin typeface="Times New Roman" panose="02020603050405020304" pitchFamily="18" charset="0"/>
              </a:rPr>
              <a:t>撞击方块</a:t>
            </a:r>
            <a:r>
              <a:rPr kumimoji="1" lang="en-US" altLang="zh-CN" sz="3000" b="1" dirty="0">
                <a:latin typeface="Times New Roman" panose="02020603050405020304" pitchFamily="18" charset="0"/>
              </a:rPr>
              <a:t>B</a:t>
            </a:r>
            <a:r>
              <a:rPr kumimoji="1" lang="zh-CN" altLang="en-US" sz="3000" b="1" dirty="0">
                <a:latin typeface="Times New Roman" panose="02020603050405020304" pitchFamily="18" charset="0"/>
              </a:rPr>
              <a:t>时的速度较快？</a:t>
            </a:r>
            <a:endParaRPr kumimoji="1" lang="en-US" altLang="zh-CN" sz="30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000" b="1" dirty="0">
                <a:latin typeface="Times New Roman" panose="02020603050405020304" pitchFamily="18" charset="0"/>
              </a:rPr>
              <a:t>质量一定时，球</a:t>
            </a:r>
            <a:r>
              <a:rPr kumimoji="1" lang="en-US" altLang="zh-CN" sz="3000" b="1" dirty="0">
                <a:latin typeface="Times New Roman" panose="02020603050405020304" pitchFamily="18" charset="0"/>
              </a:rPr>
              <a:t>A</a:t>
            </a:r>
            <a:r>
              <a:rPr kumimoji="1" lang="zh-CN" altLang="en-US" sz="3000" b="1" dirty="0">
                <a:latin typeface="Times New Roman" panose="02020603050405020304" pitchFamily="18" charset="0"/>
              </a:rPr>
              <a:t>的动能大小跟</a:t>
            </a:r>
            <a:r>
              <a:rPr kumimoji="1" lang="en-US" altLang="zh-CN" sz="3000" b="1" dirty="0">
                <a:latin typeface="Times New Roman" panose="02020603050405020304" pitchFamily="18" charset="0"/>
              </a:rPr>
              <a:t>__________</a:t>
            </a:r>
            <a:r>
              <a:rPr kumimoji="1" lang="zh-CN" altLang="en-US" sz="3000" b="1" dirty="0">
                <a:latin typeface="Times New Roman" panose="02020603050405020304" pitchFamily="18" charset="0"/>
              </a:rPr>
              <a:t>有关。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361F7516-CA99-4947-95D4-C76ED05B2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8013" y="5894388"/>
            <a:ext cx="205263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速度大小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2">
            <a:extLst>
              <a:ext uri="{FF2B5EF4-FFF2-40B4-BE49-F238E27FC236}">
                <a16:creationId xmlns:a16="http://schemas.microsoft.com/office/drawing/2014/main" id="{B5256DFC-329F-4731-83EA-DC042EB02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0963"/>
            <a:ext cx="8821737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32A6926-D1C4-44C6-A97F-DE18500AB5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8" y="5272088"/>
            <a:ext cx="8677275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000" b="1">
                <a:latin typeface="Times New Roman" panose="02020603050405020304" pitchFamily="18" charset="0"/>
              </a:rPr>
              <a:t>速度相同时，动能大小跟</a:t>
            </a:r>
            <a:r>
              <a:rPr kumimoji="1" lang="en-US" altLang="zh-CN" sz="3000" b="1">
                <a:latin typeface="Times New Roman" panose="02020603050405020304" pitchFamily="18" charset="0"/>
              </a:rPr>
              <a:t>__________</a:t>
            </a:r>
            <a:r>
              <a:rPr kumimoji="1" lang="zh-CN" altLang="en-US" sz="3000" b="1">
                <a:latin typeface="Times New Roman" panose="02020603050405020304" pitchFamily="18" charset="0"/>
              </a:rPr>
              <a:t>有关。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433A971D-D9B1-4D27-96AE-9643DA78C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5272088"/>
            <a:ext cx="205263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质量大小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F0F17FB-8EB2-45B2-9ED0-9D703A591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877272"/>
            <a:ext cx="83534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 dirty="0">
                <a:latin typeface="Times New Roman" panose="02020603050405020304" pitchFamily="18" charset="0"/>
              </a:rPr>
              <a:t>动能大小跟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质量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速度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有关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>
            <a:extLst>
              <a:ext uri="{FF2B5EF4-FFF2-40B4-BE49-F238E27FC236}">
                <a16:creationId xmlns:a16="http://schemas.microsoft.com/office/drawing/2014/main" id="{1B314638-E000-4604-9315-6E5D4E6E5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76250"/>
            <a:ext cx="6842125" cy="69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超载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超速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的汽车很危险！</a:t>
            </a:r>
          </a:p>
        </p:txBody>
      </p:sp>
      <p:pic>
        <p:nvPicPr>
          <p:cNvPr id="8195" name="Picture 2" descr="为什么国内高速，限速最高只能120">
            <a:extLst>
              <a:ext uri="{FF2B5EF4-FFF2-40B4-BE49-F238E27FC236}">
                <a16:creationId xmlns:a16="http://schemas.microsoft.com/office/drawing/2014/main" id="{1DA5C18E-B3E6-4C3F-8348-B3BDF6460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916113"/>
            <a:ext cx="85725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3">
            <a:extLst>
              <a:ext uri="{FF2B5EF4-FFF2-40B4-BE49-F238E27FC236}">
                <a16:creationId xmlns:a16="http://schemas.microsoft.com/office/drawing/2014/main" id="{58BA5DA2-C082-4BED-AAF0-6C3945A19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2133600"/>
            <a:ext cx="83534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anose="02020603050405020304" pitchFamily="18" charset="0"/>
              </a:rPr>
              <a:t>静止的物体就没有能量了吗？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2">
            <a:extLst>
              <a:ext uri="{FF2B5EF4-FFF2-40B4-BE49-F238E27FC236}">
                <a16:creationId xmlns:a16="http://schemas.microsoft.com/office/drawing/2014/main" id="{91DD44F8-8FB5-41E2-9B11-95EBE5765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9" t="5901" r="33202" b="42650"/>
          <a:stretch>
            <a:fillRect/>
          </a:stretch>
        </p:blipFill>
        <p:spPr bwMode="auto">
          <a:xfrm>
            <a:off x="1258888" y="0"/>
            <a:ext cx="5689600" cy="54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D4665F25-C3B4-4A87-9603-553F5B2D2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5589588"/>
            <a:ext cx="907415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高处</a:t>
            </a:r>
            <a:r>
              <a:rPr kumimoji="1" lang="zh-CN" altLang="en-US" b="1" dirty="0">
                <a:latin typeface="Times New Roman" panose="02020603050405020304" pitchFamily="18" charset="0"/>
              </a:rPr>
              <a:t>的花盆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储存</a:t>
            </a:r>
            <a:r>
              <a:rPr kumimoji="1" lang="zh-CN" altLang="en-US" b="1" dirty="0">
                <a:latin typeface="Times New Roman" panose="02020603050405020304" pitchFamily="18" charset="0"/>
              </a:rPr>
              <a:t>着危险的能量</a:t>
            </a:r>
            <a:r>
              <a:rPr kumimoji="1" lang="en-US" altLang="zh-CN" b="1" dirty="0">
                <a:latin typeface="Times New Roman" panose="02020603050405020304" pitchFamily="18" charset="0"/>
              </a:rPr>
              <a:t>——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重力势能</a:t>
            </a:r>
            <a:r>
              <a:rPr kumimoji="1" lang="zh-CN" altLang="en-US" b="1" dirty="0">
                <a:latin typeface="Times New Roman" panose="02020603050405020304" pitchFamily="18" charset="0"/>
              </a:rPr>
              <a:t>。</a:t>
            </a:r>
            <a:endParaRPr kumimoji="1" lang="en-US" altLang="zh-CN" b="1" dirty="0"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latin typeface="Times New Roman" panose="02020603050405020304" pitchFamily="18" charset="0"/>
              </a:rPr>
              <a:t>一旦掉下来，就转化为动能，显示出威力！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">
            <a:extLst>
              <a:ext uri="{FF2B5EF4-FFF2-40B4-BE49-F238E27FC236}">
                <a16:creationId xmlns:a16="http://schemas.microsoft.com/office/drawing/2014/main" id="{D67D1F6E-814E-4548-999F-1C7ED60D7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9" t="5901" r="33202" b="42650"/>
          <a:stretch>
            <a:fillRect/>
          </a:stretch>
        </p:blipFill>
        <p:spPr bwMode="auto">
          <a:xfrm>
            <a:off x="1871663" y="0"/>
            <a:ext cx="5113337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620269A-CA4E-43F7-BC47-17FD11002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" y="5049838"/>
            <a:ext cx="90725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b="1">
                <a:latin typeface="Times New Roman" panose="02020603050405020304" pitchFamily="18" charset="0"/>
              </a:rPr>
              <a:t>花盆越重，位置越高，就越危险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F3C24D9-3DCE-4CA7-B763-D9F100928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770563"/>
            <a:ext cx="81375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anose="02020603050405020304" pitchFamily="18" charset="0"/>
              </a:rPr>
              <a:t>重力势能的大小跟</a:t>
            </a:r>
            <a:r>
              <a:rPr kumimoji="1" lang="en-US" altLang="zh-CN" sz="3600" b="1">
                <a:latin typeface="Times New Roman" panose="02020603050405020304" pitchFamily="18" charset="0"/>
              </a:rPr>
              <a:t>______</a:t>
            </a:r>
            <a:r>
              <a:rPr kumimoji="1" lang="zh-CN" altLang="en-US" sz="36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3600" b="1">
                <a:latin typeface="Times New Roman" panose="02020603050405020304" pitchFamily="18" charset="0"/>
              </a:rPr>
              <a:t>______</a:t>
            </a:r>
            <a:r>
              <a:rPr kumimoji="1" lang="zh-CN" altLang="en-US" sz="3600" b="1">
                <a:latin typeface="Times New Roman" panose="02020603050405020304" pitchFamily="18" charset="0"/>
              </a:rPr>
              <a:t>有关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49AF98E6-0E94-46CC-9D54-8DB674C67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5745163"/>
            <a:ext cx="226695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重力</a:t>
            </a: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06BBA7E7-4FEC-4938-BBE2-676072802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275" y="5757863"/>
            <a:ext cx="226853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高度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5">
            <a:extLst>
              <a:ext uri="{FF2B5EF4-FFF2-40B4-BE49-F238E27FC236}">
                <a16:creationId xmlns:a16="http://schemas.microsoft.com/office/drawing/2014/main" id="{9B9F9507-73C8-41D8-9FEE-14076AECE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8" y="4763"/>
            <a:ext cx="4557712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19">
            <a:extLst>
              <a:ext uri="{FF2B5EF4-FFF2-40B4-BE49-F238E27FC236}">
                <a16:creationId xmlns:a16="http://schemas.microsoft.com/office/drawing/2014/main" id="{C4964A25-6C88-45B5-A2CC-15DC0251C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3897313"/>
            <a:ext cx="8640762" cy="10763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发生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弹性形变</a:t>
            </a: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的弓弦、皮筋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储存</a:t>
            </a: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着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弹性势能</a:t>
            </a: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。</a:t>
            </a:r>
            <a:endParaRPr kumimoji="1" lang="en-US" altLang="zh-CN" sz="3200" b="1" dirty="0">
              <a:solidFill>
                <a:schemeClr val="tx1">
                  <a:lumMod val="75000"/>
                </a:schemeClr>
              </a:solidFill>
              <a:latin typeface="Times New Roman" pitchFamily="18" charset="0"/>
            </a:endParaRPr>
          </a:p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一旦松手，也转化为箭等的动能，显示威力！</a:t>
            </a:r>
          </a:p>
        </p:txBody>
      </p:sp>
      <p:pic>
        <p:nvPicPr>
          <p:cNvPr id="12292" name="图片 16">
            <a:extLst>
              <a:ext uri="{FF2B5EF4-FFF2-40B4-BE49-F238E27FC236}">
                <a16:creationId xmlns:a16="http://schemas.microsoft.com/office/drawing/2014/main" id="{0B13E319-71FC-4011-9BD7-19897A8C3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46600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19">
            <a:extLst>
              <a:ext uri="{FF2B5EF4-FFF2-40B4-BE49-F238E27FC236}">
                <a16:creationId xmlns:a16="http://schemas.microsoft.com/office/drawing/2014/main" id="{08BAC61C-7743-4E29-A337-86ADF69331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514" y="5294313"/>
            <a:ext cx="684053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储存的势能可以转化为动能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2">
            <a:extLst>
              <a:ext uri="{FF2B5EF4-FFF2-40B4-BE49-F238E27FC236}">
                <a16:creationId xmlns:a16="http://schemas.microsoft.com/office/drawing/2014/main" id="{9B4DAC3D-FF54-4B5A-9E9D-009009473E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8"/>
          <a:stretch/>
        </p:blipFill>
        <p:spPr bwMode="auto">
          <a:xfrm>
            <a:off x="230346" y="-2814"/>
            <a:ext cx="8683307" cy="3780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40E5A837-CA0B-4DC0-ABE6-821AE719F6CB}"/>
              </a:ext>
            </a:extLst>
          </p:cNvPr>
          <p:cNvSpPr/>
          <p:nvPr/>
        </p:nvSpPr>
        <p:spPr>
          <a:xfrm>
            <a:off x="478161" y="3880104"/>
            <a:ext cx="82974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机械能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=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动能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重力势能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弹性势能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98C18670-4FF8-4F4E-832F-EDAF42FE799F}"/>
              </a:ext>
            </a:extLst>
          </p:cNvPr>
          <p:cNvCxnSpPr>
            <a:cxnSpLocks/>
          </p:cNvCxnSpPr>
          <p:nvPr/>
        </p:nvCxnSpPr>
        <p:spPr>
          <a:xfrm flipH="1">
            <a:off x="2375756" y="4461295"/>
            <a:ext cx="514674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AA87508A-9855-4BFC-9700-B784314C82B7}"/>
              </a:ext>
            </a:extLst>
          </p:cNvPr>
          <p:cNvSpPr/>
          <p:nvPr/>
        </p:nvSpPr>
        <p:spPr>
          <a:xfrm>
            <a:off x="3003228" y="5191552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速度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3FD2BEC-63CE-4181-B135-CDA86A7C4D9F}"/>
              </a:ext>
            </a:extLst>
          </p:cNvPr>
          <p:cNvCxnSpPr>
            <a:cxnSpLocks/>
          </p:cNvCxnSpPr>
          <p:nvPr/>
        </p:nvCxnSpPr>
        <p:spPr>
          <a:xfrm>
            <a:off x="2890429" y="4464214"/>
            <a:ext cx="565447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3D9BF795-707C-4680-BA49-02D25B10559E}"/>
              </a:ext>
            </a:extLst>
          </p:cNvPr>
          <p:cNvSpPr/>
          <p:nvPr/>
        </p:nvSpPr>
        <p:spPr>
          <a:xfrm>
            <a:off x="1857494" y="5190697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质量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5FDDA1A-C3F9-4E40-9C68-86E18E7E0F8A}"/>
              </a:ext>
            </a:extLst>
          </p:cNvPr>
          <p:cNvSpPr/>
          <p:nvPr/>
        </p:nvSpPr>
        <p:spPr>
          <a:xfrm>
            <a:off x="4245186" y="5148425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412DCAF-C961-4D60-A0C3-248F63FAF986}"/>
              </a:ext>
            </a:extLst>
          </p:cNvPr>
          <p:cNvSpPr/>
          <p:nvPr/>
        </p:nvSpPr>
        <p:spPr>
          <a:xfrm>
            <a:off x="5362031" y="5141556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高度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415EC335-AA39-474C-9A5F-2D7662CFF292}"/>
              </a:ext>
            </a:extLst>
          </p:cNvPr>
          <p:cNvCxnSpPr>
            <a:cxnSpLocks/>
          </p:cNvCxnSpPr>
          <p:nvPr/>
        </p:nvCxnSpPr>
        <p:spPr>
          <a:xfrm flipH="1">
            <a:off x="4778293" y="4468692"/>
            <a:ext cx="514674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DB1CFCD1-2C79-4E91-9914-BE1DA2395CBA}"/>
              </a:ext>
            </a:extLst>
          </p:cNvPr>
          <p:cNvCxnSpPr>
            <a:cxnSpLocks/>
          </p:cNvCxnSpPr>
          <p:nvPr/>
        </p:nvCxnSpPr>
        <p:spPr>
          <a:xfrm>
            <a:off x="5292966" y="4471611"/>
            <a:ext cx="565447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>
            <a:extLst>
              <a:ext uri="{FF2B5EF4-FFF2-40B4-BE49-F238E27FC236}">
                <a16:creationId xmlns:a16="http://schemas.microsoft.com/office/drawing/2014/main" id="{9626D6C2-033B-47FB-8F1E-FB08EF097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52636"/>
            <a:ext cx="8676444" cy="358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练习</a:t>
            </a:r>
            <a:r>
              <a:rPr kumimoji="1" lang="en-US" altLang="zh-CN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b="1" dirty="0">
                <a:solidFill>
                  <a:srgbClr val="0D0D0D"/>
                </a:solidFill>
                <a:latin typeface="Times New Roman" panose="02020603050405020304" pitchFamily="18" charset="0"/>
              </a:rPr>
              <a:t>　判断下列说法正确的是</a:t>
            </a:r>
            <a:r>
              <a:rPr kumimoji="1" lang="en-US" altLang="zh-CN" b="1" dirty="0">
                <a:solidFill>
                  <a:srgbClr val="0D0D0D"/>
                </a:solidFill>
                <a:latin typeface="宋体" panose="02010600030101010101" pitchFamily="2" charset="-122"/>
              </a:rPr>
              <a:t>(</a:t>
            </a:r>
            <a:r>
              <a:rPr kumimoji="1" lang="en-US" altLang="zh-CN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</a:t>
            </a:r>
            <a:r>
              <a:rPr kumimoji="1" lang="en-US" altLang="zh-CN" b="1" dirty="0">
                <a:solidFill>
                  <a:srgbClr val="0D0D0D"/>
                </a:solidFill>
                <a:latin typeface="宋体" panose="02010600030101010101" pitchFamily="2" charset="-122"/>
              </a:rPr>
              <a:t>)</a:t>
            </a:r>
            <a:r>
              <a:rPr kumimoji="1" lang="zh-CN" altLang="en-US" b="1" dirty="0">
                <a:solidFill>
                  <a:srgbClr val="0D0D0D"/>
                </a:solidFill>
                <a:latin typeface="宋体" panose="02010600030101010101" pitchFamily="2" charset="-122"/>
              </a:rPr>
              <a:t>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en-US" altLang="zh-CN" b="1" dirty="0">
                <a:solidFill>
                  <a:srgbClr val="0D0D0D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．速度大的球一定比速度小的球动能大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en-US" altLang="zh-CN" b="1" dirty="0">
                <a:solidFill>
                  <a:srgbClr val="0D0D0D"/>
                </a:solidFill>
                <a:latin typeface="Times New Roman" panose="02020603050405020304" pitchFamily="18" charset="0"/>
              </a:rPr>
              <a:t>B</a:t>
            </a:r>
            <a:r>
              <a:rPr kumimoji="1" lang="zh-CN" altLang="en-US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．同一辆车运动速度越大动能就越大</a:t>
            </a:r>
            <a:endParaRPr kumimoji="1" lang="en-US" altLang="zh-CN" b="1" dirty="0">
              <a:solidFill>
                <a:srgbClr val="0D0D0D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en-US" altLang="zh-CN" b="1" dirty="0">
                <a:solidFill>
                  <a:srgbClr val="0D0D0D"/>
                </a:solidFill>
                <a:latin typeface="Times New Roman" panose="02020603050405020304" pitchFamily="18" charset="0"/>
              </a:rPr>
              <a:t>C</a:t>
            </a:r>
            <a:r>
              <a:rPr kumimoji="1" lang="zh-CN" altLang="en-US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．子弹的速度比火车的速度大，所以子弹动能就比火车动能大</a:t>
            </a:r>
            <a:endParaRPr kumimoji="1" lang="en-US" altLang="zh-CN" b="1" dirty="0">
              <a:solidFill>
                <a:srgbClr val="0D0D0D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kumimoji="1" lang="en-US" altLang="zh-CN" b="1" dirty="0">
                <a:solidFill>
                  <a:srgbClr val="0D0D0D"/>
                </a:solidFill>
                <a:latin typeface="Times New Roman" panose="02020603050405020304" pitchFamily="18" charset="0"/>
              </a:rPr>
              <a:t>D</a:t>
            </a:r>
            <a:r>
              <a:rPr kumimoji="1" lang="zh-CN" altLang="en-US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．平直公路上匀速行驶洒水的洒水车动能不变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D2B76E9-5DB6-40FE-8A8B-535ED86A1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897052"/>
            <a:ext cx="6128052" cy="1368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0FD40447-6D66-477C-B75C-E1315C33A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473" y="188640"/>
            <a:ext cx="88566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1" lang="zh-CN" altLang="en-US" sz="2800" b="1" dirty="0">
                <a:solidFill>
                  <a:schemeClr val="hlink"/>
                </a:solidFill>
              </a:rPr>
              <a:t>练习</a:t>
            </a:r>
            <a:r>
              <a:rPr lang="en-US" altLang="zh-CN" sz="28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　一架沿竖直方向上升的直升机，它具有</a:t>
            </a:r>
            <a:r>
              <a:rPr lang="en-US" altLang="zh-CN" sz="2800" b="1" dirty="0">
                <a:solidFill>
                  <a:srgbClr val="0D0D0D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800" b="1" dirty="0">
                <a:solidFill>
                  <a:srgbClr val="0D0D0D"/>
                </a:solidFill>
                <a:latin typeface="宋体" panose="02010600030101010101" pitchFamily="2" charset="-122"/>
              </a:rPr>
              <a:t>　</a:t>
            </a:r>
            <a:r>
              <a:rPr lang="en-US" altLang="zh-CN" sz="2800" b="1" dirty="0">
                <a:solidFill>
                  <a:srgbClr val="0D0D0D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 A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                          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．重力势能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 C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．弹性势能                   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．动能和重力势能</a:t>
            </a:r>
            <a:endParaRPr lang="en-US" altLang="zh-CN" sz="2800" b="1" dirty="0">
              <a:solidFill>
                <a:srgbClr val="0D0D0D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5D9A60C-52C1-4B38-A927-892BDEFB56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549" y="3645024"/>
            <a:ext cx="828198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820738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228725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36713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1" lang="zh-CN" altLang="en-US" sz="2800" b="1" dirty="0">
                <a:solidFill>
                  <a:schemeClr val="hlink"/>
                </a:solidFill>
              </a:rPr>
              <a:t>练习</a:t>
            </a:r>
            <a:r>
              <a:rPr lang="en-US" altLang="zh-CN" sz="28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　某同学骑自行车上坡时，速度越来越慢，则车和人的（     ）。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．动能变大，重力势能变大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．动能变小，重力势能变小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．动能不变，重力势能不变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．动能变小，重力势能变大</a:t>
            </a:r>
            <a:endParaRPr lang="en-US" altLang="zh-CN" sz="2800" b="1" dirty="0">
              <a:solidFill>
                <a:srgbClr val="0D0D0D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0BC6555-3129-4D01-9AF8-3A34ABAF4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17" y="2060848"/>
            <a:ext cx="6128052" cy="1368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1984</TotalTime>
  <Words>407</Words>
  <Application>Microsoft Office PowerPoint</Application>
  <PresentationFormat>全屏显示(4:3)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0" baseType="lpstr">
      <vt:lpstr>楷体_GB2312</vt:lpstr>
      <vt:lpstr>宋体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creator>人民教育电子音像出版社</dc:creator>
  <cp:lastModifiedBy>sciman</cp:lastModifiedBy>
  <cp:revision>163</cp:revision>
  <dcterms:created xsi:type="dcterms:W3CDTF">2012-04-02T08:15:09Z</dcterms:created>
  <dcterms:modified xsi:type="dcterms:W3CDTF">2020-05-04T02:11:49Z</dcterms:modified>
</cp:coreProperties>
</file>