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JPG" ContentType="image/.jp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1308" r:id="rId6"/>
    <p:sldId id="980" r:id="rId7"/>
    <p:sldId id="1037" r:id="rId8"/>
    <p:sldId id="1142" r:id="rId9"/>
    <p:sldId id="1143" r:id="rId10"/>
    <p:sldId id="1144" r:id="rId11"/>
    <p:sldId id="1145" r:id="rId12"/>
    <p:sldId id="1146" r:id="rId13"/>
    <p:sldId id="1220" r:id="rId14"/>
    <p:sldId id="1147" r:id="rId15"/>
    <p:sldId id="1149" r:id="rId16"/>
    <p:sldId id="1221" r:id="rId17"/>
    <p:sldId id="1150" r:id="rId18"/>
    <p:sldId id="1151" r:id="rId19"/>
    <p:sldId id="1152" r:id="rId20"/>
    <p:sldId id="1153" r:id="rId21"/>
    <p:sldId id="1156" r:id="rId22"/>
    <p:sldId id="1157" r:id="rId23"/>
    <p:sldId id="1158" r:id="rId24"/>
    <p:sldId id="1222" r:id="rId25"/>
    <p:sldId id="1159" r:id="rId26"/>
    <p:sldId id="1160" r:id="rId27"/>
    <p:sldId id="1161" r:id="rId28"/>
    <p:sldId id="1162" r:id="rId29"/>
    <p:sldId id="1163" r:id="rId30"/>
    <p:sldId id="1164" r:id="rId31"/>
    <p:sldId id="1307" r:id="rId32"/>
    <p:sldId id="1165" r:id="rId33"/>
    <p:sldId id="1167" r:id="rId34"/>
    <p:sldId id="1168" r:id="rId35"/>
    <p:sldId id="1169" r:id="rId36"/>
    <p:sldId id="1170" r:id="rId37"/>
    <p:sldId id="1171" r:id="rId38"/>
    <p:sldId id="1173" r:id="rId39"/>
    <p:sldId id="1174" r:id="rId40"/>
    <p:sldId id="1175" r:id="rId41"/>
    <p:sldId id="1176" r:id="rId42"/>
    <p:sldId id="1177" r:id="rId43"/>
    <p:sldId id="1178" r:id="rId44"/>
    <p:sldId id="1179" r:id="rId45"/>
    <p:sldId id="1180" r:id="rId46"/>
    <p:sldId id="1224" r:id="rId47"/>
    <p:sldId id="1166" r:id="rId48"/>
    <p:sldId id="1182" r:id="rId49"/>
    <p:sldId id="1183" r:id="rId50"/>
    <p:sldId id="1184" r:id="rId51"/>
    <p:sldId id="1185" r:id="rId52"/>
    <p:sldId id="1186" r:id="rId53"/>
    <p:sldId id="1187" r:id="rId54"/>
    <p:sldId id="1188" r:id="rId55"/>
    <p:sldId id="1189" r:id="rId56"/>
    <p:sldId id="1190" r:id="rId57"/>
    <p:sldId id="1191" r:id="rId58"/>
    <p:sldId id="1193" r:id="rId59"/>
    <p:sldId id="1194" r:id="rId60"/>
    <p:sldId id="1195" r:id="rId61"/>
    <p:sldId id="1197" r:id="rId62"/>
    <p:sldId id="1192" r:id="rId63"/>
    <p:sldId id="1198" r:id="rId64"/>
    <p:sldId id="1199" r:id="rId65"/>
    <p:sldId id="1200" r:id="rId66"/>
    <p:sldId id="1201" r:id="rId67"/>
    <p:sldId id="1202" r:id="rId68"/>
    <p:sldId id="1203" r:id="rId69"/>
    <p:sldId id="1204" r:id="rId70"/>
    <p:sldId id="1205" r:id="rId71"/>
    <p:sldId id="1206" r:id="rId72"/>
    <p:sldId id="1207" r:id="rId73"/>
    <p:sldId id="1209" r:id="rId74"/>
    <p:sldId id="1210" r:id="rId75"/>
    <p:sldId id="1211" r:id="rId76"/>
    <p:sldId id="1212" r:id="rId77"/>
    <p:sldId id="1208" r:id="rId78"/>
    <p:sldId id="1213" r:id="rId79"/>
    <p:sldId id="1215" r:id="rId80"/>
    <p:sldId id="1216" r:id="rId81"/>
    <p:sldId id="1217" r:id="rId82"/>
    <p:sldId id="1218" r:id="rId83"/>
    <p:sldId id="1225" r:id="rId84"/>
    <p:sldId id="1226" r:id="rId85"/>
    <p:sldId id="1227" r:id="rId86"/>
    <p:sldId id="1228" r:id="rId87"/>
    <p:sldId id="1229" r:id="rId88"/>
    <p:sldId id="1231" r:id="rId89"/>
    <p:sldId id="1232" r:id="rId90"/>
    <p:sldId id="1233" r:id="rId91"/>
    <p:sldId id="1234" r:id="rId92"/>
  </p:sldIdLst>
  <p:sldSz cx="12192000" cy="6858000"/>
  <p:notesSz cx="6858000" cy="9144000"/>
  <p:custDataLst>
    <p:tags r:id="rId9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92" userDrawn="1">
          <p15:clr>
            <a:srgbClr val="A4A3A4"/>
          </p15:clr>
        </p15:guide>
        <p15:guide id="2" pos="382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E8DF"/>
    <a:srgbClr val="00923F"/>
    <a:srgbClr val="37A76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92"/>
        <p:guide pos="382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7" Type="http://schemas.openxmlformats.org/officeDocument/2006/relationships/tags" Target="tags/tag16.xml"/><Relationship Id="rId96" Type="http://schemas.openxmlformats.org/officeDocument/2006/relationships/commentAuthors" Target="commentAuthors.xml"/><Relationship Id="rId95" Type="http://schemas.openxmlformats.org/officeDocument/2006/relationships/tableStyles" Target="tableStyles.xml"/><Relationship Id="rId94" Type="http://schemas.openxmlformats.org/officeDocument/2006/relationships/viewProps" Target="viewProps.xml"/><Relationship Id="rId93" Type="http://schemas.openxmlformats.org/officeDocument/2006/relationships/presProps" Target="presProps.xml"/><Relationship Id="rId92" Type="http://schemas.openxmlformats.org/officeDocument/2006/relationships/slide" Target="slides/slide89.xml"/><Relationship Id="rId91" Type="http://schemas.openxmlformats.org/officeDocument/2006/relationships/slide" Target="slides/slide88.xml"/><Relationship Id="rId90" Type="http://schemas.openxmlformats.org/officeDocument/2006/relationships/slide" Target="slides/slide87.xml"/><Relationship Id="rId9" Type="http://schemas.openxmlformats.org/officeDocument/2006/relationships/slide" Target="slides/slide6.xml"/><Relationship Id="rId89" Type="http://schemas.openxmlformats.org/officeDocument/2006/relationships/slide" Target="slides/slide86.xml"/><Relationship Id="rId88" Type="http://schemas.openxmlformats.org/officeDocument/2006/relationships/slide" Target="slides/slide85.xml"/><Relationship Id="rId87" Type="http://schemas.openxmlformats.org/officeDocument/2006/relationships/slide" Target="slides/slide84.xml"/><Relationship Id="rId86" Type="http://schemas.openxmlformats.org/officeDocument/2006/relationships/slide" Target="slides/slide83.xml"/><Relationship Id="rId85" Type="http://schemas.openxmlformats.org/officeDocument/2006/relationships/slide" Target="slides/slide82.xml"/><Relationship Id="rId84" Type="http://schemas.openxmlformats.org/officeDocument/2006/relationships/slide" Target="slides/slide81.xml"/><Relationship Id="rId83" Type="http://schemas.openxmlformats.org/officeDocument/2006/relationships/slide" Target="slides/slide80.xml"/><Relationship Id="rId82" Type="http://schemas.openxmlformats.org/officeDocument/2006/relationships/slide" Target="slides/slide79.xml"/><Relationship Id="rId81" Type="http://schemas.openxmlformats.org/officeDocument/2006/relationships/slide" Target="slides/slide78.xml"/><Relationship Id="rId80" Type="http://schemas.openxmlformats.org/officeDocument/2006/relationships/slide" Target="slides/slide77.xml"/><Relationship Id="rId8" Type="http://schemas.openxmlformats.org/officeDocument/2006/relationships/slide" Target="slides/slide5.xml"/><Relationship Id="rId79" Type="http://schemas.openxmlformats.org/officeDocument/2006/relationships/slide" Target="slides/slide76.xml"/><Relationship Id="rId78" Type="http://schemas.openxmlformats.org/officeDocument/2006/relationships/slide" Target="slides/slide75.xml"/><Relationship Id="rId77" Type="http://schemas.openxmlformats.org/officeDocument/2006/relationships/slide" Target="slides/slide74.xml"/><Relationship Id="rId76" Type="http://schemas.openxmlformats.org/officeDocument/2006/relationships/slide" Target="slides/slide73.xml"/><Relationship Id="rId75" Type="http://schemas.openxmlformats.org/officeDocument/2006/relationships/slide" Target="slides/slide72.xml"/><Relationship Id="rId74" Type="http://schemas.openxmlformats.org/officeDocument/2006/relationships/slide" Target="slides/slide71.xml"/><Relationship Id="rId73" Type="http://schemas.openxmlformats.org/officeDocument/2006/relationships/slide" Target="slides/slide70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slide" Target="../slides/slide3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slide" Target="../slides/slide4.xml"/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专题二  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实验题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黑体" panose="02010609060101010101" charset="-122"/>
              </a:rPr>
              <a:t>思维导图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平行四边形 3">
            <a:hlinkClick r:id="rId5" action="ppaction://hlinksldjump"/>
          </p:cNvPr>
          <p:cNvSpPr/>
          <p:nvPr userDrawn="1"/>
        </p:nvSpPr>
        <p:spPr>
          <a:xfrm flipH="1">
            <a:off x="7960995" y="0"/>
            <a:ext cx="2523600" cy="503555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返回思维导图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76.xml"/><Relationship Id="rId3" Type="http://schemas.openxmlformats.org/officeDocument/2006/relationships/slide" Target="slide45.xml"/><Relationship Id="rId2" Type="http://schemas.openxmlformats.org/officeDocument/2006/relationships/image" Target="../media/image7.tiff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9.wmf"/><Relationship Id="rId1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png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1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1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1" Type="http://schemas.openxmlformats.org/officeDocument/2006/relationships/tags" Target="../tags/tag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png"/><Relationship Id="rId1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1" Type="http://schemas.openxmlformats.org/officeDocument/2006/relationships/tags" Target="../tags/tag1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1" Type="http://schemas.openxmlformats.org/officeDocument/2006/relationships/image" Target="../media/image8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1" Type="http://schemas.openxmlformats.org/officeDocument/2006/relationships/tags" Target="../tags/tag1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6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35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7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7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7.png"/></Relationships>
</file>

<file path=ppt/slides/_rels/slide6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7.png"/><Relationship Id="rId2" Type="http://schemas.openxmlformats.org/officeDocument/2006/relationships/image" Target="../media/image38.wmf"/><Relationship Id="rId1" Type="http://schemas.openxmlformats.org/officeDocument/2006/relationships/oleObject" Target="../embeddings/oleObject7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1" Type="http://schemas.openxmlformats.org/officeDocument/2006/relationships/image" Target="../media/image8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9.png"/></Relationships>
</file>

<file path=ppt/slides/_rels/slide6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0.wmf"/><Relationship Id="rId1" Type="http://schemas.openxmlformats.org/officeDocument/2006/relationships/oleObject" Target="../embeddings/oleObject8.bin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png"/></Relationships>
</file>

<file path=ppt/slides/_rels/slide7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2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4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3.png"/><Relationship Id="rId1" Type="http://schemas.openxmlformats.org/officeDocument/2006/relationships/image" Target="../media/image8.pn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3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1" Type="http://schemas.openxmlformats.org/officeDocument/2006/relationships/image" Target="../media/image8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5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6.png"/><Relationship Id="rId1" Type="http://schemas.openxmlformats.org/officeDocument/2006/relationships/image" Target="../media/image8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6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7.png"/><Relationship Id="rId1" Type="http://schemas.openxmlformats.org/officeDocument/2006/relationships/image" Target="../media/image8.pn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pn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8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8.pn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9.png"/><Relationship Id="rId1" Type="http://schemas.openxmlformats.org/officeDocument/2006/relationships/image" Target="../media/image8.pn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2505710" y="1999014"/>
            <a:ext cx="5645785" cy="1124518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实验题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专题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二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3959225" y="2137410"/>
            <a:ext cx="4671060" cy="645160"/>
            <a:chOff x="4649" y="2030"/>
            <a:chExt cx="7356" cy="1016"/>
          </a:xfrm>
        </p:grpSpPr>
        <p:sp>
          <p:nvSpPr>
            <p:cNvPr id="10" name="文本框 15"/>
            <p:cNvSpPr txBox="1"/>
            <p:nvPr/>
          </p:nvSpPr>
          <p:spPr>
            <a:xfrm>
              <a:off x="5514" y="2030"/>
              <a:ext cx="6491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1" action="ppaction://hlinksldjump"/>
                </a:rPr>
                <a:t>一、力学实验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grpSp>
          <p:nvGrpSpPr>
            <p:cNvPr id="11" name="组合 25"/>
            <p:cNvGrpSpPr/>
            <p:nvPr/>
          </p:nvGrpSpPr>
          <p:grpSpPr>
            <a:xfrm rot="0">
              <a:off x="4649" y="2079"/>
              <a:ext cx="857" cy="917"/>
              <a:chOff x="6092" y="4029"/>
              <a:chExt cx="857" cy="852"/>
            </a:xfrm>
          </p:grpSpPr>
          <p:pic>
            <p:nvPicPr>
              <p:cNvPr id="12" name="图片 23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92" y="4085"/>
                <a:ext cx="857" cy="740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3" name="文本框 24"/>
              <p:cNvSpPr txBox="1"/>
              <p:nvPr/>
            </p:nvSpPr>
            <p:spPr>
              <a:xfrm>
                <a:off x="6211" y="4029"/>
                <a:ext cx="649" cy="8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1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959225" y="3100070"/>
            <a:ext cx="6371590" cy="645160"/>
            <a:chOff x="4649" y="3837"/>
            <a:chExt cx="10034" cy="1016"/>
          </a:xfrm>
        </p:grpSpPr>
        <p:sp>
          <p:nvSpPr>
            <p:cNvPr id="15" name="文本框 15"/>
            <p:cNvSpPr txBox="1"/>
            <p:nvPr/>
          </p:nvSpPr>
          <p:spPr>
            <a:xfrm>
              <a:off x="5506" y="383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二、电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3" action="ppaction://hlinksldjump"/>
                </a:rPr>
                <a:t>(</a:t>
              </a:r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磁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3" action="ppaction://hlinksldjump"/>
                </a:rPr>
                <a:t>)</a:t>
              </a:r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学实验</a:t>
              </a:r>
              <a:endParaRPr lang="zh-CN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 rot="0">
              <a:off x="4649" y="3886"/>
              <a:ext cx="857" cy="918"/>
              <a:chOff x="6005" y="5733"/>
              <a:chExt cx="857" cy="918"/>
            </a:xfrm>
          </p:grpSpPr>
          <p:pic>
            <p:nvPicPr>
              <p:cNvPr id="17" name="图片 27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5793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8" name="文本框 28"/>
              <p:cNvSpPr txBox="1"/>
              <p:nvPr/>
            </p:nvSpPr>
            <p:spPr>
              <a:xfrm>
                <a:off x="6124" y="5733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949700" y="4131945"/>
            <a:ext cx="6381115" cy="645160"/>
            <a:chOff x="4642" y="6647"/>
            <a:chExt cx="10049" cy="1016"/>
          </a:xfrm>
        </p:grpSpPr>
        <p:sp>
          <p:nvSpPr>
            <p:cNvPr id="20" name="文本框 15"/>
            <p:cNvSpPr txBox="1"/>
            <p:nvPr/>
          </p:nvSpPr>
          <p:spPr>
            <a:xfrm>
              <a:off x="5514" y="664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4" action="ppaction://hlinksldjump"/>
                </a:rPr>
                <a:t>三、光、热学实验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 rot="0">
              <a:off x="4642" y="6696"/>
              <a:ext cx="857" cy="918"/>
              <a:chOff x="6005" y="7538"/>
              <a:chExt cx="857" cy="918"/>
            </a:xfrm>
          </p:grpSpPr>
          <p:pic>
            <p:nvPicPr>
              <p:cNvPr id="22" name="图片 30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7598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23" name="文本框 31"/>
              <p:cNvSpPr txBox="1"/>
              <p:nvPr/>
            </p:nvSpPr>
            <p:spPr>
              <a:xfrm>
                <a:off x="6124" y="7538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3435" y="622935"/>
            <a:ext cx="54851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一、力学实验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415925" y="145288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985645" y="145288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测量固体的密度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3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0355" y="2004060"/>
            <a:ext cx="1154112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长沙改编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篆刻爱好者小庆收藏了一枚印章，为了鉴别印章所用石料，他用实验室的器材测量了印章的密度．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图甲是他在实验室用天平测量印章质量时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的场景，请指出他操作的不当之处：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4" name="图片 -2147482577"/>
          <p:cNvPicPr>
            <a:picLocks noChangeAspect="1"/>
          </p:cNvPicPr>
          <p:nvPr/>
        </p:nvPicPr>
        <p:blipFill>
          <a:blip r:embed="rId2"/>
          <a:srcRect r="60241"/>
          <a:stretch>
            <a:fillRect/>
          </a:stretch>
        </p:blipFill>
        <p:spPr>
          <a:xfrm>
            <a:off x="8639175" y="3546475"/>
            <a:ext cx="2837815" cy="25361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00990" y="4159250"/>
            <a:ext cx="80111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用手直接拿砝码；天平调平衡前游码没归零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95960"/>
            <a:ext cx="115100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改为正确操作后，天平水平平衡时，放在右盘中的砝码和游码在标尺上的位置如图乙所示，这枚印章的质量是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77"/>
          <p:cNvPicPr>
            <a:picLocks noChangeAspect="1"/>
          </p:cNvPicPr>
          <p:nvPr/>
        </p:nvPicPr>
        <p:blipFill>
          <a:blip r:embed="rId1"/>
          <a:srcRect l="41689" t="28642" r="24518"/>
          <a:stretch>
            <a:fillRect/>
          </a:stretch>
        </p:blipFill>
        <p:spPr>
          <a:xfrm>
            <a:off x="7054850" y="4135755"/>
            <a:ext cx="3132455" cy="2350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672320" y="1637665"/>
            <a:ext cx="10026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14.4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1945" y="2098040"/>
            <a:ext cx="115512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小庆把印章放入装有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mL</a:t>
            </a:r>
            <a:r>
              <a:rPr lang="zh-CN" sz="3200" b="1">
                <a:ea typeface="宋体" panose="02010600030101010101" pitchFamily="2" charset="-122"/>
              </a:rPr>
              <a:t>水的量筒中，液面达到的位置如图丙所示．则该印章的体积为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由此可以求出这枚印章的密度为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97880" y="3023235"/>
            <a:ext cx="4349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44260" y="3738245"/>
            <a:ext cx="718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2.4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7" name="图片 -2147482577"/>
          <p:cNvPicPr>
            <a:picLocks noChangeAspect="1"/>
          </p:cNvPicPr>
          <p:nvPr/>
        </p:nvPicPr>
        <p:blipFill>
          <a:blip r:embed="rId1"/>
          <a:srcRect l="84057"/>
          <a:stretch>
            <a:fillRect/>
          </a:stretch>
        </p:blipFill>
        <p:spPr>
          <a:xfrm>
            <a:off x="9965055" y="3077210"/>
            <a:ext cx="1529715" cy="34093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66750"/>
            <a:ext cx="114903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小庆通过查阅资料，发现制作印章的石料具有一定的吸水性，则测得的印章密度相比真实值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，其原因是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80430" y="1592580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偏大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2580" y="2124075"/>
            <a:ext cx="11489690" cy="1522095"/>
            <a:chOff x="508" y="3345"/>
            <a:chExt cx="18094" cy="2397"/>
          </a:xfrm>
        </p:grpSpPr>
        <p:sp>
          <p:nvSpPr>
            <p:cNvPr id="3" name="文本框 2"/>
            <p:cNvSpPr txBox="1"/>
            <p:nvPr/>
          </p:nvSpPr>
          <p:spPr>
            <a:xfrm>
              <a:off x="508" y="3345"/>
              <a:ext cx="18094" cy="23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altLang="zh-CN" sz="31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     </a:t>
              </a:r>
              <a:r>
                <a:rPr lang="zh-CN" sz="3100" b="1">
                  <a:solidFill>
                    <a:srgbClr val="FF0000"/>
                  </a:solidFill>
                  <a:ea typeface="宋体" panose="02010600030101010101" pitchFamily="2" charset="-122"/>
                </a:rPr>
                <a:t>印章吸水，导致测量的体积偏小，质量测量准确，由</a:t>
              </a:r>
              <a:r>
                <a:rPr lang="en-US" sz="31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ρ</a:t>
              </a:r>
              <a:r>
                <a:rPr lang="zh-CN" sz="31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1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1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可知，密度的测量值偏大</a:t>
              </a:r>
              <a:endParaRPr lang="zh-CN" altLang="en-US" sz="3100" b="1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graphicFrame>
          <p:nvGraphicFramePr>
            <p:cNvPr id="39" name="对象 38"/>
            <p:cNvGraphicFramePr/>
            <p:nvPr/>
          </p:nvGraphicFramePr>
          <p:xfrm>
            <a:off x="4117" y="4402"/>
            <a:ext cx="600" cy="1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" name="" r:id="rId1" imgW="381000" imgH="850900" progId="Equation.DSMT4">
                    <p:embed/>
                  </p:oleObj>
                </mc:Choice>
                <mc:Fallback>
                  <p:oleObj name="" r:id="rId1" imgW="381000" imgH="850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17" y="4402"/>
                          <a:ext cx="600" cy="13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67385"/>
            <a:ext cx="11480165" cy="6097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                  </a:t>
            </a:r>
            <a:r>
              <a:rPr lang="zh-CN" sz="3200" b="1">
                <a:ea typeface="宋体" panose="02010600030101010101" pitchFamily="2" charset="-122"/>
              </a:rPr>
              <a:t>小芳家有一金属饰品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实心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，为判断其材质，她从实验室借来天平、量筒等器材来测量其密度．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endParaRPr 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endParaRPr 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将天平放在水平桌面上并将游码调至标尺左端的零刻度线处，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发现指针偏向分度盘的左侧，此时应将平衡螺母向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r>
              <a:rPr lang="zh-CN" sz="3200" b="1">
                <a:ea typeface="宋体" panose="02010600030101010101" pitchFamily="2" charset="-122"/>
              </a:rPr>
              <a:t>调节，直到指针指向分度盘的中央．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75"/>
          <p:cNvPicPr>
            <a:picLocks noChangeAspect="1"/>
          </p:cNvPicPr>
          <p:nvPr/>
        </p:nvPicPr>
        <p:blipFill>
          <a:blip r:embed="rId1"/>
          <a:srcRect t="30147" r="49533"/>
          <a:stretch>
            <a:fillRect/>
          </a:stretch>
        </p:blipFill>
        <p:spPr>
          <a:xfrm>
            <a:off x="3324225" y="2542540"/>
            <a:ext cx="2833370" cy="2216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2" name="图片 241" descr="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420" y="871220"/>
            <a:ext cx="1788213" cy="46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504045" y="5414010"/>
            <a:ext cx="6381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4" name="图片 -214748257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52200"/>
          <a:stretch>
            <a:fillRect/>
          </a:stretch>
        </p:blipFill>
        <p:spPr>
          <a:xfrm>
            <a:off x="6508115" y="2099310"/>
            <a:ext cx="2249805" cy="26593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67385"/>
            <a:ext cx="1148016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用调好的天平称量饰品的质量，当天平再次平衡时，右盘中砝码的质量和游码的位置如图甲所示，则饰品的质量为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______g</a:t>
            </a:r>
            <a:r>
              <a:rPr lang="zh-CN" sz="3200" b="1">
                <a:ea typeface="宋体" panose="02010600030101010101" pitchFamily="2" charset="-122"/>
              </a:rPr>
              <a:t>；用细线拴好饰品放入装有适量水的量筒中，如图乙所示，则饰品的体积为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75"/>
          <p:cNvPicPr>
            <a:picLocks noChangeAspect="1"/>
          </p:cNvPicPr>
          <p:nvPr/>
        </p:nvPicPr>
        <p:blipFill>
          <a:blip r:embed="rId1"/>
          <a:srcRect l="52200"/>
          <a:stretch>
            <a:fillRect/>
          </a:stretch>
        </p:blipFill>
        <p:spPr>
          <a:xfrm>
            <a:off x="6254750" y="3625850"/>
            <a:ext cx="2482850" cy="29349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0369550" y="1610360"/>
            <a:ext cx="1064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53.4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44470" y="3042285"/>
            <a:ext cx="485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5" name="图片 -2147482575"/>
          <p:cNvPicPr>
            <a:picLocks noChangeAspect="1"/>
          </p:cNvPicPr>
          <p:nvPr/>
        </p:nvPicPr>
        <p:blipFill>
          <a:blip r:embed="rId1"/>
          <a:srcRect t="30147" r="49533"/>
          <a:stretch>
            <a:fillRect/>
          </a:stretch>
        </p:blipFill>
        <p:spPr>
          <a:xfrm>
            <a:off x="3718560" y="4344670"/>
            <a:ext cx="2833370" cy="2216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765175"/>
            <a:ext cx="115100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小芳查阅到一些金属的密度如下表所示，根据测量结果可知该饰品是由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制成的．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67840" y="2564765"/>
          <a:ext cx="8626475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5350"/>
                <a:gridCol w="1615440"/>
                <a:gridCol w="1614805"/>
                <a:gridCol w="1615440"/>
                <a:gridCol w="161544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金属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铝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铁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铜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银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密度(g/cm</a:t>
                      </a:r>
                      <a:r>
                        <a:rPr lang="en-US" sz="3200" b="1" baseline="30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2.7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7.9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8.9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774950" y="1663065"/>
            <a:ext cx="627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铜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73735"/>
            <a:ext cx="1150112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测量完成后，爸爸告诉小芳使用家里的电子秤也能测量出饰品的密度，请你将她的测量过程补充完整：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往玻璃杯中倒适量水放在电子秤上，记下电子秤的示数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将饰品放入水中，记下电子秤的示数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，并在水面处作标记；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③</a:t>
            </a:r>
            <a:r>
              <a:rPr lang="zh-CN" sz="3200" b="1">
                <a:ea typeface="宋体" panose="02010600030101010101" pitchFamily="2" charset="-122"/>
              </a:rPr>
              <a:t>拿出饰品，缓慢向玻璃杯中加水至标记处，记下此时电子秤的示数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④</a:t>
            </a:r>
            <a:r>
              <a:rPr lang="zh-CN" sz="3200" b="1">
                <a:ea typeface="宋体" panose="02010600030101010101" pitchFamily="2" charset="-122"/>
              </a:rPr>
              <a:t>饰品的密度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__________(</a:t>
            </a:r>
            <a:r>
              <a:rPr lang="zh-CN" sz="3200" b="1">
                <a:ea typeface="宋体" panose="02010600030101010101" pitchFamily="2" charset="-122"/>
              </a:rPr>
              <a:t>用测量的物理量符号表示，水的密度为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3577273" y="4793615"/>
          <a:ext cx="191706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" imgW="1917065" imgH="965200" progId="Equation.DSMT4">
                  <p:embed/>
                </p:oleObj>
              </mc:Choice>
              <mc:Fallback>
                <p:oleObj name="" r:id="rId1" imgW="1917065" imgH="9652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77273" y="4793615"/>
                        <a:ext cx="1917065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5440" y="988060"/>
            <a:ext cx="115011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⑤</a:t>
            </a:r>
            <a:r>
              <a:rPr lang="zh-CN" sz="3200" b="1">
                <a:ea typeface="宋体" panose="02010600030101010101" pitchFamily="2" charset="-122"/>
              </a:rPr>
              <a:t>测量完成后小芳发现电子秤没有调零，不放物体时也有示数，则她测得饰品的密度与真实值相比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相等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01180" y="1907540"/>
            <a:ext cx="10839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相等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83260"/>
            <a:ext cx="1149985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湘潭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某实验小组测量矿石的密度．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把天平放在水平台面上，把游码移到标尺的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处．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正确操作后，右盘中砝码及游码在标尺上的位置如图甲所示，小矿石的质量为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_____g.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1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2440" y="3851910"/>
            <a:ext cx="3862070" cy="2031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925560" y="6156325"/>
            <a:ext cx="434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+mn-ea"/>
                <a:ea typeface="+mn-ea"/>
              </a:rPr>
              <a:t>甲</a:t>
            </a:r>
            <a:endParaRPr lang="zh-CN" altLang="en-US" sz="2400" b="1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28710" y="1604010"/>
            <a:ext cx="19558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零刻度线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94075" y="3071495"/>
            <a:ext cx="6477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12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7025" y="3556635"/>
            <a:ext cx="64954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将小矿石放入盛有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mL</a:t>
            </a:r>
            <a:r>
              <a:rPr lang="zh-CN" sz="3200" b="1">
                <a:ea typeface="宋体" panose="02010600030101010101" pitchFamily="2" charset="-122"/>
              </a:rPr>
              <a:t>水的量筒中，水面升高到如图乙所示的位置，则小矿石的体积为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83455" y="5229225"/>
            <a:ext cx="4248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55165" y="5971540"/>
            <a:ext cx="3841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9" name="图片 -21474825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9130" y="3071495"/>
            <a:ext cx="903605" cy="30848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1049000" y="6156325"/>
            <a:ext cx="444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乙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66750"/>
            <a:ext cx="1149985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实验小组发现用量筒和空瓶也可以测出该矿石的密度．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将空瓶放入盛有适量水的量筒内，稳定后水面位置为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，如图丙所示；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将小矿石放入瓶中，稳定后水面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位置为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，如图丁所示；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③</a:t>
            </a:r>
            <a:r>
              <a:rPr lang="zh-CN" sz="3200" b="1">
                <a:ea typeface="宋体" panose="02010600030101010101" pitchFamily="2" charset="-122"/>
              </a:rPr>
              <a:t>将小矿石从瓶中取出放入量筒内，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稳定后水面位置为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，如图戊所示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endParaRPr lang="en-US" altLang="zh-CN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16520" y="2867660"/>
            <a:ext cx="1151255" cy="278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927340" y="5668645"/>
            <a:ext cx="4248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丙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pic>
        <p:nvPicPr>
          <p:cNvPr id="4" name="图片 -21474825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3370" y="2866390"/>
            <a:ext cx="1094740" cy="27819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9373235" y="5648960"/>
            <a:ext cx="414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丁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pic>
        <p:nvPicPr>
          <p:cNvPr id="6" name="图片 -21474825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2905" y="2865755"/>
            <a:ext cx="1152525" cy="2783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0746740" y="5648960"/>
            <a:ext cx="434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戊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27025" y="681990"/>
            <a:ext cx="11499215" cy="2503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由图丙、丁可得矿石的质量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</a:t>
            </a:r>
            <a:r>
              <a:rPr lang="zh-CN" sz="3200" b="1">
                <a:ea typeface="宋体" panose="02010600030101010101" pitchFamily="2" charset="-122"/>
              </a:rPr>
              <a:t>，由图丙、戊可得</a:t>
            </a:r>
            <a:r>
              <a:rPr lang="en-US" altLang="zh-CN" sz="3200" b="1">
                <a:ea typeface="宋体" panose="02010600030101010101" pitchFamily="2" charset="-122"/>
              </a:rPr>
              <a:t> </a:t>
            </a:r>
            <a:endParaRPr lang="en-US" alt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</a:t>
            </a:r>
            <a:endParaRPr lang="en-US" altLang="zh-CN" sz="3200" b="1">
              <a:ea typeface="宋体" panose="02010600030101010101" pitchFamily="2" charset="-122"/>
            </a:endParaRPr>
          </a:p>
          <a:p>
            <a:pPr>
              <a:lnSpc>
                <a:spcPct val="40000"/>
              </a:lnSpc>
            </a:pPr>
            <a:r>
              <a:rPr lang="zh-CN" sz="3200" b="1">
                <a:ea typeface="宋体" panose="02010600030101010101" pitchFamily="2" charset="-122"/>
              </a:rPr>
              <a:t>小矿石的体积，则小矿石密度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__________(</a:t>
            </a:r>
            <a:r>
              <a:rPr lang="zh-CN" sz="3200" b="1">
                <a:ea typeface="宋体" panose="02010600030101010101" pitchFamily="2" charset="-122"/>
              </a:rPr>
              <a:t>两空均用测量量</a:t>
            </a:r>
            <a:r>
              <a:rPr lang="en-US" altLang="zh-CN" sz="3200" b="1">
                <a:ea typeface="宋体" panose="02010600030101010101" pitchFamily="2" charset="-122"/>
              </a:rPr>
              <a:t> </a:t>
            </a:r>
            <a:endParaRPr lang="en-US" altLang="zh-CN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</a:t>
            </a:r>
            <a:endParaRPr lang="en-US" altLang="zh-CN" sz="3200" b="1">
              <a:ea typeface="宋体" panose="02010600030101010101" pitchFamily="2" charset="-122"/>
            </a:endParaRPr>
          </a:p>
          <a:p>
            <a:pPr>
              <a:lnSpc>
                <a:spcPct val="20000"/>
              </a:lnSpc>
            </a:pPr>
            <a:r>
              <a:rPr lang="zh-CN" sz="3200" b="1">
                <a:ea typeface="宋体" panose="02010600030101010101" pitchFamily="2" charset="-122"/>
              </a:rPr>
              <a:t>表示，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已知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012815" y="808355"/>
            <a:ext cx="25146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水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6635116" y="1435100"/>
          <a:ext cx="1524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" imgW="1524000" imgH="939800" progId="Equation.DSMT4">
                  <p:embed/>
                </p:oleObj>
              </mc:Choice>
              <mc:Fallback>
                <p:oleObj name="" r:id="rId1" imgW="1524000" imgH="9398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35116" y="1435100"/>
                        <a:ext cx="15240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图片 -21474825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1560" y="3334385"/>
            <a:ext cx="1151255" cy="278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5072380" y="6135370"/>
            <a:ext cx="4248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丙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pic>
        <p:nvPicPr>
          <p:cNvPr id="9" name="图片 -21474825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8410" y="3333115"/>
            <a:ext cx="1094740" cy="27819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6518275" y="6115685"/>
            <a:ext cx="414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丁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pic>
        <p:nvPicPr>
          <p:cNvPr id="12" name="图片 -21474825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7945" y="3332480"/>
            <a:ext cx="1152525" cy="2783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7891780" y="6115685"/>
            <a:ext cx="434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戊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415925" y="74803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7085" y="757555"/>
            <a:ext cx="34671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测量液体的密度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835" y="1279525"/>
            <a:ext cx="11469370" cy="5262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镇江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用小石块来估测镇江香醋的密度．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将天平放在水平桌面上并将游码归零后，若指针静止时位置如图甲所示，则应将平衡螺母向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端调节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用天平测量小石块质量，当天平平衡时，右盘中的砝码和游码位置如图乙所示，其质量为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______g</a:t>
            </a:r>
            <a:r>
              <a:rPr lang="zh-CN" sz="3200" b="1">
                <a:ea typeface="宋体" panose="02010600030101010101" pitchFamily="2" charset="-122"/>
              </a:rPr>
              <a:t>，体积为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小石块的密度为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2.7×10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68"/>
          <p:cNvPicPr>
            <a:picLocks noChangeAspect="1"/>
          </p:cNvPicPr>
          <p:nvPr/>
        </p:nvPicPr>
        <p:blipFill>
          <a:blip r:embed="rId2"/>
          <a:srcRect t="15986" r="47958"/>
          <a:stretch>
            <a:fillRect/>
          </a:stretch>
        </p:blipFill>
        <p:spPr>
          <a:xfrm>
            <a:off x="6369050" y="4383405"/>
            <a:ext cx="5299075" cy="19265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284595" y="2929890"/>
            <a:ext cx="6178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5320" y="5151755"/>
            <a:ext cx="5975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81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30320" y="5151755"/>
            <a:ext cx="667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2580" y="666750"/>
            <a:ext cx="1148969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如图丙所示，在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两只烧杯中分别倒入适量香醋后，用天平测出烧杯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和香醋的总质量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135.2 g.(4)</a:t>
            </a:r>
            <a:r>
              <a:rPr lang="zh-CN" sz="3200" b="1">
                <a:ea typeface="宋体" panose="02010600030101010101" pitchFamily="2" charset="-122"/>
              </a:rPr>
              <a:t>如图丁所示，将小石块用细线系住后放入烧杯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中，在烧杯壁上标记液面的位置．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8"/>
          <p:cNvPicPr>
            <a:picLocks noChangeAspect="1"/>
          </p:cNvPicPr>
          <p:nvPr/>
        </p:nvPicPr>
        <p:blipFill>
          <a:blip r:embed="rId1"/>
          <a:srcRect l="53882"/>
          <a:stretch>
            <a:fillRect/>
          </a:stretch>
        </p:blipFill>
        <p:spPr>
          <a:xfrm>
            <a:off x="7138670" y="3532505"/>
            <a:ext cx="4476115" cy="2186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22580" y="3551555"/>
            <a:ext cx="7105650" cy="27997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(5)</a:t>
            </a:r>
            <a:r>
              <a:rPr lang="zh-CN" sz="3200" b="1">
                <a:sym typeface="+mn-ea"/>
              </a:rPr>
              <a:t>将小石块取出，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</a:t>
            </a:r>
            <a:br>
              <a:rPr lang="en-US" sz="3200" b="1">
                <a:latin typeface="Times New Roman" panose="02020603050405020304" charset="0"/>
                <a:sym typeface="+mn-ea"/>
              </a:rPr>
            </a:br>
            <a:r>
              <a:rPr lang="en-US" sz="3200" b="1">
                <a:latin typeface="Times New Roman" panose="02020603050405020304" charset="0"/>
                <a:sym typeface="+mn-ea"/>
              </a:rPr>
              <a:t>____________________</a:t>
            </a:r>
            <a:r>
              <a:rPr lang="zh-CN" sz="3200" b="1">
                <a:sym typeface="+mn-ea"/>
              </a:rPr>
              <a:t>，测出烧杯</a:t>
            </a:r>
            <a:r>
              <a:rPr lang="en-US" sz="3200" b="1">
                <a:latin typeface="Times New Roman" panose="02020603050405020304" charset="0"/>
                <a:sym typeface="+mn-ea"/>
              </a:rPr>
              <a:t>B</a:t>
            </a:r>
            <a:endParaRPr lang="en-US" sz="3200" b="1">
              <a:latin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ym typeface="+mn-ea"/>
              </a:rPr>
              <a:t>及剩余香醋的总质量</a:t>
            </a:r>
            <a:r>
              <a:rPr lang="en-US" sz="3200" b="1" i="1">
                <a:latin typeface="Times New Roman" panose="02020603050405020304" charset="0"/>
                <a:sym typeface="+mn-ea"/>
              </a:rPr>
              <a:t>m</a:t>
            </a:r>
            <a:r>
              <a:rPr lang="en-US" sz="3200" b="1" baseline="-25000">
                <a:latin typeface="Times New Roman" panose="02020603050405020304" charset="0"/>
                <a:sym typeface="+mn-ea"/>
              </a:rPr>
              <a:t>2</a:t>
            </a:r>
            <a:r>
              <a:rPr lang="zh-CN" sz="3200" b="1">
                <a:sym typeface="+mn-ea"/>
              </a:rPr>
              <a:t>＝</a:t>
            </a:r>
            <a:r>
              <a:rPr lang="en-US" sz="3200" b="1">
                <a:latin typeface="Times New Roman" panose="02020603050405020304" charset="0"/>
                <a:sym typeface="+mn-ea"/>
              </a:rPr>
              <a:t>102.8 g.</a:t>
            </a:r>
            <a:endParaRPr lang="en-US" sz="3200" b="1">
              <a:latin typeface="Times New Roman" panose="02020603050405020304" charset="0"/>
              <a:sym typeface="+mn-ea"/>
            </a:endParaRPr>
          </a:p>
          <a:p>
            <a:endParaRPr lang="en-US" altLang="en-US"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2580" y="3532505"/>
            <a:ext cx="69354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将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烧杯中的香醋倒入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烧杯直至标记处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0995" y="1038860"/>
            <a:ext cx="115100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(6)</a:t>
            </a:r>
            <a:r>
              <a:rPr lang="zh-CN" sz="3200" b="1">
                <a:ea typeface="宋体" panose="02010600030101010101" pitchFamily="2" charset="-122"/>
              </a:rPr>
              <a:t>根据以上实验数据，求得镇江香醋的密度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与真实值相比，用本方案所测出的香醋密度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相同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04325" y="1234440"/>
            <a:ext cx="9417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1.08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472805" y="1964690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偏大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73735"/>
            <a:ext cx="1151128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北部湾经济区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学习了密度知识后，小华用天平和量筒测量食用油的密度．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将天平放在水平桌面上，把游码移到标尺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端零刻度线处，发现指针指在分度盘左侧，此时应将平衡螺母向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端调节，使横梁平衡．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729345" y="2341880"/>
            <a:ext cx="6578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07675" y="3070860"/>
            <a:ext cx="6578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7185" y="597535"/>
            <a:ext cx="1149985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称出空烧杯的质量为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28 g</a:t>
            </a:r>
            <a:r>
              <a:rPr lang="zh-CN" sz="3200" b="1">
                <a:ea typeface="宋体" panose="02010600030101010101" pitchFamily="2" charset="-122"/>
              </a:rPr>
              <a:t>，将适量的食用油倒入烧杯，称出烧杯和食用油的总质量如图甲所示，则烧杯中食用油的质量为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</a:t>
            </a:r>
            <a:r>
              <a:rPr lang="zh-CN" sz="3200" b="1">
                <a:ea typeface="宋体" panose="02010600030101010101" pitchFamily="2" charset="-122"/>
              </a:rPr>
              <a:t>，接着将烧杯中的食用油倒入量筒中，示数如图乙所示，则食用油的密度为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6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7010" y="2850515"/>
            <a:ext cx="4759960" cy="3736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17245" y="2266950"/>
            <a:ext cx="9525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33.2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85055" y="3014980"/>
            <a:ext cx="1064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0.83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200" y="958850"/>
            <a:ext cx="1153160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本次实验测得食用油的密度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，主要原因是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91555" y="1155065"/>
            <a:ext cx="10331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偏大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200" y="1678305"/>
            <a:ext cx="115316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当将烧杯中的食用油倒入量筒中时，烧杯中会残留一定量的食用油，使食用油的体积测量值偏小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469265"/>
            <a:ext cx="11530965" cy="6294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小华查阅资料和深入思考后，找到了测量液体密度更精确简便的方法，操作如下：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</a:t>
            </a:r>
            <a:r>
              <a:rPr lang="zh-CN" sz="3200" b="1">
                <a:ea typeface="宋体" panose="02010600030101010101" pitchFamily="2" charset="-122"/>
              </a:rPr>
              <a:t>如丙图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所示，把适量待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测液体和水分别倒入两容器中并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置于两电子秤上，再将两电子秤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示数清零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按电子秤的清零键后，示数显示为零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将系好细线的小物块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不吸收水和液体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缓慢浸没到待测液体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中保持静止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未触底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，液体未溢出，如丙图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所示，记下电子秤的示数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67780" y="1747520"/>
            <a:ext cx="5377180" cy="2136775"/>
            <a:chOff x="9995" y="5084"/>
            <a:chExt cx="8468" cy="3365"/>
          </a:xfrm>
        </p:grpSpPr>
        <p:pic>
          <p:nvPicPr>
            <p:cNvPr id="2" name="图片 -21474825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995" y="5084"/>
              <a:ext cx="8469" cy="29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" name="文本框 2"/>
            <p:cNvSpPr txBox="1"/>
            <p:nvPr/>
          </p:nvSpPr>
          <p:spPr>
            <a:xfrm>
              <a:off x="13124" y="7725"/>
              <a:ext cx="2761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algn="ctr"/>
              <a:r>
                <a:rPr lang="zh-CN" sz="2400" b="1">
                  <a:ea typeface="宋体" panose="02010600030101010101" pitchFamily="2" charset="-122"/>
                </a:rPr>
                <a:t>丙</a:t>
              </a:r>
              <a:endParaRPr lang="zh-CN" altLang="en-US" sz="2400" b="1"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831850"/>
            <a:ext cx="11530965" cy="2158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将小物块取出，擦干后再缓慢浸没到水中保持静止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未触底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，水未溢出，如丙图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④</a:t>
            </a:r>
            <a:r>
              <a:rPr lang="zh-CN" sz="3200" b="1">
                <a:ea typeface="宋体" panose="02010600030101010101" pitchFamily="2" charset="-122"/>
              </a:rPr>
              <a:t>所示，记下电子秤的示数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④</a:t>
            </a:r>
            <a:r>
              <a:rPr lang="zh-CN" sz="3200" b="1">
                <a:ea typeface="宋体" panose="02010600030101010101" pitchFamily="2" charset="-122"/>
              </a:rPr>
              <a:t>则该液体密度的表达式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已知水的密度为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3405" y="3319780"/>
            <a:ext cx="6496685" cy="22339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174615" y="5553710"/>
            <a:ext cx="1753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sz="2400" b="1">
                <a:ea typeface="宋体" panose="02010600030101010101" pitchFamily="2" charset="-122"/>
              </a:rPr>
              <a:t>丙</a:t>
            </a:r>
            <a:endParaRPr lang="zh-CN" altLang="en-US" sz="2400" b="1"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5860099" y="1971675"/>
          <a:ext cx="100266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2" imgW="1002665" imgH="939800" progId="Equation.DSMT4">
                  <p:embed/>
                </p:oleObj>
              </mc:Choice>
              <mc:Fallback>
                <p:oleObj name="" r:id="rId2" imgW="1002665" imgH="9398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60099" y="1971675"/>
                        <a:ext cx="1002665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6" name="组合 135"/>
          <p:cNvGrpSpPr/>
          <p:nvPr/>
        </p:nvGrpSpPr>
        <p:grpSpPr>
          <a:xfrm>
            <a:off x="426085" y="929640"/>
            <a:ext cx="1661160" cy="521970"/>
            <a:chOff x="5343" y="7237"/>
            <a:chExt cx="2616" cy="822"/>
          </a:xfrm>
        </p:grpSpPr>
        <p:pic>
          <p:nvPicPr>
            <p:cNvPr id="137" name="图片 136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8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9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87245" y="899160"/>
            <a:ext cx="9116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探究滑动摩擦力大小与哪些因素有关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2021.17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6075" y="1366520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河北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小明在做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研究影响摩擦力大小的因素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实验时，利用一套器材依次完成如图所示的实验，其中甲、乙图中长木板正面朝上，丙图中长木板反面朝上，长木板的反面比正面粗糙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endParaRPr lang="en-US" altLang="zh-CN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64"/>
          <p:cNvPicPr>
            <a:picLocks noChangeAspect="1"/>
          </p:cNvPicPr>
          <p:nvPr/>
        </p:nvPicPr>
        <p:blipFill>
          <a:blip r:embed="rId2"/>
          <a:srcRect r="39527"/>
          <a:stretch>
            <a:fillRect/>
          </a:stretch>
        </p:blipFill>
        <p:spPr>
          <a:xfrm>
            <a:off x="2614295" y="3673475"/>
            <a:ext cx="7574280" cy="20580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80720"/>
            <a:ext cx="1149985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小明提出如下猜想：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滑动摩擦力的大小与接触面所受的压力有关；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滑动摩擦力的大小与接触面的粗糙程度有关．如果小明要验证猜想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</a:t>
            </a:r>
            <a:r>
              <a:rPr lang="zh-CN" sz="3200" b="1">
                <a:ea typeface="宋体" panose="02010600030101010101" pitchFamily="2" charset="-122"/>
              </a:rPr>
              <a:t>，他应该选择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</a:t>
            </a:r>
            <a:r>
              <a:rPr lang="zh-CN" sz="3200" b="1">
                <a:ea typeface="宋体" panose="02010600030101010101" pitchFamily="2" charset="-122"/>
              </a:rPr>
              <a:t>两图所示的实验来操作；如果小明要验证猜想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，他应该选择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两图所示的实验来操作．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4"/>
          <p:cNvPicPr>
            <a:picLocks noChangeAspect="1"/>
          </p:cNvPicPr>
          <p:nvPr/>
        </p:nvPicPr>
        <p:blipFill>
          <a:blip r:embed="rId1"/>
          <a:srcRect t="21666" r="39527"/>
          <a:stretch>
            <a:fillRect/>
          </a:stretch>
        </p:blipFill>
        <p:spPr>
          <a:xfrm>
            <a:off x="3597910" y="4838700"/>
            <a:ext cx="7237730" cy="15405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135495" y="3060700"/>
            <a:ext cx="14598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甲、乙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09025" y="3790950"/>
            <a:ext cx="14490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乙、丙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0995" y="938530"/>
            <a:ext cx="115100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实验中，小明用弹簧测力计水平拉动木块，使它沿水平长木板做匀速直线运动，此时弹簧测力计对木块的拉力与木块受到的滑动摩擦力大小相等，这是利用了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的知识．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74205" y="2584450"/>
            <a:ext cx="18548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二力平衡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688975"/>
            <a:ext cx="1151953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小明分别对猜想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①②</a:t>
            </a:r>
            <a:r>
              <a:rPr lang="zh-CN" sz="3200" b="1">
                <a:ea typeface="宋体" panose="02010600030101010101" pitchFamily="2" charset="-122"/>
              </a:rPr>
              <a:t>进行了实验验证．在图甲、丙实验中弹簧测力计的示数分别为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0.8 N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1.2 N</a:t>
            </a:r>
            <a:r>
              <a:rPr lang="zh-CN" sz="3200" b="1">
                <a:ea typeface="宋体" panose="02010600030101010101" pitchFamily="2" charset="-122"/>
              </a:rPr>
              <a:t>，在图乙实验中，弹簧测力计的示数如图丁所示，示数为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________N.</a:t>
            </a:r>
            <a:r>
              <a:rPr lang="zh-CN" sz="3200" b="1">
                <a:ea typeface="宋体" panose="02010600030101010101" pitchFamily="2" charset="-122"/>
              </a:rPr>
              <a:t>小明多次实验后得出结论：接触面所受的压力越大，滑动摩擦力越大；接触面越粗糙，滑动摩擦力越大．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4"/>
          <p:cNvPicPr>
            <a:picLocks noChangeAspect="1"/>
          </p:cNvPicPr>
          <p:nvPr/>
        </p:nvPicPr>
        <p:blipFill>
          <a:blip r:embed="rId1"/>
          <a:srcRect r="22245"/>
          <a:stretch>
            <a:fillRect/>
          </a:stretch>
        </p:blipFill>
        <p:spPr>
          <a:xfrm>
            <a:off x="2010410" y="4473575"/>
            <a:ext cx="9023350" cy="19069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111875" y="2382520"/>
            <a:ext cx="8204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0085"/>
            <a:ext cx="1149096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许多情况下摩擦是有用的，人们常常设法增大它．请写出一个通过增加接触面的粗糙程度来增大摩擦的实例：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381125"/>
            <a:ext cx="1149032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体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操运动员上器械前，在手上涂防滑粉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或自行车车把上面刻花纹等，合理即可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1155" y="764540"/>
            <a:ext cx="1148905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实验后，小明和同学们对实验中存在的问题进行了交流，改进了实验方案，设计了如图戊所示的实验装置：将弹簧测力计固定不动，木块挂在弹簧测力计的挂钩上，不拉木块，改为拉动长木板，使长木板与木块相对运动．再次验证了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①②</a:t>
            </a:r>
            <a:r>
              <a:rPr lang="zh-CN" sz="3200" b="1">
                <a:ea typeface="宋体" panose="02010600030101010101" pitchFamily="2" charset="-122"/>
              </a:rPr>
              <a:t>得出相同结论．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4"/>
          <p:cNvPicPr>
            <a:picLocks noChangeAspect="1"/>
          </p:cNvPicPr>
          <p:nvPr/>
        </p:nvPicPr>
        <p:blipFill>
          <a:blip r:embed="rId1"/>
          <a:srcRect l="79270" t="26215"/>
          <a:stretch>
            <a:fillRect/>
          </a:stretch>
        </p:blipFill>
        <p:spPr>
          <a:xfrm>
            <a:off x="4634865" y="4549140"/>
            <a:ext cx="3313430" cy="19380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1790" y="845820"/>
            <a:ext cx="1148905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针对实验改进，同学们提出了以下观点，其中不正确的是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选填序号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A. </a:t>
            </a:r>
            <a:r>
              <a:rPr lang="zh-CN" sz="3200" b="1">
                <a:ea typeface="宋体" panose="02010600030101010101" pitchFamily="2" charset="-122"/>
              </a:rPr>
              <a:t>改进后，拉动长木板时不必保持匀速运动，更易于操作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B. </a:t>
            </a:r>
            <a:r>
              <a:rPr lang="zh-CN" sz="3200" b="1">
                <a:ea typeface="宋体" panose="02010600030101010101" pitchFamily="2" charset="-122"/>
              </a:rPr>
              <a:t>改进后，弹簧测力计示数较稳定，容易读出正确的数值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改进后，木块稳定时受到的滑动摩擦力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小于弹簧测力计对木块的拉力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4"/>
          <p:cNvPicPr>
            <a:picLocks noChangeAspect="1"/>
          </p:cNvPicPr>
          <p:nvPr/>
        </p:nvPicPr>
        <p:blipFill>
          <a:blip r:embed="rId1"/>
          <a:srcRect l="79270" t="26798"/>
          <a:stretch>
            <a:fillRect/>
          </a:stretch>
        </p:blipFill>
        <p:spPr>
          <a:xfrm>
            <a:off x="8582025" y="3844925"/>
            <a:ext cx="3006725" cy="17449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693150" y="1254125"/>
            <a:ext cx="1198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latin typeface="Times New Roman" panose="02020603050405020304" charset="0"/>
                <a:sym typeface="+mn-ea"/>
              </a:rPr>
              <a:t>.   .   . </a:t>
            </a:r>
            <a:endParaRPr lang="en-US" altLang="en-US"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828655" y="1060450"/>
            <a:ext cx="5264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0" name="组合 139"/>
          <p:cNvGrpSpPr/>
          <p:nvPr/>
        </p:nvGrpSpPr>
        <p:grpSpPr>
          <a:xfrm>
            <a:off x="403860" y="901700"/>
            <a:ext cx="1661160" cy="521970"/>
            <a:chOff x="5343" y="7237"/>
            <a:chExt cx="2616" cy="822"/>
          </a:xfrm>
        </p:grpSpPr>
        <p:pic>
          <p:nvPicPr>
            <p:cNvPr id="141" name="图片 140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42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43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4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65020" y="901700"/>
            <a:ext cx="67430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探究阻力对物体运动的影响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2018.17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3375" y="1436370"/>
            <a:ext cx="115246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梧州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小芊利用如图所示的装置，探究在水平面上阻力对物体运动的影响．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610" y="3104515"/>
            <a:ext cx="7319645" cy="1357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33375" y="4462145"/>
            <a:ext cx="1152525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(1)</a:t>
            </a:r>
            <a:r>
              <a:rPr lang="zh-CN" sz="3200" b="1">
                <a:sym typeface="+mn-ea"/>
              </a:rPr>
              <a:t>实验中需要小车每次从同一斜面的同一高度由静止自由滑下，目的是使小车到达斜面底端时的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</a:t>
            </a:r>
            <a:r>
              <a:rPr lang="zh-CN" sz="3200" b="1">
                <a:sym typeface="+mn-ea"/>
              </a:rPr>
              <a:t>相同；</a:t>
            </a:r>
            <a:endParaRPr lang="en-US" altLang="en-US"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223635" y="5370830"/>
            <a:ext cx="10331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速度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76275"/>
            <a:ext cx="1150048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小芊多次实验分析论证得出：小车受到的阻力越小，速度减小得越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r>
              <a:rPr lang="zh-CN" sz="3200" b="1">
                <a:ea typeface="宋体" panose="02010600030101010101" pitchFamily="2" charset="-122"/>
              </a:rPr>
              <a:t>，运动得越远．并进一步推测：若水平面完全光滑且足够长，小车将一直做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</a:t>
            </a:r>
            <a:r>
              <a:rPr lang="zh-CN" sz="3200" b="1">
                <a:ea typeface="宋体" panose="02010600030101010101" pitchFamily="2" charset="-122"/>
              </a:rPr>
              <a:t>，表明物体的运动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需要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不需要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力来维持；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从能量转化的角度看，小车在水平面上克服阻力所做的功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在毛巾上更多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在棉布上更多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在木板上更多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三次一样多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52295" y="1586230"/>
            <a:ext cx="5975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慢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06340" y="2316480"/>
            <a:ext cx="26555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匀速直线运动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7515" y="3034665"/>
            <a:ext cx="15201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不需要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7515" y="4528185"/>
            <a:ext cx="23317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三次一样多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7" name="图片 -21474825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6340" y="5213350"/>
            <a:ext cx="6771640" cy="12560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59765"/>
            <a:ext cx="115201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小芊思考了一个问题：当自己荡秋千运动到右侧最高点时，假设受到的力全部消失，自己将处于怎样的运动状态呢？你认为下列选项中正确的是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图中的黑点表示小芊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1225" y="3085465"/>
            <a:ext cx="10331450" cy="2367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057140" y="2311400"/>
            <a:ext cx="5156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876935"/>
            <a:ext cx="1155128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小芊想测出小车在毛巾表面运动时所受阻力的大小，请你利用合适的实验器材，帮她写出实验步骤：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0040" y="1577975"/>
            <a:ext cx="115125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用弹簧测力计沿水平方向拉着小车在毛巾表面上做匀速直线运动，弹簧测力计示数即为小车在毛巾表面上运动时所受阻力的大小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4" name="组合 143"/>
          <p:cNvGrpSpPr/>
          <p:nvPr/>
        </p:nvGrpSpPr>
        <p:grpSpPr>
          <a:xfrm>
            <a:off x="409575" y="695325"/>
            <a:ext cx="1661160" cy="521970"/>
            <a:chOff x="5343" y="7237"/>
            <a:chExt cx="2616" cy="822"/>
          </a:xfrm>
        </p:grpSpPr>
        <p:pic>
          <p:nvPicPr>
            <p:cNvPr id="145" name="图片 14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4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4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5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0735" y="561975"/>
            <a:ext cx="9734550" cy="1272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黑体" panose="02010609060101010101" charset="-122"/>
              </a:rPr>
              <a:t>探究液体压强与哪些因素有关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2022</a:t>
            </a:r>
            <a:r>
              <a:rPr lang="zh-CN" sz="3200" b="1">
                <a:ea typeface="华文仿宋" panose="02010600040101010101" charset="-122"/>
              </a:rPr>
              <a:t>年版课标新增学生必做实验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0515" y="1722120"/>
            <a:ext cx="1149477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张家界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物理课上，同学们利用压强计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研究液体内部压强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，进行了如下的操作．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实验前，用手指按压橡皮膜，发现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形管中的液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宋体" panose="02010600030101010101" pitchFamily="2" charset="-122"/>
              </a:rPr>
              <a:t>面升降灵活，说明该装置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漏气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不漏气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r>
              <a:rPr lang="zh-CN" sz="3200" b="1">
                <a:ea typeface="宋体" panose="02010600030101010101" pitchFamily="2" charset="-122"/>
              </a:rPr>
              <a:t>小明没有按压橡皮膜时、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形管两侧液面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宋体" panose="02010600030101010101" pitchFamily="2" charset="-122"/>
              </a:rPr>
              <a:t>就存在高度差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如图甲所示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，接下来的操作是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_(</a:t>
            </a:r>
            <a:r>
              <a:rPr lang="zh-CN" sz="3200" b="1">
                <a:ea typeface="宋体" panose="02010600030101010101" pitchFamily="2" charset="-122"/>
              </a:rPr>
              <a:t>选填字母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A. </a:t>
            </a:r>
            <a:r>
              <a:rPr lang="zh-CN" sz="3200" b="1">
                <a:ea typeface="宋体" panose="02010600030101010101" pitchFamily="2" charset="-122"/>
              </a:rPr>
              <a:t>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形管内向外倒出适量水</a:t>
            </a:r>
            <a:r>
              <a:rPr lang="en-US" altLang="zh-CN" sz="3200" b="1">
                <a:ea typeface="宋体" panose="02010600030101010101" pitchFamily="2" charset="-122"/>
              </a:rPr>
              <a:t>          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拆除软管重新安装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形管内添加适量水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59"/>
          <p:cNvPicPr>
            <a:picLocks noChangeAspect="1"/>
          </p:cNvPicPr>
          <p:nvPr/>
        </p:nvPicPr>
        <p:blipFill>
          <a:blip r:embed="rId2"/>
          <a:srcRect r="81478"/>
          <a:stretch>
            <a:fillRect/>
          </a:stretch>
        </p:blipFill>
        <p:spPr>
          <a:xfrm>
            <a:off x="9606915" y="2449195"/>
            <a:ext cx="2038350" cy="22967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099685" y="3617595"/>
            <a:ext cx="15201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不漏气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16315" y="4898390"/>
            <a:ext cx="4660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64795" y="670560"/>
            <a:ext cx="1185989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 spc="-7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实验时，小王将探头放入水中，</a:t>
            </a:r>
            <a:r>
              <a:rPr lang="en-US" sz="3200" b="1" spc="-7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 spc="-7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形管两侧水面高度差为</a:t>
            </a:r>
            <a:r>
              <a:rPr lang="en-US" sz="3200" b="1" spc="-7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8 cm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此时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形管内外的气压差为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____Pa.(</a:t>
            </a:r>
            <a:r>
              <a:rPr lang="en-US" sz="3200" b="1" i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spc="-100" baseline="-250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水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1.0×10</a:t>
            </a:r>
            <a:r>
              <a:rPr lang="en-US" sz="3200" b="1" spc="-100" baseline="300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spc="-100" baseline="300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</a:t>
            </a:r>
            <a:r>
              <a:rPr lang="en-US" sz="3200" b="1" i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取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正确操作后，分析图乙、图丙的实验现象，得出结论：同种液体中，液体压强随液体深度的增加而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7826" r="45145"/>
          <a:stretch>
            <a:fillRect/>
          </a:stretch>
        </p:blipFill>
        <p:spPr>
          <a:xfrm>
            <a:off x="6066155" y="3854450"/>
            <a:ext cx="3566160" cy="20104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999990" y="1591310"/>
            <a:ext cx="8401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19290" y="3060065"/>
            <a:ext cx="11144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增大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4795" y="3557905"/>
            <a:ext cx="58921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分析图丙、图丁的实验现象，得出结论：在深度相同时，液体的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越大，压强越大．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29995" y="5207000"/>
            <a:ext cx="1043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密度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7" name="图片 -2147482559"/>
          <p:cNvPicPr>
            <a:picLocks noChangeAspect="1"/>
          </p:cNvPicPr>
          <p:nvPr/>
        </p:nvPicPr>
        <p:blipFill>
          <a:blip r:embed="rId1"/>
          <a:srcRect l="55708" r="24548"/>
          <a:stretch>
            <a:fillRect/>
          </a:stretch>
        </p:blipFill>
        <p:spPr>
          <a:xfrm>
            <a:off x="9810750" y="3847465"/>
            <a:ext cx="1908175" cy="20173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7340" y="473710"/>
            <a:ext cx="11530965" cy="6294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小王用图戊所示的装置测量未知液体的密度：在左侧加入适量的水，在右侧缓慢倒入待测液体，直到橡皮膜刚好变平，她测量了以下物理量：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A. </a:t>
            </a:r>
            <a:r>
              <a:rPr lang="zh-CN" sz="3200" b="1">
                <a:ea typeface="宋体" panose="02010600030101010101" pitchFamily="2" charset="-122"/>
              </a:rPr>
              <a:t>右侧待测液体到容器底的深度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B. </a:t>
            </a:r>
            <a:r>
              <a:rPr lang="zh-CN" sz="3200" b="1">
                <a:ea typeface="宋体" panose="02010600030101010101" pitchFamily="2" charset="-122"/>
              </a:rPr>
              <a:t>右侧待测液体到橡皮膜中心的深度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左侧水到容器底的深度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D. </a:t>
            </a:r>
            <a:r>
              <a:rPr lang="zh-CN" sz="3200" b="1">
                <a:ea typeface="宋体" panose="02010600030101010101" pitchFamily="2" charset="-122"/>
              </a:rPr>
              <a:t>左侧水到橡皮膜中心的深度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请你推导出待测液体密度的表达式为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 (</a:t>
            </a:r>
            <a:r>
              <a:rPr lang="zh-CN" sz="3200" b="1">
                <a:ea typeface="宋体" panose="02010600030101010101" pitchFamily="2" charset="-122"/>
              </a:rPr>
              <a:t>选择题中合适的物理量和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 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59"/>
          <p:cNvPicPr>
            <a:picLocks noChangeAspect="1"/>
          </p:cNvPicPr>
          <p:nvPr/>
        </p:nvPicPr>
        <p:blipFill>
          <a:blip r:embed="rId1"/>
          <a:srcRect l="77087"/>
          <a:stretch>
            <a:fillRect/>
          </a:stretch>
        </p:blipFill>
        <p:spPr>
          <a:xfrm>
            <a:off x="8373745" y="2041525"/>
            <a:ext cx="2764155" cy="25177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1" name="对象 10"/>
          <p:cNvGraphicFramePr/>
          <p:nvPr/>
        </p:nvGraphicFramePr>
        <p:xfrm>
          <a:off x="7628256" y="4838065"/>
          <a:ext cx="1016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2" imgW="1016000" imgH="1066800" progId="Equation.DSMT4">
                  <p:embed/>
                </p:oleObj>
              </mc:Choice>
              <mc:Fallback>
                <p:oleObj name="" r:id="rId2" imgW="1016000" imgH="10668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28256" y="4838065"/>
                        <a:ext cx="1016000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406400" y="99314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6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67560" y="993140"/>
            <a:ext cx="57086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探究浮力大小与哪些因素有关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4010" y="1496060"/>
            <a:ext cx="1150493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苏州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兴趣小组探究影响浮力大小的因素．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提出如下猜想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：与物体浸在液体中的深度有关；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：与物体浸在液体中的体积有关；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：与液体的密度有关．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83260"/>
            <a:ext cx="11530965" cy="5605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小组为验证上述猜想，用弹簧测力计、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个相同的小长方体磁力块、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个分别盛有水和盐水的烧杯等，按如图所示步骤进行实验：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利用磁力将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个磁力块组合成长方体物块；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根据图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的测量结果，小明认为猜想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是正确的，小华却认为不一定正确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你觉得小华的理由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78960" y="3549015"/>
            <a:ext cx="7421880" cy="25234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0835" y="4706620"/>
            <a:ext cx="353377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未控制物体浸在液体中的体积相同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2105" y="680085"/>
            <a:ext cx="114896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小华为了证明自己的想法，利用上述器材设计实验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D</a:t>
            </a:r>
            <a:r>
              <a:rPr lang="zh-CN" sz="3200" b="1">
                <a:ea typeface="宋体" panose="02010600030101010101" pitchFamily="2" charset="-122"/>
              </a:rPr>
              <a:t>，根据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的测量结果，可得：浮力大小与物体浸在液体中的深度无关，请在图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D</a:t>
            </a:r>
            <a:r>
              <a:rPr lang="zh-CN" sz="3200" b="1">
                <a:ea typeface="宋体" panose="02010600030101010101" pitchFamily="2" charset="-122"/>
              </a:rPr>
              <a:t>中画出她实验时长方体物块的放置图；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654810" y="3197860"/>
            <a:ext cx="8787130" cy="298704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6778625" y="5269230"/>
            <a:ext cx="436880" cy="243840"/>
            <a:chOff x="10705" y="8328"/>
            <a:chExt cx="688" cy="384"/>
          </a:xfrm>
        </p:grpSpPr>
        <p:sp>
          <p:nvSpPr>
            <p:cNvPr id="3" name="矩形 2"/>
            <p:cNvSpPr/>
            <p:nvPr/>
          </p:nvSpPr>
          <p:spPr>
            <a:xfrm>
              <a:off x="10705" y="8328"/>
              <a:ext cx="688" cy="38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4" name="直接连接符 3"/>
            <p:cNvCxnSpPr>
              <a:stCxn id="3" idx="1"/>
              <a:endCxn id="3" idx="3"/>
            </p:cNvCxnSpPr>
            <p:nvPr/>
          </p:nvCxnSpPr>
          <p:spPr>
            <a:xfrm>
              <a:off x="10705" y="8520"/>
              <a:ext cx="688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>
              <a:stCxn id="3" idx="0"/>
              <a:endCxn id="3" idx="2"/>
            </p:cNvCxnSpPr>
            <p:nvPr/>
          </p:nvCxnSpPr>
          <p:spPr>
            <a:xfrm>
              <a:off x="11049" y="8328"/>
              <a:ext cx="0" cy="38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2465"/>
            <a:ext cx="114992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④</a:t>
            </a:r>
            <a:r>
              <a:rPr lang="zh-CN" sz="3200" b="1">
                <a:ea typeface="宋体" panose="02010600030101010101" pitchFamily="2" charset="-122"/>
              </a:rPr>
              <a:t>兴趣小组进一步研究得出浮力大小与物体浸在液体中的体积有关；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⑤</a:t>
            </a:r>
            <a:r>
              <a:rPr lang="zh-CN" sz="3200" b="1">
                <a:ea typeface="宋体" panose="02010600030101010101" pitchFamily="2" charset="-122"/>
              </a:rPr>
              <a:t>根据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E</a:t>
            </a:r>
            <a:r>
              <a:rPr lang="zh-CN" sz="3200" b="1">
                <a:ea typeface="宋体" panose="02010600030101010101" pitchFamily="2" charset="-122"/>
              </a:rPr>
              <a:t>的结果，得出浮力大小还与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</a:t>
            </a:r>
            <a:r>
              <a:rPr lang="zh-CN" sz="3200" b="1">
                <a:ea typeface="宋体" panose="02010600030101010101" pitchFamily="2" charset="-122"/>
              </a:rPr>
              <a:t>有关</a:t>
            </a:r>
            <a:r>
              <a:rPr lang="en-US" altLang="zh-CN" sz="3200" b="1">
                <a:latin typeface="+mj-ea"/>
                <a:ea typeface="+mj-ea"/>
              </a:rPr>
              <a:t>.</a:t>
            </a:r>
            <a:endParaRPr lang="en-US" altLang="zh-CN" sz="3200" b="1">
              <a:latin typeface="+mj-ea"/>
              <a:ea typeface="+mj-ea"/>
            </a:endParaRPr>
          </a:p>
        </p:txBody>
      </p:sp>
      <p:pic>
        <p:nvPicPr>
          <p:cNvPr id="2" name="图片 -21474825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4715" y="3147060"/>
            <a:ext cx="9145905" cy="3108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392795" y="2322195"/>
            <a:ext cx="23215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液体的密度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0995" y="615950"/>
            <a:ext cx="116166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小华把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个磁力块组合成图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alt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她还能探究浮力大小与</a:t>
            </a:r>
            <a:endParaRPr lang="zh-CN" sz="3200" b="1" spc="-60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的关系．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57"/>
          <p:cNvPicPr>
            <a:picLocks noChangeAspect="1"/>
          </p:cNvPicPr>
          <p:nvPr/>
        </p:nvPicPr>
        <p:blipFill>
          <a:blip r:embed="rId1"/>
          <a:srcRect l="92939" t="66677"/>
          <a:stretch>
            <a:fillRect/>
          </a:stretch>
        </p:blipFill>
        <p:spPr>
          <a:xfrm>
            <a:off x="10295890" y="570230"/>
            <a:ext cx="1033780" cy="1659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98145" y="1530350"/>
            <a:ext cx="18846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物体形状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0995" y="2066290"/>
            <a:ext cx="115697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爱思考的小明又进一步研究水产生的浮力与水自身重力的关系，设计了如下实验：取两个相同的容积均为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300 mL</a:t>
            </a:r>
            <a:r>
              <a:rPr lang="zh-CN" sz="3200" b="1">
                <a:ea typeface="宋体" panose="02010600030101010101" pitchFamily="2" charset="-122"/>
              </a:rPr>
              <a:t>的一次性塑料杯甲、乙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杯壁厚度和杯的质量不计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，甲杯中装入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g</a:t>
            </a:r>
            <a:r>
              <a:rPr lang="zh-CN" sz="3200" b="1">
                <a:ea typeface="宋体" panose="02010600030101010101" pitchFamily="2" charset="-122"/>
              </a:rPr>
              <a:t>水，乙杯中装入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100 g</a:t>
            </a:r>
            <a:r>
              <a:rPr lang="zh-CN" sz="3200" b="1">
                <a:ea typeface="宋体" panose="02010600030101010101" pitchFamily="2" charset="-122"/>
              </a:rPr>
              <a:t>水，然后将乙杯放入甲杯中，发现乙杯浮在甲杯中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  <a:r>
              <a:rPr lang="zh-CN" sz="3200" b="1">
                <a:ea typeface="宋体" panose="02010600030101010101" pitchFamily="2" charset="-122"/>
              </a:rPr>
              <a:t>这时甲杯中水产生的浮力为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____N</a:t>
            </a:r>
            <a:r>
              <a:rPr lang="zh-CN" sz="3200" b="1">
                <a:ea typeface="宋体" panose="02010600030101010101" pitchFamily="2" charset="-122"/>
              </a:rPr>
              <a:t>；这个实验说明，液体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能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或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不能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产生比自身重力大的浮力．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取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10 N/kg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7805" y="5198110"/>
            <a:ext cx="404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3395" y="5885815"/>
            <a:ext cx="6172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能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407035" y="74422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7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68195" y="744220"/>
            <a:ext cx="6246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探究杠杆的平衡条件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2022.17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390" y="1250315"/>
            <a:ext cx="1150048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湘潭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在探究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杠杆的平衡条件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实验时．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实验前，将杠杆置于支架上，当杠杆静止时，发现左端下沉，如图甲所示，此时，应把杠杆的平衡螺母向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调节，直至杠杆在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任意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水平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位置平衡；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55"/>
          <p:cNvPicPr>
            <a:picLocks noChangeAspect="1"/>
          </p:cNvPicPr>
          <p:nvPr/>
        </p:nvPicPr>
        <p:blipFill>
          <a:blip r:embed="rId2"/>
          <a:srcRect r="66243"/>
          <a:stretch>
            <a:fillRect/>
          </a:stretch>
        </p:blipFill>
        <p:spPr>
          <a:xfrm>
            <a:off x="5116830" y="4225290"/>
            <a:ext cx="2792095" cy="2435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8444230" y="2912745"/>
            <a:ext cx="556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79950" y="3641725"/>
            <a:ext cx="10229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水平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67385"/>
            <a:ext cx="116408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调节平衡后，在杠杆上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点处挂两个钩码，如图乙所示，则在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点处应挂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r>
              <a:rPr lang="zh-CN" sz="3200" b="1">
                <a:ea typeface="宋体" panose="02010600030101010101" pitchFamily="2" charset="-122"/>
              </a:rPr>
              <a:t>个钩码，才能使杠杆在原位置平衡．在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两点各增加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个钩码，则杠杆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保持平衡；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5"/>
          <p:cNvPicPr>
            <a:picLocks noChangeAspect="1"/>
          </p:cNvPicPr>
          <p:nvPr/>
        </p:nvPicPr>
        <p:blipFill>
          <a:blip r:embed="rId1"/>
          <a:srcRect l="35964" r="35251"/>
          <a:stretch>
            <a:fillRect/>
          </a:stretch>
        </p:blipFill>
        <p:spPr>
          <a:xfrm>
            <a:off x="9230995" y="2974340"/>
            <a:ext cx="2494915" cy="2551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562225" y="1621790"/>
            <a:ext cx="4248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01870" y="2313940"/>
            <a:ext cx="11036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不能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6390" y="2844165"/>
            <a:ext cx="85998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为了使实验结论具有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普遍性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偶然性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，应改变钩码个数及悬挂位置，多次进行实验；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57090" y="3040380"/>
            <a:ext cx="14687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普遍性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5165"/>
            <a:ext cx="1151001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实验时，不再调节平衡螺母，使杠杆的重心位置保持在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点不变，将支点换到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点，如图丙所示，发现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点处只挂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个钩码，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杠杆仍然保持平衡．若每个钩码重为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0.5 N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，则杠杆重力为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r>
              <a:rPr lang="en-US" sz="3200" b="1" spc="-100">
                <a:uFillTx/>
                <a:latin typeface="Times New Roman" panose="02020603050405020304" charset="0"/>
                <a:sym typeface="+mn-ea"/>
              </a:rPr>
              <a:t>___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_N.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由此可知，将杠杆支点位置设在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′”)</a:t>
            </a:r>
            <a:r>
              <a:rPr lang="zh-CN" sz="3200" b="1">
                <a:ea typeface="宋体" panose="02010600030101010101" pitchFamily="2" charset="-122"/>
              </a:rPr>
              <a:t>点进行实验，能避免杠杆自身重力影响实验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结论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动力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zh-CN" sz="3200" b="1">
                <a:ea typeface="宋体" panose="02010600030101010101" pitchFamily="2" charset="-122"/>
              </a:rPr>
              <a:t>动力臂＝阻力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zh-CN" sz="3200" b="1">
                <a:ea typeface="宋体" panose="02010600030101010101" pitchFamily="2" charset="-122"/>
              </a:rPr>
              <a:t>阻力臂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的得出．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5"/>
          <p:cNvPicPr>
            <a:picLocks noChangeAspect="1"/>
          </p:cNvPicPr>
          <p:nvPr/>
        </p:nvPicPr>
        <p:blipFill>
          <a:blip r:embed="rId1"/>
          <a:srcRect l="70858"/>
          <a:stretch>
            <a:fillRect/>
          </a:stretch>
        </p:blipFill>
        <p:spPr>
          <a:xfrm>
            <a:off x="9468485" y="3063875"/>
            <a:ext cx="2291715" cy="2315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0393045" y="2351405"/>
            <a:ext cx="9410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54115" y="3063875"/>
            <a:ext cx="5969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endParaRPr lang="en-US" altLang="en-US" sz="3200" b="1" i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850515" y="481965"/>
            <a:ext cx="64903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二、电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磁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黑体" panose="02010609060101010101" charset="-122"/>
              </a:rPr>
              <a:t>学实验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417830" y="1401445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85975" y="1408430"/>
            <a:ext cx="73107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探究电流与电压、电阻的关系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3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0355" y="1895475"/>
            <a:ext cx="1154112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眉山改编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探究电流与电压关系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的实验中，小凯所在的兴趣小组用导线将开关、电源、定值电阻、电流表、电压表和规格为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“25 Ω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A” </a:t>
            </a:r>
            <a:r>
              <a:rPr lang="zh-CN" sz="3200" b="1">
                <a:ea typeface="宋体" panose="02010600030101010101" pitchFamily="2" charset="-122"/>
              </a:rPr>
              <a:t>的滑动变阻器连接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成如图所示的电路．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请用笔画线代替导线将电路补充完整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要求导线不能交叉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4" name="图片 -21474825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3510" y="3559810"/>
            <a:ext cx="3819525" cy="2858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任意多边形 4"/>
          <p:cNvSpPr/>
          <p:nvPr/>
        </p:nvSpPr>
        <p:spPr>
          <a:xfrm>
            <a:off x="9217025" y="4160520"/>
            <a:ext cx="1237615" cy="551180"/>
          </a:xfrm>
          <a:custGeom>
            <a:avLst/>
            <a:gdLst>
              <a:gd name="connisteX0" fmla="*/ 1237615 w 1237615"/>
              <a:gd name="connsiteY0" fmla="*/ 12347 h 551409"/>
              <a:gd name="connisteX1" fmla="*/ 811530 w 1237615"/>
              <a:gd name="connsiteY1" fmla="*/ 22507 h 551409"/>
              <a:gd name="connisteX2" fmla="*/ 709930 w 1237615"/>
              <a:gd name="connsiteY2" fmla="*/ 225707 h 551409"/>
              <a:gd name="connisteX3" fmla="*/ 334645 w 1237615"/>
              <a:gd name="connsiteY3" fmla="*/ 550192 h 551409"/>
              <a:gd name="connisteX4" fmla="*/ 0 w 1237615"/>
              <a:gd name="connsiteY4" fmla="*/ 124107 h 55140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1237615" h="551410">
                <a:moveTo>
                  <a:pt x="1237615" y="12348"/>
                </a:moveTo>
                <a:cubicBezTo>
                  <a:pt x="1154430" y="10443"/>
                  <a:pt x="916940" y="-20037"/>
                  <a:pt x="811530" y="22508"/>
                </a:cubicBezTo>
                <a:cubicBezTo>
                  <a:pt x="706120" y="65053"/>
                  <a:pt x="805180" y="120298"/>
                  <a:pt x="709930" y="225708"/>
                </a:cubicBezTo>
                <a:cubicBezTo>
                  <a:pt x="614680" y="331118"/>
                  <a:pt x="476885" y="570513"/>
                  <a:pt x="334645" y="550193"/>
                </a:cubicBezTo>
                <a:cubicBezTo>
                  <a:pt x="192405" y="529873"/>
                  <a:pt x="59690" y="215548"/>
                  <a:pt x="0" y="124108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9024620" y="4274185"/>
            <a:ext cx="1146175" cy="1484630"/>
          </a:xfrm>
          <a:custGeom>
            <a:avLst/>
            <a:gdLst>
              <a:gd name="connisteX0" fmla="*/ 50800 w 1146175"/>
              <a:gd name="connsiteY0" fmla="*/ 0 h 1484669"/>
              <a:gd name="connisteX1" fmla="*/ 0 w 1146175"/>
              <a:gd name="connsiteY1" fmla="*/ 294005 h 1484669"/>
              <a:gd name="connisteX2" fmla="*/ 50800 w 1146175"/>
              <a:gd name="connsiteY2" fmla="*/ 659130 h 1484669"/>
              <a:gd name="connisteX3" fmla="*/ 182245 w 1146175"/>
              <a:gd name="connsiteY3" fmla="*/ 1003935 h 1484669"/>
              <a:gd name="connisteX4" fmla="*/ 354965 w 1146175"/>
              <a:gd name="connsiteY4" fmla="*/ 1399540 h 1484669"/>
              <a:gd name="connisteX5" fmla="*/ 983615 w 1146175"/>
              <a:gd name="connsiteY5" fmla="*/ 1450340 h 1484669"/>
              <a:gd name="connisteX6" fmla="*/ 1146175 w 1146175"/>
              <a:gd name="connsiteY6" fmla="*/ 1095375 h 148466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rect l="l" t="t" r="r" b="b"/>
            <a:pathLst>
              <a:path w="1146175" h="1484670">
                <a:moveTo>
                  <a:pt x="50800" y="0"/>
                </a:moveTo>
                <a:cubicBezTo>
                  <a:pt x="39370" y="51435"/>
                  <a:pt x="0" y="161925"/>
                  <a:pt x="0" y="294005"/>
                </a:cubicBezTo>
                <a:cubicBezTo>
                  <a:pt x="0" y="426085"/>
                  <a:pt x="14605" y="516890"/>
                  <a:pt x="50800" y="659130"/>
                </a:cubicBezTo>
                <a:cubicBezTo>
                  <a:pt x="86995" y="801370"/>
                  <a:pt x="121285" y="855980"/>
                  <a:pt x="182245" y="1003935"/>
                </a:cubicBezTo>
                <a:cubicBezTo>
                  <a:pt x="243205" y="1151890"/>
                  <a:pt x="194945" y="1310005"/>
                  <a:pt x="354965" y="1399540"/>
                </a:cubicBezTo>
                <a:cubicBezTo>
                  <a:pt x="514985" y="1489075"/>
                  <a:pt x="825500" y="1511300"/>
                  <a:pt x="983615" y="1450340"/>
                </a:cubicBezTo>
                <a:cubicBezTo>
                  <a:pt x="1141730" y="1389380"/>
                  <a:pt x="1126490" y="1167130"/>
                  <a:pt x="1146175" y="1095375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68655"/>
            <a:ext cx="115201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连接好电路闭合开关前，滑动变阻器的滑片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应置于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端．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72090" y="861060"/>
            <a:ext cx="5359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3200" b="1" i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81755" y="2726055"/>
            <a:ext cx="3818890" cy="2858770"/>
            <a:chOff x="6113" y="4293"/>
            <a:chExt cx="6014" cy="4502"/>
          </a:xfrm>
        </p:grpSpPr>
        <p:pic>
          <p:nvPicPr>
            <p:cNvPr id="4" name="图片 -214748255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113" y="4293"/>
              <a:ext cx="6015" cy="45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任意多边形 4"/>
            <p:cNvSpPr/>
            <p:nvPr/>
          </p:nvSpPr>
          <p:spPr>
            <a:xfrm>
              <a:off x="8402" y="5239"/>
              <a:ext cx="1949" cy="868"/>
            </a:xfrm>
            <a:custGeom>
              <a:avLst/>
              <a:gdLst>
                <a:gd name="connisteX0" fmla="*/ 1237615 w 1237615"/>
                <a:gd name="connsiteY0" fmla="*/ 12347 h 551409"/>
                <a:gd name="connisteX1" fmla="*/ 811530 w 1237615"/>
                <a:gd name="connsiteY1" fmla="*/ 22507 h 551409"/>
                <a:gd name="connisteX2" fmla="*/ 709930 w 1237615"/>
                <a:gd name="connsiteY2" fmla="*/ 225707 h 551409"/>
                <a:gd name="connisteX3" fmla="*/ 334645 w 1237615"/>
                <a:gd name="connsiteY3" fmla="*/ 550192 h 551409"/>
                <a:gd name="connisteX4" fmla="*/ 0 w 1237615"/>
                <a:gd name="connsiteY4" fmla="*/ 124107 h 551409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</a:cxnLst>
              <a:rect l="l" t="t" r="r" b="b"/>
              <a:pathLst>
                <a:path w="1237615" h="551410">
                  <a:moveTo>
                    <a:pt x="1237615" y="12348"/>
                  </a:moveTo>
                  <a:cubicBezTo>
                    <a:pt x="1154430" y="10443"/>
                    <a:pt x="916940" y="-20037"/>
                    <a:pt x="811530" y="22508"/>
                  </a:cubicBezTo>
                  <a:cubicBezTo>
                    <a:pt x="706120" y="65053"/>
                    <a:pt x="805180" y="120298"/>
                    <a:pt x="709930" y="225708"/>
                  </a:cubicBezTo>
                  <a:cubicBezTo>
                    <a:pt x="614680" y="331118"/>
                    <a:pt x="476885" y="570513"/>
                    <a:pt x="334645" y="550193"/>
                  </a:cubicBezTo>
                  <a:cubicBezTo>
                    <a:pt x="192405" y="529873"/>
                    <a:pt x="59690" y="215548"/>
                    <a:pt x="0" y="124108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8099" y="5418"/>
              <a:ext cx="1805" cy="2338"/>
            </a:xfrm>
            <a:custGeom>
              <a:avLst/>
              <a:gdLst>
                <a:gd name="connisteX0" fmla="*/ 50800 w 1146175"/>
                <a:gd name="connsiteY0" fmla="*/ 0 h 1484669"/>
                <a:gd name="connisteX1" fmla="*/ 0 w 1146175"/>
                <a:gd name="connsiteY1" fmla="*/ 294005 h 1484669"/>
                <a:gd name="connisteX2" fmla="*/ 50800 w 1146175"/>
                <a:gd name="connsiteY2" fmla="*/ 659130 h 1484669"/>
                <a:gd name="connisteX3" fmla="*/ 182245 w 1146175"/>
                <a:gd name="connsiteY3" fmla="*/ 1003935 h 1484669"/>
                <a:gd name="connisteX4" fmla="*/ 354965 w 1146175"/>
                <a:gd name="connsiteY4" fmla="*/ 1399540 h 1484669"/>
                <a:gd name="connisteX5" fmla="*/ 983615 w 1146175"/>
                <a:gd name="connsiteY5" fmla="*/ 1450340 h 1484669"/>
                <a:gd name="connisteX6" fmla="*/ 1146175 w 1146175"/>
                <a:gd name="connsiteY6" fmla="*/ 1095375 h 1484669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</a:cxnLst>
              <a:rect l="l" t="t" r="r" b="b"/>
              <a:pathLst>
                <a:path w="1146175" h="1484670">
                  <a:moveTo>
                    <a:pt x="50800" y="0"/>
                  </a:moveTo>
                  <a:cubicBezTo>
                    <a:pt x="39370" y="51435"/>
                    <a:pt x="0" y="161925"/>
                    <a:pt x="0" y="294005"/>
                  </a:cubicBezTo>
                  <a:cubicBezTo>
                    <a:pt x="0" y="426085"/>
                    <a:pt x="14605" y="516890"/>
                    <a:pt x="50800" y="659130"/>
                  </a:cubicBezTo>
                  <a:cubicBezTo>
                    <a:pt x="86995" y="801370"/>
                    <a:pt x="121285" y="855980"/>
                    <a:pt x="182245" y="1003935"/>
                  </a:cubicBezTo>
                  <a:cubicBezTo>
                    <a:pt x="243205" y="1151890"/>
                    <a:pt x="194945" y="1310005"/>
                    <a:pt x="354965" y="1399540"/>
                  </a:cubicBezTo>
                  <a:cubicBezTo>
                    <a:pt x="514985" y="1489075"/>
                    <a:pt x="825500" y="1511300"/>
                    <a:pt x="983615" y="1450340"/>
                  </a:cubicBezTo>
                  <a:cubicBezTo>
                    <a:pt x="1141730" y="1389380"/>
                    <a:pt x="1126490" y="1167130"/>
                    <a:pt x="1146175" y="1095375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83895"/>
            <a:ext cx="11480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小凯排除故障闭合开关，调节滑动变阻器，得到的实验数据如下表所示．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59585" y="2388870"/>
          <a:ext cx="8614410" cy="21266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3910"/>
                <a:gridCol w="1308100"/>
                <a:gridCol w="1308100"/>
                <a:gridCol w="1308100"/>
                <a:gridCol w="1308100"/>
                <a:gridCol w="130810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数据序号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57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电压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U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/V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电流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I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/A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27025" y="4729480"/>
            <a:ext cx="114808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</a:t>
            </a:r>
            <a:r>
              <a:rPr lang="zh-CN" sz="3200" b="1">
                <a:ea typeface="宋体" panose="02010600030101010101" pitchFamily="2" charset="-122"/>
              </a:rPr>
              <a:t>实验中，调节滑动变阻器滑片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的目的是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6390" y="4719955"/>
            <a:ext cx="11480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改变定值电阻两端的电压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2145030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小凯想将定值电阻换成小灯泡完成以上实验，但这种方案其实是不可行的，其原因主要是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7500" y="670560"/>
            <a:ext cx="114808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分析表格中的数据可得出结论：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____________________________________________________.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0995" y="671195"/>
            <a:ext cx="115100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在电阻一定时，通过导体的电流与导体两端的电压成正比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4965" y="2852420"/>
            <a:ext cx="114719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小灯泡的电阻受温度影响，不是定值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1750695" y="4334510"/>
          <a:ext cx="8614410" cy="21266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3910"/>
                <a:gridCol w="1308100"/>
                <a:gridCol w="1308100"/>
                <a:gridCol w="1308100"/>
                <a:gridCol w="1308100"/>
                <a:gridCol w="130810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数据序号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57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电压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U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/V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电流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I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/A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81990"/>
            <a:ext cx="115201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梧州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小玲做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探究电流与电阻的关系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实验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  <a:r>
              <a:rPr lang="zh-CN" sz="3200" b="1">
                <a:ea typeface="宋体" panose="02010600030101010101" pitchFamily="2" charset="-122"/>
              </a:rPr>
              <a:t>实验中电源电压为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4.5 V</a:t>
            </a:r>
            <a:r>
              <a:rPr lang="zh-CN" sz="3200" b="1">
                <a:ea typeface="宋体" panose="02010600030101010101" pitchFamily="2" charset="-122"/>
              </a:rPr>
              <a:t>恒定不变，电流表选用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“0</a:t>
            </a:r>
            <a:r>
              <a:rPr lang="zh-CN" sz="3200" b="1">
                <a:ea typeface="宋体" panose="02010600030101010101" pitchFamily="2" charset="-122"/>
              </a:rPr>
              <a:t>～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0.6 A”</a:t>
            </a:r>
            <a:r>
              <a:rPr lang="zh-CN" sz="3200" b="1">
                <a:ea typeface="宋体" panose="02010600030101010101" pitchFamily="2" charset="-122"/>
              </a:rPr>
              <a:t>量程，电压表选用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“0</a:t>
            </a:r>
            <a:r>
              <a:rPr lang="zh-CN" sz="3200" b="1">
                <a:ea typeface="宋体" panose="02010600030101010101" pitchFamily="2" charset="-122"/>
              </a:rPr>
              <a:t>～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V”</a:t>
            </a:r>
            <a:r>
              <a:rPr lang="zh-CN" sz="3200" b="1">
                <a:ea typeface="宋体" panose="02010600030101010101" pitchFamily="2" charset="-122"/>
              </a:rPr>
              <a:t>量程，滑动变阻器规格为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“50 Ω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A”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连接电路时，开关应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14900" y="3072765"/>
            <a:ext cx="10325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断开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52145"/>
            <a:ext cx="1153096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在如图甲所示的电路中，闭合开关，移动滑片，发现电流表示数几乎为零，电压表有示数，原因是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</a:t>
            </a:r>
            <a:r>
              <a:rPr lang="zh-CN" sz="3200" b="1">
                <a:ea typeface="宋体" panose="02010600030101010101" pitchFamily="2" charset="-122"/>
              </a:rPr>
              <a:t>；经分析有一根导线连接错误，请在连接错误的导线上画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，并补画出一根导线连接成正确的电路；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2"/>
          <p:cNvPicPr>
            <a:picLocks noChangeAspect="1"/>
          </p:cNvPicPr>
          <p:nvPr/>
        </p:nvPicPr>
        <p:blipFill>
          <a:blip r:embed="rId1"/>
          <a:srcRect r="38583"/>
          <a:stretch>
            <a:fillRect/>
          </a:stretch>
        </p:blipFill>
        <p:spPr>
          <a:xfrm>
            <a:off x="4034155" y="3698240"/>
            <a:ext cx="4124325" cy="2738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339330" y="1570990"/>
            <a:ext cx="39649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电压表串联在电路中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93180" y="5086350"/>
            <a:ext cx="589280" cy="6223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×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4565015" y="5085715"/>
            <a:ext cx="1844675" cy="1543050"/>
          </a:xfrm>
          <a:custGeom>
            <a:avLst/>
            <a:gdLst>
              <a:gd name="connisteX0" fmla="*/ 1822498 w 1844406"/>
              <a:gd name="connsiteY0" fmla="*/ 852170 h 1543313"/>
              <a:gd name="connisteX1" fmla="*/ 1822498 w 1844406"/>
              <a:gd name="connsiteY1" fmla="*/ 1075055 h 1543313"/>
              <a:gd name="connisteX2" fmla="*/ 1588818 w 1844406"/>
              <a:gd name="connsiteY2" fmla="*/ 1541780 h 1543313"/>
              <a:gd name="connisteX3" fmla="*/ 311198 w 1844406"/>
              <a:gd name="connsiteY3" fmla="*/ 1176655 h 1543313"/>
              <a:gd name="connisteX4" fmla="*/ 26718 w 1844406"/>
              <a:gd name="connsiteY4" fmla="*/ 537210 h 1543313"/>
              <a:gd name="connisteX5" fmla="*/ 26718 w 1844406"/>
              <a:gd name="connsiteY5" fmla="*/ 0 h 154331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</a:cxnLst>
            <a:rect l="l" t="t" r="r" b="b"/>
            <a:pathLst>
              <a:path w="1844406" h="1543314">
                <a:moveTo>
                  <a:pt x="1822498" y="852170"/>
                </a:moveTo>
                <a:cubicBezTo>
                  <a:pt x="1826943" y="887095"/>
                  <a:pt x="1869488" y="937260"/>
                  <a:pt x="1822498" y="1075055"/>
                </a:cubicBezTo>
                <a:cubicBezTo>
                  <a:pt x="1775508" y="1212850"/>
                  <a:pt x="1891078" y="1521460"/>
                  <a:pt x="1588818" y="1541780"/>
                </a:cubicBezTo>
                <a:cubicBezTo>
                  <a:pt x="1286558" y="1562100"/>
                  <a:pt x="623618" y="1377315"/>
                  <a:pt x="311198" y="1176655"/>
                </a:cubicBezTo>
                <a:cubicBezTo>
                  <a:pt x="-1222" y="975995"/>
                  <a:pt x="83868" y="772795"/>
                  <a:pt x="26718" y="537210"/>
                </a:cubicBezTo>
                <a:cubicBezTo>
                  <a:pt x="-30432" y="301625"/>
                  <a:pt x="21003" y="94615"/>
                  <a:pt x="26718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7975" y="669290"/>
            <a:ext cx="11469370" cy="3537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小玲连接好正确电路后，在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间分别接入阻值不同的电阻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，测量了五组实验数据，其中第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组实验的电流表示数如图乙所示为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______A</a:t>
            </a:r>
            <a:r>
              <a:rPr lang="zh-CN" sz="3200" b="1">
                <a:ea typeface="宋体" panose="02010600030101010101" pitchFamily="2" charset="-122"/>
              </a:rPr>
              <a:t>；测得的其他四组数据如上表所示，小玲检查后发现有一组数据存在错误，导致出错的原因是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21640" y="4267200"/>
          <a:ext cx="6389370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000"/>
                <a:gridCol w="864000"/>
                <a:gridCol w="864000"/>
                <a:gridCol w="864000"/>
                <a:gridCol w="864000"/>
                <a:gridCol w="86400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实验组次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电阻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/Ω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69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电流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I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/A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-2147482552"/>
          <p:cNvPicPr>
            <a:picLocks noChangeAspect="1"/>
          </p:cNvPicPr>
          <p:nvPr/>
        </p:nvPicPr>
        <p:blipFill>
          <a:blip r:embed="rId2"/>
          <a:srcRect l="60859"/>
          <a:stretch>
            <a:fillRect/>
          </a:stretch>
        </p:blipFill>
        <p:spPr>
          <a:xfrm>
            <a:off x="9794240" y="4344035"/>
            <a:ext cx="1983105" cy="206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093470" y="2226945"/>
            <a:ext cx="7689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7025" y="2698750"/>
            <a:ext cx="11469370" cy="1470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电流表接小量程按照大量程读数了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613525" y="4213860"/>
            <a:ext cx="3271520" cy="2351405"/>
            <a:chOff x="6353" y="5824"/>
            <a:chExt cx="6494" cy="4615"/>
          </a:xfrm>
        </p:grpSpPr>
        <p:pic>
          <p:nvPicPr>
            <p:cNvPr id="7" name="图片 -2147482552"/>
            <p:cNvPicPr>
              <a:picLocks noChangeAspect="1"/>
            </p:cNvPicPr>
            <p:nvPr/>
          </p:nvPicPr>
          <p:blipFill>
            <a:blip r:embed="rId2"/>
            <a:srcRect r="38583"/>
            <a:stretch>
              <a:fillRect/>
            </a:stretch>
          </p:blipFill>
          <p:spPr>
            <a:xfrm>
              <a:off x="6353" y="5824"/>
              <a:ext cx="6495" cy="4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文本框 7"/>
            <p:cNvSpPr txBox="1"/>
            <p:nvPr/>
          </p:nvSpPr>
          <p:spPr>
            <a:xfrm>
              <a:off x="10068" y="8010"/>
              <a:ext cx="928" cy="980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×</a:t>
              </a:r>
              <a:endParaRPr lang="zh-CN" alt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7189" y="8009"/>
              <a:ext cx="2905" cy="2430"/>
            </a:xfrm>
            <a:custGeom>
              <a:avLst/>
              <a:gdLst>
                <a:gd name="connisteX0" fmla="*/ 1822498 w 1844406"/>
                <a:gd name="connsiteY0" fmla="*/ 852170 h 1543313"/>
                <a:gd name="connisteX1" fmla="*/ 1822498 w 1844406"/>
                <a:gd name="connsiteY1" fmla="*/ 1075055 h 1543313"/>
                <a:gd name="connisteX2" fmla="*/ 1588818 w 1844406"/>
                <a:gd name="connsiteY2" fmla="*/ 1541780 h 1543313"/>
                <a:gd name="connisteX3" fmla="*/ 311198 w 1844406"/>
                <a:gd name="connsiteY3" fmla="*/ 1176655 h 1543313"/>
                <a:gd name="connisteX4" fmla="*/ 26718 w 1844406"/>
                <a:gd name="connsiteY4" fmla="*/ 537210 h 1543313"/>
                <a:gd name="connisteX5" fmla="*/ 26718 w 1844406"/>
                <a:gd name="connsiteY5" fmla="*/ 0 h 1543313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1844406" h="1543314">
                  <a:moveTo>
                    <a:pt x="1822498" y="852170"/>
                  </a:moveTo>
                  <a:cubicBezTo>
                    <a:pt x="1826943" y="887095"/>
                    <a:pt x="1869488" y="937260"/>
                    <a:pt x="1822498" y="1075055"/>
                  </a:cubicBezTo>
                  <a:cubicBezTo>
                    <a:pt x="1775508" y="1212850"/>
                    <a:pt x="1891078" y="1521460"/>
                    <a:pt x="1588818" y="1541780"/>
                  </a:cubicBezTo>
                  <a:cubicBezTo>
                    <a:pt x="1286558" y="1562100"/>
                    <a:pt x="623618" y="1377315"/>
                    <a:pt x="311198" y="1176655"/>
                  </a:cubicBezTo>
                  <a:cubicBezTo>
                    <a:pt x="-1222" y="975995"/>
                    <a:pt x="83868" y="772795"/>
                    <a:pt x="26718" y="537210"/>
                  </a:cubicBezTo>
                  <a:cubicBezTo>
                    <a:pt x="-30432" y="301625"/>
                    <a:pt x="21003" y="94615"/>
                    <a:pt x="26718" y="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5120" y="687705"/>
            <a:ext cx="115417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小玲根据正确的实验数据得出实验结论：电压一定时，通过导体的电流与导体的电阻成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(5)</a:t>
            </a:r>
            <a:r>
              <a:rPr lang="zh-CN" sz="3200" b="1">
                <a:ea typeface="宋体" panose="02010600030101010101" pitchFamily="2" charset="-122"/>
              </a:rPr>
              <a:t>以上实验控制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间的电压为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____V</a:t>
            </a:r>
            <a:r>
              <a:rPr lang="zh-CN" sz="3200" b="1">
                <a:ea typeface="宋体" panose="02010600030101010101" pitchFamily="2" charset="-122"/>
              </a:rPr>
              <a:t>不变，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为了使实验结论更可靠，小玲想继续保持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此电压不变再多测几组数据，请计算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间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允许接入电阻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的阻值范围是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_________Ω.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69585" y="1602105"/>
            <a:ext cx="10528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反比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46165" y="2381885"/>
            <a:ext cx="404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3085" y="4518660"/>
            <a:ext cx="15601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～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209915" y="2381885"/>
            <a:ext cx="3496213" cy="2611120"/>
            <a:chOff x="6353" y="5824"/>
            <a:chExt cx="6495" cy="4615"/>
          </a:xfrm>
        </p:grpSpPr>
        <p:pic>
          <p:nvPicPr>
            <p:cNvPr id="7" name="图片 -2147482552"/>
            <p:cNvPicPr>
              <a:picLocks noChangeAspect="1"/>
            </p:cNvPicPr>
            <p:nvPr/>
          </p:nvPicPr>
          <p:blipFill>
            <a:blip r:embed="rId1"/>
            <a:srcRect r="38583"/>
            <a:stretch>
              <a:fillRect/>
            </a:stretch>
          </p:blipFill>
          <p:spPr>
            <a:xfrm>
              <a:off x="6353" y="5824"/>
              <a:ext cx="6495" cy="4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文本框 7"/>
            <p:cNvSpPr txBox="1"/>
            <p:nvPr/>
          </p:nvSpPr>
          <p:spPr>
            <a:xfrm>
              <a:off x="9987" y="7881"/>
              <a:ext cx="928" cy="980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×</a:t>
              </a:r>
              <a:endParaRPr lang="zh-CN" alt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7189" y="8009"/>
              <a:ext cx="2905" cy="2430"/>
            </a:xfrm>
            <a:custGeom>
              <a:avLst/>
              <a:gdLst>
                <a:gd name="connisteX0" fmla="*/ 1822498 w 1844406"/>
                <a:gd name="connsiteY0" fmla="*/ 852170 h 1543313"/>
                <a:gd name="connisteX1" fmla="*/ 1822498 w 1844406"/>
                <a:gd name="connsiteY1" fmla="*/ 1075055 h 1543313"/>
                <a:gd name="connisteX2" fmla="*/ 1588818 w 1844406"/>
                <a:gd name="connsiteY2" fmla="*/ 1541780 h 1543313"/>
                <a:gd name="connisteX3" fmla="*/ 311198 w 1844406"/>
                <a:gd name="connsiteY3" fmla="*/ 1176655 h 1543313"/>
                <a:gd name="connisteX4" fmla="*/ 26718 w 1844406"/>
                <a:gd name="connsiteY4" fmla="*/ 537210 h 1543313"/>
                <a:gd name="connisteX5" fmla="*/ 26718 w 1844406"/>
                <a:gd name="connsiteY5" fmla="*/ 0 h 1543313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1844406" h="1543314">
                  <a:moveTo>
                    <a:pt x="1822498" y="852170"/>
                  </a:moveTo>
                  <a:cubicBezTo>
                    <a:pt x="1826943" y="887095"/>
                    <a:pt x="1869488" y="937260"/>
                    <a:pt x="1822498" y="1075055"/>
                  </a:cubicBezTo>
                  <a:cubicBezTo>
                    <a:pt x="1775508" y="1212850"/>
                    <a:pt x="1891078" y="1521460"/>
                    <a:pt x="1588818" y="1541780"/>
                  </a:cubicBezTo>
                  <a:cubicBezTo>
                    <a:pt x="1286558" y="1562100"/>
                    <a:pt x="623618" y="1377315"/>
                    <a:pt x="311198" y="1176655"/>
                  </a:cubicBezTo>
                  <a:cubicBezTo>
                    <a:pt x="-1222" y="975995"/>
                    <a:pt x="83868" y="772795"/>
                    <a:pt x="26718" y="537210"/>
                  </a:cubicBezTo>
                  <a:cubicBezTo>
                    <a:pt x="-30432" y="301625"/>
                    <a:pt x="21003" y="94615"/>
                    <a:pt x="26718" y="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2" name="组合 131"/>
          <p:cNvGrpSpPr/>
          <p:nvPr/>
        </p:nvGrpSpPr>
        <p:grpSpPr>
          <a:xfrm>
            <a:off x="395605" y="755015"/>
            <a:ext cx="1661160" cy="521970"/>
            <a:chOff x="5343" y="7237"/>
            <a:chExt cx="2616" cy="822"/>
          </a:xfrm>
        </p:grpSpPr>
        <p:pic>
          <p:nvPicPr>
            <p:cNvPr id="133" name="图片 132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4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5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56765" y="755015"/>
            <a:ext cx="96735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测量电阻的阻值</a:t>
            </a:r>
            <a:r>
              <a:rPr lang="en-US" altLang="zh-CN" sz="32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2022</a:t>
            </a:r>
            <a:r>
              <a:rPr lang="zh-CN" sz="3200" b="1">
                <a:ea typeface="华文仿宋" panose="02010600040101010101" charset="-122"/>
              </a:rPr>
              <a:t>年版课标新增学生必做实验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250950"/>
            <a:ext cx="1149096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云南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小明用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伏安法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测量未知电阻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的阻值．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根据图甲的电路图，用笔画线代替导线，将图乙的实物图补充完整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要求滑动变阻器滑片向右滑动时它的电阻增大、电压表选择合适的量程．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50"/>
          <p:cNvPicPr>
            <a:picLocks noChangeAspect="1"/>
          </p:cNvPicPr>
          <p:nvPr/>
        </p:nvPicPr>
        <p:blipFill>
          <a:blip r:embed="rId2"/>
          <a:srcRect r="27574"/>
          <a:stretch>
            <a:fillRect/>
          </a:stretch>
        </p:blipFill>
        <p:spPr>
          <a:xfrm>
            <a:off x="3800475" y="3801745"/>
            <a:ext cx="6764655" cy="2501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任意多边形 3"/>
          <p:cNvSpPr/>
          <p:nvPr/>
        </p:nvSpPr>
        <p:spPr>
          <a:xfrm>
            <a:off x="8709025" y="5599430"/>
            <a:ext cx="711200" cy="510540"/>
          </a:xfrm>
          <a:custGeom>
            <a:avLst/>
            <a:gdLst>
              <a:gd name="connisteX0" fmla="*/ 51313 w 711078"/>
              <a:gd name="connsiteY0" fmla="*/ 43685 h 510542"/>
              <a:gd name="connisteX1" fmla="*/ 51313 w 711078"/>
              <a:gd name="connsiteY1" fmla="*/ 43685 h 510542"/>
              <a:gd name="connisteX2" fmla="*/ 599318 w 711078"/>
              <a:gd name="connsiteY2" fmla="*/ 510410 h 510542"/>
              <a:gd name="connisteX3" fmla="*/ 711078 w 711078"/>
              <a:gd name="connsiteY3" fmla="*/ 3045 h 510542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711078" h="510543">
                <a:moveTo>
                  <a:pt x="51313" y="43686"/>
                </a:moveTo>
                <a:cubicBezTo>
                  <a:pt x="40518" y="34161"/>
                  <a:pt x="-58542" y="-49659"/>
                  <a:pt x="51313" y="43686"/>
                </a:cubicBezTo>
                <a:cubicBezTo>
                  <a:pt x="161168" y="137031"/>
                  <a:pt x="467238" y="518666"/>
                  <a:pt x="599318" y="510411"/>
                </a:cubicBezTo>
                <a:cubicBezTo>
                  <a:pt x="731398" y="502156"/>
                  <a:pt x="699648" y="113536"/>
                  <a:pt x="711078" y="3046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8963660" y="4284345"/>
            <a:ext cx="397510" cy="659130"/>
          </a:xfrm>
          <a:custGeom>
            <a:avLst/>
            <a:gdLst>
              <a:gd name="connisteX0" fmla="*/ 273685 w 397285"/>
              <a:gd name="connsiteY0" fmla="*/ 659130 h 659130"/>
              <a:gd name="connisteX1" fmla="*/ 395605 w 397285"/>
              <a:gd name="connsiteY1" fmla="*/ 426085 h 659130"/>
              <a:gd name="connisteX2" fmla="*/ 192405 w 397285"/>
              <a:gd name="connsiteY2" fmla="*/ 253365 h 659130"/>
              <a:gd name="connisteX3" fmla="*/ 0 w 397285"/>
              <a:gd name="connsiteY3" fmla="*/ 0 h 65913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397286" h="659130">
                <a:moveTo>
                  <a:pt x="273685" y="659130"/>
                </a:moveTo>
                <a:cubicBezTo>
                  <a:pt x="302260" y="615950"/>
                  <a:pt x="412115" y="507365"/>
                  <a:pt x="395605" y="426085"/>
                </a:cubicBezTo>
                <a:cubicBezTo>
                  <a:pt x="379095" y="344805"/>
                  <a:pt x="271780" y="338455"/>
                  <a:pt x="192405" y="253365"/>
                </a:cubicBezTo>
                <a:cubicBezTo>
                  <a:pt x="113030" y="168275"/>
                  <a:pt x="34290" y="46990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5440" y="782320"/>
            <a:ext cx="1150112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闭合开关前要将滑动变阻器的滑片调到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端．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电压表的示数为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1.5 V</a:t>
            </a:r>
            <a:r>
              <a:rPr lang="zh-CN" sz="3200" b="1">
                <a:ea typeface="宋体" panose="02010600030101010101" pitchFamily="2" charset="-122"/>
              </a:rPr>
              <a:t>时，电流表的示数如图丙所示为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_____A</a:t>
            </a:r>
            <a:r>
              <a:rPr lang="zh-CN" sz="3200" b="1">
                <a:ea typeface="宋体" panose="02010600030101010101" pitchFamily="2" charset="-122"/>
              </a:rPr>
              <a:t>，可算出电阻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的阻值为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_____Ω.(4)</a:t>
            </a:r>
            <a:r>
              <a:rPr lang="zh-CN" sz="3200" b="1">
                <a:ea typeface="宋体" panose="02010600030101010101" pitchFamily="2" charset="-122"/>
              </a:rPr>
              <a:t>他接着移动滑动变阻器的滑片测出多组电压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和电流的值，算出对应的电阻值及电阻的平均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值，计算电阻的平均值的目的是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50"/>
          <p:cNvPicPr>
            <a:picLocks noChangeAspect="1"/>
          </p:cNvPicPr>
          <p:nvPr/>
        </p:nvPicPr>
        <p:blipFill>
          <a:blip r:embed="rId1"/>
          <a:srcRect l="74167"/>
          <a:stretch>
            <a:fillRect/>
          </a:stretch>
        </p:blipFill>
        <p:spPr>
          <a:xfrm>
            <a:off x="8966835" y="2453640"/>
            <a:ext cx="2632710" cy="2729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098790" y="953770"/>
            <a:ext cx="1591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或右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83545" y="1722755"/>
            <a:ext cx="6978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90745" y="2453640"/>
            <a:ext cx="4552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03315" y="4626610"/>
            <a:ext cx="18954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减小误差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2105" y="676910"/>
            <a:ext cx="114700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测出电阻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的阻值后，小明还对标有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2.5 V</a:t>
            </a:r>
            <a:r>
              <a:rPr lang="zh-CN" sz="3200" b="1">
                <a:ea typeface="宋体" panose="02010600030101010101" pitchFamily="2" charset="-122"/>
              </a:rPr>
              <a:t>的小灯泡的电阻进行了测量，他测量了多组数据，如下表所示．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69745" y="2441575"/>
          <a:ext cx="865251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6625"/>
                <a:gridCol w="1289050"/>
                <a:gridCol w="1289050"/>
                <a:gridCol w="1289685"/>
                <a:gridCol w="1289050"/>
                <a:gridCol w="1289050"/>
              </a:tblGrid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实验次数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电压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U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/V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1.7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0.9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电流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I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/A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0.28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0.26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0.24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0.19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0.05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电阻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/Ω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8.93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8.08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7.08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4.74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2.00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小灯泡亮度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 gridSpan="5"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亮度越来越暗</a:t>
                      </a:r>
                      <a:r>
                        <a:rPr lang="en-US" altLang="zh-CN" sz="3200" b="1">
                          <a:latin typeface="Times New Roman" panose="02020603050405020304" charset="0"/>
                        </a:rPr>
                        <a:t> </a:t>
                      </a:r>
                      <a:endParaRPr lang="en-US" sz="32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79450"/>
            <a:ext cx="1150048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小明发现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r>
              <a:rPr lang="zh-CN" sz="3200" b="1">
                <a:ea typeface="宋体" panose="02010600030101010101" pitchFamily="2" charset="-122"/>
              </a:rPr>
              <a:t>次测量的电阻值相差较大，和其他小组交流发现都存在类似情况，且小灯泡的电阻随电压减小而减小，亮度也变暗．同学们认为这种情况不是误差造成的，而是小灯泡电阻受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影响；亮度越来越暗，是小灯泡两端电压越来越小，实际功率变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r>
              <a:rPr lang="zh-CN" sz="3200" b="1">
                <a:ea typeface="宋体" panose="02010600030101010101" pitchFamily="2" charset="-122"/>
              </a:rPr>
              <a:t>的缘故．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3400" y="3051175"/>
            <a:ext cx="10026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温度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46300" y="3818255"/>
            <a:ext cx="5765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68655"/>
            <a:ext cx="114903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缺电流表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河南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为测量一定值电阻的阻值，某实验小组选用的实验器材有：待测电阻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i="1" baseline="-25000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zh-CN" sz="3200" b="1">
                <a:ea typeface="宋体" panose="02010600030101010101" pitchFamily="2" charset="-122"/>
              </a:rPr>
              <a:t>、两节干电池、电流表、电压表、滑动变阻器、开关及导线若干．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请你用笔画线代替导线，将图甲中的实物电路连接完整．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9"/>
          <p:cNvPicPr>
            <a:picLocks noChangeAspect="1"/>
          </p:cNvPicPr>
          <p:nvPr/>
        </p:nvPicPr>
        <p:blipFill>
          <a:blip r:embed="rId1"/>
          <a:srcRect r="40836"/>
          <a:stretch>
            <a:fillRect/>
          </a:stretch>
        </p:blipFill>
        <p:spPr>
          <a:xfrm>
            <a:off x="4156075" y="3609975"/>
            <a:ext cx="3880485" cy="2915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任意多边形 2"/>
          <p:cNvSpPr/>
          <p:nvPr/>
        </p:nvSpPr>
        <p:spPr>
          <a:xfrm>
            <a:off x="4815205" y="5156835"/>
            <a:ext cx="1034415" cy="851535"/>
          </a:xfrm>
          <a:custGeom>
            <a:avLst/>
            <a:gdLst>
              <a:gd name="connisteX0" fmla="*/ 1034415 w 1034415"/>
              <a:gd name="connsiteY0" fmla="*/ 0 h 851535"/>
              <a:gd name="connisteX1" fmla="*/ 506730 w 1034415"/>
              <a:gd name="connsiteY1" fmla="*/ 100965 h 851535"/>
              <a:gd name="connisteX2" fmla="*/ 131445 w 1034415"/>
              <a:gd name="connsiteY2" fmla="*/ 202565 h 851535"/>
              <a:gd name="connisteX3" fmla="*/ 0 w 1034415"/>
              <a:gd name="connsiteY3" fmla="*/ 851535 h 8515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034415" h="851535">
                <a:moveTo>
                  <a:pt x="1034415" y="0"/>
                </a:moveTo>
                <a:cubicBezTo>
                  <a:pt x="936625" y="18415"/>
                  <a:pt x="687070" y="60325"/>
                  <a:pt x="506730" y="100965"/>
                </a:cubicBezTo>
                <a:cubicBezTo>
                  <a:pt x="326390" y="141605"/>
                  <a:pt x="233045" y="52705"/>
                  <a:pt x="131445" y="202565"/>
                </a:cubicBezTo>
                <a:cubicBezTo>
                  <a:pt x="29845" y="352425"/>
                  <a:pt x="19050" y="723900"/>
                  <a:pt x="0" y="851535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4460240" y="4984115"/>
            <a:ext cx="379730" cy="1070610"/>
          </a:xfrm>
          <a:custGeom>
            <a:avLst/>
            <a:gdLst>
              <a:gd name="connisteX0" fmla="*/ 354965 w 379559"/>
              <a:gd name="connsiteY0" fmla="*/ 1024255 h 1070296"/>
              <a:gd name="connisteX1" fmla="*/ 354965 w 379559"/>
              <a:gd name="connsiteY1" fmla="*/ 1024255 h 1070296"/>
              <a:gd name="connisteX2" fmla="*/ 90805 w 379559"/>
              <a:gd name="connsiteY2" fmla="*/ 963930 h 1070296"/>
              <a:gd name="connisteX3" fmla="*/ 0 w 379559"/>
              <a:gd name="connsiteY3" fmla="*/ 0 h 107029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379560" h="1070296">
                <a:moveTo>
                  <a:pt x="354965" y="1024255"/>
                </a:moveTo>
                <a:cubicBezTo>
                  <a:pt x="360045" y="1025525"/>
                  <a:pt x="407670" y="1036320"/>
                  <a:pt x="354965" y="1024255"/>
                </a:cubicBezTo>
                <a:cubicBezTo>
                  <a:pt x="302260" y="1012190"/>
                  <a:pt x="161925" y="1169035"/>
                  <a:pt x="90805" y="963930"/>
                </a:cubicBezTo>
                <a:cubicBezTo>
                  <a:pt x="19685" y="758825"/>
                  <a:pt x="12700" y="191770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ldLvl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68655"/>
            <a:ext cx="115004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小组设计了一个记录与处理数据的表格，请将上表中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①②</a:t>
            </a:r>
            <a:r>
              <a:rPr lang="zh-CN" sz="3200" b="1">
                <a:ea typeface="宋体" panose="02010600030101010101" pitchFamily="2" charset="-122"/>
              </a:rPr>
              <a:t>处的内容填写完整．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71805" y="2207260"/>
          <a:ext cx="8669655" cy="2934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9915"/>
                <a:gridCol w="2450465"/>
                <a:gridCol w="2464435"/>
                <a:gridCol w="1894840"/>
              </a:tblGrid>
              <a:tr h="68643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实验次数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①_________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②_________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电阻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/Ω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041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827655" y="2360295"/>
            <a:ext cx="18243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/V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9715" y="2360295"/>
            <a:ext cx="16719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电流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/A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7025" y="4985385"/>
            <a:ext cx="114998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某次测量时，电压表示数为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2.5 V</a:t>
            </a:r>
            <a:r>
              <a:rPr lang="zh-CN" sz="3200" b="1">
                <a:ea typeface="宋体" panose="02010600030101010101" pitchFamily="2" charset="-122"/>
              </a:rPr>
              <a:t>，电流表指针位置如图乙所示，则电流表示数为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________A</a:t>
            </a:r>
            <a:r>
              <a:rPr lang="zh-CN" sz="3200" b="1">
                <a:ea typeface="宋体" panose="02010600030101010101" pitchFamily="2" charset="-122"/>
              </a:rPr>
              <a:t>，本次测得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i="1" baseline="-25000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zh-CN" sz="3200" b="1">
                <a:ea typeface="宋体" panose="02010600030101010101" pitchFamily="2" charset="-122"/>
              </a:rPr>
              <a:t>的阻值为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______Ω.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40250" y="5932170"/>
            <a:ext cx="7994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68610" y="5932170"/>
            <a:ext cx="4140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8" name="图片 -2147482549"/>
          <p:cNvPicPr>
            <a:picLocks noChangeAspect="1"/>
          </p:cNvPicPr>
          <p:nvPr/>
        </p:nvPicPr>
        <p:blipFill>
          <a:blip r:embed="rId2"/>
          <a:srcRect l="60693"/>
          <a:stretch>
            <a:fillRect/>
          </a:stretch>
        </p:blipFill>
        <p:spPr>
          <a:xfrm>
            <a:off x="9307195" y="2281555"/>
            <a:ext cx="2351405" cy="26593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7545"/>
            <a:ext cx="114998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本实验进行了多次测量，其目的与下列实验中多次测量的目的相同的是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填字母代号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用刻度尺测量铅笔的长度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B. </a:t>
            </a:r>
            <a:r>
              <a:rPr lang="zh-CN" sz="3200" b="1">
                <a:ea typeface="宋体" panose="02010600030101010101" pitchFamily="2" charset="-122"/>
              </a:rPr>
              <a:t>测量小灯泡的电阻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测量小灯泡的电功率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58795" y="1622425"/>
            <a:ext cx="5359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310" y="667385"/>
            <a:ext cx="11511280" cy="55073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他们又对实验进行了拓展，利用电源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电压未知且恒定不变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、阻值已知为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的定值电阻、电压表、开关等器材，设计了如图丙所示的电路，也测出了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i="1" baseline="-25000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zh-CN" sz="3200" b="1">
                <a:ea typeface="宋体" panose="02010600030101010101" pitchFamily="2" charset="-122"/>
              </a:rPr>
              <a:t>的阻值．请你完成下列实验步骤：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，断开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，读出电压表的示数为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②_______________</a:t>
            </a:r>
            <a:r>
              <a:rPr lang="zh-CN" sz="3200" b="1">
                <a:ea typeface="宋体" panose="02010600030101010101" pitchFamily="2" charset="-122"/>
              </a:rPr>
              <a:t>，读出电压表的示数为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2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待测电阻的阻值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i="1" baseline="-25000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用已知量和测得量的字母表示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04325" y="3143885"/>
            <a:ext cx="2520315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394825" y="5287010"/>
            <a:ext cx="21393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sz="2400" b="1">
                <a:ea typeface="宋体" panose="02010600030101010101" pitchFamily="2" charset="-122"/>
              </a:rPr>
              <a:t>丙</a:t>
            </a:r>
            <a:endParaRPr lang="zh-CN" altLang="en-US" sz="24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7885" y="3742055"/>
            <a:ext cx="3020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闭合开关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4593591" y="4265295"/>
          <a:ext cx="1790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2" imgW="1790700" imgH="939800" progId="Equation.DSMT4">
                  <p:embed/>
                </p:oleObj>
              </mc:Choice>
              <mc:Fallback>
                <p:oleObj name="" r:id="rId2" imgW="1790700" imgH="9398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93591" y="4265295"/>
                        <a:ext cx="17907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27025" y="675005"/>
            <a:ext cx="1148016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缺电压表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玉林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测量小灯泡的电阻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的实验电路图．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请根据图甲所示电路图，用笔画线代替导线完成图乙未连接好的实物电路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要求滑片向右移动时小灯泡变亮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47"/>
          <p:cNvPicPr>
            <a:picLocks noChangeAspect="1"/>
          </p:cNvPicPr>
          <p:nvPr/>
        </p:nvPicPr>
        <p:blipFill>
          <a:blip r:embed="rId1"/>
          <a:srcRect r="58756"/>
          <a:stretch>
            <a:fillRect/>
          </a:stretch>
        </p:blipFill>
        <p:spPr>
          <a:xfrm>
            <a:off x="3394710" y="3613150"/>
            <a:ext cx="5182870" cy="2880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任意多边形 3"/>
          <p:cNvSpPr/>
          <p:nvPr/>
        </p:nvSpPr>
        <p:spPr>
          <a:xfrm>
            <a:off x="6410960" y="5532755"/>
            <a:ext cx="471170" cy="641985"/>
          </a:xfrm>
          <a:custGeom>
            <a:avLst/>
            <a:gdLst>
              <a:gd name="connisteX0" fmla="*/ 456565 w 456565"/>
              <a:gd name="connsiteY0" fmla="*/ 182245 h 608424"/>
              <a:gd name="connisteX1" fmla="*/ 314325 w 456565"/>
              <a:gd name="connsiteY1" fmla="*/ 405765 h 608424"/>
              <a:gd name="connisteX2" fmla="*/ 111760 w 456565"/>
              <a:gd name="connsiteY2" fmla="*/ 588010 h 608424"/>
              <a:gd name="connisteX3" fmla="*/ 0 w 456565"/>
              <a:gd name="connsiteY3" fmla="*/ 0 h 608424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456565" h="608424">
                <a:moveTo>
                  <a:pt x="456565" y="182245"/>
                </a:moveTo>
                <a:cubicBezTo>
                  <a:pt x="432435" y="223520"/>
                  <a:pt x="383540" y="324485"/>
                  <a:pt x="314325" y="405765"/>
                </a:cubicBezTo>
                <a:cubicBezTo>
                  <a:pt x="245110" y="487045"/>
                  <a:pt x="174625" y="669290"/>
                  <a:pt x="111760" y="588010"/>
                </a:cubicBezTo>
                <a:cubicBezTo>
                  <a:pt x="48895" y="506730"/>
                  <a:pt x="18415" y="121285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84530"/>
            <a:ext cx="1146937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电路连接好后闭合开关，发现电流表有示数，电压表无示数，小灯泡不亮，如果电路只有一个元件有故障，该故障可能是小灯泡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排除故障后，继续进行实验，小灯泡正常发光时电压表示数如图丙所示，其读数为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________V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7"/>
          <p:cNvPicPr>
            <a:picLocks noChangeAspect="1"/>
          </p:cNvPicPr>
          <p:nvPr/>
        </p:nvPicPr>
        <p:blipFill>
          <a:blip r:embed="rId1"/>
          <a:srcRect l="42123" t="23540" r="41041"/>
          <a:stretch>
            <a:fillRect/>
          </a:stretch>
        </p:blipFill>
        <p:spPr>
          <a:xfrm>
            <a:off x="6711315" y="4369435"/>
            <a:ext cx="2101215" cy="2188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506855" y="2342515"/>
            <a:ext cx="10528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短路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85055" y="3837940"/>
            <a:ext cx="7696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2.5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5" name="图片 -2147482547"/>
          <p:cNvPicPr>
            <a:picLocks noChangeAspect="1"/>
          </p:cNvPicPr>
          <p:nvPr/>
        </p:nvPicPr>
        <p:blipFill>
          <a:blip r:embed="rId1"/>
          <a:srcRect t="31437" r="82728"/>
          <a:stretch>
            <a:fillRect/>
          </a:stretch>
        </p:blipFill>
        <p:spPr>
          <a:xfrm>
            <a:off x="4039870" y="4476115"/>
            <a:ext cx="2170430" cy="1974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94055"/>
            <a:ext cx="1153985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根据实验数据，作出小灯泡工作时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的关系图像如图丁所示，则小灯泡正常发光时的电阻为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____Ω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(5)</a:t>
            </a:r>
            <a:r>
              <a:rPr lang="zh-CN" sz="3200" b="1">
                <a:ea typeface="宋体" panose="02010600030101010101" pitchFamily="2" charset="-122"/>
              </a:rPr>
              <a:t>由图丁可知，不同电压下，小灯泡电阻值不同，灯丝的电阻会随温度升高而变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7"/>
          <p:cNvPicPr>
            <a:picLocks noChangeAspect="1"/>
          </p:cNvPicPr>
          <p:nvPr/>
        </p:nvPicPr>
        <p:blipFill>
          <a:blip r:embed="rId1"/>
          <a:srcRect l="58756" r="16633"/>
          <a:stretch>
            <a:fillRect/>
          </a:stretch>
        </p:blipFill>
        <p:spPr>
          <a:xfrm>
            <a:off x="4658360" y="3879850"/>
            <a:ext cx="2875915" cy="2678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583045" y="1622425"/>
            <a:ext cx="6775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22700" y="3061335"/>
            <a:ext cx="6680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676275"/>
            <a:ext cx="1151953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(6)</a:t>
            </a:r>
            <a:r>
              <a:rPr lang="zh-CN" sz="3200" b="1">
                <a:ea typeface="宋体" panose="02010600030101010101" pitchFamily="2" charset="-122"/>
              </a:rPr>
              <a:t>若实验过程中发现电压表损坏，现增加一个已知阻值为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的定值电阻和一个开关，设计如图戊所示的电路，也能测出小灯泡正常发光时的电阻，其实验步骤如下：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，断开开关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，移动滑动变阻器的滑片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，使电流表的示数为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 baseline="-25000">
                <a:ea typeface="宋体" panose="02010600030101010101" pitchFamily="2" charset="-122"/>
              </a:rPr>
              <a:t>额</a:t>
            </a:r>
            <a:r>
              <a:rPr lang="zh-CN" sz="3200" b="1">
                <a:ea typeface="宋体" panose="02010600030101010101" pitchFamily="2" charset="-122"/>
              </a:rPr>
              <a:t>，并记录下来；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保持滑动变阻器滑片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的位置不动，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，记下此时电流表的示数为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47"/>
          <p:cNvPicPr>
            <a:picLocks noChangeAspect="1"/>
          </p:cNvPicPr>
          <p:nvPr/>
        </p:nvPicPr>
        <p:blipFill>
          <a:blip r:embed="rId1"/>
          <a:srcRect l="83597" t="25487"/>
          <a:stretch>
            <a:fillRect/>
          </a:stretch>
        </p:blipFill>
        <p:spPr>
          <a:xfrm>
            <a:off x="8931910" y="3634105"/>
            <a:ext cx="2524760" cy="2629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676275"/>
            <a:ext cx="115195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保持开关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闭合，移动滑动变阻器的滑片至最右端，记下此时电流表的示数为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④</a:t>
            </a:r>
            <a:r>
              <a:rPr lang="zh-CN" sz="3200" b="1">
                <a:ea typeface="宋体" panose="02010600030101010101" pitchFamily="2" charset="-122"/>
              </a:rPr>
              <a:t>则小灯泡正常发光时电阻的表达式为：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 baseline="-25000">
                <a:ea typeface="宋体" panose="02010600030101010101" pitchFamily="2" charset="-122"/>
              </a:rPr>
              <a:t>灯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 baseline="-25000">
                <a:ea typeface="宋体" panose="02010600030101010101" pitchFamily="2" charset="-122"/>
              </a:rPr>
              <a:t>额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8943976" y="1830070"/>
          <a:ext cx="19939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" imgW="1993900" imgH="990600" progId="Equation.DSMT4">
                  <p:embed/>
                </p:oleObj>
              </mc:Choice>
              <mc:Fallback>
                <p:oleObj name="" r:id="rId1" imgW="1993900" imgH="9906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943976" y="1830070"/>
                        <a:ext cx="1993900" cy="990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-2147482547"/>
          <p:cNvPicPr>
            <a:picLocks noChangeAspect="1"/>
          </p:cNvPicPr>
          <p:nvPr/>
        </p:nvPicPr>
        <p:blipFill>
          <a:blip r:embed="rId3"/>
          <a:srcRect l="83597" t="25487"/>
          <a:stretch>
            <a:fillRect/>
          </a:stretch>
        </p:blipFill>
        <p:spPr>
          <a:xfrm>
            <a:off x="4832985" y="3722370"/>
            <a:ext cx="2524760" cy="2629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6" name="组合 135"/>
          <p:cNvGrpSpPr/>
          <p:nvPr/>
        </p:nvGrpSpPr>
        <p:grpSpPr>
          <a:xfrm>
            <a:off x="405130" y="752475"/>
            <a:ext cx="1661160" cy="521970"/>
            <a:chOff x="5343" y="7237"/>
            <a:chExt cx="2616" cy="822"/>
          </a:xfrm>
        </p:grpSpPr>
        <p:pic>
          <p:nvPicPr>
            <p:cNvPr id="137" name="图片 136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8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9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90420" y="752475"/>
            <a:ext cx="80117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测量小灯泡的电功率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2019.18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2017.22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7025" y="1259840"/>
            <a:ext cx="1149921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zh-CN" sz="3200" b="1">
                <a:ea typeface="宋体" panose="02010600030101010101" pitchFamily="2" charset="-122"/>
              </a:rPr>
              <a:t>某实验小组的同学设计了如图甲所示的电路测量小灯泡的额定功率，电源电压恒为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 V</a:t>
            </a:r>
            <a:r>
              <a:rPr lang="zh-CN" sz="3200" b="1">
                <a:ea typeface="宋体" panose="02010600030101010101" pitchFamily="2" charset="-122"/>
              </a:rPr>
              <a:t>，小灯泡额定电压为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2.5 V</a:t>
            </a:r>
            <a:r>
              <a:rPr lang="zh-CN" sz="3200" b="1">
                <a:ea typeface="宋体" panose="02010600030101010101" pitchFamily="2" charset="-122"/>
              </a:rPr>
              <a:t>，电阻约为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Ω</a:t>
            </a:r>
            <a:r>
              <a:rPr lang="zh-CN" sz="3200" b="1">
                <a:ea typeface="宋体" panose="02010600030101010101" pitchFamily="2" charset="-122"/>
              </a:rPr>
              <a:t>，滑动变阻器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(10 Ω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A)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(50 Ω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A).(1)</a:t>
            </a:r>
            <a:r>
              <a:rPr lang="zh-CN" sz="3200" b="1">
                <a:ea typeface="宋体" panose="02010600030101010101" pitchFamily="2" charset="-122"/>
              </a:rPr>
              <a:t>请用笔画线代替导线，将图甲所示的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实物电路图连接完整．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45"/>
          <p:cNvPicPr>
            <a:picLocks noChangeAspect="1"/>
          </p:cNvPicPr>
          <p:nvPr/>
        </p:nvPicPr>
        <p:blipFill>
          <a:blip r:embed="rId2"/>
          <a:srcRect r="44476"/>
          <a:stretch>
            <a:fillRect/>
          </a:stretch>
        </p:blipFill>
        <p:spPr>
          <a:xfrm>
            <a:off x="8067675" y="3488055"/>
            <a:ext cx="3407410" cy="3091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任意多边形 3"/>
          <p:cNvSpPr/>
          <p:nvPr/>
        </p:nvSpPr>
        <p:spPr>
          <a:xfrm>
            <a:off x="10028555" y="4064000"/>
            <a:ext cx="1389380" cy="585470"/>
          </a:xfrm>
          <a:custGeom>
            <a:avLst/>
            <a:gdLst>
              <a:gd name="connisteX0" fmla="*/ 1207135 w 1389380"/>
              <a:gd name="connsiteY0" fmla="*/ 585270 h 585270"/>
              <a:gd name="connisteX1" fmla="*/ 1389380 w 1389380"/>
              <a:gd name="connsiteY1" fmla="*/ 453190 h 585270"/>
              <a:gd name="connisteX2" fmla="*/ 1207135 w 1389380"/>
              <a:gd name="connsiteY2" fmla="*/ 37265 h 585270"/>
              <a:gd name="connisteX3" fmla="*/ 699770 w 1389380"/>
              <a:gd name="connsiteY3" fmla="*/ 77905 h 585270"/>
              <a:gd name="connisteX4" fmla="*/ 193040 w 1389380"/>
              <a:gd name="connsiteY4" fmla="*/ 362385 h 585270"/>
              <a:gd name="connisteX5" fmla="*/ 0 w 1389380"/>
              <a:gd name="connsiteY5" fmla="*/ 6785 h 58527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</a:cxnLst>
            <a:rect l="l" t="t" r="r" b="b"/>
            <a:pathLst>
              <a:path w="1389380" h="585271">
                <a:moveTo>
                  <a:pt x="1207135" y="585271"/>
                </a:moveTo>
                <a:cubicBezTo>
                  <a:pt x="1247140" y="566856"/>
                  <a:pt x="1389380" y="563046"/>
                  <a:pt x="1389380" y="453191"/>
                </a:cubicBezTo>
                <a:cubicBezTo>
                  <a:pt x="1389380" y="343336"/>
                  <a:pt x="1344930" y="112196"/>
                  <a:pt x="1207135" y="37266"/>
                </a:cubicBezTo>
                <a:cubicBezTo>
                  <a:pt x="1069340" y="-37664"/>
                  <a:pt x="902335" y="13136"/>
                  <a:pt x="699770" y="77906"/>
                </a:cubicBezTo>
                <a:cubicBezTo>
                  <a:pt x="497205" y="142676"/>
                  <a:pt x="332740" y="376356"/>
                  <a:pt x="193040" y="362386"/>
                </a:cubicBezTo>
                <a:cubicBezTo>
                  <a:pt x="53340" y="348416"/>
                  <a:pt x="28575" y="83621"/>
                  <a:pt x="0" y="6786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9055100" y="4060825"/>
            <a:ext cx="892175" cy="882650"/>
          </a:xfrm>
          <a:custGeom>
            <a:avLst/>
            <a:gdLst>
              <a:gd name="connisteX0" fmla="*/ 892175 w 892175"/>
              <a:gd name="connsiteY0" fmla="*/ 882650 h 882650"/>
              <a:gd name="connisteX1" fmla="*/ 831215 w 892175"/>
              <a:gd name="connsiteY1" fmla="*/ 629285 h 882650"/>
              <a:gd name="connisteX2" fmla="*/ 740410 w 892175"/>
              <a:gd name="connsiteY2" fmla="*/ 405765 h 882650"/>
              <a:gd name="connisteX3" fmla="*/ 506730 w 892175"/>
              <a:gd name="connsiteY3" fmla="*/ 385445 h 882650"/>
              <a:gd name="connisteX4" fmla="*/ 263525 w 892175"/>
              <a:gd name="connsiteY4" fmla="*/ 385445 h 882650"/>
              <a:gd name="connisteX5" fmla="*/ 0 w 892175"/>
              <a:gd name="connsiteY5" fmla="*/ 0 h 8826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</a:cxnLst>
            <a:rect l="l" t="t" r="r" b="b"/>
            <a:pathLst>
              <a:path w="892175" h="882650">
                <a:moveTo>
                  <a:pt x="892175" y="882650"/>
                </a:moveTo>
                <a:cubicBezTo>
                  <a:pt x="882015" y="836295"/>
                  <a:pt x="861695" y="724535"/>
                  <a:pt x="831215" y="629285"/>
                </a:cubicBezTo>
                <a:cubicBezTo>
                  <a:pt x="800735" y="534035"/>
                  <a:pt x="805180" y="454660"/>
                  <a:pt x="740410" y="405765"/>
                </a:cubicBezTo>
                <a:cubicBezTo>
                  <a:pt x="675640" y="356870"/>
                  <a:pt x="601980" y="389255"/>
                  <a:pt x="506730" y="385445"/>
                </a:cubicBezTo>
                <a:cubicBezTo>
                  <a:pt x="411480" y="381635"/>
                  <a:pt x="365125" y="462280"/>
                  <a:pt x="263525" y="385445"/>
                </a:cubicBezTo>
                <a:cubicBezTo>
                  <a:pt x="161925" y="308610"/>
                  <a:pt x="47625" y="76835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660" y="679450"/>
            <a:ext cx="1147953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正确连接电路后，闭合开关发现小灯泡几乎不亮，接下来应该进行的操作是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同学们正确操作，当小灯泡正常发光时，电流表示数如图乙所示，其值为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____A</a:t>
            </a:r>
            <a:r>
              <a:rPr lang="zh-CN" sz="3200" b="1">
                <a:ea typeface="宋体" panose="02010600030101010101" pitchFamily="2" charset="-122"/>
              </a:rPr>
              <a:t>，小灯泡的额定功率为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_____W</a:t>
            </a:r>
            <a:r>
              <a:rPr lang="zh-CN" sz="3200" b="1">
                <a:ea typeface="宋体" panose="02010600030101010101" pitchFamily="2" charset="-122"/>
              </a:rPr>
              <a:t>，实验选择的滑动变阻器是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5"/>
          <p:cNvPicPr>
            <a:picLocks noChangeAspect="1"/>
          </p:cNvPicPr>
          <p:nvPr/>
        </p:nvPicPr>
        <p:blipFill>
          <a:blip r:embed="rId1"/>
          <a:srcRect l="60857" t="22648"/>
          <a:stretch>
            <a:fillRect/>
          </a:stretch>
        </p:blipFill>
        <p:spPr>
          <a:xfrm>
            <a:off x="8117840" y="3961130"/>
            <a:ext cx="2446655" cy="2435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85185" y="1593215"/>
            <a:ext cx="7179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向左移动滑片，观察小灯泡的发光情况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92425" y="3088640"/>
            <a:ext cx="7486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94040" y="3088640"/>
            <a:ext cx="810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85185" y="3745865"/>
            <a:ext cx="7080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92370" y="3852545"/>
            <a:ext cx="2932430" cy="2652395"/>
            <a:chOff x="12705" y="5493"/>
            <a:chExt cx="5366" cy="4868"/>
          </a:xfrm>
        </p:grpSpPr>
        <p:pic>
          <p:nvPicPr>
            <p:cNvPr id="7" name="图片 -2147482545"/>
            <p:cNvPicPr>
              <a:picLocks noChangeAspect="1"/>
            </p:cNvPicPr>
            <p:nvPr/>
          </p:nvPicPr>
          <p:blipFill>
            <a:blip r:embed="rId1"/>
            <a:srcRect r="44476"/>
            <a:stretch>
              <a:fillRect/>
            </a:stretch>
          </p:blipFill>
          <p:spPr>
            <a:xfrm>
              <a:off x="12705" y="5493"/>
              <a:ext cx="5366" cy="48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任意多边形 7"/>
            <p:cNvSpPr/>
            <p:nvPr/>
          </p:nvSpPr>
          <p:spPr>
            <a:xfrm>
              <a:off x="15793" y="6400"/>
              <a:ext cx="2188" cy="922"/>
            </a:xfrm>
            <a:custGeom>
              <a:avLst/>
              <a:gdLst>
                <a:gd name="connisteX0" fmla="*/ 1207135 w 1389380"/>
                <a:gd name="connsiteY0" fmla="*/ 585270 h 585270"/>
                <a:gd name="connisteX1" fmla="*/ 1389380 w 1389380"/>
                <a:gd name="connsiteY1" fmla="*/ 453190 h 585270"/>
                <a:gd name="connisteX2" fmla="*/ 1207135 w 1389380"/>
                <a:gd name="connsiteY2" fmla="*/ 37265 h 585270"/>
                <a:gd name="connisteX3" fmla="*/ 699770 w 1389380"/>
                <a:gd name="connsiteY3" fmla="*/ 77905 h 585270"/>
                <a:gd name="connisteX4" fmla="*/ 193040 w 1389380"/>
                <a:gd name="connsiteY4" fmla="*/ 362385 h 585270"/>
                <a:gd name="connisteX5" fmla="*/ 0 w 1389380"/>
                <a:gd name="connsiteY5" fmla="*/ 6785 h 58527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1389380" h="585271">
                  <a:moveTo>
                    <a:pt x="1207135" y="585271"/>
                  </a:moveTo>
                  <a:cubicBezTo>
                    <a:pt x="1247140" y="566856"/>
                    <a:pt x="1389380" y="563046"/>
                    <a:pt x="1389380" y="453191"/>
                  </a:cubicBezTo>
                  <a:cubicBezTo>
                    <a:pt x="1389380" y="343336"/>
                    <a:pt x="1344930" y="112196"/>
                    <a:pt x="1207135" y="37266"/>
                  </a:cubicBezTo>
                  <a:cubicBezTo>
                    <a:pt x="1069340" y="-37664"/>
                    <a:pt x="902335" y="13136"/>
                    <a:pt x="699770" y="77906"/>
                  </a:cubicBezTo>
                  <a:cubicBezTo>
                    <a:pt x="497205" y="142676"/>
                    <a:pt x="332740" y="376356"/>
                    <a:pt x="193040" y="362386"/>
                  </a:cubicBezTo>
                  <a:cubicBezTo>
                    <a:pt x="53340" y="348416"/>
                    <a:pt x="28575" y="83621"/>
                    <a:pt x="0" y="6786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4260" y="6395"/>
              <a:ext cx="1405" cy="1390"/>
            </a:xfrm>
            <a:custGeom>
              <a:avLst/>
              <a:gdLst>
                <a:gd name="connisteX0" fmla="*/ 892175 w 892175"/>
                <a:gd name="connsiteY0" fmla="*/ 882650 h 882650"/>
                <a:gd name="connisteX1" fmla="*/ 831215 w 892175"/>
                <a:gd name="connsiteY1" fmla="*/ 629285 h 882650"/>
                <a:gd name="connisteX2" fmla="*/ 740410 w 892175"/>
                <a:gd name="connsiteY2" fmla="*/ 405765 h 882650"/>
                <a:gd name="connisteX3" fmla="*/ 506730 w 892175"/>
                <a:gd name="connsiteY3" fmla="*/ 385445 h 882650"/>
                <a:gd name="connisteX4" fmla="*/ 263525 w 892175"/>
                <a:gd name="connsiteY4" fmla="*/ 385445 h 882650"/>
                <a:gd name="connisteX5" fmla="*/ 0 w 892175"/>
                <a:gd name="connsiteY5" fmla="*/ 0 h 8826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892175" h="882650">
                  <a:moveTo>
                    <a:pt x="892175" y="882650"/>
                  </a:moveTo>
                  <a:cubicBezTo>
                    <a:pt x="882015" y="836295"/>
                    <a:pt x="861695" y="724535"/>
                    <a:pt x="831215" y="629285"/>
                  </a:cubicBezTo>
                  <a:cubicBezTo>
                    <a:pt x="800735" y="534035"/>
                    <a:pt x="805180" y="454660"/>
                    <a:pt x="740410" y="405765"/>
                  </a:cubicBezTo>
                  <a:cubicBezTo>
                    <a:pt x="675640" y="356870"/>
                    <a:pt x="601980" y="389255"/>
                    <a:pt x="506730" y="385445"/>
                  </a:cubicBezTo>
                  <a:cubicBezTo>
                    <a:pt x="411480" y="381635"/>
                    <a:pt x="365125" y="462280"/>
                    <a:pt x="263525" y="385445"/>
                  </a:cubicBezTo>
                  <a:cubicBezTo>
                    <a:pt x="161925" y="308610"/>
                    <a:pt x="47625" y="76835"/>
                    <a:pt x="0" y="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310" y="678815"/>
            <a:ext cx="115112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测出小灯泡的额定功率后，小明又把小灯泡两端电压调为额定电压的一半，发现测得的功率不等于其额定功率的</a:t>
            </a:r>
            <a:r>
              <a:rPr lang="en-US" altLang="zh-CN" sz="3200" b="1">
                <a:ea typeface="宋体" panose="02010600030101010101" pitchFamily="2" charset="-122"/>
              </a:rPr>
              <a:t>    </a:t>
            </a:r>
            <a:r>
              <a:rPr lang="zh-CN" sz="3200" b="1">
                <a:ea typeface="宋体" panose="02010600030101010101" pitchFamily="2" charset="-122"/>
              </a:rPr>
              <a:t>，这是由于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33" name="对象 32"/>
          <p:cNvGraphicFramePr/>
          <p:nvPr/>
        </p:nvGraphicFramePr>
        <p:xfrm>
          <a:off x="9831071" y="1356360"/>
          <a:ext cx="292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1" imgW="292100" imgH="952500" progId="Equation.DSMT4">
                  <p:embed/>
                </p:oleObj>
              </mc:Choice>
              <mc:Fallback>
                <p:oleObj name="" r:id="rId1" imgW="292100" imgH="9525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831071" y="1356360"/>
                        <a:ext cx="2921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254125" y="2335530"/>
            <a:ext cx="62661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小灯泡电阻随温度的降低而减小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82625"/>
            <a:ext cx="1153033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缺电流表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自贡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张华同学采用如图甲所示的电路图测量额定电压为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2.5 V</a:t>
            </a:r>
            <a:r>
              <a:rPr lang="zh-CN" sz="3200" b="1">
                <a:ea typeface="宋体" panose="02010600030101010101" pitchFamily="2" charset="-122"/>
              </a:rPr>
              <a:t>的小灯泡的额定功率，电源电压恒为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V.(1)</a:t>
            </a:r>
            <a:r>
              <a:rPr lang="zh-CN" sz="3200" b="1">
                <a:ea typeface="宋体" panose="02010600030101010101" pitchFamily="2" charset="-122"/>
              </a:rPr>
              <a:t>连接电路时，开关应处于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状态，滑动变阻器的滑片应滑到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端；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4"/>
          <p:cNvPicPr>
            <a:picLocks noChangeAspect="1"/>
          </p:cNvPicPr>
          <p:nvPr/>
        </p:nvPicPr>
        <p:blipFill>
          <a:blip r:embed="rId1"/>
          <a:srcRect r="71202"/>
          <a:stretch>
            <a:fillRect/>
          </a:stretch>
        </p:blipFill>
        <p:spPr>
          <a:xfrm>
            <a:off x="4728845" y="3728720"/>
            <a:ext cx="2366645" cy="25806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528310" y="2342515"/>
            <a:ext cx="11347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断开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05255" y="3072130"/>
            <a:ext cx="6369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5755" y="686435"/>
            <a:ext cx="1152080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闭合开关后，无论怎样移动滑动变阻器的滑片，小灯泡始终不发光且电压表的示数为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，电流表有示数，产生这一现象的原因是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A. </a:t>
            </a:r>
            <a:r>
              <a:rPr lang="zh-CN" sz="3200" b="1">
                <a:ea typeface="宋体" panose="02010600030101010101" pitchFamily="2" charset="-122"/>
              </a:rPr>
              <a:t>小灯泡短路　　　　　　　　　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小灯泡断路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滑动变阻器短路    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滑动变阻器断路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95730" y="2331720"/>
            <a:ext cx="4959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44"/>
          <p:cNvPicPr>
            <a:picLocks noChangeAspect="1"/>
          </p:cNvPicPr>
          <p:nvPr/>
        </p:nvPicPr>
        <p:blipFill>
          <a:blip r:embed="rId1"/>
          <a:srcRect r="71202"/>
          <a:stretch>
            <a:fillRect/>
          </a:stretch>
        </p:blipFill>
        <p:spPr>
          <a:xfrm>
            <a:off x="7346315" y="3119120"/>
            <a:ext cx="2366645" cy="25806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68655"/>
            <a:ext cx="115201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排除故障后，继续进行实验，张华移动滑动变阻器的滑片，记录了多组数据，并绘制出了小灯泡的电流随电压变化的图像，如图乙所示，则该小灯泡的额定功率为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</a:t>
            </a:r>
            <a:r>
              <a:rPr lang="zh-CN" sz="3200" b="1">
                <a:ea typeface="宋体" panose="02010600030101010101" pitchFamily="2" charset="-122"/>
              </a:rPr>
              <a:t>，图像是曲线的主要原因是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44"/>
          <p:cNvPicPr>
            <a:picLocks noChangeAspect="1"/>
          </p:cNvPicPr>
          <p:nvPr/>
        </p:nvPicPr>
        <p:blipFill>
          <a:blip r:embed="rId1"/>
          <a:srcRect l="33120" r="34360"/>
          <a:stretch>
            <a:fillRect/>
          </a:stretch>
        </p:blipFill>
        <p:spPr>
          <a:xfrm>
            <a:off x="4718685" y="3815715"/>
            <a:ext cx="2734945" cy="2640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613650" y="2339340"/>
            <a:ext cx="11626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0.625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11220" y="3039745"/>
            <a:ext cx="7432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小灯泡的电阻随温度的变化而发生变化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16585"/>
            <a:ext cx="11520170" cy="6098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李英同学设计了另一种方案：不用电流表，但增加了一只阻值已知的定值电阻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，用图丙所示的电路进行实验，也测量出了该小灯泡的额定功率．具体步骤如下：她闭合开关，调节滑动变阻器滑片，使电压表的示数为小灯泡的额定电压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 baseline="-25000">
                <a:ea typeface="宋体" panose="02010600030101010101" pitchFamily="2" charset="-122"/>
              </a:rPr>
              <a:t>额</a:t>
            </a:r>
            <a:r>
              <a:rPr lang="zh-CN" sz="3200" b="1">
                <a:ea typeface="宋体" panose="02010600030101010101" pitchFamily="2" charset="-122"/>
              </a:rPr>
              <a:t>；然后保持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r>
              <a:rPr lang="zh-CN" sz="3200" b="1">
                <a:ea typeface="宋体" panose="02010600030101010101" pitchFamily="2" charset="-122"/>
              </a:rPr>
              <a:t>不变，将电压表接在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处的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导线换接到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处，读出电压表示数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，利用此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</a:t>
            </a:r>
            <a:endParaRPr lang="en-US" altLang="zh-CN" sz="3200" b="1">
              <a:ea typeface="宋体" panose="02010600030101010101" pitchFamily="2" charset="-122"/>
            </a:endParaRPr>
          </a:p>
          <a:p>
            <a:pPr>
              <a:lnSpc>
                <a:spcPct val="20000"/>
              </a:lnSpc>
            </a:pPr>
            <a:r>
              <a:rPr lang="zh-CN" sz="3200" b="1">
                <a:ea typeface="宋体" panose="02010600030101010101" pitchFamily="2" charset="-122"/>
              </a:rPr>
              <a:t>方法测量出小灯泡的额定功率表达式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用已知和所测量的物理量符号表示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44"/>
          <p:cNvPicPr>
            <a:picLocks noChangeAspect="1"/>
          </p:cNvPicPr>
          <p:nvPr/>
        </p:nvPicPr>
        <p:blipFill>
          <a:blip r:embed="rId1"/>
          <a:srcRect l="72442"/>
          <a:stretch>
            <a:fillRect/>
          </a:stretch>
        </p:blipFill>
        <p:spPr>
          <a:xfrm>
            <a:off x="9351010" y="3829050"/>
            <a:ext cx="2291080" cy="2611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312545" y="3724275"/>
            <a:ext cx="23317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滑片的位置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7636511" y="4941570"/>
          <a:ext cx="17145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2" imgW="1714500" imgH="965200" progId="Equation.DSMT4">
                  <p:embed/>
                </p:oleObj>
              </mc:Choice>
              <mc:Fallback>
                <p:oleObj name="" r:id="rId2" imgW="1714500" imgH="9652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36511" y="4941570"/>
                        <a:ext cx="17145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0" name="组合 139"/>
          <p:cNvGrpSpPr/>
          <p:nvPr/>
        </p:nvGrpSpPr>
        <p:grpSpPr>
          <a:xfrm>
            <a:off x="410845" y="760730"/>
            <a:ext cx="1661160" cy="521970"/>
            <a:chOff x="5343" y="7237"/>
            <a:chExt cx="2616" cy="822"/>
          </a:xfrm>
        </p:grpSpPr>
        <p:pic>
          <p:nvPicPr>
            <p:cNvPr id="141" name="图片 140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42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43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4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2005" y="722630"/>
            <a:ext cx="54241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探究什么情况下磁可以生电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835" y="1249045"/>
            <a:ext cx="115309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武汉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某同学用如图甲所示的装置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探究什么情况下磁可以生电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．在蹄形磁体的磁场中放置一根导线，导线两端跟电流表连接组成闭合回路．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380" y="3567430"/>
            <a:ext cx="3263265" cy="2406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362700" y="6074410"/>
            <a:ext cx="515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甲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30835" y="677545"/>
            <a:ext cx="1153096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让导线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在磁场中静止，观察到电流表指针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；让导线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在磁场中静止，换用磁性更强的蹄形磁体，观察到电流表指针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；保持蹄形磁体静止，让导线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从图中所示位置水平向右运动，观察到电流表指针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均选填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偏转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不偏转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63515" y="3895090"/>
            <a:ext cx="3018155" cy="2225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434455" y="6181725"/>
            <a:ext cx="515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甲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840470" y="872490"/>
            <a:ext cx="1489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不偏转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19530" y="2335530"/>
            <a:ext cx="1489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不偏转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52285" y="3052445"/>
            <a:ext cx="10229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偏转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5" grpId="0"/>
      <p:bldP spid="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67385"/>
            <a:ext cx="115201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图乙中的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表示垂直于纸面的一根导线，它是闭合电路的一部分．它在磁场中按箭头方向运动时，会产生感应电流的是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填标号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7690" y="3219450"/>
            <a:ext cx="8496300" cy="2343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833110" y="5702935"/>
            <a:ext cx="5060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1">
                <a:latin typeface="宋体" panose="02010600030101010101" pitchFamily="2" charset="-122"/>
              </a:rPr>
              <a:t>乙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59415" y="1602740"/>
            <a:ext cx="12871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56635" y="52006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三、光、热学实验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4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407035" y="147574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68195" y="1475740"/>
            <a:ext cx="35687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探究光的反射定律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5755" y="1992630"/>
            <a:ext cx="115411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zh-CN" sz="3200" b="1">
                <a:ea typeface="宋体" panose="02010600030101010101" pitchFamily="2" charset="-122"/>
              </a:rPr>
              <a:t>如图甲为小明设计的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探究光的反射定律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的实验装置，其中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E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为可绕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ON</a:t>
            </a:r>
            <a:r>
              <a:rPr lang="zh-CN" sz="3200" b="1">
                <a:ea typeface="宋体" panose="02010600030101010101" pitchFamily="2" charset="-122"/>
              </a:rPr>
              <a:t>旋转的光屏，让激光笔发出的光沿光屏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E</a:t>
            </a:r>
            <a:r>
              <a:rPr lang="zh-CN" sz="3200" b="1">
                <a:ea typeface="宋体" panose="02010600030101010101" pitchFamily="2" charset="-122"/>
              </a:rPr>
              <a:t>入射到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点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endParaRPr lang="en-US" altLang="zh-CN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539"/>
          <p:cNvPicPr>
            <a:picLocks noChangeAspect="1"/>
          </p:cNvPicPr>
          <p:nvPr/>
        </p:nvPicPr>
        <p:blipFill>
          <a:blip r:embed="rId2"/>
          <a:srcRect r="49167"/>
          <a:stretch>
            <a:fillRect/>
          </a:stretch>
        </p:blipFill>
        <p:spPr>
          <a:xfrm>
            <a:off x="9028430" y="3726815"/>
            <a:ext cx="2838450" cy="2482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35915" y="3444875"/>
            <a:ext cx="853630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为了探究反射角和入射角的关系，需要用到的测量工具是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实验中将入射光线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AO</a:t>
            </a:r>
            <a:r>
              <a:rPr lang="zh-CN" sz="3200" b="1">
                <a:ea typeface="宋体" panose="02010600030101010101" pitchFamily="2" charset="-122"/>
              </a:rPr>
              <a:t>向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ON</a:t>
            </a:r>
            <a:r>
              <a:rPr lang="zh-CN" sz="3200" b="1">
                <a:ea typeface="宋体" panose="02010600030101010101" pitchFamily="2" charset="-122"/>
              </a:rPr>
              <a:t>靠近时，观察到反射光线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OB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 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靠近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远离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03855" y="4349750"/>
            <a:ext cx="1428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量角器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38120" y="5833745"/>
            <a:ext cx="1043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靠近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3735"/>
            <a:ext cx="115004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多次改变入射角的大小，小明测量得到反射角和入射角的数据如表所示，根据数据可以得出的结论是：在光的反射现象中，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815465" y="3106420"/>
          <a:ext cx="8561070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48535"/>
                <a:gridCol w="1262380"/>
                <a:gridCol w="1262380"/>
                <a:gridCol w="1263015"/>
                <a:gridCol w="1262380"/>
                <a:gridCol w="126238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实验次数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入射角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i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/°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反射角</a:t>
                      </a:r>
                      <a:r>
                        <a:rPr lang="en-US" sz="32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/°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31800" y="2322195"/>
            <a:ext cx="35179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反射角等于入射角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64845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如图乙所示，在操作中发现，光屏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旋转到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位置时观察不到反射光线，旋转到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位置时观察到反射光线，这一现象说明，光反射时反射光线、入射光线和法线在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39"/>
          <p:cNvPicPr>
            <a:picLocks noChangeAspect="1"/>
          </p:cNvPicPr>
          <p:nvPr/>
        </p:nvPicPr>
        <p:blipFill>
          <a:blip r:embed="rId1"/>
          <a:srcRect l="55463"/>
          <a:stretch>
            <a:fillRect/>
          </a:stretch>
        </p:blipFill>
        <p:spPr>
          <a:xfrm>
            <a:off x="4940935" y="3322955"/>
            <a:ext cx="2583815" cy="25787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400290" y="2311400"/>
            <a:ext cx="23818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同一平面内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389890" y="692785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51050" y="673735"/>
            <a:ext cx="67735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探究平面镜成像的特点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2021.21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131570"/>
            <a:ext cx="11479530" cy="5605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福建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用如图甲装置，探究平面镜成像的特点：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为了便于确定像的位置，玻璃板应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放置在水平桌面的白纸上．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将蜡烛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放在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位置，可看到它在玻璃板后面的像．拿一支相同的蜡烛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竖立着在玻璃板后面移动，直到看上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去它跟蜡烛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</a:t>
            </a:r>
            <a:r>
              <a:rPr lang="zh-CN" sz="3200" b="1">
                <a:ea typeface="宋体" panose="02010600030101010101" pitchFamily="2" charset="-122"/>
              </a:rPr>
              <a:t>时，该位置记为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′.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(3)</a:t>
            </a:r>
            <a:r>
              <a:rPr lang="zh-CN" sz="3200" b="1">
                <a:sym typeface="+mn-ea"/>
              </a:rPr>
              <a:t>将光屏放在</a:t>
            </a:r>
            <a:r>
              <a:rPr lang="en-US" sz="3200" b="1" i="1">
                <a:latin typeface="Times New Roman" panose="02020603050405020304" charset="0"/>
                <a:sym typeface="+mn-ea"/>
              </a:rPr>
              <a:t>A</a:t>
            </a:r>
            <a:r>
              <a:rPr lang="en-US" sz="3200" b="1">
                <a:latin typeface="Times New Roman" panose="02020603050405020304" charset="0"/>
                <a:sym typeface="+mn-ea"/>
              </a:rPr>
              <a:t>′</a:t>
            </a:r>
            <a:r>
              <a:rPr lang="zh-CN" sz="3200" b="1">
                <a:sym typeface="+mn-ea"/>
              </a:rPr>
              <a:t>位置．任意转动都承接不到像，</a:t>
            </a:r>
            <a:endParaRPr lang="zh-CN" sz="3200" b="1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sym typeface="+mn-ea"/>
              </a:rPr>
              <a:t>可知平面镜成的像是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</a:t>
            </a:r>
            <a:r>
              <a:rPr lang="zh-CN" sz="3200" b="1">
                <a:sym typeface="+mn-ea"/>
              </a:rPr>
              <a:t>像．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37"/>
          <p:cNvPicPr>
            <a:picLocks noChangeAspect="1"/>
          </p:cNvPicPr>
          <p:nvPr/>
        </p:nvPicPr>
        <p:blipFill>
          <a:blip r:embed="rId2"/>
          <a:srcRect t="19079" r="59157"/>
          <a:stretch>
            <a:fillRect/>
          </a:stretch>
        </p:blipFill>
        <p:spPr>
          <a:xfrm>
            <a:off x="9166225" y="4186555"/>
            <a:ext cx="2474595" cy="2310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162165" y="1952625"/>
            <a:ext cx="1043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竖直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84245" y="4686300"/>
            <a:ext cx="18345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完全重合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69105" y="6074410"/>
            <a:ext cx="6267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虚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2580" y="668655"/>
            <a:ext cx="114700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改变蜡烛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的位置，重复步骤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，可得像与物位置的对应关系如图乙，可知平面镜成像时，像与物关于镜面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90025" y="1591310"/>
            <a:ext cx="10629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对称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5" name="图片 -2147482537"/>
          <p:cNvPicPr>
            <a:picLocks noChangeAspect="1"/>
          </p:cNvPicPr>
          <p:nvPr/>
        </p:nvPicPr>
        <p:blipFill>
          <a:blip r:embed="rId1"/>
          <a:srcRect l="43244"/>
          <a:stretch>
            <a:fillRect/>
          </a:stretch>
        </p:blipFill>
        <p:spPr>
          <a:xfrm>
            <a:off x="4542155" y="3819525"/>
            <a:ext cx="3107690" cy="2581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302895" y="2091690"/>
            <a:ext cx="115487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zh-CN" sz="3200" b="1">
                <a:ea typeface="宋体" panose="02010600030101010101" pitchFamily="2" charset="-122"/>
              </a:rPr>
              <a:t>将图乙中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处的蜡烛沿直线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CC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向玻璃板方向移动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cm</a:t>
            </a:r>
            <a:r>
              <a:rPr lang="zh-CN" sz="3200" b="1">
                <a:ea typeface="宋体" panose="02010600030101010101" pitchFamily="2" charset="-122"/>
              </a:rPr>
              <a:t>，此时像与物之间的距离是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____cm</a:t>
            </a:r>
            <a:r>
              <a:rPr lang="zh-CN" sz="3200" b="1">
                <a:ea typeface="宋体" panose="02010600030101010101" pitchFamily="2" charset="-122"/>
              </a:rPr>
              <a:t>，像的大小的变化情况是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49725" y="3011805"/>
            <a:ext cx="6775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923145" y="3011805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不变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351790" y="77597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1996440" y="775970"/>
            <a:ext cx="77165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探究凸透镜成像特点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2019.21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2017.17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390" y="1246505"/>
            <a:ext cx="1150112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本溪改编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小伟利用光具座、蜡烛、光屏和凸透镜等器材探究凸透镜成像规律．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将蜡烛、凸透镜、光屏依次安装在光具座上，点燃蜡烛后发现烛焰的像成在光屏上方．此时应向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</a:t>
            </a:r>
            <a:r>
              <a:rPr lang="zh-CN" sz="3200" b="1">
                <a:ea typeface="宋体" panose="02010600030101010101" pitchFamily="2" charset="-122"/>
              </a:rPr>
              <a:t>调节蜡烛，使烛焰的像成在光屏中央．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23735" y="3618230"/>
            <a:ext cx="6369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上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3" name="图片 -214748253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29305" y="4602480"/>
            <a:ext cx="5533390" cy="19545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26390" y="684530"/>
            <a:ext cx="115011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正确调节后，蜡烛、凸透镜、光屏的位置如图所示．此时光屏上成倒立、等大的像，凸透镜的焦距为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________cm.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100060" y="1601470"/>
            <a:ext cx="10026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10.0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750" y="2756535"/>
            <a:ext cx="5487035" cy="19380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660" y="669290"/>
            <a:ext cx="1147889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凸透镜固定不动，将蜡烛移动到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“35”“25”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“15”)cm</a:t>
            </a:r>
            <a:r>
              <a:rPr lang="zh-CN" sz="3200" b="1">
                <a:ea typeface="宋体" panose="02010600030101010101" pitchFamily="2" charset="-122"/>
              </a:rPr>
              <a:t>刻度线处，移动光屏，直到光屏上出现清晰的倒立、缩小的像．生活中的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照相机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投影仪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放大镜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就是根据这个原理制成的．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(4)</a:t>
            </a:r>
            <a:r>
              <a:rPr lang="zh-CN" sz="3200" b="1">
                <a:ea typeface="宋体" panose="02010600030101010101" pitchFamily="2" charset="-122"/>
              </a:rPr>
              <a:t>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的基础上，保持凸透镜位置不动，将蜡烛和光屏的位置对调，发现光屏上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成清晰的像，这是因为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035165" y="892175"/>
            <a:ext cx="6883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78885" y="2312035"/>
            <a:ext cx="14179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照相机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36085" y="4512945"/>
            <a:ext cx="6267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能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32280" y="5243195"/>
            <a:ext cx="53028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凸透镜成像过程中光路可逆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73100"/>
            <a:ext cx="115100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zh-CN" sz="3200" b="1">
                <a:ea typeface="宋体" panose="02010600030101010101" pitchFamily="2" charset="-122"/>
              </a:rPr>
              <a:t>在探究凸透镜成像规律时，小明用了十个红色的发光二极管按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“F”</a:t>
            </a:r>
            <a:r>
              <a:rPr lang="zh-CN" sz="3200" b="1">
                <a:ea typeface="宋体" panose="02010600030101010101" pitchFamily="2" charset="-122"/>
              </a:rPr>
              <a:t>字样镶嵌排列在白色的板上代替蜡烛作光源，实验装置如图所示．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1655" y="4415155"/>
            <a:ext cx="4610100" cy="1771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5915" y="2829560"/>
            <a:ext cx="1150556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为了确定凸透镜的焦距，小明将凸透镜正对太阳光，再把光屏放在另一侧，改变凸透镜与光屏的距离，直到光屏上出现一个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</a:t>
            </a:r>
            <a:r>
              <a:rPr lang="zh-CN" sz="3200" b="1">
                <a:ea typeface="宋体" panose="02010600030101010101" pitchFamily="2" charset="-122"/>
              </a:rPr>
              <a:t>，测得它与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凸透镜中心的距离为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cm.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3440" y="4474845"/>
            <a:ext cx="31330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最小最亮的光斑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87070"/>
            <a:ext cx="1152017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凸透镜固定在光具座的零刻度线上，小明将光源移至透镜左侧光具座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cm</a:t>
            </a:r>
            <a:r>
              <a:rPr lang="zh-CN" sz="3200" b="1">
                <a:ea typeface="宋体" panose="02010600030101010101" pitchFamily="2" charset="-122"/>
              </a:rPr>
              <a:t>处后，再移动光屏，光屏上将会出现清晰倒立、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放大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缩小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等大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的实像．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(3)</a:t>
            </a:r>
            <a:r>
              <a:rPr lang="zh-CN" sz="3200" b="1">
                <a:sym typeface="+mn-ea"/>
              </a:rPr>
              <a:t>若保持光源和凸透镜的位置不动，换用焦距稍小的凸透镜，为了再次得到清晰的像，接下来应该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___________________</a:t>
            </a:r>
            <a:r>
              <a:rPr lang="zh-CN" sz="3200" b="1">
                <a:sym typeface="+mn-ea"/>
              </a:rPr>
              <a:t>．</a:t>
            </a:r>
            <a:endParaRPr lang="en-US" sz="3200" b="1">
              <a:latin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6260" y="2330450"/>
            <a:ext cx="10534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缩小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6710" y="3599180"/>
            <a:ext cx="114795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   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向左移动光屏，直到光屏上出现清晰的像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5" name="图片 -21474825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25010" y="4809490"/>
            <a:ext cx="4610100" cy="17710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973455"/>
            <a:ext cx="114801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同学们讨论用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“F”</a:t>
            </a:r>
            <a:r>
              <a:rPr lang="zh-CN" sz="3200" b="1">
                <a:ea typeface="宋体" panose="02010600030101010101" pitchFamily="2" charset="-122"/>
              </a:rPr>
              <a:t>形的发光二极管替代蜡烛作为光源，这样的好处是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写出一点即可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7025" y="1671955"/>
            <a:ext cx="11480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光源较稳定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或便于比较像的大小或便于确定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成像的情况等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</a:rPr>
              <a:t>)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417195" y="836930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4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8355" y="817880"/>
            <a:ext cx="82137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探究水在沸腾前后温度变化的特点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2020.18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 </a:t>
            </a:r>
            <a:endParaRPr lang="en-US" altLang="en-US" sz="3200" b="1"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915" y="1337310"/>
            <a:ext cx="115195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陕西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物理学习小组在做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探究水沸腾时温度变化的特点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实验时，装置如图甲所示．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安装实验器材应按照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自下而上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自上而下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的顺序．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32"/>
          <p:cNvPicPr>
            <a:picLocks noChangeAspect="1"/>
          </p:cNvPicPr>
          <p:nvPr/>
        </p:nvPicPr>
        <p:blipFill>
          <a:blip r:embed="rId2"/>
          <a:srcRect r="74384"/>
          <a:stretch>
            <a:fillRect/>
          </a:stretch>
        </p:blipFill>
        <p:spPr>
          <a:xfrm>
            <a:off x="5083810" y="3749675"/>
            <a:ext cx="1556385" cy="2829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607560" y="3000375"/>
            <a:ext cx="18243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自下而上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200" y="655955"/>
            <a:ext cx="115309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在水温升高到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85 ℃</a:t>
            </a:r>
            <a:r>
              <a:rPr lang="zh-CN" sz="3200" b="1">
                <a:ea typeface="宋体" panose="02010600030101010101" pitchFamily="2" charset="-122"/>
              </a:rPr>
              <a:t>后，每隔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min</a:t>
            </a:r>
            <a:r>
              <a:rPr lang="zh-CN" sz="3200" b="1">
                <a:ea typeface="宋体" panose="02010600030101010101" pitchFamily="2" charset="-122"/>
              </a:rPr>
              <a:t>读取一次温度计的示数，直到水沸腾并持续一段时间．将所得数据记录在如下表格中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由实验可知：水沸腾时需要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，但温度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300355" y="2962910"/>
          <a:ext cx="11591925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030"/>
                <a:gridCol w="756285"/>
                <a:gridCol w="755650"/>
                <a:gridCol w="756285"/>
                <a:gridCol w="755650"/>
                <a:gridCol w="756285"/>
                <a:gridCol w="755650"/>
                <a:gridCol w="756285"/>
                <a:gridCol w="755650"/>
                <a:gridCol w="756285"/>
                <a:gridCol w="755650"/>
                <a:gridCol w="756285"/>
                <a:gridCol w="756285"/>
                <a:gridCol w="75565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时间/min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11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温度/℃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94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118100" y="2301875"/>
            <a:ext cx="1083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吸热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52460" y="2301875"/>
            <a:ext cx="18243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保持不变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0200" y="4425950"/>
            <a:ext cx="1156208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(3)</a:t>
            </a:r>
            <a:r>
              <a:rPr lang="zh-CN" sz="3200" b="1">
                <a:sym typeface="+mn-ea"/>
              </a:rPr>
              <a:t>在本次实验中，水的沸点是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______℃</a:t>
            </a:r>
            <a:r>
              <a:rPr lang="zh-CN" sz="3200" b="1">
                <a:sym typeface="+mn-ea"/>
              </a:rPr>
              <a:t>，由此可知当地大气压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______(</a:t>
            </a:r>
            <a:r>
              <a:rPr lang="zh-CN" sz="3200" b="1">
                <a:sym typeface="+mn-ea"/>
              </a:rPr>
              <a:t>选填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sym typeface="+mn-ea"/>
              </a:rPr>
              <a:t>高于</a:t>
            </a:r>
            <a:r>
              <a:rPr lang="en-US" sz="3200" b="1">
                <a:latin typeface="Times New Roman" panose="02020603050405020304" charset="0"/>
                <a:sym typeface="+mn-ea"/>
              </a:rPr>
              <a:t>”“</a:t>
            </a:r>
            <a:r>
              <a:rPr lang="zh-CN" sz="3200" b="1">
                <a:sym typeface="+mn-ea"/>
              </a:rPr>
              <a:t>低于</a:t>
            </a:r>
            <a:r>
              <a:rPr lang="en-US" sz="3200" b="1">
                <a:latin typeface="Times New Roman" panose="02020603050405020304" charset="0"/>
                <a:sym typeface="+mn-ea"/>
              </a:rPr>
              <a:t>”</a:t>
            </a:r>
            <a:r>
              <a:rPr lang="zh-CN" sz="3200" b="1">
                <a:sym typeface="+mn-ea"/>
              </a:rPr>
              <a:t>或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sym typeface="+mn-ea"/>
              </a:rPr>
              <a:t>等于</a:t>
            </a:r>
            <a:r>
              <a:rPr lang="en-US" sz="3200" b="1">
                <a:latin typeface="Times New Roman" panose="02020603050405020304" charset="0"/>
                <a:sym typeface="+mn-ea"/>
              </a:rPr>
              <a:t>”)1</a:t>
            </a:r>
            <a:r>
              <a:rPr lang="zh-CN" sz="3200" b="1">
                <a:sym typeface="+mn-ea"/>
              </a:rPr>
              <a:t>标准大气压．</a:t>
            </a:r>
            <a:endParaRPr lang="zh-CN" altLang="en-US" sz="3200" b="1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0285" y="4644390"/>
            <a:ext cx="7080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98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8145" y="5354955"/>
            <a:ext cx="11449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低于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660" y="645160"/>
            <a:ext cx="1148016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初步得出结论后，等水温降至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85 ℃</a:t>
            </a:r>
            <a:r>
              <a:rPr lang="zh-CN" sz="3200" b="1">
                <a:ea typeface="宋体" panose="02010600030101010101" pitchFamily="2" charset="-122"/>
              </a:rPr>
              <a:t>以下后，另一位同学继续利用该装置再次进行实验，并在同一坐标系中画出水沸腾前后温度随时间变化的图像，如图乙所示，从两次实验的图像中可看出，水从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85 ℃</a:t>
            </a:r>
            <a:r>
              <a:rPr lang="zh-CN" sz="3200" b="1">
                <a:ea typeface="宋体" panose="02010600030101010101" pitchFamily="2" charset="-122"/>
              </a:rPr>
              <a:t>加热至刚沸腾时，所用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不同，原因可能是水的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不同．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32"/>
          <p:cNvPicPr>
            <a:picLocks noChangeAspect="1"/>
          </p:cNvPicPr>
          <p:nvPr/>
        </p:nvPicPr>
        <p:blipFill>
          <a:blip r:embed="rId1"/>
          <a:srcRect l="38653"/>
          <a:stretch>
            <a:fillRect/>
          </a:stretch>
        </p:blipFill>
        <p:spPr>
          <a:xfrm>
            <a:off x="8188325" y="3069590"/>
            <a:ext cx="3380740" cy="2567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425450" y="3768090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时间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51170" y="3768090"/>
            <a:ext cx="10325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质量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4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5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KSO_WM_UNIT_TABLE_BEAUTIFY" val="smartTable{749e83da-6fda-453c-bfa5-2997c7ce6d9f}"/>
  <p:tag name="TABLE_ENDDRAG_ORIGIN_RECT" val="679*83"/>
  <p:tag name="TABLE_ENDDRAG_RECT" val="139*194*679*83"/>
</p:tagLst>
</file>

<file path=ppt/tags/tag8.xml><?xml version="1.0" encoding="utf-8"?>
<p:tagLst xmlns:p="http://schemas.openxmlformats.org/presentationml/2006/main">
  <p:tag name="KSO_WM_UNIT_PLACING_PICTURE_USER_VIEWPORT" val="{&quot;height&quot;:4704,&quot;width&quot;:13838}"/>
</p:tagLst>
</file>

<file path=ppt/tags/tag9.xml><?xml version="1.0" encoding="utf-8"?>
<p:tagLst xmlns:p="http://schemas.openxmlformats.org/presentationml/2006/main">
  <p:tag name="KSO_WM_UNIT_TABLE_BEAUTIFY" val="smartTable{80ce5fbb-75ed-4134-b441-8d363f6402f7}"/>
  <p:tag name="TABLE_ENDDRAG_ORIGIN_RECT" val="678*130"/>
  <p:tag name="TABLE_ENDDRAG_RECT" val="141*373*678*130"/>
</p:tagLst>
</file>

<file path=ppt/tags/tag10.xml><?xml version="1.0" encoding="utf-8"?>
<p:tagLst xmlns:p="http://schemas.openxmlformats.org/presentationml/2006/main">
  <p:tag name="KSO_WM_UNIT_TABLE_BEAUTIFY" val="smartTable{80ce5fbb-75ed-4134-b441-8d363f6402f7}"/>
  <p:tag name="TABLE_ENDDRAG_ORIGIN_RECT" val="678*130"/>
  <p:tag name="TABLE_ENDDRAG_RECT" val="141*373*678*130"/>
</p:tagLst>
</file>

<file path=ppt/tags/tag11.xml><?xml version="1.0" encoding="utf-8"?>
<p:tagLst xmlns:p="http://schemas.openxmlformats.org/presentationml/2006/main">
  <p:tag name="KSO_WM_UNIT_TABLE_BEAUTIFY" val="smartTable{13e083b2-11fa-4401-88b2-86d883150e5e}"/>
  <p:tag name="TABLE_ENDDRAG_ORIGIN_RECT" val="503*120"/>
  <p:tag name="TABLE_ENDDRAG_RECT" val="116*380*503*120"/>
</p:tagLst>
</file>

<file path=ppt/tags/tag12.xml><?xml version="1.0" encoding="utf-8"?>
<p:tagLst xmlns:p="http://schemas.openxmlformats.org/presentationml/2006/main">
  <p:tag name="KSO_WM_UNIT_TABLE_BEAUTIFY" val="smartTable{b2ec627b-6806-47cc-9c38-ec68126a73e3}"/>
  <p:tag name="TABLE_ENDDRAG_ORIGIN_RECT" val="681*68"/>
  <p:tag name="TABLE_ENDDRAG_RECT" val="137*467*681*68"/>
</p:tagLst>
</file>

<file path=ppt/tags/tag13.xml><?xml version="1.0" encoding="utf-8"?>
<p:tagLst xmlns:p="http://schemas.openxmlformats.org/presentationml/2006/main">
  <p:tag name="KSO_WM_UNIT_TABLE_BEAUTIFY" val="smartTable{8ac7baf4-d339-4bd1-aec4-16c8656b6164}"/>
  <p:tag name="TABLE_ENDDRAG_ORIGIN_RECT" val="682*108"/>
  <p:tag name="TABLE_ENDDRAG_RECT" val="136*440*682*108"/>
</p:tagLst>
</file>

<file path=ppt/tags/tag14.xml><?xml version="1.0" encoding="utf-8"?>
<p:tagLst xmlns:p="http://schemas.openxmlformats.org/presentationml/2006/main">
  <p:tag name="KSO_WM_UNIT_TABLE_BEAUTIFY" val="smartTable{936a0f77-1ff3-4de5-b412-2ed2dc3fed96}"/>
  <p:tag name="TABLE_ENDDRAG_ORIGIN_RECT" val="674*151"/>
  <p:tag name="TABLE_ENDDRAG_RECT" val="142*446*674*151"/>
</p:tagLst>
</file>

<file path=ppt/tags/tag15.xml><?xml version="1.0" encoding="utf-8"?>
<p:tagLst xmlns:p="http://schemas.openxmlformats.org/presentationml/2006/main">
  <p:tag name="KSO_WM_UNIT_TABLE_BEAUTIFY" val="smartTable{ff9ac007-a54e-47e5-b0bb-c4cf57cfb5e1}"/>
  <p:tag name="TABLE_ENDDRAG_ORIGIN_RECT" val="912*66"/>
  <p:tag name="TABLE_ENDDRAG_RECT" val="26*243*912*66"/>
</p:tagLst>
</file>

<file path=ppt/tags/tag16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12890</Words>
  <Application>WPS 演示</Application>
  <PresentationFormat>宽屏</PresentationFormat>
  <Paragraphs>1062</Paragraphs>
  <Slides>89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89</vt:i4>
      </vt:variant>
    </vt:vector>
  </HeadingPairs>
  <TitlesOfParts>
    <vt:vector size="113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华文仿宋</vt:lpstr>
      <vt:lpstr>华文楷体</vt:lpstr>
      <vt:lpstr>Arial Unicode MS</vt:lpstr>
      <vt:lpstr>Wingdings</vt:lpstr>
      <vt:lpstr>Calibri</vt:lpstr>
      <vt:lpstr>物理课件咨询：18092199615（微信）   1045472853（QQ）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698</cp:revision>
  <dcterms:created xsi:type="dcterms:W3CDTF">2019-06-19T02:08:00Z</dcterms:created>
  <dcterms:modified xsi:type="dcterms:W3CDTF">2023-06-19T03:28:48Z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