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  <p:sldMasterId id="2147483685" r:id="rId4"/>
    <p:sldMasterId id="2147483697" r:id="rId5"/>
  </p:sldMasterIdLst>
  <p:notesMasterIdLst>
    <p:notesMasterId r:id="rId41"/>
  </p:notesMasterIdLst>
  <p:handoutMasterIdLst>
    <p:handoutMasterId r:id="rId42"/>
  </p:handoutMasterIdLst>
  <p:sldIdLst>
    <p:sldId id="284" r:id="rId6"/>
    <p:sldId id="341" r:id="rId7"/>
    <p:sldId id="411" r:id="rId8"/>
    <p:sldId id="412" r:id="rId9"/>
    <p:sldId id="343" r:id="rId10"/>
    <p:sldId id="286" r:id="rId11"/>
    <p:sldId id="287" r:id="rId12"/>
    <p:sldId id="288" r:id="rId13"/>
    <p:sldId id="406" r:id="rId14"/>
    <p:sldId id="289" r:id="rId15"/>
    <p:sldId id="290" r:id="rId16"/>
    <p:sldId id="291" r:id="rId17"/>
    <p:sldId id="293" r:id="rId18"/>
    <p:sldId id="407" r:id="rId19"/>
    <p:sldId id="351" r:id="rId20"/>
    <p:sldId id="413" r:id="rId21"/>
    <p:sldId id="414" r:id="rId22"/>
    <p:sldId id="415" r:id="rId23"/>
    <p:sldId id="416" r:id="rId24"/>
    <p:sldId id="379" r:id="rId25"/>
    <p:sldId id="405" r:id="rId26"/>
    <p:sldId id="305" r:id="rId27"/>
    <p:sldId id="306" r:id="rId28"/>
    <p:sldId id="409" r:id="rId29"/>
    <p:sldId id="307" r:id="rId30"/>
    <p:sldId id="304" r:id="rId31"/>
    <p:sldId id="410" r:id="rId32"/>
    <p:sldId id="408" r:id="rId33"/>
    <p:sldId id="362" r:id="rId34"/>
    <p:sldId id="363" r:id="rId35"/>
    <p:sldId id="364" r:id="rId36"/>
    <p:sldId id="365" r:id="rId37"/>
    <p:sldId id="366" r:id="rId38"/>
    <p:sldId id="367" r:id="rId39"/>
    <p:sldId id="368" r:id="rId40"/>
  </p:sldIdLst>
  <p:sldSz cx="9144000" cy="6858000" type="screen4x3"/>
  <p:notesSz cx="6797675" cy="992822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18" autoAdjust="0"/>
  </p:normalViewPr>
  <p:slideViewPr>
    <p:cSldViewPr>
      <p:cViewPr varScale="1">
        <p:scale>
          <a:sx n="63" d="100"/>
          <a:sy n="63" d="100"/>
        </p:scale>
        <p:origin x="1380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BC2C7B-1840-4828-8152-AC73E1406068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7E11BF-3501-42D0-AB38-1054FB0329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3466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72D8B8-D9D4-4013-BCBC-C9D0DEF459A1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F85A06-6FE1-4C0F-8791-057DDDE561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820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fld id="{31018B86-C8DC-48A0-B58D-B2E1B5604373}" type="slidenum">
              <a:rPr lang="en-US" altLang="zh-CN">
                <a:solidFill>
                  <a:prstClr val="black"/>
                </a:solidFill>
              </a:rPr>
              <a:t>20</a:t>
            </a:fld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fld id="{31018B86-C8DC-48A0-B58D-B2E1B5604373}" type="slidenum">
              <a:rPr lang="en-US" altLang="zh-CN">
                <a:solidFill>
                  <a:prstClr val="black"/>
                </a:solidFill>
              </a:rPr>
              <a:t>21</a:t>
            </a:fld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>
              <a:ea typeface="宋体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2019/9/24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2019/9/24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2019/9/24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2019/9/24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2019/9/24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2019/9/24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2019/9/24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2019/9/24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2019/9/24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2019/9/24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2019/9/24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36DC17-6808-421A-8A9A-D330D71C65E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E2F65E-9720-4C25-ADF4-7227346078A1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E40391-6529-4E07-9460-1B9C84B0B88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46B1DB-DFA5-4017-97C4-5B2A62B25E25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82E3AF-1FCE-44E3-B216-233B000748DE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72C11-16FF-4A90-B4C2-96AE6C972021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E00D96-B008-419A-9B8B-28CB55AD1B86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5EE62-81C5-4703-A0AF-AA1C4B90CE0F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09D8D5-FBD2-46D5-A6C8-C78E35216CB4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2C4A0A-FC5A-45D3-8F0E-22A48D7DF7C8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43C0D5-2CA2-45F3-A34C-930E3BAEEB5C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omb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33969-C631-4D0C-86D4-D7FFC1CBE9F1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267F1-F8FD-40FE-86A3-AEDDC77E31C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5E57A-DF0A-4941-B383-9031795CC5A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D9EAE-822F-4B3D-9A1F-528A5ABE53A7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4A9EC-BE7D-4FE2-999B-37F5DA93473A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3D764-A61D-4CB1-803B-0DFC477FD36C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8FFF-49A6-455C-82AE-9AF6133AE158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D00EB-D0D8-4D6A-9615-09794B19D9D4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2A47F-D812-4156-9F8A-BEC02378E521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36F0B-5CB1-450D-AF54-8676F2049B06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B4A39-2D92-4D87-BBB4-E0C8187483F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5410200" y="152400"/>
            <a:ext cx="3657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000000"/>
                </a:solidFill>
                <a:latin typeface="宋体" charset="-122"/>
              </a:rPr>
              <a:t>高考总复习</a:t>
            </a:r>
            <a:r>
              <a:rPr lang="en-US" altLang="zh-CN" b="1">
                <a:solidFill>
                  <a:srgbClr val="000000"/>
                </a:solidFill>
                <a:latin typeface="宋体" charset="-122"/>
              </a:rPr>
              <a:t>·</a:t>
            </a:r>
            <a:r>
              <a:rPr lang="zh-CN" altLang="en-US" b="1">
                <a:solidFill>
                  <a:srgbClr val="000000"/>
                </a:solidFill>
              </a:rPr>
              <a:t>人教版</a:t>
            </a:r>
            <a:r>
              <a:rPr lang="en-US" altLang="zh-CN" b="1">
                <a:solidFill>
                  <a:srgbClr val="000000"/>
                </a:solidFill>
                <a:latin typeface="宋体" charset="-122"/>
              </a:rPr>
              <a:t>·</a:t>
            </a:r>
            <a:r>
              <a:rPr lang="zh-CN" altLang="en-US" b="1">
                <a:solidFill>
                  <a:srgbClr val="000000"/>
                </a:solidFill>
                <a:latin typeface="宋体" charset="-122"/>
              </a:rPr>
              <a:t>英语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2019/9/24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1E327B-2D6A-495E-B144-311D29DCBE1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99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99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99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99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99" accel="100000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99" accel="100000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1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175"/>
            <a:ext cx="9140825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 smtClean="0">
                <a:latin typeface="+mn-lt"/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smtClean="0">
                <a:latin typeface="+mn-lt"/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smtClean="0">
                <a:latin typeface="+mn-lt"/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D31C0E-FE63-4995-95C9-009457C65773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4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lum bright="32000"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3" name="Rectangle 17"/>
          <p:cNvSpPr>
            <a:spLocks noChangeArrowheads="1"/>
          </p:cNvSpPr>
          <p:nvPr/>
        </p:nvSpPr>
        <p:spPr bwMode="auto">
          <a:xfrm>
            <a:off x="1763688" y="1352962"/>
            <a:ext cx="5334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chemeClr val="bg1"/>
                </a:solidFill>
                <a:latin typeface="Times New Roman" pitchFamily="18" charset="0"/>
                <a:ea typeface="隶书" pitchFamily="49" charset="-122"/>
              </a:rPr>
              <a:t>Module</a:t>
            </a:r>
            <a:r>
              <a:rPr lang="zh-CN" altLang="en-US" sz="4000" b="1" dirty="0">
                <a:solidFill>
                  <a:schemeClr val="bg1"/>
                </a:solidFill>
                <a:latin typeface="Times New Roman" pitchFamily="18" charset="0"/>
                <a:ea typeface="隶书" pitchFamily="49" charset="-122"/>
              </a:rPr>
              <a:t> </a:t>
            </a:r>
            <a:r>
              <a:rPr lang="en-US" altLang="zh-CN" sz="4000" b="1" dirty="0">
                <a:solidFill>
                  <a:schemeClr val="bg1"/>
                </a:solidFill>
                <a:latin typeface="Times New Roman" pitchFamily="18" charset="0"/>
                <a:ea typeface="隶书" pitchFamily="49" charset="-122"/>
              </a:rPr>
              <a:t>1</a:t>
            </a:r>
            <a:r>
              <a:rPr lang="zh-CN" altLang="en-US" sz="4000" b="1" dirty="0">
                <a:solidFill>
                  <a:schemeClr val="bg1"/>
                </a:solidFill>
                <a:latin typeface="Times New Roman" pitchFamily="18" charset="0"/>
                <a:ea typeface="隶书" pitchFamily="49" charset="-122"/>
              </a:rPr>
              <a:t>　</a:t>
            </a:r>
            <a:r>
              <a:rPr lang="zh-CN" altLang="en-US" sz="4000" dirty="0">
                <a:solidFill>
                  <a:schemeClr val="bg1"/>
                </a:solidFill>
                <a:latin typeface="Times New Roman" pitchFamily="18" charset="0"/>
                <a:ea typeface="隶书" pitchFamily="49" charset="-122"/>
              </a:rPr>
              <a:t>          </a:t>
            </a:r>
            <a:endParaRPr lang="zh-CN" altLang="en-US" sz="4000" b="1" dirty="0">
              <a:solidFill>
                <a:schemeClr val="bg1"/>
              </a:solidFill>
              <a:latin typeface="Times New Roman" pitchFamily="18" charset="0"/>
              <a:ea typeface="隶书" pitchFamily="49" charset="-122"/>
            </a:endParaRPr>
          </a:p>
        </p:txBody>
      </p:sp>
      <p:sp>
        <p:nvSpPr>
          <p:cNvPr id="4114" name="Rectangle 18"/>
          <p:cNvSpPr>
            <a:spLocks noChangeArrowheads="1"/>
          </p:cNvSpPr>
          <p:nvPr/>
        </p:nvSpPr>
        <p:spPr bwMode="auto">
          <a:xfrm>
            <a:off x="755576" y="2060848"/>
            <a:ext cx="7632848" cy="64633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Unit  2</a:t>
            </a:r>
            <a:r>
              <a:rPr lang="en-US" altLang="zh-CN" sz="3600" dirty="0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      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English around the world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3" grpId="0"/>
      <p:bldP spid="41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5" name="WordArt 3"/>
          <p:cNvSpPr>
            <a:spLocks noChangeArrowheads="1" noChangeShapeType="1" noTextEdit="1"/>
          </p:cNvSpPr>
          <p:nvPr/>
        </p:nvSpPr>
        <p:spPr bwMode="auto">
          <a:xfrm>
            <a:off x="609600" y="1524000"/>
            <a:ext cx="6934200" cy="3581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 dirty="0">
                <a:ln w="9525">
                  <a:solidFill>
                    <a:srgbClr val="CC99FF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黑体"/>
                <a:ea typeface="黑体"/>
              </a:rPr>
              <a:t>Summary of Reading 1</a:t>
            </a:r>
            <a:endParaRPr lang="zh-CN" altLang="en-US" sz="3600" kern="10" dirty="0">
              <a:ln w="9525">
                <a:solidFill>
                  <a:srgbClr val="CC99FF"/>
                </a:solidFill>
                <a:rou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黑体"/>
              <a:ea typeface="黑体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74F269-51C6-4AE3-947D-E0F47D5008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536" y="764124"/>
            <a:ext cx="8280920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70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________of people from England ________  __________________spreading the English language._________, English is __________spoken as an _________or common language in many countries, _________America, </a:t>
            </a:r>
            <a:r>
              <a:rPr kumimoji="0" lang="en-US" altLang="zh-CN" sz="2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Singapore</a:t>
            </a: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kumimoji="0" lang="en-US" altLang="zh-CN" sz="2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Malaysia</a:t>
            </a: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and some </a:t>
            </a:r>
            <a:r>
              <a:rPr kumimoji="0" lang="en-US" altLang="zh-CN" sz="2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African</a:t>
            </a: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countries. All __________British English, the English spoken in these countries can be well understood by ______ English speakers. But_________, these </a:t>
            </a:r>
            <a:r>
              <a:rPr kumimoji="0" lang="en-US" altLang="zh-CN" sz="28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Englishes</a:t>
            </a: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have been _______ changing in_________,_________, __________and the ______ of___________. </a:t>
            </a:r>
            <a:endParaRPr kumimoji="0" lang="en-US" altLang="zh-CN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6F98C577-88DC-4BB6-80A3-E7E07A7ED083}"/>
              </a:ext>
            </a:extLst>
          </p:cNvPr>
          <p:cNvSpPr/>
          <p:nvPr/>
        </p:nvSpPr>
        <p:spPr>
          <a:xfrm>
            <a:off x="756745" y="808990"/>
            <a:ext cx="14276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Voyages</a:t>
            </a:r>
            <a:endParaRPr lang="zh-CN" altLang="en-US" sz="2800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F0B69B9-6A0C-487B-AD0A-3EDBB8DD3BB4}"/>
              </a:ext>
            </a:extLst>
          </p:cNvPr>
          <p:cNvSpPr/>
          <p:nvPr/>
        </p:nvSpPr>
        <p:spPr>
          <a:xfrm>
            <a:off x="5982761" y="755074"/>
            <a:ext cx="14029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play an </a:t>
            </a:r>
            <a:endParaRPr lang="zh-CN" altLang="en-US" sz="2800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B65422F-44EF-470C-A0DC-E2F9890E080F}"/>
              </a:ext>
            </a:extLst>
          </p:cNvPr>
          <p:cNvSpPr/>
          <p:nvPr/>
        </p:nvSpPr>
        <p:spPr>
          <a:xfrm>
            <a:off x="467544" y="1261784"/>
            <a:ext cx="29706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important part in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800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A40E0F9-913C-401F-87D2-A83D9EB6E1C0}"/>
              </a:ext>
            </a:extLst>
          </p:cNvPr>
          <p:cNvSpPr/>
          <p:nvPr/>
        </p:nvSpPr>
        <p:spPr>
          <a:xfrm>
            <a:off x="1966890" y="1700808"/>
            <a:ext cx="15560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At present</a:t>
            </a:r>
            <a:endParaRPr lang="zh-CN" altLang="en-US" sz="2400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0C08585-E067-40B5-96B5-D078A8E95E10}"/>
              </a:ext>
            </a:extLst>
          </p:cNvPr>
          <p:cNvSpPr/>
          <p:nvPr/>
        </p:nvSpPr>
        <p:spPr>
          <a:xfrm>
            <a:off x="5212316" y="1670030"/>
            <a:ext cx="1774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frequently</a:t>
            </a:r>
            <a:endParaRPr lang="zh-CN" altLang="en-US" sz="28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A1A7C47-74A7-4AB6-994A-7C8A51F52B06}"/>
              </a:ext>
            </a:extLst>
          </p:cNvPr>
          <p:cNvSpPr/>
          <p:nvPr/>
        </p:nvSpPr>
        <p:spPr>
          <a:xfrm>
            <a:off x="1038424" y="2101603"/>
            <a:ext cx="1241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official</a:t>
            </a:r>
            <a:endParaRPr lang="zh-CN" altLang="en-US" sz="2800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67321798-01C6-4BD4-8010-41C251B83F96}"/>
              </a:ext>
            </a:extLst>
          </p:cNvPr>
          <p:cNvSpPr/>
          <p:nvPr/>
        </p:nvSpPr>
        <p:spPr>
          <a:xfrm>
            <a:off x="2153580" y="2492006"/>
            <a:ext cx="13821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such as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800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4DCED66E-A2B0-45E1-817D-94AADCB7AEC1}"/>
              </a:ext>
            </a:extLst>
          </p:cNvPr>
          <p:cNvSpPr/>
          <p:nvPr/>
        </p:nvSpPr>
        <p:spPr>
          <a:xfrm>
            <a:off x="5364537" y="2914035"/>
            <a:ext cx="16225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based on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8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7A5FB10-8F5D-41ED-92EE-F24CB31B18D4}"/>
              </a:ext>
            </a:extLst>
          </p:cNvPr>
          <p:cNvSpPr/>
          <p:nvPr/>
        </p:nvSpPr>
        <p:spPr>
          <a:xfrm>
            <a:off x="3388813" y="3782501"/>
            <a:ext cx="1122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native</a:t>
            </a:r>
            <a:endParaRPr lang="zh-CN" altLang="en-US" sz="2800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0A203765-781E-4B0F-90AD-B03D1946C639}"/>
              </a:ext>
            </a:extLst>
          </p:cNvPr>
          <p:cNvSpPr/>
          <p:nvPr/>
        </p:nvSpPr>
        <p:spPr>
          <a:xfrm>
            <a:off x="1038424" y="4219888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actually</a:t>
            </a:r>
            <a:endParaRPr lang="zh-CN" altLang="en-US" sz="2800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A16A5AB6-279C-4FBE-854E-B49425579622}"/>
              </a:ext>
            </a:extLst>
          </p:cNvPr>
          <p:cNvSpPr/>
          <p:nvPr/>
        </p:nvSpPr>
        <p:spPr>
          <a:xfrm>
            <a:off x="6818887" y="4219888"/>
            <a:ext cx="16610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gradually</a:t>
            </a:r>
            <a:endParaRPr lang="zh-CN" altLang="en-US" sz="2800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8EE653DB-E6BF-493F-82B5-7F4C640BECAE}"/>
              </a:ext>
            </a:extLst>
          </p:cNvPr>
          <p:cNvSpPr/>
          <p:nvPr/>
        </p:nvSpPr>
        <p:spPr>
          <a:xfrm>
            <a:off x="2338722" y="4657630"/>
            <a:ext cx="13003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accents</a:t>
            </a:r>
            <a:endParaRPr lang="zh-CN" altLang="en-US" sz="2800" dirty="0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C57BB3A4-C174-4DD0-A616-928B3BCE0F4C}"/>
              </a:ext>
            </a:extLst>
          </p:cNvPr>
          <p:cNvSpPr/>
          <p:nvPr/>
        </p:nvSpPr>
        <p:spPr>
          <a:xfrm>
            <a:off x="3950024" y="4636386"/>
            <a:ext cx="15007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spellings</a:t>
            </a:r>
            <a:endParaRPr lang="zh-CN" altLang="en-US" sz="2800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1BB971FA-B0EC-46FE-BCEF-AAB4FBEF57BC}"/>
              </a:ext>
            </a:extLst>
          </p:cNvPr>
          <p:cNvSpPr/>
          <p:nvPr/>
        </p:nvSpPr>
        <p:spPr>
          <a:xfrm>
            <a:off x="5619579" y="4640948"/>
            <a:ext cx="19318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expressions</a:t>
            </a:r>
            <a:endParaRPr lang="zh-CN" altLang="en-US" sz="2800" dirty="0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4B66B965-2A33-4A87-9A91-32319BB44D24}"/>
              </a:ext>
            </a:extLst>
          </p:cNvPr>
          <p:cNvSpPr/>
          <p:nvPr/>
        </p:nvSpPr>
        <p:spPr>
          <a:xfrm>
            <a:off x="992399" y="5065724"/>
            <a:ext cx="10422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usage</a:t>
            </a:r>
            <a:endParaRPr lang="zh-CN" altLang="en-US" sz="2800" dirty="0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E3F1D39B-65AF-43B4-985F-AAE695FAE412}"/>
              </a:ext>
            </a:extLst>
          </p:cNvPr>
          <p:cNvSpPr/>
          <p:nvPr/>
        </p:nvSpPr>
        <p:spPr>
          <a:xfrm>
            <a:off x="2524973" y="5091495"/>
            <a:ext cx="18998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vocabulary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599686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6CBDDC8-95A0-4442-9F7D-425A0BFCC1D4}"/>
              </a:ext>
            </a:extLst>
          </p:cNvPr>
          <p:cNvSpPr/>
          <p:nvPr/>
        </p:nvSpPr>
        <p:spPr>
          <a:xfrm>
            <a:off x="467544" y="692696"/>
            <a:ext cx="820891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	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this fact, you can __________</a:t>
            </a:r>
          </a:p>
          <a:p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differences to tell which country the foreigners of your _______ are from. For example, if a boss _______________his driver, “_______________to my __________ by ____ and take some ____ for my trucks and_____”, instead of__________, “Please come to my ____by _______ and take some ______ for my _____ and taxis”, you can __________  his American_______ , while the _____________ that he is British.</a:t>
            </a:r>
            <a:endParaRPr lang="zh-CN" altLang="en-US" sz="3200" b="1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BAFA180-D079-4DF5-9C53-4FF35B7F31F5}"/>
              </a:ext>
            </a:extLst>
          </p:cNvPr>
          <p:cNvSpPr/>
          <p:nvPr/>
        </p:nvSpPr>
        <p:spPr>
          <a:xfrm>
            <a:off x="1403648" y="736432"/>
            <a:ext cx="1898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Because of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800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113B55A-E6F9-4BE8-A6B6-F8CD1BB7ECA9}"/>
              </a:ext>
            </a:extLst>
          </p:cNvPr>
          <p:cNvSpPr/>
          <p:nvPr/>
        </p:nvSpPr>
        <p:spPr>
          <a:xfrm>
            <a:off x="6444208" y="728896"/>
            <a:ext cx="20906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make use of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800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9BB0E214-FE93-45E0-80EB-42966F8EF8FA}"/>
              </a:ext>
            </a:extLst>
          </p:cNvPr>
          <p:cNvSpPr/>
          <p:nvPr/>
        </p:nvSpPr>
        <p:spPr>
          <a:xfrm>
            <a:off x="3851920" y="1717100"/>
            <a:ext cx="10230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block</a:t>
            </a:r>
            <a:endParaRPr lang="zh-CN" altLang="en-US" sz="2800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97A5FFC-2CFA-46D0-A86D-C94E0813601F}"/>
              </a:ext>
            </a:extLst>
          </p:cNvPr>
          <p:cNvSpPr/>
          <p:nvPr/>
        </p:nvSpPr>
        <p:spPr>
          <a:xfrm>
            <a:off x="3635896" y="2204864"/>
            <a:ext cx="31999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fluently commands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800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17E5D40-23F5-44B7-A1C3-0E810C4262F7}"/>
              </a:ext>
            </a:extLst>
          </p:cNvPr>
          <p:cNvSpPr/>
          <p:nvPr/>
        </p:nvSpPr>
        <p:spPr>
          <a:xfrm>
            <a:off x="682296" y="2679949"/>
            <a:ext cx="33409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Come up straight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32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49C082A9-5739-4B79-8468-ADB183367153}"/>
              </a:ext>
            </a:extLst>
          </p:cNvPr>
          <p:cNvSpPr/>
          <p:nvPr/>
        </p:nvSpPr>
        <p:spPr>
          <a:xfrm>
            <a:off x="4874957" y="2692628"/>
            <a:ext cx="20297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apartment</a:t>
            </a:r>
            <a:endParaRPr lang="zh-CN" altLang="en-US" sz="3200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6FE79E1-944E-4A6F-B258-5E5DD05A27FC}"/>
              </a:ext>
            </a:extLst>
          </p:cNvPr>
          <p:cNvSpPr/>
          <p:nvPr/>
        </p:nvSpPr>
        <p:spPr>
          <a:xfrm>
            <a:off x="7545235" y="2728084"/>
            <a:ext cx="623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lift</a:t>
            </a:r>
            <a:endParaRPr lang="zh-CN" altLang="en-US" sz="2800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50D11B57-FCA7-4866-897E-688FF30F107F}"/>
              </a:ext>
            </a:extLst>
          </p:cNvPr>
          <p:cNvSpPr/>
          <p:nvPr/>
        </p:nvSpPr>
        <p:spPr>
          <a:xfrm>
            <a:off x="3103181" y="3244334"/>
            <a:ext cx="6832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gas</a:t>
            </a:r>
            <a:endParaRPr lang="zh-CN" altLang="en-US" sz="28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906B8F63-5E41-48B7-904B-672C4275C565}"/>
              </a:ext>
            </a:extLst>
          </p:cNvPr>
          <p:cNvSpPr/>
          <p:nvPr/>
        </p:nvSpPr>
        <p:spPr>
          <a:xfrm>
            <a:off x="7216566" y="3251408"/>
            <a:ext cx="8627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cabs</a:t>
            </a:r>
            <a:endParaRPr lang="zh-CN" altLang="en-US" sz="2800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A0394992-81DE-43F1-8BBF-573C5F54F8F3}"/>
              </a:ext>
            </a:extLst>
          </p:cNvPr>
          <p:cNvSpPr/>
          <p:nvPr/>
        </p:nvSpPr>
        <p:spPr>
          <a:xfrm>
            <a:off x="2303265" y="3705282"/>
            <a:ext cx="1794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requesting</a:t>
            </a:r>
            <a:endParaRPr lang="zh-CN" altLang="en-US" sz="2800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8F71D6CB-8163-4F86-AACD-480D496ADB92}"/>
              </a:ext>
            </a:extLst>
          </p:cNvPr>
          <p:cNvSpPr/>
          <p:nvPr/>
        </p:nvSpPr>
        <p:spPr>
          <a:xfrm>
            <a:off x="486768" y="4210090"/>
            <a:ext cx="7040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flat</a:t>
            </a:r>
            <a:endParaRPr lang="zh-CN" altLang="en-US" sz="2800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A6EFEC61-5F9B-4A2B-B555-BEFB71494606}"/>
              </a:ext>
            </a:extLst>
          </p:cNvPr>
          <p:cNvSpPr/>
          <p:nvPr/>
        </p:nvSpPr>
        <p:spPr>
          <a:xfrm>
            <a:off x="1846266" y="4159977"/>
            <a:ext cx="1598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elevator</a:t>
            </a:r>
            <a:endParaRPr lang="zh-CN" altLang="en-US" sz="3200" dirty="0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CA69B2FB-1951-4031-B932-3D5C16F4A9CE}"/>
              </a:ext>
            </a:extLst>
          </p:cNvPr>
          <p:cNvSpPr/>
          <p:nvPr/>
        </p:nvSpPr>
        <p:spPr>
          <a:xfrm>
            <a:off x="5990974" y="4154874"/>
            <a:ext cx="12255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petrol</a:t>
            </a:r>
            <a:endParaRPr lang="zh-CN" altLang="en-US" sz="3200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6E2EC3C3-5230-45C9-8508-A5B4A54409F9}"/>
              </a:ext>
            </a:extLst>
          </p:cNvPr>
          <p:cNvSpPr/>
          <p:nvPr/>
        </p:nvSpPr>
        <p:spPr>
          <a:xfrm>
            <a:off x="486768" y="4682773"/>
            <a:ext cx="117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lorries</a:t>
            </a:r>
            <a:endParaRPr lang="zh-CN" altLang="en-US" sz="2800" dirty="0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B3A836D9-AA0D-49AD-9D2B-67D623E7A87D}"/>
              </a:ext>
            </a:extLst>
          </p:cNvPr>
          <p:cNvSpPr/>
          <p:nvPr/>
        </p:nvSpPr>
        <p:spPr>
          <a:xfrm>
            <a:off x="5140895" y="4682773"/>
            <a:ext cx="18427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recognize</a:t>
            </a:r>
            <a:endParaRPr lang="zh-CN" altLang="en-US" sz="3200" dirty="0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94CABE78-DA31-41B0-8B6C-CF33FC65DD48}"/>
              </a:ext>
            </a:extLst>
          </p:cNvPr>
          <p:cNvSpPr/>
          <p:nvPr/>
        </p:nvSpPr>
        <p:spPr>
          <a:xfrm>
            <a:off x="2256525" y="5137175"/>
            <a:ext cx="13628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identity</a:t>
            </a:r>
            <a:endParaRPr lang="zh-CN" altLang="en-US" sz="2800" dirty="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3E048041-5C8D-436A-BF03-2DD7E885AC95}"/>
              </a:ext>
            </a:extLst>
          </p:cNvPr>
          <p:cNvSpPr/>
          <p:nvPr/>
        </p:nvSpPr>
        <p:spPr>
          <a:xfrm>
            <a:off x="5700631" y="5180724"/>
            <a:ext cx="10214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latter</a:t>
            </a:r>
            <a:endParaRPr lang="zh-CN" altLang="en-US" sz="2800" dirty="0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04DAD091-1F04-4AE4-AF54-43AEE4328C7D}"/>
              </a:ext>
            </a:extLst>
          </p:cNvPr>
          <p:cNvSpPr/>
          <p:nvPr/>
        </p:nvSpPr>
        <p:spPr>
          <a:xfrm>
            <a:off x="6768816" y="5179998"/>
            <a:ext cx="14414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suggests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758156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123" name="WordArt 3"/>
          <p:cNvSpPr>
            <a:spLocks noChangeArrowheads="1" noChangeShapeType="1" noTextEdit="1"/>
          </p:cNvSpPr>
          <p:nvPr/>
        </p:nvSpPr>
        <p:spPr bwMode="auto">
          <a:xfrm>
            <a:off x="609600" y="1524000"/>
            <a:ext cx="6934200" cy="3581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黑体"/>
                <a:ea typeface="黑体"/>
              </a:rPr>
              <a:t>vocabulary</a:t>
            </a:r>
            <a:endParaRPr lang="zh-CN" altLang="en-US" sz="3600" kern="10">
              <a:ln w="9525">
                <a:solidFill>
                  <a:srgbClr val="CC99FF"/>
                </a:solidFill>
                <a:rou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黑体"/>
              <a:ea typeface="黑体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88776" y="560522"/>
            <a:ext cx="9379768" cy="5812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Ⅰ.</a:t>
            </a:r>
            <a:r>
              <a:rPr lang="zh-CN" altLang="en-US" sz="3200" b="1" dirty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写出下列必考单词</a:t>
            </a:r>
            <a:endParaRPr lang="en-US" altLang="zh-CN" sz="3200" b="1" dirty="0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．本地人，本国人；本地的    </a:t>
            </a:r>
            <a:endParaRPr lang="en-US" altLang="zh-CN" sz="3200" b="1" dirty="0">
              <a:solidFill>
                <a:srgbClr val="000000"/>
              </a:solidFill>
              <a:latin typeface="Times New Roman" pitchFamily="18" charset="0"/>
            </a:endParaRPr>
          </a:p>
          <a:p>
            <a:pPr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i="1" dirty="0">
                <a:solidFill>
                  <a:srgbClr val="000000"/>
                </a:solidFill>
                <a:latin typeface="Times New Roman" pitchFamily="18" charset="0"/>
              </a:rPr>
              <a:t>       n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.&amp;</a:t>
            </a:r>
            <a:r>
              <a:rPr lang="en-US" altLang="zh-CN" sz="3200" b="1" i="1" dirty="0" err="1">
                <a:solidFill>
                  <a:srgbClr val="000000"/>
                </a:solidFill>
                <a:latin typeface="Times New Roman" pitchFamily="18" charset="0"/>
              </a:rPr>
              <a:t>adj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．命令，指令，掌握</a:t>
            </a:r>
            <a:r>
              <a:rPr lang="en-US" altLang="zh-CN" sz="3200" b="1" i="1" dirty="0">
                <a:solidFill>
                  <a:srgbClr val="000000"/>
                </a:solidFill>
                <a:latin typeface="Book Antiqua" pitchFamily="18" charset="0"/>
              </a:rPr>
              <a:t>v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．词汇，词汇量</a:t>
            </a:r>
            <a:r>
              <a:rPr lang="en-US" altLang="zh-CN" sz="3200" b="1" i="1" dirty="0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．电梯 </a:t>
            </a:r>
            <a:r>
              <a:rPr lang="en-US" altLang="zh-CN" sz="3200" b="1" i="1" dirty="0">
                <a:solidFill>
                  <a:srgbClr val="000000"/>
                </a:solidFill>
                <a:latin typeface="Book Antiqua" pitchFamily="18" charset="0"/>
              </a:rPr>
              <a:t>v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5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．使用，用法，词语惯用法</a:t>
            </a:r>
            <a:r>
              <a:rPr lang="en-US" altLang="zh-CN" sz="3200" b="1" i="1" dirty="0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6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．请求，要求</a:t>
            </a:r>
            <a:r>
              <a:rPr lang="en-US" altLang="zh-CN" sz="3200" b="1" i="1" dirty="0" err="1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en-US" altLang="zh-CN" sz="3200" b="1" dirty="0" err="1">
                <a:solidFill>
                  <a:srgbClr val="000000"/>
                </a:solidFill>
                <a:latin typeface="Times New Roman" pitchFamily="18" charset="0"/>
              </a:rPr>
              <a:t>.&amp;</a:t>
            </a:r>
            <a:r>
              <a:rPr lang="en-US" altLang="zh-CN" sz="3200" b="1" i="1" dirty="0" err="1">
                <a:solidFill>
                  <a:srgbClr val="000000"/>
                </a:solidFill>
                <a:latin typeface="Book Antiqua" pitchFamily="18" charset="0"/>
              </a:rPr>
              <a:t>v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7.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航行，航海 </a:t>
            </a:r>
            <a:r>
              <a:rPr lang="en-US" altLang="zh-CN" sz="3200" b="1" i="1" dirty="0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915816" y="1839351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native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32040" y="2415371"/>
            <a:ext cx="4211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command 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altLang="zh-CN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kə'mɑːnd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85692" y="3061702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vocabulary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17890" y="3739413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elevator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59333" y="4266625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usage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17740" y="5019997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request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83977" y="5602144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voyage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0" y="228600"/>
            <a:ext cx="9144000" cy="5782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8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．口音，腔调，重音 </a:t>
            </a:r>
            <a:r>
              <a:rPr lang="en-US" altLang="zh-CN" sz="3200" b="1" i="1" dirty="0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9.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中西部的 </a:t>
            </a:r>
            <a:r>
              <a:rPr lang="en-US" altLang="zh-CN" sz="3200" b="1" i="1" dirty="0">
                <a:solidFill>
                  <a:srgbClr val="000000"/>
                </a:solidFill>
                <a:latin typeface="Times New Roman" pitchFamily="18" charset="0"/>
              </a:rPr>
              <a:t>adj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10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．公寓住宅 </a:t>
            </a:r>
            <a:r>
              <a:rPr lang="en-US" altLang="zh-CN" sz="3200" b="1" i="1" dirty="0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11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．实际上，事实上 </a:t>
            </a:r>
            <a:r>
              <a:rPr lang="en-US" altLang="zh-CN" sz="3200" b="1" i="1" dirty="0">
                <a:solidFill>
                  <a:srgbClr val="000000"/>
                </a:solidFill>
                <a:latin typeface="Times New Roman" pitchFamily="18" charset="0"/>
              </a:rPr>
              <a:t>ad</a:t>
            </a:r>
            <a:r>
              <a:rPr lang="en-US" altLang="zh-CN" sz="3200" b="1" i="1" dirty="0">
                <a:solidFill>
                  <a:srgbClr val="000000"/>
                </a:solidFill>
                <a:latin typeface="Book Antiqua" pitchFamily="18" charset="0"/>
              </a:rPr>
              <a:t>v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12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．街区，块，木块，石块 </a:t>
            </a:r>
            <a:r>
              <a:rPr lang="en-US" altLang="zh-CN" sz="3200" b="1" i="1" dirty="0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 indent="0"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zh-CN" altLang="en-US" sz="3200" b="1" dirty="0"/>
              <a:t>     </a:t>
            </a:r>
            <a:r>
              <a:rPr lang="en-US" altLang="zh-CN" sz="3200" b="1" dirty="0"/>
              <a:t>13. </a:t>
            </a:r>
            <a:r>
              <a:rPr lang="zh-CN" altLang="en-US" sz="3200" b="1" dirty="0"/>
              <a:t>较后的，后者的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adj.________</a:t>
            </a:r>
          </a:p>
          <a:p>
            <a:pPr indent="0"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     14.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笔直的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adj. &amp;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直接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adv._________</a:t>
            </a:r>
          </a:p>
          <a:p>
            <a:pPr indent="0"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     15.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闪电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n._________ </a:t>
            </a:r>
          </a:p>
          <a:p>
            <a:pPr indent="0" fontAlgn="base">
              <a:lnSpc>
                <a:spcPts val="5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       16.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征服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v.__________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27376" y="273070"/>
            <a:ext cx="1620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accent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61202" y="980728"/>
            <a:ext cx="3186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midwestern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82906" y="1572967"/>
            <a:ext cx="3164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apartment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20122" y="2214446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actually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31120" y="2877918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block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40052" y="3437237"/>
            <a:ext cx="2556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latter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['</a:t>
            </a:r>
            <a:r>
              <a:rPr lang="en-US" altLang="zh-CN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lætə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08104" y="4105947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15691" y="4752278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lightning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4740" y="5337495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conquer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0" y="228600"/>
            <a:ext cx="9144000" cy="68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ts val="35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Ⅱ.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写出下列单词的变化形式</a:t>
            </a:r>
            <a:b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</a:b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．统治 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v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．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________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；统治者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n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.________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；</a:t>
            </a:r>
            <a:endParaRPr lang="en-US" altLang="zh-CN" sz="3200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indent="0" fontAlgn="base">
              <a:lnSpc>
                <a:spcPts val="3500"/>
              </a:lnSpc>
              <a:spcBef>
                <a:spcPts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   政府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n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._______</a:t>
            </a:r>
            <a:b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</a:br>
            <a:endParaRPr lang="en-US" altLang="zh-CN" sz="3200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indent="0" fontAlgn="base">
              <a:lnSpc>
                <a:spcPts val="35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．流利的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adj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.______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；流利地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adv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.______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；</a:t>
            </a:r>
            <a:endParaRPr lang="en-US" altLang="zh-CN" sz="3200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indent="0" fontAlgn="base">
              <a:lnSpc>
                <a:spcPts val="35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   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流利 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n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．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_____</a:t>
            </a:r>
            <a:b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</a:br>
            <a:endParaRPr lang="en-US" altLang="zh-CN" sz="3200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indent="0" fontAlgn="base">
              <a:lnSpc>
                <a:spcPts val="35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3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．表达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v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._______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；</a:t>
            </a:r>
            <a:endParaRPr lang="en-US" altLang="zh-CN" sz="3200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indent="0" fontAlgn="base">
              <a:lnSpc>
                <a:spcPts val="3500"/>
              </a:lnSpc>
              <a:spcBef>
                <a:spcPts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   词语，表达，表情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n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.___________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；</a:t>
            </a:r>
            <a:endParaRPr lang="en-US" altLang="zh-CN" sz="3200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indent="0" fontAlgn="base">
              <a:lnSpc>
                <a:spcPts val="3500"/>
              </a:lnSpc>
              <a:spcBef>
                <a:spcPts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   富有表情的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, 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有表现力的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adj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._________</a:t>
            </a:r>
          </a:p>
          <a:p>
            <a:pPr fontAlgn="base">
              <a:lnSpc>
                <a:spcPts val="3500"/>
              </a:lnSpc>
              <a:spcBef>
                <a:spcPts val="0"/>
              </a:spcBef>
              <a:spcAft>
                <a:spcPct val="0"/>
              </a:spcAft>
            </a:pPr>
            <a:b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</a:b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4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．丰富，富饶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n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.________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；富裕的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adj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.________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；</a:t>
            </a:r>
          </a:p>
          <a:p>
            <a:pPr fontAlgn="base">
              <a:lnSpc>
                <a:spcPts val="3500"/>
              </a:lnSpc>
              <a:spcBef>
                <a:spcPts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富丽堂皇地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adv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.________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；</a:t>
            </a:r>
            <a:b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</a:b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   使富裕，充实，改善 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v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．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________</a:t>
            </a:r>
            <a:b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</a:br>
            <a:endParaRPr lang="en-US" altLang="zh-CN" sz="3200" b="1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8013" y="2557880"/>
            <a:ext cx="4608443" cy="62786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45000"/>
              </a:lnSpc>
            </a:pPr>
            <a:r>
              <a:rPr lang="en-US" altLang="zh-CN" sz="2400" b="1" dirty="0">
                <a:solidFill>
                  <a:srgbClr val="0000CC"/>
                </a:solidFill>
                <a:latin typeface="Times New Roman" pitchFamily="18" charset="0"/>
              </a:rPr>
              <a:t>be fluent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itchFamily="18" charset="0"/>
              </a:rPr>
              <a:t>in</a:t>
            </a:r>
            <a:r>
              <a:rPr lang="en-US" altLang="zh-CN" sz="2400" b="1" dirty="0">
                <a:solidFill>
                  <a:srgbClr val="0000CC"/>
                </a:solidFill>
                <a:latin typeface="Times New Roman" pitchFamily="18" charset="0"/>
              </a:rPr>
              <a:t> </a:t>
            </a:r>
            <a:r>
              <a:rPr lang="en-US" altLang="zh-CN" sz="2400" b="1" dirty="0" err="1">
                <a:solidFill>
                  <a:srgbClr val="0000CC"/>
                </a:solidFill>
                <a:latin typeface="Times New Roman" pitchFamily="18" charset="0"/>
              </a:rPr>
              <a:t>sth</a:t>
            </a:r>
            <a:r>
              <a:rPr lang="zh-CN" altLang="en-US" sz="2400" b="1" dirty="0">
                <a:latin typeface="Times New Roman" pitchFamily="18" charset="0"/>
              </a:rPr>
              <a:t>在</a:t>
            </a:r>
            <a:r>
              <a:rPr lang="en-US" altLang="zh-CN" sz="2400" b="1" dirty="0">
                <a:latin typeface="Times New Roman" pitchFamily="18" charset="0"/>
              </a:rPr>
              <a:t>……</a:t>
            </a:r>
            <a:r>
              <a:rPr lang="zh-CN" altLang="en-US" sz="2400" b="1" dirty="0">
                <a:latin typeface="Times New Roman" pitchFamily="18" charset="0"/>
              </a:rPr>
              <a:t>很流畅</a:t>
            </a:r>
            <a:endParaRPr lang="en-US" altLang="zh-CN" sz="2400" b="1" dirty="0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51692" y="697429"/>
            <a:ext cx="19950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65764" y="700910"/>
            <a:ext cx="22226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governor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08565" y="1162575"/>
            <a:ext cx="29595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government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47737" y="2054402"/>
            <a:ext cx="12626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fluent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74886" y="1987288"/>
            <a:ext cx="2157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fluently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10869" y="2467236"/>
            <a:ext cx="20359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fluency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01239" y="3259674"/>
            <a:ext cx="21110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express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98383" y="3748794"/>
            <a:ext cx="2583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expression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62541" y="4129092"/>
            <a:ext cx="24386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expressive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67913" y="5097958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richness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20640" y="5097958"/>
            <a:ext cx="14718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rich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18261" y="5559623"/>
            <a:ext cx="1257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richly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357986" y="6021288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enrich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BDCDFD1F-5344-4FBE-AD0B-4640FA1D5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51520" y="692696"/>
            <a:ext cx="88924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4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5.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基地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n. &amp; 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以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…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为根据 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v. _______;</a:t>
            </a:r>
          </a:p>
          <a:p>
            <a:pPr fontAlgn="base">
              <a:lnSpc>
                <a:spcPts val="4000"/>
              </a:lnSpc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  基础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n._______; </a:t>
            </a:r>
          </a:p>
          <a:p>
            <a:pPr fontAlgn="base">
              <a:lnSpc>
                <a:spcPts val="4000"/>
              </a:lnSpc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  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基本的，基础的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adj._______;</a:t>
            </a:r>
          </a:p>
          <a:p>
            <a:pPr fontAlgn="base">
              <a:lnSpc>
                <a:spcPts val="4000"/>
              </a:lnSpc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  主要地，基本上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adv.__________</a:t>
            </a:r>
          </a:p>
          <a:p>
            <a:pPr fontAlgn="base">
              <a:lnSpc>
                <a:spcPts val="4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6.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频繁的，常见的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adj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.______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；</a:t>
            </a:r>
            <a:b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</a:b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  频繁地，常见地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adv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.________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；</a:t>
            </a:r>
            <a:endParaRPr lang="en-US" altLang="zh-CN" sz="3200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fontAlgn="base">
              <a:lnSpc>
                <a:spcPts val="4000"/>
              </a:lnSpc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  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频率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n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._______</a:t>
            </a:r>
          </a:p>
          <a:p>
            <a:pPr fontAlgn="base">
              <a:lnSpc>
                <a:spcPts val="4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7.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逐渐的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adj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.________</a:t>
            </a:r>
            <a:r>
              <a:rPr lang="zh-CN" altLang="en-US" sz="3200" b="1" dirty="0">
                <a:solidFill>
                  <a:srgbClr val="000000"/>
                </a:solidFill>
                <a:latin typeface="+mj-ea"/>
                <a:ea typeface="+mj-ea"/>
              </a:rPr>
              <a:t>；逐渐地</a:t>
            </a:r>
            <a:r>
              <a:rPr lang="en-US" altLang="zh-CN" sz="3200" b="1" i="1" dirty="0">
                <a:solidFill>
                  <a:srgbClr val="000000"/>
                </a:solidFill>
                <a:latin typeface="+mj-ea"/>
                <a:ea typeface="+mj-ea"/>
              </a:rPr>
              <a:t>adv</a:t>
            </a:r>
            <a:r>
              <a:rPr lang="en-US" altLang="zh-CN" sz="3200" b="1" dirty="0">
                <a:solidFill>
                  <a:srgbClr val="000000"/>
                </a:solidFill>
                <a:latin typeface="+mj-ea"/>
                <a:ea typeface="+mj-ea"/>
              </a:rPr>
              <a:t>.________</a:t>
            </a:r>
          </a:p>
          <a:p>
            <a:pPr fontAlgn="base">
              <a:lnSpc>
                <a:spcPts val="4000"/>
              </a:lnSpc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53518" y="692696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base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60748" y="1092805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basis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47756" y="1543739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36379" y="2097489"/>
            <a:ext cx="2691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basically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83868" y="5687157"/>
            <a:ext cx="363589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坚实的基础</a:t>
            </a:r>
            <a:endParaRPr lang="en-US" altLang="zh-CN" sz="2400" b="1" dirty="0"/>
          </a:p>
          <a:p>
            <a:r>
              <a:rPr lang="en-US" altLang="zh-CN" sz="2400" b="1" dirty="0"/>
              <a:t>firm/solid/strong base</a:t>
            </a:r>
            <a:endParaRPr lang="zh-CN" altLang="en-US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347756" y="2968829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frequent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07312" y="3448805"/>
            <a:ext cx="24924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frequently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60748" y="3953961"/>
            <a:ext cx="2287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72491" y="4674041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gradual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49280" y="4674040"/>
            <a:ext cx="2294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gradually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485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animBg="1"/>
      <p:bldP spid="10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152400" y="228600"/>
            <a:ext cx="8991600" cy="6215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indent="0" fontAlgn="base">
              <a:lnSpc>
                <a:spcPts val="4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8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．办公室 </a:t>
            </a:r>
            <a:r>
              <a:rPr lang="en-US" altLang="zh-CN" sz="3200" b="1" i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________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；军官</a:t>
            </a:r>
            <a:r>
              <a:rPr lang="en-US" altLang="zh-CN" sz="3200" b="1" i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.________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；</a:t>
            </a:r>
            <a:endParaRPr lang="en-US" altLang="zh-CN" sz="3200" b="1" dirty="0">
              <a:solidFill>
                <a:srgbClr val="00000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indent="0" fontAlgn="base">
              <a:lnSpc>
                <a:spcPts val="4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   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官方的，正式的 </a:t>
            </a:r>
            <a:r>
              <a:rPr lang="en-US" altLang="zh-CN" sz="3200" b="1" i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adj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.________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；</a:t>
            </a:r>
            <a:endParaRPr lang="en-US" altLang="zh-CN" sz="3200" b="1" dirty="0">
              <a:solidFill>
                <a:srgbClr val="00000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indent="0" fontAlgn="base">
              <a:lnSpc>
                <a:spcPts val="4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   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政府官员</a:t>
            </a:r>
            <a:r>
              <a:rPr lang="en-US" altLang="zh-CN" sz="3200" b="1" i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._______; </a:t>
            </a:r>
          </a:p>
          <a:p>
            <a:pPr indent="0" fontAlgn="base">
              <a:lnSpc>
                <a:spcPts val="4000"/>
              </a:lnSpc>
              <a:spcBef>
                <a:spcPts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      官方地，正式地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adv.__________</a:t>
            </a:r>
          </a:p>
          <a:p>
            <a:pPr indent="0" fontAlgn="base">
              <a:lnSpc>
                <a:spcPts val="4000"/>
              </a:lnSpc>
              <a:spcBef>
                <a:spcPts val="0"/>
              </a:spcBef>
              <a:spcAft>
                <a:spcPct val="0"/>
              </a:spcAft>
            </a:pPr>
            <a:endParaRPr lang="en-US" altLang="zh-CN" sz="3200" b="1" dirty="0">
              <a:solidFill>
                <a:srgbClr val="00000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indent="0" fontAlgn="base">
              <a:lnSpc>
                <a:spcPts val="4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9.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身份，本身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n.________; </a:t>
            </a:r>
          </a:p>
          <a:p>
            <a:pPr indent="0" fontAlgn="base">
              <a:lnSpc>
                <a:spcPts val="4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确定，识别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v._________; </a:t>
            </a:r>
          </a:p>
          <a:p>
            <a:pPr indent="0" fontAlgn="base">
              <a:lnSpc>
                <a:spcPts val="4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鉴别，识别，身份证明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n._______________</a:t>
            </a:r>
          </a:p>
          <a:p>
            <a:pPr indent="0" fontAlgn="base">
              <a:lnSpc>
                <a:spcPts val="4000"/>
              </a:lnSpc>
              <a:spcBef>
                <a:spcPts val="0"/>
              </a:spcBef>
              <a:spcAft>
                <a:spcPct val="0"/>
              </a:spcAft>
            </a:pPr>
            <a:endParaRPr lang="en-US" altLang="zh-CN" sz="3200" b="1" dirty="0">
              <a:solidFill>
                <a:srgbClr val="00000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indent="0" fontAlgn="base">
              <a:lnSpc>
                <a:spcPts val="4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10.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辨认，承认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v.________; </a:t>
            </a:r>
          </a:p>
          <a:p>
            <a:pPr indent="0" fontAlgn="base">
              <a:lnSpc>
                <a:spcPts val="4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   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辨认，公认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n.________</a:t>
            </a:r>
            <a:b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</a:b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14672" y="5972195"/>
            <a:ext cx="487487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Official </a:t>
            </a:r>
            <a:r>
              <a:rPr lang="en-US" altLang="zh-CN" sz="2400" b="1" dirty="0"/>
              <a:t>[</a:t>
            </a:r>
            <a:r>
              <a:rPr lang="en-US" altLang="zh-CN" sz="2400" b="1" dirty="0" err="1"/>
              <a:t>əˈfɪʃl</a:t>
            </a:r>
            <a:r>
              <a:rPr lang="en-US" altLang="zh-CN" sz="2400" b="1" dirty="0"/>
              <a:t>]</a:t>
            </a:r>
            <a:r>
              <a:rPr lang="en-US" altLang="zh-CN" sz="2400" dirty="0"/>
              <a:t>  language </a:t>
            </a:r>
            <a:r>
              <a:rPr lang="zh-CN" altLang="en-US" sz="2400" dirty="0"/>
              <a:t>官方语言</a:t>
            </a:r>
            <a:endParaRPr lang="en-US" altLang="zh-CN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2916082" y="283229"/>
            <a:ext cx="18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14952" y="271990"/>
            <a:ext cx="2330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officer 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72255" y="769944"/>
            <a:ext cx="18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official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16082" y="1248157"/>
            <a:ext cx="1386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official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83284" y="2813282"/>
            <a:ext cx="18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identity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59440" y="3336502"/>
            <a:ext cx="2770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07616" y="3789040"/>
            <a:ext cx="27638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46684" y="4797152"/>
            <a:ext cx="2124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recognize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346684" y="5332227"/>
            <a:ext cx="24728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recognition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94893" y="1771377"/>
            <a:ext cx="24693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officially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107504" y="44624"/>
            <a:ext cx="9036496" cy="6592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ts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用所给单词的适当形式填空</a:t>
            </a:r>
          </a:p>
          <a:p>
            <a:pPr indent="0" fontAlgn="base">
              <a:lnSpc>
                <a:spcPct val="12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It can be ________ to write a short summary after reading a passage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because it will be of great________  to your writing. ( usage)</a:t>
            </a:r>
          </a:p>
          <a:p>
            <a:pPr indent="0" fontAlgn="base">
              <a:lnSpc>
                <a:spcPct val="12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The band played many songs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________ some of my favorites. (include)</a:t>
            </a:r>
          </a:p>
          <a:p>
            <a:pPr indent="0" fontAlgn="base">
              <a:lnSpc>
                <a:spcPct val="12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He is a strong ________ and he ________ the whole nation with an iron hand. (government)</a:t>
            </a:r>
          </a:p>
          <a:p>
            <a:pPr indent="0" fontAlgn="base">
              <a:lnSpc>
                <a:spcPct val="12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He __________ in his ________speech that he will support us and the ____________ on his face suggested that he meant what he said. (express)</a:t>
            </a:r>
            <a:endParaRPr lang="en-US" altLang="zh-CN" sz="3200" b="1" dirty="0">
              <a:solidFill>
                <a:srgbClr val="00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85711" y="743614"/>
            <a:ext cx="1938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useful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29701" y="1911271"/>
            <a:ext cx="9690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56176" y="2464282"/>
            <a:ext cx="1938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including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22123" y="3589492"/>
            <a:ext cx="1938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governor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90417" y="3586018"/>
            <a:ext cx="1938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governs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41595" y="4833679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</a:rPr>
              <a:t>expressed</a:t>
            </a:r>
            <a:endParaRPr lang="zh-CN" altLang="en-US" sz="28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02185" y="4644084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</a:rPr>
              <a:t>expressive</a:t>
            </a:r>
            <a:endParaRPr lang="zh-CN" altLang="en-US" sz="28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23788" y="5385072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</a:rPr>
              <a:t>expression</a:t>
            </a:r>
            <a:endParaRPr lang="zh-CN" altLang="en-US" sz="28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0" y="116632"/>
            <a:ext cx="9144000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indent="0" fontAlgn="base">
              <a:lnSpc>
                <a:spcPct val="12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5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Mr. Wang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a teacher with _______ experience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encouraged us to ________ our life by joining in all kinds of activities after class.(rich)</a:t>
            </a:r>
            <a:b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</a:b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6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Mr. White has two sons. One is an ________in the army. The other is an ________in government department. They both have their own ________.Yesterday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the officer was ___________ approved that he could have two months holiday. (office)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05763" y="139440"/>
            <a:ext cx="9242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rich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62993" y="724215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enrich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18073" y="1898044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officer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0" y="2474800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official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9512" y="3612659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offices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995620" y="3612659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officially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-21115" y="0"/>
            <a:ext cx="9144000" cy="4856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Ⅲ.</a:t>
            </a:r>
            <a:r>
              <a:rPr lang="zh-CN" altLang="en-US" sz="3200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翻译下列必背短语</a:t>
            </a:r>
            <a:endParaRPr lang="en-US" altLang="zh-CN" sz="3200" b="1" dirty="0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endParaRPr lang="zh-CN" altLang="en-US" sz="2400" b="1" dirty="0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indent="0" fontAlgn="base">
              <a:lnSpc>
                <a:spcPct val="12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zh-CN" altLang="en-US" sz="3200" b="1" dirty="0">
                <a:latin typeface="Times New Roman" pitchFamily="18" charset="0"/>
              </a:rPr>
              <a:t>在</a:t>
            </a:r>
            <a:r>
              <a:rPr lang="en-US" altLang="zh-CN" sz="3200" b="1" dirty="0">
                <a:latin typeface="Arial"/>
              </a:rPr>
              <a:t>……</a:t>
            </a:r>
            <a:r>
              <a:rPr lang="zh-CN" altLang="en-US" sz="3200" b="1" dirty="0">
                <a:latin typeface="Times New Roman" pitchFamily="18" charset="0"/>
              </a:rPr>
              <a:t>中担任角色，</a:t>
            </a:r>
            <a:endParaRPr lang="en-US" altLang="zh-CN" sz="3200" b="1" dirty="0">
              <a:latin typeface="Times New Roman" pitchFamily="18" charset="0"/>
            </a:endParaRPr>
          </a:p>
          <a:p>
            <a:pPr indent="0" fontAlgn="base">
              <a:lnSpc>
                <a:spcPct val="120000"/>
              </a:lnSpc>
              <a:spcBef>
                <a:spcPts val="0"/>
              </a:spcBef>
              <a:spcAft>
                <a:spcPct val="0"/>
              </a:spcAft>
            </a:pPr>
            <a:r>
              <a:rPr lang="zh-CN" altLang="en-US" sz="3200" b="1" dirty="0">
                <a:latin typeface="Times New Roman" pitchFamily="18" charset="0"/>
              </a:rPr>
              <a:t>      在</a:t>
            </a:r>
            <a:r>
              <a:rPr lang="en-US" altLang="zh-CN" sz="3200" b="1" dirty="0">
                <a:latin typeface="Arial"/>
              </a:rPr>
              <a:t>……</a:t>
            </a:r>
            <a:r>
              <a:rPr lang="zh-CN" altLang="en-US" sz="3200" b="1" dirty="0">
                <a:latin typeface="Times New Roman" pitchFamily="18" charset="0"/>
              </a:rPr>
              <a:t>中起作用</a:t>
            </a:r>
            <a:r>
              <a:rPr lang="en-US" altLang="zh-CN" sz="3200" b="1" dirty="0">
                <a:latin typeface="Times New Roman" pitchFamily="18" charset="0"/>
              </a:rPr>
              <a:t>______________________</a:t>
            </a:r>
          </a:p>
          <a:p>
            <a:pPr indent="0" fontAlgn="base">
              <a:lnSpc>
                <a:spcPct val="12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latin typeface="Times New Roman" pitchFamily="18" charset="0"/>
              </a:rPr>
              <a:t>2</a:t>
            </a:r>
            <a:r>
              <a:rPr lang="zh-CN" altLang="en-US" sz="3200" b="1" dirty="0">
                <a:latin typeface="Times New Roman" pitchFamily="18" charset="0"/>
              </a:rPr>
              <a:t>．充分利用</a:t>
            </a:r>
            <a:r>
              <a:rPr lang="en-US" altLang="zh-CN" sz="3200" b="1" dirty="0">
                <a:latin typeface="Times New Roman" pitchFamily="18" charset="0"/>
              </a:rPr>
              <a:t>______________________________</a:t>
            </a:r>
          </a:p>
          <a:p>
            <a:pPr indent="0" fontAlgn="base">
              <a:lnSpc>
                <a:spcPct val="12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latin typeface="Times New Roman" pitchFamily="18" charset="0"/>
              </a:rPr>
              <a:t>3</a:t>
            </a:r>
            <a:r>
              <a:rPr lang="zh-CN" altLang="en-US" sz="3200" b="1" dirty="0">
                <a:latin typeface="Times New Roman" pitchFamily="18" charset="0"/>
              </a:rPr>
              <a:t>．因为，由于</a:t>
            </a:r>
            <a:r>
              <a:rPr lang="en-US" altLang="zh-CN" sz="3200" b="1" dirty="0">
                <a:latin typeface="Times New Roman" pitchFamily="18" charset="0"/>
              </a:rPr>
              <a:t>___________________</a:t>
            </a:r>
          </a:p>
          <a:p>
            <a:pPr indent="0" fontAlgn="base">
              <a:lnSpc>
                <a:spcPct val="12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latin typeface="Times New Roman" pitchFamily="18" charset="0"/>
              </a:rPr>
              <a:t>4</a:t>
            </a:r>
            <a:r>
              <a:rPr lang="zh-CN" altLang="en-US" sz="3200" b="1" dirty="0">
                <a:latin typeface="Times New Roman" pitchFamily="18" charset="0"/>
              </a:rPr>
              <a:t>．信不信由你</a:t>
            </a:r>
            <a:r>
              <a:rPr lang="en-US" altLang="zh-CN" sz="3200" b="1" dirty="0">
                <a:latin typeface="Times New Roman" pitchFamily="18" charset="0"/>
              </a:rPr>
              <a:t>_______________________</a:t>
            </a:r>
          </a:p>
          <a:p>
            <a:pPr indent="0" fontAlgn="base">
              <a:lnSpc>
                <a:spcPct val="12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zh-CN" sz="3200" b="1" dirty="0">
                <a:latin typeface="Times New Roman" pitchFamily="18" charset="0"/>
              </a:rPr>
              <a:t>5</a:t>
            </a:r>
            <a:r>
              <a:rPr lang="zh-CN" altLang="en-US" sz="3200" b="1" dirty="0">
                <a:latin typeface="Times New Roman" pitchFamily="18" charset="0"/>
              </a:rPr>
              <a:t>．走近，上来，被提出</a:t>
            </a:r>
            <a:r>
              <a:rPr lang="en-US" altLang="zh-CN" sz="3200" b="1" dirty="0">
                <a:latin typeface="Times New Roman" pitchFamily="18" charset="0"/>
              </a:rPr>
              <a:t>______________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50885" y="1229960"/>
            <a:ext cx="4341595" cy="363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  <a:p>
            <a:pPr algn="just" fontAlgn="base">
              <a:lnSpc>
                <a:spcPct val="120000"/>
              </a:lnSpc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play a role/part in</a:t>
            </a:r>
          </a:p>
          <a:p>
            <a:pPr algn="just" fontAlgn="base">
              <a:lnSpc>
                <a:spcPct val="120000"/>
              </a:lnSpc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make good/full use of</a:t>
            </a:r>
          </a:p>
          <a:p>
            <a:pPr algn="just" fontAlgn="base">
              <a:lnSpc>
                <a:spcPct val="120000"/>
              </a:lnSpc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because of</a:t>
            </a:r>
          </a:p>
          <a:p>
            <a:pPr algn="just" fontAlgn="base">
              <a:lnSpc>
                <a:spcPct val="120000"/>
              </a:lnSpc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believe it or not</a:t>
            </a:r>
          </a:p>
          <a:p>
            <a:pPr algn="just" fontAlgn="base">
              <a:lnSpc>
                <a:spcPct val="120000"/>
              </a:lnSpc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come up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　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BB5EE440-06AB-417D-BA53-B4C807E25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23528" y="1628800"/>
            <a:ext cx="734481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6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．例如，像这种的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 algn="just"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7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．以</a:t>
            </a:r>
            <a:r>
              <a:rPr lang="en-US" altLang="zh-CN" sz="3200" b="1" dirty="0">
                <a:solidFill>
                  <a:srgbClr val="000000"/>
                </a:solidFill>
              </a:rPr>
              <a:t>……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为基础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 algn="just"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8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．与</a:t>
            </a:r>
            <a:r>
              <a:rPr lang="en-US" altLang="zh-CN" sz="3200" b="1" dirty="0">
                <a:solidFill>
                  <a:srgbClr val="000000"/>
                </a:solidFill>
              </a:rPr>
              <a:t>……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不同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9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．即使；尽管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____________ </a:t>
            </a:r>
          </a:p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10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．大量的，许多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</p:txBody>
      </p:sp>
      <p:sp>
        <p:nvSpPr>
          <p:cNvPr id="5" name="矩形 4"/>
          <p:cNvSpPr/>
          <p:nvPr/>
        </p:nvSpPr>
        <p:spPr>
          <a:xfrm>
            <a:off x="3990123" y="1643419"/>
            <a:ext cx="4572000" cy="3980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such as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v.s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. for example</a:t>
            </a:r>
          </a:p>
          <a:p>
            <a:pPr algn="just"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be based on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　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  <a:p>
            <a:pPr algn="just"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be different from</a:t>
            </a:r>
          </a:p>
          <a:p>
            <a:pPr algn="just"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even if/even though</a:t>
            </a:r>
          </a:p>
          <a:p>
            <a:pPr algn="just"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a (large) number of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434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411" name="WordArt 3"/>
          <p:cNvSpPr>
            <a:spLocks noChangeArrowheads="1" noChangeShapeType="1" noTextEdit="1"/>
          </p:cNvSpPr>
          <p:nvPr/>
        </p:nvSpPr>
        <p:spPr bwMode="auto">
          <a:xfrm>
            <a:off x="1066800" y="1752600"/>
            <a:ext cx="6858000" cy="25908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黑体"/>
                <a:ea typeface="黑体"/>
              </a:rPr>
              <a:t>sentence structure</a:t>
            </a:r>
            <a:endParaRPr lang="zh-CN" altLang="en-US" sz="3600" kern="10">
              <a:ln w="9525">
                <a:solidFill>
                  <a:srgbClr val="CC99FF"/>
                </a:solidFill>
                <a:rou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黑体"/>
              <a:ea typeface="黑体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CC7B8A9A-3714-49DF-8C71-A82EB707D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7D7CCAEA-0CE8-4712-A368-AFFCB9496E5F}"/>
              </a:ext>
            </a:extLst>
          </p:cNvPr>
          <p:cNvSpPr/>
          <p:nvPr/>
        </p:nvSpPr>
        <p:spPr>
          <a:xfrm>
            <a:off x="278650" y="189908"/>
            <a:ext cx="8586700" cy="5831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．现在</a:t>
            </a: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每年有超过</a:t>
            </a: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100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万的旅客来广州观光旅游。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_____________, ________________________________ travel to Guangzhou every year.</a:t>
            </a:r>
            <a:endParaRPr lang="zh-CN" altLang="zh-CN" sz="2800" b="1" kern="1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00025" indent="-200025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他们的友谊是建立在多年相互开放沟通的基础上的。</a:t>
            </a:r>
          </a:p>
          <a:p>
            <a:pPr marL="200025" indent="-200025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Their relationship _________________ years of _____________________________________.</a:t>
            </a:r>
            <a:endParaRPr lang="zh-CN" altLang="zh-CN" sz="2800" b="1" kern="1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 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世界淡水资源十分有限，因此我们必须充分利用。 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world’s _____________________are very limited so we must ________________________.</a:t>
            </a:r>
            <a:endParaRPr lang="zh-CN" altLang="zh-CN" sz="2800" b="1" kern="1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835716B-A98B-4256-9EDA-85C2DB838035}"/>
              </a:ext>
            </a:extLst>
          </p:cNvPr>
          <p:cNvSpPr/>
          <p:nvPr/>
        </p:nvSpPr>
        <p:spPr>
          <a:xfrm>
            <a:off x="467544" y="980728"/>
            <a:ext cx="20126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At present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CF49806B-5B9E-433C-BD22-958DBD5891FC}"/>
              </a:ext>
            </a:extLst>
          </p:cNvPr>
          <p:cNvSpPr/>
          <p:nvPr/>
        </p:nvSpPr>
        <p:spPr>
          <a:xfrm>
            <a:off x="3059832" y="953367"/>
            <a:ext cx="54190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more than one million visitors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16C5684-7F01-4C21-91D1-A64B06A3C660}"/>
              </a:ext>
            </a:extLst>
          </p:cNvPr>
          <p:cNvSpPr/>
          <p:nvPr/>
        </p:nvSpPr>
        <p:spPr>
          <a:xfrm>
            <a:off x="3461812" y="2844225"/>
            <a:ext cx="36952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was based on/ upon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89DFC1C-E713-4A31-87E2-06785CCA014F}"/>
              </a:ext>
            </a:extLst>
          </p:cNvPr>
          <p:cNvSpPr/>
          <p:nvPr/>
        </p:nvSpPr>
        <p:spPr>
          <a:xfrm>
            <a:off x="458061" y="3473883"/>
            <a:ext cx="66559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open communication with each other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E632D62-4A51-42E7-A310-10C3AEE90864}"/>
              </a:ext>
            </a:extLst>
          </p:cNvPr>
          <p:cNvSpPr/>
          <p:nvPr/>
        </p:nvSpPr>
        <p:spPr>
          <a:xfrm>
            <a:off x="2254722" y="4779966"/>
            <a:ext cx="3920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fresh water resources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14573EF2-31F3-41FC-BB4A-C5633246CC76}"/>
              </a:ext>
            </a:extLst>
          </p:cNvPr>
          <p:cNvSpPr/>
          <p:nvPr/>
        </p:nvSpPr>
        <p:spPr>
          <a:xfrm>
            <a:off x="1979712" y="5436986"/>
            <a:ext cx="41953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make good use of them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42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A5BC3D5-C346-4D0C-8917-5115FF4839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D7EFE260-25B4-4DD1-909E-D7922FB49370}"/>
              </a:ext>
            </a:extLst>
          </p:cNvPr>
          <p:cNvSpPr/>
          <p:nvPr/>
        </p:nvSpPr>
        <p:spPr>
          <a:xfrm>
            <a:off x="107504" y="479410"/>
            <a:ext cx="8712968" cy="58991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4. 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我将十分乐意参加任何能丰富我对世界认识的讨论。</a:t>
            </a: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will gladly ______________ any discussion that _______________________ of the world.</a:t>
            </a:r>
            <a:endParaRPr lang="zh-CN" altLang="zh-CN" sz="2800" b="1" kern="1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66700" indent="-266700"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5. 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不管你相不相信</a:t>
            </a: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我们已经逐渐地可以用英语流利地表达了。</a:t>
            </a:r>
            <a:endParaRPr lang="en-US" altLang="zh-CN" sz="2800" b="1" kern="1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66700" indent="-266700"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_______________, we have _________ become able to ______________________ in English.</a:t>
            </a:r>
            <a:endParaRPr lang="zh-CN" altLang="zh-CN" sz="2800" b="1" kern="1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00025" indent="-200025"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6. 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实际上学好英语有很多简单的方法</a:t>
            </a: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例如看英文电视或和外国朋友在线聊天。</a:t>
            </a:r>
            <a:endParaRPr lang="en-US" altLang="zh-CN" sz="2800" b="1" kern="1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00025" indent="-200025" algn="just">
              <a:lnSpc>
                <a:spcPts val="3500"/>
              </a:lnSpc>
              <a:spcAft>
                <a:spcPts val="0"/>
              </a:spcAft>
            </a:pPr>
            <a:endParaRPr lang="zh-CN" altLang="zh-CN" sz="2800" b="1" kern="1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00025" indent="-200025"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__________, there are _______________simple ways to improve your English, _________ watching English TV shows and chatting with foreign friends online.</a:t>
            </a:r>
            <a:endParaRPr lang="zh-CN" altLang="zh-CN" sz="2800" b="1" kern="1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CFC05C7-FD9C-4C09-8CB9-4343868EBD77}"/>
              </a:ext>
            </a:extLst>
          </p:cNvPr>
          <p:cNvSpPr/>
          <p:nvPr/>
        </p:nvSpPr>
        <p:spPr>
          <a:xfrm>
            <a:off x="2699792" y="908720"/>
            <a:ext cx="20714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take part in 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6F60F2E-BFBA-423B-AEEC-C62894EABABA}"/>
              </a:ext>
            </a:extLst>
          </p:cNvPr>
          <p:cNvSpPr/>
          <p:nvPr/>
        </p:nvSpPr>
        <p:spPr>
          <a:xfrm>
            <a:off x="107504" y="1326575"/>
            <a:ext cx="4265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enriches my knowledge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CF5E330A-5568-4BCF-9A7C-CE8417C65C70}"/>
              </a:ext>
            </a:extLst>
          </p:cNvPr>
          <p:cNvSpPr/>
          <p:nvPr/>
        </p:nvSpPr>
        <p:spPr>
          <a:xfrm>
            <a:off x="179512" y="2636912"/>
            <a:ext cx="25987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Believe it or not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658F79A-163B-4EE6-A907-9344C083D75A}"/>
              </a:ext>
            </a:extLst>
          </p:cNvPr>
          <p:cNvSpPr/>
          <p:nvPr/>
        </p:nvSpPr>
        <p:spPr>
          <a:xfrm>
            <a:off x="4463988" y="2713856"/>
            <a:ext cx="16610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gradually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BE19A98-C89C-45D2-9818-3CFDAE6F21F8}"/>
              </a:ext>
            </a:extLst>
          </p:cNvPr>
          <p:cNvSpPr/>
          <p:nvPr/>
        </p:nvSpPr>
        <p:spPr>
          <a:xfrm>
            <a:off x="107504" y="3116322"/>
            <a:ext cx="41744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express ourselves fluently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C6AB4C1-650D-4CE8-B0E6-7E2959A759A4}"/>
              </a:ext>
            </a:extLst>
          </p:cNvPr>
          <p:cNvSpPr/>
          <p:nvPr/>
        </p:nvSpPr>
        <p:spPr>
          <a:xfrm>
            <a:off x="309361" y="4941168"/>
            <a:ext cx="14814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Actually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8FA87906-011E-4AE7-82FD-836554359F54}"/>
              </a:ext>
            </a:extLst>
          </p:cNvPr>
          <p:cNvSpPr/>
          <p:nvPr/>
        </p:nvSpPr>
        <p:spPr>
          <a:xfrm>
            <a:off x="3851920" y="4948302"/>
            <a:ext cx="20553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number of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93CCB7B2-A2E0-4169-BE6E-E1173848FC12}"/>
              </a:ext>
            </a:extLst>
          </p:cNvPr>
          <p:cNvSpPr/>
          <p:nvPr/>
        </p:nvSpPr>
        <p:spPr>
          <a:xfrm>
            <a:off x="4265212" y="5349076"/>
            <a:ext cx="14510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such as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956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0727BA87-3BC0-4282-9EDA-8512908C88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6C71706D-4A50-4CA8-8C1D-36E2A5C8B78D}"/>
              </a:ext>
            </a:extLst>
          </p:cNvPr>
          <p:cNvSpPr/>
          <p:nvPr/>
        </p:nvSpPr>
        <p:spPr>
          <a:xfrm>
            <a:off x="359532" y="620688"/>
            <a:ext cx="842493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" indent="-133350" algn="just">
              <a:lnSpc>
                <a:spcPts val="33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7. 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即使这工作要花掉我六个星期的时间，我仍决心要完成这份工作。 </a:t>
            </a:r>
          </a:p>
          <a:p>
            <a:pPr marL="133350" indent="-133350" algn="just">
              <a:lnSpc>
                <a:spcPts val="33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_________ it takes me six weeks, I ___________________ finish the job.</a:t>
            </a:r>
            <a:endParaRPr lang="zh-CN" altLang="zh-CN" sz="2800" b="1" kern="1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66700" indent="-266700" algn="just">
              <a:lnSpc>
                <a:spcPts val="33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8. 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政府应该尽快想出更好的办法来解决高油价所带来的问题。</a:t>
            </a:r>
          </a:p>
          <a:p>
            <a:pPr marL="266700" indent="-266700" algn="just">
              <a:lnSpc>
                <a:spcPts val="33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government should __________________ a better solution to the problems caused by _______________________.</a:t>
            </a:r>
            <a:endParaRPr lang="zh-CN" altLang="zh-CN" sz="2800" b="1" kern="1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ts val="33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9. 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全体同学都要准时参加明天举行的会议。</a:t>
            </a:r>
          </a:p>
          <a:p>
            <a:pPr algn="just">
              <a:lnSpc>
                <a:spcPts val="33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All the students ________________ attend the meeting to be held tomorrow on time.</a:t>
            </a:r>
            <a:endParaRPr lang="zh-CN" altLang="zh-CN" sz="2800" b="1" kern="1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324D572-4FF0-4BBF-836F-ABEF6D4C5853}"/>
              </a:ext>
            </a:extLst>
          </p:cNvPr>
          <p:cNvSpPr/>
          <p:nvPr/>
        </p:nvSpPr>
        <p:spPr>
          <a:xfrm>
            <a:off x="359532" y="1412776"/>
            <a:ext cx="1529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Even if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E66C40A4-6AE4-41C1-8658-D380904CE7D4}"/>
              </a:ext>
            </a:extLst>
          </p:cNvPr>
          <p:cNvSpPr/>
          <p:nvPr/>
        </p:nvSpPr>
        <p:spPr>
          <a:xfrm>
            <a:off x="539552" y="1844824"/>
            <a:ext cx="32832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am determined to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6178F32-DF5C-42BE-9828-CC7B1F6BE79B}"/>
              </a:ext>
            </a:extLst>
          </p:cNvPr>
          <p:cNvSpPr/>
          <p:nvPr/>
        </p:nvSpPr>
        <p:spPr>
          <a:xfrm>
            <a:off x="4283968" y="3068960"/>
            <a:ext cx="25314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come up with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2C1DDE5-837D-43DB-8E3F-E756786C54B8}"/>
              </a:ext>
            </a:extLst>
          </p:cNvPr>
          <p:cNvSpPr/>
          <p:nvPr/>
        </p:nvSpPr>
        <p:spPr>
          <a:xfrm>
            <a:off x="595201" y="3971096"/>
            <a:ext cx="36887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high price of petrol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ABB0CEF-689C-4434-9AEA-62EF91CB89B1}"/>
              </a:ext>
            </a:extLst>
          </p:cNvPr>
          <p:cNvSpPr/>
          <p:nvPr/>
        </p:nvSpPr>
        <p:spPr>
          <a:xfrm>
            <a:off x="2843808" y="4811677"/>
            <a:ext cx="2997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are requested to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933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B5041DB-8F2B-40B8-A798-FACD6C970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311B81F6-A8DB-4355-9323-C04E90EEC3B2}"/>
              </a:ext>
            </a:extLst>
          </p:cNvPr>
          <p:cNvSpPr/>
          <p:nvPr/>
        </p:nvSpPr>
        <p:spPr>
          <a:xfrm>
            <a:off x="467544" y="1268760"/>
            <a:ext cx="76328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32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10. </a:t>
            </a:r>
            <a:r>
              <a:rPr lang="zh-CN" altLang="zh-CN" sz="32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你应该好好利用机会练习英语。</a:t>
            </a:r>
          </a:p>
          <a:p>
            <a:pPr algn="just">
              <a:spcAft>
                <a:spcPts val="0"/>
              </a:spcAft>
            </a:pPr>
            <a:r>
              <a:rPr lang="en-US" altLang="zh-CN" sz="32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You ought to _______________________ any opportunity to __________________.</a:t>
            </a:r>
            <a:endParaRPr lang="zh-CN" altLang="zh-CN" sz="3200" b="1" kern="1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117E6DCC-A573-4F85-801B-8C9F9740B0FB}"/>
              </a:ext>
            </a:extLst>
          </p:cNvPr>
          <p:cNvSpPr/>
          <p:nvPr/>
        </p:nvSpPr>
        <p:spPr>
          <a:xfrm>
            <a:off x="3345249" y="1992035"/>
            <a:ext cx="29193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make good use of 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C2A28A9-689A-47B4-B003-419C868C0717}"/>
              </a:ext>
            </a:extLst>
          </p:cNvPr>
          <p:cNvSpPr/>
          <p:nvPr/>
        </p:nvSpPr>
        <p:spPr>
          <a:xfrm>
            <a:off x="3923928" y="2584505"/>
            <a:ext cx="26468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practise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English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314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396875" y="186423"/>
            <a:ext cx="2270173" cy="646331"/>
          </a:xfrm>
          <a:prstGeom prst="rect">
            <a:avLst/>
          </a:prstGeom>
          <a:solidFill>
            <a:srgbClr val="6600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CN" altLang="en-US" sz="3600" b="1" dirty="0">
                <a:solidFill>
                  <a:srgbClr val="FFFFFF"/>
                </a:solidFill>
                <a:latin typeface="黑体" pitchFamily="2" charset="-122"/>
                <a:ea typeface="黑体" pitchFamily="2" charset="-122"/>
              </a:rPr>
              <a:t>语段改错 </a:t>
            </a:r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231775" y="610136"/>
            <a:ext cx="8680450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So why has English change over time? Actually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zh-CN" b="1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all language change and develop when cultures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zh-CN" b="1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meet and communicate with each other. At first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zh-CN" b="1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the English speaking in England between about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zh-CN" b="1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AD 450 or 1150 were very different from the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zh-CN" b="1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English spoken today. It was based more German than the English we speak at present.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zh-CN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grpSp>
        <p:nvGrpSpPr>
          <p:cNvPr id="202760" name="Group 8"/>
          <p:cNvGrpSpPr/>
          <p:nvPr/>
        </p:nvGrpSpPr>
        <p:grpSpPr bwMode="auto">
          <a:xfrm>
            <a:off x="1531961" y="5031287"/>
            <a:ext cx="928688" cy="576778"/>
            <a:chOff x="-2584" y="2637"/>
            <a:chExt cx="585" cy="436"/>
          </a:xfrm>
        </p:grpSpPr>
        <p:sp>
          <p:nvSpPr>
            <p:cNvPr id="21" name="Line 6"/>
            <p:cNvSpPr>
              <a:spLocks noChangeShapeType="1"/>
            </p:cNvSpPr>
            <p:nvPr/>
          </p:nvSpPr>
          <p:spPr bwMode="auto">
            <a:xfrm>
              <a:off x="-2584" y="2637"/>
              <a:ext cx="366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2" name="Rectangle 7"/>
            <p:cNvSpPr>
              <a:spLocks noChangeArrowheads="1"/>
            </p:cNvSpPr>
            <p:nvPr/>
          </p:nvSpPr>
          <p:spPr bwMode="auto">
            <a:xfrm>
              <a:off x="-2584" y="2666"/>
              <a:ext cx="585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zh-CN" sz="3600" b="1" dirty="0">
                  <a:solidFill>
                    <a:srgbClr val="0000FF"/>
                  </a:solidFill>
                  <a:latin typeface="Times New Roman" pitchFamily="18" charset="0"/>
                </a:rPr>
                <a:t>and</a:t>
              </a:r>
            </a:p>
          </p:txBody>
        </p:sp>
      </p:grpSp>
      <p:grpSp>
        <p:nvGrpSpPr>
          <p:cNvPr id="202762" name="Group 10"/>
          <p:cNvGrpSpPr/>
          <p:nvPr/>
        </p:nvGrpSpPr>
        <p:grpSpPr bwMode="auto">
          <a:xfrm>
            <a:off x="3370475" y="1103938"/>
            <a:ext cx="2064658" cy="673100"/>
            <a:chOff x="1667" y="847"/>
            <a:chExt cx="2115" cy="424"/>
          </a:xfrm>
        </p:grpSpPr>
        <p:sp>
          <p:nvSpPr>
            <p:cNvPr id="39947" name="Rectangle 4"/>
            <p:cNvSpPr>
              <a:spLocks noChangeArrowheads="1"/>
            </p:cNvSpPr>
            <p:nvPr/>
          </p:nvSpPr>
          <p:spPr bwMode="auto">
            <a:xfrm>
              <a:off x="1667" y="864"/>
              <a:ext cx="2115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fontAlgn="base" hangingPunct="1">
                <a:spcBef>
                  <a:spcPct val="30000"/>
                </a:spcBef>
                <a:spcAft>
                  <a:spcPct val="0"/>
                </a:spcAft>
                <a:buFontTx/>
                <a:buNone/>
              </a:pPr>
              <a:r>
                <a:rPr lang="en-US" altLang="zh-CN" sz="3600" b="1" dirty="0">
                  <a:solidFill>
                    <a:srgbClr val="0000FF"/>
                  </a:solidFill>
                  <a:latin typeface="Times New Roman" pitchFamily="18" charset="0"/>
                </a:rPr>
                <a:t>changed</a:t>
              </a:r>
            </a:p>
          </p:txBody>
        </p:sp>
        <p:sp>
          <p:nvSpPr>
            <p:cNvPr id="39948" name="Line 9"/>
            <p:cNvSpPr>
              <a:spLocks noChangeShapeType="1"/>
            </p:cNvSpPr>
            <p:nvPr/>
          </p:nvSpPr>
          <p:spPr bwMode="auto">
            <a:xfrm>
              <a:off x="2246" y="847"/>
              <a:ext cx="946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16" name="Group 10"/>
          <p:cNvGrpSpPr/>
          <p:nvPr/>
        </p:nvGrpSpPr>
        <p:grpSpPr bwMode="auto">
          <a:xfrm>
            <a:off x="623350" y="2132470"/>
            <a:ext cx="2430732" cy="673100"/>
            <a:chOff x="1667" y="847"/>
            <a:chExt cx="2490" cy="424"/>
          </a:xfrm>
        </p:grpSpPr>
        <p:sp>
          <p:nvSpPr>
            <p:cNvPr id="17" name="Rectangle 4"/>
            <p:cNvSpPr>
              <a:spLocks noChangeArrowheads="1"/>
            </p:cNvSpPr>
            <p:nvPr/>
          </p:nvSpPr>
          <p:spPr bwMode="auto">
            <a:xfrm>
              <a:off x="1667" y="864"/>
              <a:ext cx="2490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fontAlgn="base" hangingPunct="1">
                <a:spcBef>
                  <a:spcPct val="30000"/>
                </a:spcBef>
                <a:spcAft>
                  <a:spcPct val="0"/>
                </a:spcAft>
                <a:buFontTx/>
                <a:buNone/>
              </a:pPr>
              <a:r>
                <a:rPr lang="en-US" altLang="zh-CN" sz="3600" b="1" dirty="0">
                  <a:solidFill>
                    <a:srgbClr val="0000FF"/>
                  </a:solidFill>
                  <a:latin typeface="Times New Roman" pitchFamily="18" charset="0"/>
                </a:rPr>
                <a:t>languages</a:t>
              </a:r>
            </a:p>
          </p:txBody>
        </p:sp>
        <p:sp>
          <p:nvSpPr>
            <p:cNvPr id="18" name="Line 9"/>
            <p:cNvSpPr>
              <a:spLocks noChangeShapeType="1"/>
            </p:cNvSpPr>
            <p:nvPr/>
          </p:nvSpPr>
          <p:spPr bwMode="auto">
            <a:xfrm>
              <a:off x="1950" y="847"/>
              <a:ext cx="124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25" name="Group 10"/>
          <p:cNvGrpSpPr/>
          <p:nvPr/>
        </p:nvGrpSpPr>
        <p:grpSpPr bwMode="auto">
          <a:xfrm>
            <a:off x="2232433" y="4010523"/>
            <a:ext cx="1947514" cy="646113"/>
            <a:chOff x="1787" y="864"/>
            <a:chExt cx="1995" cy="407"/>
          </a:xfrm>
        </p:grpSpPr>
        <p:sp>
          <p:nvSpPr>
            <p:cNvPr id="26" name="Rectangle 4"/>
            <p:cNvSpPr>
              <a:spLocks noChangeArrowheads="1"/>
            </p:cNvSpPr>
            <p:nvPr/>
          </p:nvSpPr>
          <p:spPr bwMode="auto">
            <a:xfrm>
              <a:off x="1787" y="864"/>
              <a:ext cx="1995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fontAlgn="base" hangingPunct="1">
                <a:spcBef>
                  <a:spcPct val="30000"/>
                </a:spcBef>
                <a:spcAft>
                  <a:spcPct val="0"/>
                </a:spcAft>
                <a:buFontTx/>
                <a:buNone/>
              </a:pPr>
              <a:r>
                <a:rPr lang="en-US" altLang="zh-CN" sz="3600" b="1" dirty="0">
                  <a:solidFill>
                    <a:srgbClr val="0000FF"/>
                  </a:solidFill>
                  <a:latin typeface="Times New Roman" pitchFamily="18" charset="0"/>
                </a:rPr>
                <a:t>spoken</a:t>
              </a:r>
            </a:p>
          </p:txBody>
        </p:sp>
        <p:sp>
          <p:nvSpPr>
            <p:cNvPr id="27" name="Line 9"/>
            <p:cNvSpPr>
              <a:spLocks noChangeShapeType="1"/>
            </p:cNvSpPr>
            <p:nvPr/>
          </p:nvSpPr>
          <p:spPr bwMode="auto">
            <a:xfrm flipV="1">
              <a:off x="2104" y="881"/>
              <a:ext cx="1049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28" name="Group 14"/>
          <p:cNvGrpSpPr/>
          <p:nvPr/>
        </p:nvGrpSpPr>
        <p:grpSpPr bwMode="auto">
          <a:xfrm>
            <a:off x="7089777" y="5844380"/>
            <a:ext cx="1724025" cy="1014413"/>
            <a:chOff x="2789" y="3430"/>
            <a:chExt cx="1086" cy="639"/>
          </a:xfrm>
        </p:grpSpPr>
        <p:sp>
          <p:nvSpPr>
            <p:cNvPr id="29" name="Line 11"/>
            <p:cNvSpPr>
              <a:spLocks noChangeShapeType="1"/>
            </p:cNvSpPr>
            <p:nvPr/>
          </p:nvSpPr>
          <p:spPr bwMode="auto">
            <a:xfrm>
              <a:off x="3061" y="3430"/>
              <a:ext cx="363" cy="27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30" name="Line 12"/>
            <p:cNvSpPr>
              <a:spLocks noChangeShapeType="1"/>
            </p:cNvSpPr>
            <p:nvPr/>
          </p:nvSpPr>
          <p:spPr bwMode="auto">
            <a:xfrm flipH="1">
              <a:off x="2789" y="3430"/>
              <a:ext cx="272" cy="27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31" name="Rectangle 13"/>
            <p:cNvSpPr>
              <a:spLocks noChangeArrowheads="1"/>
            </p:cNvSpPr>
            <p:nvPr/>
          </p:nvSpPr>
          <p:spPr bwMode="auto">
            <a:xfrm>
              <a:off x="2877" y="3665"/>
              <a:ext cx="99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fontAlgn="base" hangingPunct="1">
                <a:spcBef>
                  <a:spcPct val="30000"/>
                </a:spcBef>
                <a:spcAft>
                  <a:spcPct val="0"/>
                </a:spcAft>
                <a:buFontTx/>
                <a:buNone/>
              </a:pPr>
              <a:r>
                <a:rPr lang="en-US" altLang="zh-CN" sz="3600" b="1" dirty="0">
                  <a:solidFill>
                    <a:srgbClr val="0000FF"/>
                  </a:solidFill>
                  <a:latin typeface="Times New Roman" pitchFamily="18" charset="0"/>
                </a:rPr>
                <a:t>on</a:t>
              </a:r>
            </a:p>
          </p:txBody>
        </p:sp>
      </p:grp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2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02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160338" y="578877"/>
            <a:ext cx="8680450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Then gradual between about AD 800 and 1150,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zh-CN" b="1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English becomes less like German because those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zh-CN" b="1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who ruled England spoke first the Danish and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zh-CN" b="1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later French. These new settlers enriched the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English language and especially their vocabulary.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zh-CN" b="1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So by the 1600’s Shakespeare was able to make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zh-CN" b="1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use for a wider vocabulary than ever before.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zh-CN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02757" name="Line 5"/>
          <p:cNvSpPr>
            <a:spLocks noChangeShapeType="1"/>
          </p:cNvSpPr>
          <p:nvPr/>
        </p:nvSpPr>
        <p:spPr bwMode="auto">
          <a:xfrm>
            <a:off x="5580535" y="2554898"/>
            <a:ext cx="720725" cy="5762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grpSp>
        <p:nvGrpSpPr>
          <p:cNvPr id="202762" name="Group 10"/>
          <p:cNvGrpSpPr/>
          <p:nvPr/>
        </p:nvGrpSpPr>
        <p:grpSpPr bwMode="auto">
          <a:xfrm>
            <a:off x="5725334" y="4456738"/>
            <a:ext cx="1150937" cy="641350"/>
            <a:chOff x="2898" y="2729"/>
            <a:chExt cx="1179" cy="404"/>
          </a:xfrm>
        </p:grpSpPr>
        <p:sp>
          <p:nvSpPr>
            <p:cNvPr id="39947" name="Rectangle 4"/>
            <p:cNvSpPr>
              <a:spLocks noChangeArrowheads="1"/>
            </p:cNvSpPr>
            <p:nvPr/>
          </p:nvSpPr>
          <p:spPr bwMode="auto">
            <a:xfrm>
              <a:off x="2898" y="2729"/>
              <a:ext cx="1179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fontAlgn="base" hangingPunct="1">
                <a:spcBef>
                  <a:spcPct val="30000"/>
                </a:spcBef>
                <a:spcAft>
                  <a:spcPct val="0"/>
                </a:spcAft>
                <a:buFontTx/>
                <a:buNone/>
              </a:pPr>
              <a:r>
                <a:rPr lang="en-US" altLang="zh-CN" sz="3600" b="1" dirty="0">
                  <a:solidFill>
                    <a:srgbClr val="0000FF"/>
                  </a:solidFill>
                  <a:latin typeface="Times New Roman" pitchFamily="18" charset="0"/>
                </a:rPr>
                <a:t>its</a:t>
              </a:r>
            </a:p>
          </p:txBody>
        </p:sp>
        <p:sp>
          <p:nvSpPr>
            <p:cNvPr id="39948" name="Line 9"/>
            <p:cNvSpPr>
              <a:spLocks noChangeShapeType="1"/>
            </p:cNvSpPr>
            <p:nvPr/>
          </p:nvSpPr>
          <p:spPr bwMode="auto">
            <a:xfrm>
              <a:off x="2971" y="2774"/>
              <a:ext cx="72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16" name="Group 8"/>
          <p:cNvGrpSpPr/>
          <p:nvPr/>
        </p:nvGrpSpPr>
        <p:grpSpPr bwMode="auto">
          <a:xfrm>
            <a:off x="1182346" y="999729"/>
            <a:ext cx="2082618" cy="646113"/>
            <a:chOff x="2211" y="1376"/>
            <a:chExt cx="948" cy="407"/>
          </a:xfrm>
        </p:grpSpPr>
        <p:sp>
          <p:nvSpPr>
            <p:cNvPr id="17" name="Line 6"/>
            <p:cNvSpPr>
              <a:spLocks noChangeShapeType="1"/>
            </p:cNvSpPr>
            <p:nvPr/>
          </p:nvSpPr>
          <p:spPr bwMode="auto">
            <a:xfrm>
              <a:off x="2245" y="1434"/>
              <a:ext cx="59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8" name="Rectangle 7"/>
            <p:cNvSpPr>
              <a:spLocks noChangeArrowheads="1"/>
            </p:cNvSpPr>
            <p:nvPr/>
          </p:nvSpPr>
          <p:spPr bwMode="auto">
            <a:xfrm>
              <a:off x="2211" y="1376"/>
              <a:ext cx="948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zh-CN" sz="3600" b="1" dirty="0">
                  <a:solidFill>
                    <a:srgbClr val="0000FF"/>
                  </a:solidFill>
                  <a:latin typeface="Times New Roman" pitchFamily="18" charset="0"/>
                </a:rPr>
                <a:t>gradually</a:t>
              </a:r>
            </a:p>
          </p:txBody>
        </p:sp>
      </p:grpSp>
      <p:grpSp>
        <p:nvGrpSpPr>
          <p:cNvPr id="19" name="Group 8"/>
          <p:cNvGrpSpPr/>
          <p:nvPr/>
        </p:nvGrpSpPr>
        <p:grpSpPr bwMode="auto">
          <a:xfrm>
            <a:off x="1621521" y="2073986"/>
            <a:ext cx="1916184" cy="449255"/>
            <a:chOff x="2245" y="1434"/>
            <a:chExt cx="761" cy="414"/>
          </a:xfrm>
        </p:grpSpPr>
        <p:sp>
          <p:nvSpPr>
            <p:cNvPr id="20" name="Line 6"/>
            <p:cNvSpPr>
              <a:spLocks noChangeShapeType="1"/>
            </p:cNvSpPr>
            <p:nvPr/>
          </p:nvSpPr>
          <p:spPr bwMode="auto">
            <a:xfrm>
              <a:off x="2245" y="1434"/>
              <a:ext cx="59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1" name="Rectangle 7"/>
            <p:cNvSpPr>
              <a:spLocks noChangeArrowheads="1"/>
            </p:cNvSpPr>
            <p:nvPr/>
          </p:nvSpPr>
          <p:spPr bwMode="auto">
            <a:xfrm>
              <a:off x="2280" y="1441"/>
              <a:ext cx="726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zh-CN" sz="3600" b="1" dirty="0">
                  <a:solidFill>
                    <a:srgbClr val="0000FF"/>
                  </a:solidFill>
                  <a:latin typeface="Times New Roman" pitchFamily="18" charset="0"/>
                </a:rPr>
                <a:t>became</a:t>
              </a:r>
            </a:p>
          </p:txBody>
        </p:sp>
      </p:grpSp>
      <p:grpSp>
        <p:nvGrpSpPr>
          <p:cNvPr id="22" name="Group 10"/>
          <p:cNvGrpSpPr/>
          <p:nvPr/>
        </p:nvGrpSpPr>
        <p:grpSpPr bwMode="auto">
          <a:xfrm>
            <a:off x="804913" y="6430025"/>
            <a:ext cx="1211461" cy="641350"/>
            <a:chOff x="2971" y="2889"/>
            <a:chExt cx="1241" cy="404"/>
          </a:xfrm>
        </p:grpSpPr>
        <p:sp>
          <p:nvSpPr>
            <p:cNvPr id="23" name="Rectangle 4"/>
            <p:cNvSpPr>
              <a:spLocks noChangeArrowheads="1"/>
            </p:cNvSpPr>
            <p:nvPr/>
          </p:nvSpPr>
          <p:spPr bwMode="auto">
            <a:xfrm>
              <a:off x="3033" y="2889"/>
              <a:ext cx="1179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fontAlgn="base" hangingPunct="1">
                <a:spcBef>
                  <a:spcPct val="30000"/>
                </a:spcBef>
                <a:spcAft>
                  <a:spcPct val="0"/>
                </a:spcAft>
                <a:buFontTx/>
                <a:buNone/>
              </a:pPr>
              <a:r>
                <a:rPr lang="en-US" altLang="zh-CN" sz="3600" b="1" dirty="0">
                  <a:solidFill>
                    <a:srgbClr val="0000FF"/>
                  </a:solidFill>
                  <a:latin typeface="Times New Roman" pitchFamily="18" charset="0"/>
                </a:rPr>
                <a:t>of</a:t>
              </a:r>
            </a:p>
          </p:txBody>
        </p:sp>
        <p:sp>
          <p:nvSpPr>
            <p:cNvPr id="24" name="Line 9"/>
            <p:cNvSpPr>
              <a:spLocks noChangeShapeType="1"/>
            </p:cNvSpPr>
            <p:nvPr/>
          </p:nvSpPr>
          <p:spPr bwMode="auto">
            <a:xfrm>
              <a:off x="2971" y="2931"/>
              <a:ext cx="72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02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02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226518" y="-48506"/>
            <a:ext cx="8737970" cy="6906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考点活用</a:t>
            </a:r>
            <a:endParaRPr lang="zh-CN" altLang="en-US" sz="2800" b="1" dirty="0">
              <a:solidFill>
                <a:srgbClr val="000000"/>
              </a:solidFill>
              <a:latin typeface="Times New Roman" pitchFamily="18" charset="0"/>
            </a:endParaRPr>
          </a:p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用本单元所学的词组、句型翻译下列短文</a:t>
            </a:r>
          </a:p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为了迎接</a:t>
            </a:r>
            <a:r>
              <a:rPr lang="zh-CN" altLang="en-US" sz="3200" b="1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即将在广州举办的第</a:t>
            </a:r>
            <a:r>
              <a:rPr lang="en-US" altLang="zh-CN" sz="3200" b="1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16</a:t>
            </a:r>
            <a:r>
              <a:rPr lang="zh-CN" altLang="en-US" sz="3200" b="1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届亚运会，很多人都开始学英语，</a:t>
            </a:r>
            <a:r>
              <a:rPr lang="zh-CN" altLang="en-US" sz="32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从官员、学生到司机、宾馆服务员等</a:t>
            </a:r>
            <a:r>
              <a:rPr lang="zh-CN" altLang="en-US" sz="3200" b="1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。</a:t>
            </a:r>
            <a:r>
              <a:rPr lang="zh-CN" altLang="en-US" sz="32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即使</a:t>
            </a:r>
            <a:r>
              <a:rPr lang="zh-CN" altLang="en-US" sz="3200" b="1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他们的英语说得</a:t>
            </a:r>
            <a:r>
              <a:rPr lang="zh-CN" altLang="en-US" sz="32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不流利</a:t>
            </a:r>
            <a:r>
              <a:rPr lang="zh-CN" altLang="en-US" sz="3200" b="1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，他们还是</a:t>
            </a:r>
            <a:r>
              <a:rPr lang="zh-CN" altLang="en-US" sz="32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充分利用一切机会</a:t>
            </a:r>
            <a:r>
              <a:rPr lang="zh-CN" altLang="en-US" sz="3200" b="1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用英语和外国人沟通交流。我也和同学们</a:t>
            </a:r>
            <a:r>
              <a:rPr lang="zh-CN" altLang="en-US" sz="32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一起积极参与</a:t>
            </a:r>
            <a:r>
              <a:rPr lang="zh-CN" altLang="en-US" sz="3200" b="1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社区服务，</a:t>
            </a:r>
            <a:r>
              <a:rPr lang="zh-CN" altLang="en-US" sz="32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信不信由你</a:t>
            </a:r>
            <a:r>
              <a:rPr lang="zh-CN" altLang="en-US" sz="3200" b="1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目前</a:t>
            </a:r>
            <a:r>
              <a:rPr lang="zh-CN" altLang="en-US" sz="3200" b="1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，我已经能用英语</a:t>
            </a:r>
            <a:r>
              <a:rPr lang="zh-CN" altLang="en-US" sz="32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自由表达我的意思</a:t>
            </a:r>
            <a:r>
              <a:rPr lang="zh-CN" altLang="en-US" sz="3200" b="1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了，</a:t>
            </a:r>
            <a:r>
              <a:rPr lang="zh-CN" altLang="en-US" sz="32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这是因为</a:t>
            </a:r>
            <a:r>
              <a:rPr lang="zh-CN" altLang="en-US" sz="3200" b="1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英语是</a:t>
            </a:r>
            <a:r>
              <a:rPr lang="zh-CN" altLang="en-US" sz="32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以语音为基础</a:t>
            </a:r>
            <a:r>
              <a:rPr lang="zh-CN" altLang="en-US" sz="3200" b="1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的，我充分利用拼音帮助我学好英语。我明白了要学好一门语言，</a:t>
            </a:r>
            <a:r>
              <a:rPr lang="zh-CN" altLang="en-US" sz="32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这个世上真的是没有捷径。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9506" name="Rectangle 2"/>
          <p:cNvSpPr>
            <a:spLocks noChangeArrowheads="1"/>
          </p:cNvSpPr>
          <p:nvPr/>
        </p:nvSpPr>
        <p:spPr bwMode="auto">
          <a:xfrm>
            <a:off x="137795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9507" name="Rectangle 3"/>
          <p:cNvSpPr>
            <a:spLocks noChangeArrowheads="1"/>
          </p:cNvSpPr>
          <p:nvPr/>
        </p:nvSpPr>
        <p:spPr bwMode="auto">
          <a:xfrm>
            <a:off x="304800" y="914651"/>
            <a:ext cx="8839200" cy="4177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Many people in China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______  government officials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students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drivers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hotel clerks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began to learn English ________           the 2010 Guangzhou Asian Games. _______  they can not speak English _______ (</a:t>
            </a:r>
            <a:r>
              <a:rPr lang="en-US" altLang="zh-CN" sz="3200" b="1" dirty="0">
                <a:solidFill>
                  <a:srgbClr val="FF3300"/>
                </a:solidFill>
                <a:latin typeface="Times New Roman" pitchFamily="18" charset="0"/>
              </a:rPr>
              <a:t>fluency)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they ________________  every opportunity to communicate with foreigners. </a:t>
            </a:r>
          </a:p>
        </p:txBody>
      </p:sp>
      <p:sp>
        <p:nvSpPr>
          <p:cNvPr id="149508" name="Text Box 4"/>
          <p:cNvSpPr txBox="1">
            <a:spLocks noChangeArrowheads="1"/>
          </p:cNvSpPr>
          <p:nvPr/>
        </p:nvSpPr>
        <p:spPr bwMode="auto">
          <a:xfrm>
            <a:off x="4529440" y="999767"/>
            <a:ext cx="1981200" cy="60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</a:rPr>
              <a:t>such as</a:t>
            </a:r>
          </a:p>
        </p:txBody>
      </p:sp>
      <p:sp>
        <p:nvSpPr>
          <p:cNvPr id="149509" name="Text Box 5"/>
          <p:cNvSpPr txBox="1">
            <a:spLocks noChangeArrowheads="1"/>
          </p:cNvSpPr>
          <p:nvPr/>
        </p:nvSpPr>
        <p:spPr bwMode="auto">
          <a:xfrm>
            <a:off x="3851920" y="2133381"/>
            <a:ext cx="3810000" cy="60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</a:rPr>
              <a:t>so as to welcome</a:t>
            </a:r>
          </a:p>
        </p:txBody>
      </p:sp>
      <p:sp>
        <p:nvSpPr>
          <p:cNvPr id="149510" name="Text Box 6"/>
          <p:cNvSpPr txBox="1">
            <a:spLocks noChangeArrowheads="1"/>
          </p:cNvSpPr>
          <p:nvPr/>
        </p:nvSpPr>
        <p:spPr bwMode="auto">
          <a:xfrm>
            <a:off x="4438689" y="2738219"/>
            <a:ext cx="2195736" cy="60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</a:rPr>
              <a:t>Even if</a:t>
            </a:r>
          </a:p>
        </p:txBody>
      </p:sp>
      <p:sp>
        <p:nvSpPr>
          <p:cNvPr id="149511" name="Text Box 7"/>
          <p:cNvSpPr txBox="1">
            <a:spLocks noChangeArrowheads="1"/>
          </p:cNvSpPr>
          <p:nvPr/>
        </p:nvSpPr>
        <p:spPr bwMode="auto">
          <a:xfrm>
            <a:off x="2321937" y="3314070"/>
            <a:ext cx="1981200" cy="60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</a:rPr>
              <a:t>fluently</a:t>
            </a:r>
          </a:p>
        </p:txBody>
      </p:sp>
      <p:sp>
        <p:nvSpPr>
          <p:cNvPr id="149512" name="Text Box 8"/>
          <p:cNvSpPr txBox="1">
            <a:spLocks noChangeArrowheads="1"/>
          </p:cNvSpPr>
          <p:nvPr/>
        </p:nvSpPr>
        <p:spPr bwMode="auto">
          <a:xfrm>
            <a:off x="-108520" y="3853280"/>
            <a:ext cx="3888432" cy="631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latin typeface="Times New Roman" pitchFamily="18" charset="0"/>
              </a:rPr>
              <a:t>make good use of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9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9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9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9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8" grpId="0"/>
      <p:bldP spid="149509" grpId="0"/>
      <p:bldP spid="149510" grpId="0"/>
      <p:bldP spid="149511" grpId="0"/>
      <p:bldP spid="1495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97CB6080-2199-46D3-830C-A6364D2874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822" y="1008979"/>
            <a:ext cx="8983724" cy="4525963"/>
          </a:xfrm>
        </p:spPr>
        <p:txBody>
          <a:bodyPr/>
          <a:lstStyle/>
          <a:p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I_____________________ community service with my classmates and ________________ </a:t>
            </a:r>
            <a:r>
              <a:rPr lang="zh-CN" altLang="en-US" b="1" dirty="0">
                <a:solidFill>
                  <a:srgbClr val="000000"/>
                </a:solidFill>
                <a:latin typeface="Times New Roman" pitchFamily="18" charset="0"/>
              </a:rPr>
              <a:t>， </a:t>
            </a: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I am able to __________ _____ fluently in English ___________. ____________     English ______________________ and I ___________________pinyin to help me learn English. I understand that _______________________ </a:t>
            </a:r>
            <a:r>
              <a:rPr lang="en-US" altLang="zh-CN" b="1" dirty="0">
                <a:solidFill>
                  <a:srgbClr val="FF3300"/>
                </a:solidFill>
                <a:latin typeface="Times New Roman" pitchFamily="18" charset="0"/>
              </a:rPr>
              <a:t>a</a:t>
            </a: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 shortcut when we are learning a language.</a:t>
            </a:r>
          </a:p>
          <a:p>
            <a:endParaRPr lang="zh-CN" altLang="en-US" b="1" dirty="0"/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138454" y="981426"/>
            <a:ext cx="5041912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latin typeface="Times New Roman" pitchFamily="18" charset="0"/>
              </a:rPr>
              <a:t>take an active part in</a:t>
            </a: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4211960" y="1429971"/>
            <a:ext cx="4368552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believe it or not</a:t>
            </a:r>
          </a:p>
        </p:txBody>
      </p:sp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1835696" y="1931921"/>
            <a:ext cx="3724004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express myself</a:t>
            </a: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2271694" y="2411456"/>
            <a:ext cx="3429000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This is because</a:t>
            </a: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138454" y="4394930"/>
            <a:ext cx="5039909" cy="631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latin typeface="Times New Roman" pitchFamily="18" charset="0"/>
              </a:rPr>
              <a:t>there is no such thing as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-107869" y="2411456"/>
            <a:ext cx="2591637" cy="631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at present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-180528" y="2935082"/>
            <a:ext cx="6408712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is based on pronunciation</a:t>
            </a: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0" y="3442559"/>
            <a:ext cx="3763144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make good use of </a:t>
            </a:r>
          </a:p>
        </p:txBody>
      </p:sp>
    </p:spTree>
    <p:extLst>
      <p:ext uri="{BB962C8B-B14F-4D97-AF65-F5344CB8AC3E}">
        <p14:creationId xmlns:p14="http://schemas.microsoft.com/office/powerpoint/2010/main" val="2419950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137795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457200" y="609600"/>
            <a:ext cx="8305800" cy="5094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2400">
                <a:solidFill>
                  <a:srgbClr val="FF3300"/>
                </a:solidFill>
                <a:latin typeface="Times New Roman" pitchFamily="18" charset="0"/>
              </a:rPr>
              <a:t>答案：</a:t>
            </a:r>
          </a:p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Many people in China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such as government officials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students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drivers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hotel clerks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began to learn English so as to welcome the 2010 Guangzhou Asian Games.Even if they can not speak English fluently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they make good use of every opportunity to communicate with foreigners.I take an active part in community service with my classmates and believe it or not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I am able to express myself fluently in English at present.This is because English is based on pronunciation and I make good use of pinyin to help me learn English.I understand that there is no such thing as shortcut when we are learning a language.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8482" name="Rectangle 2"/>
          <p:cNvSpPr>
            <a:spLocks noChangeArrowheads="1"/>
          </p:cNvSpPr>
          <p:nvPr/>
        </p:nvSpPr>
        <p:spPr bwMode="auto">
          <a:xfrm>
            <a:off x="0" y="0"/>
            <a:ext cx="914400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宋体" charset="-122"/>
                <a:ea typeface="黑体" pitchFamily="2" charset="-122"/>
              </a:rPr>
              <a:t>Ⅴ</a:t>
            </a:r>
            <a:r>
              <a:rPr lang="en-US" altLang="zh-CN" sz="2800" b="1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.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语篇领悟     根据课文完成下列短文</a:t>
            </a:r>
            <a:endParaRPr lang="zh-CN" altLang="en-US" sz="2800" b="1" dirty="0">
              <a:solidFill>
                <a:srgbClr val="000000"/>
              </a:solidFill>
              <a:latin typeface="Times New Roman" pitchFamily="18" charset="0"/>
            </a:endParaRPr>
          </a:p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At the end of the 16th century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English was only spoken by people from England. They were native speakers. Today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the largest number of people __</a:t>
            </a:r>
            <a:r>
              <a:rPr lang="en-US" altLang="zh-CN" sz="3200" b="1" u="sng" dirty="0">
                <a:solidFill>
                  <a:srgbClr val="000000"/>
                </a:solidFill>
                <a:latin typeface="Times New Roman" pitchFamily="18" charset="0"/>
              </a:rPr>
              <a:t>__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____(speak)English may be in China. A lot of Chinese people speak English __</a:t>
            </a:r>
            <a:r>
              <a:rPr lang="en-US" altLang="zh-CN" sz="3200" b="1" u="sng" dirty="0">
                <a:solidFill>
                  <a:srgbClr val="000000"/>
                </a:solidFill>
                <a:latin typeface="Times New Roman" pitchFamily="18" charset="0"/>
              </a:rPr>
              <a:t>__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__their foreign language.</a:t>
            </a:r>
          </a:p>
        </p:txBody>
      </p:sp>
      <p:sp>
        <p:nvSpPr>
          <p:cNvPr id="148483" name="Text Box 3"/>
          <p:cNvSpPr txBox="1">
            <a:spLocks noChangeArrowheads="1"/>
          </p:cNvSpPr>
          <p:nvPr/>
        </p:nvSpPr>
        <p:spPr bwMode="auto">
          <a:xfrm>
            <a:off x="683568" y="2482471"/>
            <a:ext cx="2759900" cy="626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latin typeface="Times New Roman" pitchFamily="18" charset="0"/>
              </a:rPr>
              <a:t>speaking</a:t>
            </a:r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</a:rPr>
              <a:t>　</a:t>
            </a:r>
          </a:p>
        </p:txBody>
      </p:sp>
      <p:sp>
        <p:nvSpPr>
          <p:cNvPr id="148484" name="Text Box 4"/>
          <p:cNvSpPr txBox="1">
            <a:spLocks noChangeArrowheads="1"/>
          </p:cNvSpPr>
          <p:nvPr/>
        </p:nvSpPr>
        <p:spPr bwMode="auto">
          <a:xfrm>
            <a:off x="6156176" y="3078922"/>
            <a:ext cx="1388300" cy="693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FF3300"/>
                </a:solidFill>
                <a:latin typeface="Times New Roman" pitchFamily="18" charset="0"/>
              </a:rPr>
              <a:t>as</a:t>
            </a:r>
            <a:r>
              <a:rPr lang="zh-CN" altLang="en-US" sz="3600" b="1" dirty="0">
                <a:solidFill>
                  <a:srgbClr val="FF3300"/>
                </a:solidFill>
                <a:latin typeface="Times New Roman" pitchFamily="18" charset="0"/>
              </a:rPr>
              <a:t>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3" grpId="0"/>
      <p:bldP spid="14848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54BE9883-AE8C-472E-A7BD-C65844A18A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68053" y="1489242"/>
            <a:ext cx="8867328" cy="4525963"/>
          </a:xfrm>
        </p:spPr>
        <p:txBody>
          <a:bodyPr/>
          <a:lstStyle/>
          <a:p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_____English language ____</a:t>
            </a:r>
            <a:r>
              <a:rPr lang="en-US" altLang="zh-CN" b="1" u="sng" dirty="0">
                <a:solidFill>
                  <a:srgbClr val="000000"/>
                </a:solidFill>
                <a:latin typeface="Times New Roman" pitchFamily="18" charset="0"/>
              </a:rPr>
              <a:t>_</a:t>
            </a: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______(change) quite a lot over the last four centuries. Old English sounded more __</a:t>
            </a:r>
            <a:r>
              <a:rPr lang="en-US" altLang="zh-CN" b="1" u="sng" dirty="0">
                <a:solidFill>
                  <a:srgbClr val="000000"/>
                </a:solidFill>
                <a:latin typeface="Times New Roman" pitchFamily="18" charset="0"/>
              </a:rPr>
              <a:t>__</a:t>
            </a: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__ less like German for it __</a:t>
            </a:r>
            <a:r>
              <a:rPr lang="en-US" altLang="zh-CN" b="1" u="sng" dirty="0">
                <a:solidFill>
                  <a:srgbClr val="000000"/>
                </a:solidFill>
                <a:latin typeface="Times New Roman" pitchFamily="18" charset="0"/>
              </a:rPr>
              <a:t>______</a:t>
            </a: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__(base)on German</a:t>
            </a:r>
            <a:r>
              <a:rPr lang="zh-CN" altLang="en-US" b="1" dirty="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but modern English sounds ________ like French than German __</a:t>
            </a:r>
            <a:r>
              <a:rPr lang="en-US" altLang="zh-CN" b="1" u="sng" dirty="0">
                <a:solidFill>
                  <a:srgbClr val="000000"/>
                </a:solidFill>
                <a:latin typeface="Times New Roman" pitchFamily="18" charset="0"/>
              </a:rPr>
              <a:t>____</a:t>
            </a:r>
            <a:r>
              <a:rPr lang="en-US" altLang="zh-CN" b="1" dirty="0">
                <a:solidFill>
                  <a:srgbClr val="000000"/>
                </a:solidFill>
                <a:latin typeface="Times New Roman" pitchFamily="18" charset="0"/>
              </a:rPr>
              <a:t>__ England was once ruled by the French.</a:t>
            </a:r>
          </a:p>
          <a:p>
            <a:endParaRPr lang="zh-CN" altLang="en-US" b="1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35493" y="1465132"/>
            <a:ext cx="1600200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latin typeface="Times New Roman" pitchFamily="18" charset="0"/>
              </a:rPr>
              <a:t>The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4211960" y="1439566"/>
            <a:ext cx="3065512" cy="626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latin typeface="Times New Roman" pitchFamily="18" charset="0"/>
              </a:rPr>
              <a:t>has changed</a:t>
            </a:r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</a:rPr>
              <a:t>　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516760" y="2371434"/>
            <a:ext cx="1812776" cy="626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latin typeface="Times New Roman" pitchFamily="18" charset="0"/>
              </a:rPr>
              <a:t>or</a:t>
            </a:r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</a:rPr>
              <a:t>　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136915" y="2897937"/>
            <a:ext cx="2605980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latin typeface="Times New Roman" pitchFamily="18" charset="0"/>
              </a:rPr>
              <a:t>was based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4539573" y="3378354"/>
            <a:ext cx="1728192" cy="626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latin typeface="Times New Roman" pitchFamily="18" charset="0"/>
              </a:rPr>
              <a:t>more</a:t>
            </a:r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</a:rPr>
              <a:t>　</a:t>
            </a: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2592881" y="3873514"/>
            <a:ext cx="2197292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latin typeface="Times New Roman" pitchFamily="18" charset="0"/>
              </a:rPr>
              <a:t>because</a:t>
            </a:r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</a:rPr>
              <a:t>　</a:t>
            </a:r>
          </a:p>
        </p:txBody>
      </p:sp>
    </p:spTree>
    <p:extLst>
      <p:ext uri="{BB962C8B-B14F-4D97-AF65-F5344CB8AC3E}">
        <p14:creationId xmlns:p14="http://schemas.microsoft.com/office/powerpoint/2010/main" val="2262686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067F79DE-A50C-4A27-B454-3FCBB326F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626518" y="1700808"/>
            <a:ext cx="8265962" cy="3586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	Two people had great effects on the English changes. One was Shakespeare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who __</a:t>
            </a:r>
            <a:r>
              <a:rPr lang="en-US" altLang="zh-CN" sz="3200" b="1" u="sng" dirty="0">
                <a:solidFill>
                  <a:srgbClr val="000000"/>
                </a:solidFill>
                <a:latin typeface="Times New Roman" pitchFamily="18" charset="0"/>
              </a:rPr>
              <a:t>___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______(large)the English vocabulary; the other was Noah Webster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who wrote a dictionary______</a:t>
            </a:r>
            <a:r>
              <a:rPr lang="en-US" altLang="zh-CN" sz="3200" b="1" u="sng" dirty="0">
                <a:solidFill>
                  <a:srgbClr val="000000"/>
                </a:solidFill>
                <a:latin typeface="Times New Roman" pitchFamily="18" charset="0"/>
              </a:rPr>
              <a:t>_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__ gave American English its own identity.</a:t>
            </a: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323528" y="2862280"/>
            <a:ext cx="2266088" cy="631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enlarged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1691680" y="4065401"/>
            <a:ext cx="2771800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3300"/>
                </a:solidFill>
                <a:latin typeface="Times New Roman" pitchFamily="18" charset="0"/>
              </a:rPr>
              <a:t>that/which</a:t>
            </a:r>
          </a:p>
        </p:txBody>
      </p:sp>
    </p:spTree>
    <p:extLst>
      <p:ext uri="{BB962C8B-B14F-4D97-AF65-F5344CB8AC3E}">
        <p14:creationId xmlns:p14="http://schemas.microsoft.com/office/powerpoint/2010/main" val="1956186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012130924211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843213" y="2492375"/>
            <a:ext cx="403225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7200" b="1">
                <a:solidFill>
                  <a:srgbClr val="000000"/>
                </a:solidFill>
                <a:latin typeface="Times New Roman" pitchFamily="18" charset="0"/>
              </a:rPr>
              <a:t>Practice</a:t>
            </a:r>
          </a:p>
        </p:txBody>
      </p:sp>
    </p:spTree>
  </p:cSld>
  <p:clrMapOvr>
    <a:masterClrMapping/>
  </p:clrMapOvr>
  <p:transition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539750" y="549275"/>
            <a:ext cx="7993063" cy="538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5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1.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人们承认他是一位杰出的科学家。</a:t>
            </a:r>
          </a:p>
          <a:p>
            <a:pPr fontAlgn="base">
              <a:lnSpc>
                <a:spcPct val="15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recognize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 fontAlgn="base">
              <a:lnSpc>
                <a:spcPct val="15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People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recognize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him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to be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an outstanding </a:t>
            </a:r>
          </a:p>
          <a:p>
            <a:pPr fontAlgn="base">
              <a:lnSpc>
                <a:spcPct val="15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scientist.</a:t>
            </a:r>
          </a:p>
          <a:p>
            <a:pPr fontAlgn="base">
              <a:lnSpc>
                <a:spcPct val="15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2.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请不要在餐馆里吸烟。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request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 fontAlgn="base">
              <a:lnSpc>
                <a:spcPct val="15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You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are requested not to smoke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in the </a:t>
            </a:r>
          </a:p>
          <a:p>
            <a:pPr fontAlgn="base">
              <a:lnSpc>
                <a:spcPct val="15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restaurant.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5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5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5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5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5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8064500" cy="538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5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3.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当地环境污染的问题在会上提了出来。</a:t>
            </a:r>
          </a:p>
          <a:p>
            <a:pPr fontAlgn="base">
              <a:lnSpc>
                <a:spcPct val="15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come up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 fontAlgn="base">
              <a:lnSpc>
                <a:spcPct val="15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The problem of the local environmental </a:t>
            </a:r>
          </a:p>
          <a:p>
            <a:pPr fontAlgn="base">
              <a:lnSpc>
                <a:spcPct val="15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pollution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came up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at the meeting.</a:t>
            </a:r>
          </a:p>
          <a:p>
            <a:pPr fontAlgn="base">
              <a:lnSpc>
                <a:spcPct val="15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4.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图书馆里书的</a:t>
            </a:r>
            <a:r>
              <a:rPr lang="zh-CN" altLang="en-US" sz="3200" b="1" u="sng">
                <a:solidFill>
                  <a:srgbClr val="000000"/>
                </a:solidFill>
                <a:latin typeface="Times New Roman" pitchFamily="18" charset="0"/>
              </a:rPr>
              <a:t>数量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每年都在增长。</a:t>
            </a:r>
          </a:p>
          <a:p>
            <a:pPr fontAlgn="base">
              <a:lnSpc>
                <a:spcPct val="15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990033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The number of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the books in the library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is </a:t>
            </a:r>
          </a:p>
          <a:p>
            <a:pPr fontAlgn="base">
              <a:lnSpc>
                <a:spcPct val="15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increasing year by year. 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6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6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6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65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65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65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65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65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65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684213" y="404813"/>
            <a:ext cx="7777162" cy="579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5.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我们应当充分利用时间去做一切有用的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  事情。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make use of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We should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make full use of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our time to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do everything useful.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6.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这部电影基于真人真事，吸引了很多青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  少年。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base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The film which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was based on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a real story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of a real person,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attracted/ appealed to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many teenagers.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5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5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75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75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75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75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75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75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75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75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75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75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75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75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323850" y="333375"/>
            <a:ext cx="8569325" cy="579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7.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教育在人们的生活中起着重要的作用。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plays a role/part in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Education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plays an important role/ part in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people’s life.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8.</a:t>
            </a: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学习英语的人数在很快地增加，这是因为英 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  语很有用。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the number of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The number of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people learning English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is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increasing rapidly.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This is because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English is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very useful.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86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86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86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86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86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86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86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86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86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86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86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86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539750" y="981075"/>
            <a:ext cx="8064500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9.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当他们面临困境时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他们可以请求国际援  </a:t>
            </a:r>
          </a:p>
          <a:p>
            <a:pPr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  助。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make a request for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When they are in trouble, they can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make a </a:t>
            </a:r>
          </a:p>
          <a:p>
            <a:pPr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    request for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international help.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06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6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06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06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06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06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24862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10.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目前，很多学生无论去哪儿，都喜欢带手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机。尽管手机在日常交际中起着重要作用，但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我们建议学生还是应该合理利用手机。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At present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, most students would like to carry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their mobile phones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wherever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they go. 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Although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the cell phones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play an important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part in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the daily communication, the students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are suggested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making good use of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them. 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96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96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96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96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96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96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96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96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96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96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96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96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539750" algn="l" defTabSz="914400" rtl="0" eaLnBrk="1" fontAlgn="base" latinLnBrk="0" hangingPunct="1">
          <a:lnSpc>
            <a:spcPct val="12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539750" algn="l" defTabSz="914400" rtl="0" eaLnBrk="1" fontAlgn="base" latinLnBrk="0" hangingPunct="1">
          <a:lnSpc>
            <a:spcPct val="12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6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2117</Words>
  <Application>Microsoft Office PowerPoint</Application>
  <PresentationFormat>全屏显示(4:3)</PresentationFormat>
  <Paragraphs>339</Paragraphs>
  <Slides>35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35</vt:i4>
      </vt:variant>
    </vt:vector>
  </HeadingPairs>
  <TitlesOfParts>
    <vt:vector size="48" baseType="lpstr">
      <vt:lpstr>仿宋</vt:lpstr>
      <vt:lpstr>黑体</vt:lpstr>
      <vt:lpstr>华文琥珀</vt:lpstr>
      <vt:lpstr>宋体</vt:lpstr>
      <vt:lpstr>Arial</vt:lpstr>
      <vt:lpstr>Book Antiqua</vt:lpstr>
      <vt:lpstr>Calibri</vt:lpstr>
      <vt:lpstr>Times New Roman</vt:lpstr>
      <vt:lpstr>Office 主题</vt:lpstr>
      <vt:lpstr>1_默认设计模板</vt:lpstr>
      <vt:lpstr>1_Office 主题</vt:lpstr>
      <vt:lpstr>5_默认设计模板</vt:lpstr>
      <vt:lpstr>6_默认设计模板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8F1N73X</dc:creator>
  <cp:lastModifiedBy>313136018@qq.com</cp:lastModifiedBy>
  <cp:revision>97</cp:revision>
  <cp:lastPrinted>2015-09-21T12:20:00Z</cp:lastPrinted>
  <dcterms:created xsi:type="dcterms:W3CDTF">2014-09-10T07:05:00Z</dcterms:created>
  <dcterms:modified xsi:type="dcterms:W3CDTF">2019-09-24T07:01:05Z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2052-10.1.0.5777</vt:lpwstr>
  </property>
</Properties>
</file>