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89" r:id="rId4"/>
    <p:sldId id="336" r:id="rId5"/>
    <p:sldId id="338" r:id="rId6"/>
    <p:sldId id="292" r:id="rId7"/>
    <p:sldId id="293" r:id="rId8"/>
    <p:sldId id="295" r:id="rId9"/>
    <p:sldId id="298" r:id="rId10"/>
    <p:sldId id="371" r:id="rId11"/>
    <p:sldId id="339" r:id="rId12"/>
    <p:sldId id="340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05" r:id="rId26"/>
    <p:sldId id="306" r:id="rId27"/>
    <p:sldId id="354" r:id="rId28"/>
    <p:sldId id="355" r:id="rId29"/>
    <p:sldId id="356" r:id="rId30"/>
    <p:sldId id="357" r:id="rId31"/>
    <p:sldId id="358" r:id="rId32"/>
    <p:sldId id="359" r:id="rId33"/>
    <p:sldId id="360" r:id="rId34"/>
    <p:sldId id="361" r:id="rId35"/>
    <p:sldId id="307" r:id="rId36"/>
    <p:sldId id="397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Lucida Sans Unicode" panose="020B0602030504020204" pitchFamily="34" charset="0"/>
        <a:ea typeface="黑体" panose="0201060906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FB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38" d="100"/>
          <a:sy n="38" d="100"/>
        </p:scale>
        <p:origin x="-8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051" name="组合 15"/>
          <p:cNvGrpSpPr/>
          <p:nvPr/>
        </p:nvGrpSpPr>
        <p:grpSpPr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2" name="任意多边形 16"/>
            <p:cNvSpPr/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" name="任意多边形 18"/>
            <p:cNvSpPr/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任意多边形 19"/>
            <p:cNvSpPr/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srcRect/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135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en-US" strike="noStrike" noProof="1"/>
          </a:p>
        </p:txBody>
      </p:sp>
      <p:sp>
        <p:nvSpPr>
          <p:cNvPr id="23" name="日期占位符 2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页脚占位符 18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灯片编号占位符 26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p>
            <a:pPr algn="r" eaLnBrk="1" fontAlgn="base" hangingPunct="1"/>
            <a:fld id="{9A0DB2DC-4C9A-4742-B13C-FB6460FD3503}" type="slidenum">
              <a:rPr lang="en-US" altLang="zh-CN" sz="1000" strike="noStrike" noProof="1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燕尾形 10"/>
          <p:cNvSpPr/>
          <p:nvPr/>
        </p:nvSpPr>
        <p:spPr>
          <a:xfrm>
            <a:off x="3636963" y="3005138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燕尾形 15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7" name="日期占位符 3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p>
            <a:pPr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5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p>
            <a:pPr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11" name="日期占位符 6"/>
          <p:cNvSpPr>
            <a:spLocks noGrp="1"/>
          </p:cNvSpPr>
          <p:nvPr>
            <p:ph type="dt" sz="half" idx="1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7"/>
          <p:cNvSpPr>
            <a:spLocks noGrp="1"/>
          </p:cNvSpPr>
          <p:nvPr>
            <p:ph type="ftr" sz="quarter" idx="1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8"/>
          <p:cNvSpPr>
            <a:spLocks noGrp="1"/>
          </p:cNvSpPr>
          <p:nvPr>
            <p:ph type="sldNum" sz="quarter" idx="1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p>
            <a:pPr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11" name="日期占位符 2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3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p>
            <a:pPr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11" name="日期占位符 4"/>
          <p:cNvSpPr>
            <a:spLocks noGrp="1"/>
          </p:cNvSpPr>
          <p:nvPr>
            <p:ph type="dt" sz="half" idx="1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5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/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p>
            <a:pPr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 bwMode="auto">
          <a:xfrm>
            <a:off x="715963" y="5002213"/>
            <a:ext cx="3802063" cy="1443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直角三角形 16"/>
          <p:cNvSpPr/>
          <p:nvPr/>
        </p:nvSpPr>
        <p:spPr bwMode="auto">
          <a:xfrm>
            <a:off x="-6042" y="5791253"/>
            <a:ext cx="3402313" cy="1080868"/>
          </a:xfrm>
          <a:prstGeom prst="rtTriangle">
            <a:avLst/>
          </a:prstGeom>
          <a:blipFill>
            <a:blip r:embed="rId2">
              <a:alphaModFix amt="50000"/>
            </a:blip>
            <a:srcRect/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燕尾形 19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415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23" name="日期占位符 4"/>
          <p:cNvSpPr>
            <a:spLocks noGrp="1"/>
          </p:cNvSpPr>
          <p:nvPr>
            <p:ph type="dt" sz="half" idx="1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页脚占位符 5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marR="0" indent="0" defTabSz="914400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p>
            <a:pPr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white">
      <p:bgPr>
        <a:blipFill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" name="任意多边形 12"/>
          <p:cNvSpPr/>
          <p:nvPr/>
        </p:nvSpPr>
        <p:spPr bwMode="auto">
          <a:xfrm>
            <a:off x="715963" y="5002213"/>
            <a:ext cx="3802063" cy="1443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任意多边形 11"/>
          <p:cNvSpPr/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直角三角形 13"/>
          <p:cNvSpPr/>
          <p:nvPr/>
        </p:nvSpPr>
        <p:spPr bwMode="auto">
          <a:xfrm>
            <a:off x="-6042" y="5791253"/>
            <a:ext cx="3402313" cy="1080868"/>
          </a:xfrm>
          <a:prstGeom prst="rtTriangle">
            <a:avLst/>
          </a:prstGeom>
          <a:blipFill>
            <a:blip r:embed="rId13">
              <a:alphaModFix amt="50000"/>
            </a:blip>
            <a:srcRect/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en-US" strike="noStrike" noProof="1"/>
          </a:p>
        </p:txBody>
      </p:sp>
      <p:sp>
        <p:nvSpPr>
          <p:cNvPr id="1031" name="文本占位符 29"/>
          <p:cNvSpPr>
            <a:spLocks noGrp="1"/>
          </p:cNvSpPr>
          <p:nvPr>
            <p:ph type="body"/>
          </p:nvPr>
        </p:nvSpPr>
        <p:spPr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25527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8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3" cy="365125"/>
          </a:xfrm>
          <a:prstGeom prst="rect">
            <a:avLst/>
          </a:prstGeom>
        </p:spPr>
        <p:txBody>
          <a:bodyPr vert="horz" anchor="b"/>
          <a:p>
            <a:pPr lvl="0" algn="r" eaLnBrk="1" fontAlgn="base" hangingPunct="1"/>
            <a:fld id="{9A0DB2DC-4C9A-4742-B13C-FB6460FD3503}" type="slidenum">
              <a:rPr lang="en-US" altLang="zh-CN" sz="10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0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anose="020B0602030504020204" pitchFamily="34" charset="0"/>
          <a:ea typeface="黑体" panose="02010609060101010101" pitchFamily="2" charset="-122"/>
        </a:defRPr>
      </a:lvl9pPr>
    </p:titleStyle>
    <p:bodyStyle>
      <a:lvl1pPr marL="365125" indent="-255905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030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155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24.xml"/><Relationship Id="rId1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8.xml"/><Relationship Id="rId2" Type="http://schemas.openxmlformats.org/officeDocument/2006/relationships/slide" Target="slide7.xml"/><Relationship Id="rId1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38580" y="1196975"/>
            <a:ext cx="6419215" cy="1470025"/>
          </a:xfrm>
          <a:noFill/>
          <a:ln>
            <a:noFill/>
          </a:ln>
          <a:effectLst/>
          <a:sp3d prstMaterial="plastic"/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r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谦敬辞的运用</a:t>
            </a:r>
            <a:endParaRPr kumimoji="0" lang="zh-CN" altLang="zh-CN" sz="48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1" name="Text Box 2"/>
          <p:cNvSpPr txBox="1"/>
          <p:nvPr/>
        </p:nvSpPr>
        <p:spPr>
          <a:xfrm>
            <a:off x="762000" y="471488"/>
            <a:ext cx="5486400" cy="823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3300"/>
                </a:solidFill>
                <a:latin typeface="Arial" panose="020B0604020202020204" pitchFamily="34" charset="0"/>
                <a:ea typeface="华文新魏" pitchFamily="2" charset="-122"/>
              </a:rPr>
              <a:t>谦词和敬词</a:t>
            </a:r>
            <a:endParaRPr lang="zh-CN" altLang="en-US" sz="4800" b="1" dirty="0">
              <a:solidFill>
                <a:srgbClr val="FF3300"/>
              </a:solidFill>
              <a:latin typeface="Arial" panose="020B0604020202020204" pitchFamily="34" charset="0"/>
              <a:ea typeface="华文新魏" pitchFamily="2" charset="-122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1403350" y="1412875"/>
            <a:ext cx="7543800" cy="4397375"/>
          </a:xfrm>
          <a:prstGeom prst="rect">
            <a:avLst/>
          </a:prstGeom>
          <a:noFill/>
          <a:ln w="38100" cap="flat" cmpd="dbl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MingLiU" panose="02020509000000000000" pitchFamily="49" charset="-120"/>
                <a:ea typeface="MingLiU" panose="02020509000000000000" pitchFamily="49" charset="-120"/>
              </a:rPr>
              <a:t>汉语中不少词语有明显的表意倾向性，用于自谦的，称谦词；用于对他人表示敬意的，称敬词。谦词和敬词都有其特定的使用对象和使用范围，只有分清了使用对象或使用范围，才能做到言随旨谴。 </a:t>
            </a:r>
            <a:endParaRPr lang="zh-CN" altLang="en-US" sz="4000" b="1" dirty="0">
              <a:latin typeface="MingLiU" panose="02020509000000000000" pitchFamily="49" charset="-120"/>
              <a:ea typeface="MingLiU" panose="02020509000000000000" pitchFamily="49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5" name="Rectangle 3"/>
          <p:cNvSpPr>
            <a:spLocks noGrp="1"/>
          </p:cNvSpPr>
          <p:nvPr>
            <p:ph idx="1"/>
          </p:nvPr>
        </p:nvSpPr>
        <p:spPr>
          <a:xfrm>
            <a:off x="1476375" y="1989138"/>
            <a:ext cx="8229600" cy="2427287"/>
          </a:xfrm>
        </p:spPr>
        <p:txBody>
          <a:bodyPr wrap="square" lIns="91440" tIns="45720" rIns="91440" bIns="45720" anchor="t"/>
          <a:p>
            <a:pPr indent="-255270" eaLnBrk="1" hangingPunct="1"/>
            <a:r>
              <a:rPr lang="zh-CN" altLang="en-US" sz="4400" dirty="0"/>
              <a:t>语言得体</a:t>
            </a:r>
            <a:r>
              <a:rPr lang="en-US" altLang="zh-CN" sz="4400" dirty="0"/>
              <a:t>——</a:t>
            </a:r>
            <a:r>
              <a:rPr lang="zh-CN" altLang="en-US" sz="4400" dirty="0">
                <a:hlinkClick r:id="rId1" action="ppaction://hlinksldjump"/>
              </a:rPr>
              <a:t>谦敬失当</a:t>
            </a:r>
            <a:endParaRPr lang="zh-CN" altLang="en-US" sz="4400" dirty="0"/>
          </a:p>
          <a:p>
            <a:pPr indent="-255270" eaLnBrk="1" hangingPunct="1"/>
            <a:r>
              <a:rPr lang="zh-CN" altLang="en-US" sz="4400" dirty="0"/>
              <a:t>成语运用</a:t>
            </a:r>
            <a:r>
              <a:rPr lang="en-US" altLang="zh-CN" sz="4400" dirty="0"/>
              <a:t>——</a:t>
            </a:r>
            <a:r>
              <a:rPr lang="zh-CN" altLang="en-US" sz="4400" dirty="0">
                <a:hlinkClick r:id="rId2" action="ppaction://hlinksldjump"/>
              </a:rPr>
              <a:t>谦敬错位</a:t>
            </a:r>
            <a:endParaRPr lang="zh-CN" altLang="en-US" sz="4400" dirty="0"/>
          </a:p>
        </p:txBody>
      </p:sp>
      <p:sp>
        <p:nvSpPr>
          <p:cNvPr id="11266" name="Rectangle 4"/>
          <p:cNvSpPr/>
          <p:nvPr/>
        </p:nvSpPr>
        <p:spPr>
          <a:xfrm>
            <a:off x="1906588" y="404813"/>
            <a:ext cx="7273925" cy="10147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60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谦敬辞的运用</a:t>
            </a:r>
            <a:endParaRPr lang="zh-CN" altLang="en-US" sz="60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3" name="矩形 4099"/>
          <p:cNvSpPr/>
          <p:nvPr/>
        </p:nvSpPr>
        <p:spPr>
          <a:xfrm>
            <a:off x="0" y="1090613"/>
            <a:ext cx="9144000" cy="37496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40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谦辞，是人们日常交际和书信往     来中必不可少的表示谦虚的言辞，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只   能对己。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敬辞是指含恭敬口吻的用语，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只能对人。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endParaRPr lang="zh-CN" altLang="en-US" sz="4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7" name="内容占位符 2"/>
          <p:cNvSpPr>
            <a:spLocks noGrp="1"/>
          </p:cNvSpPr>
          <p:nvPr>
            <p:ph idx="4294967295"/>
          </p:nvPr>
        </p:nvSpPr>
        <p:spPr>
          <a:xfrm>
            <a:off x="0" y="1357313"/>
            <a:ext cx="8858250" cy="4525962"/>
          </a:xfrm>
        </p:spPr>
        <p:txBody>
          <a:bodyPr wrap="square" lIns="91440" tIns="45720" rIns="91440" bIns="45720" anchor="t"/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/>
              <a:t>　　</a:t>
            </a:r>
            <a:endParaRPr lang="en-US" altLang="zh-CN" sz="3600" dirty="0"/>
          </a:p>
          <a:p>
            <a:pPr indent="-255270" eaLnBrk="1" hangingPunct="1">
              <a:lnSpc>
                <a:spcPct val="80000"/>
              </a:lnSpc>
            </a:pPr>
            <a:r>
              <a:rPr lang="en-US" altLang="zh-CN" sz="3600" dirty="0"/>
              <a:t>       </a:t>
            </a:r>
            <a:endParaRPr lang="en-US" altLang="zh-CN" sz="3600" dirty="0"/>
          </a:p>
          <a:p>
            <a:pPr indent="-255270" eaLnBrk="1" hangingPunct="1">
              <a:lnSpc>
                <a:spcPct val="80000"/>
              </a:lnSpc>
            </a:pPr>
            <a:r>
              <a:rPr lang="en-US" altLang="zh-CN" sz="3600" dirty="0"/>
              <a:t>      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  <a:hlinkClick r:id="rId1" action="ppaction://hlinksldjump"/>
              </a:rPr>
              <a:t>雅光宝贵贤令尊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  对方事物前头用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　　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  <a:hlinkClick r:id="rId2" action="ppaction://hlinksldjump"/>
              </a:rPr>
              <a:t>敝鄙寒拙愚舍家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  须在自己头上加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　　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  <a:hlinkClick r:id="rId3" action="ppaction://hlinksldjump"/>
              </a:rPr>
              <a:t>家大舍小令外人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  谦辞敬辞有用法 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　　谦辞只能用于己  敬辞只能用于他 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　　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85916" y="585596"/>
            <a:ext cx="592935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1" i="0" u="none" strike="noStrike" kern="1200" cap="none" spc="300" normalizeH="0" baseline="0" noProof="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谦敬歌</a:t>
            </a:r>
            <a:endParaRPr kumimoji="0" lang="zh-CN" altLang="en-US" sz="7200" b="1" i="0" u="none" strike="noStrike" kern="1200" cap="none" spc="300" normalizeH="0" baseline="0" noProof="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下箭头 12">
            <a:hlinkClick r:id="" action="ppaction://noaction"/>
          </p:cNvPr>
          <p:cNvSpPr/>
          <p:nvPr/>
        </p:nvSpPr>
        <p:spPr>
          <a:xfrm>
            <a:off x="8572500" y="6072188"/>
            <a:ext cx="357188" cy="571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57765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zh-CN" alt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j-cs"/>
              </a:rPr>
            </a:br>
            <a:endParaRPr kumimoji="0" lang="zh-CN" altLang="en-US" sz="240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j-cs"/>
            </a:endParaRPr>
          </a:p>
        </p:txBody>
      </p:sp>
      <p:sp>
        <p:nvSpPr>
          <p:cNvPr id="15362" name="矩形 4"/>
          <p:cNvSpPr/>
          <p:nvPr/>
        </p:nvSpPr>
        <p:spPr>
          <a:xfrm>
            <a:off x="214313" y="0"/>
            <a:ext cx="8929687" cy="809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b="1" dirty="0">
                <a:latin typeface="宋体" panose="02010600030101010101" pitchFamily="2" charset="-122"/>
                <a:ea typeface="宋体" panose="02010600030101010101" pitchFamily="2" charset="-122"/>
              </a:rPr>
              <a:t>雅光宝贵贤令尊  对方事物前头用</a:t>
            </a:r>
            <a:endParaRPr lang="zh-CN" altLang="en-US" sz="4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4" name="矩形 5"/>
          <p:cNvSpPr/>
          <p:nvPr/>
        </p:nvSpPr>
        <p:spPr>
          <a:xfrm>
            <a:off x="285750" y="971550"/>
            <a:ext cx="8429625" cy="4191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诗画送人用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“雅正”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对方指教叫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“雅教”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对方情意叫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“雅意” 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71437" y="1400175"/>
            <a:ext cx="4884737" cy="4191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80000"/>
              </a:lnSpc>
              <a:spcBef>
                <a:spcPct val="20000"/>
              </a:spcBef>
              <a:buChar char="•"/>
            </a:pP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宾客来到用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“光临”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6" name="矩形 7"/>
          <p:cNvSpPr/>
          <p:nvPr/>
        </p:nvSpPr>
        <p:spPr>
          <a:xfrm>
            <a:off x="285750" y="1971675"/>
            <a:ext cx="7143750" cy="711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对方寺庙叫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“宝刹”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对方之地叫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“宝地” 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对方家眷叫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“宝眷”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对方店铺叫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“宝号”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7" name="矩形 8"/>
          <p:cNvSpPr/>
          <p:nvPr/>
        </p:nvSpPr>
        <p:spPr>
          <a:xfrm>
            <a:off x="285750" y="2714625"/>
            <a:ext cx="7286625" cy="711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问人姓氏说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“贵姓”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问人年龄说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“贵庚”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问人何事说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“贵干”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33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贵国、贵校</a:t>
            </a:r>
            <a:r>
              <a:rPr lang="en-US" altLang="zh-CN" sz="2400" b="1" dirty="0">
                <a:solidFill>
                  <a:srgbClr val="33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8" name="矩形 9"/>
          <p:cNvSpPr/>
          <p:nvPr/>
        </p:nvSpPr>
        <p:spPr>
          <a:xfrm>
            <a:off x="357188" y="3571875"/>
            <a:ext cx="5364162" cy="4191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对方的孙子孙女：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“贤孙”“贤孙女”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9" name="矩形 10"/>
          <p:cNvSpPr/>
          <p:nvPr/>
        </p:nvSpPr>
        <p:spPr>
          <a:xfrm>
            <a:off x="285750" y="4143375"/>
            <a:ext cx="8501063" cy="1003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称人父亲说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“令尊”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称人母亲说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“令堂”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称人儿子说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“令郎”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称人女儿说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“令爱”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称人亲戚说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“令亲”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70" name="矩形 12"/>
          <p:cNvSpPr/>
          <p:nvPr/>
        </p:nvSpPr>
        <p:spPr>
          <a:xfrm>
            <a:off x="357188" y="5357813"/>
            <a:ext cx="7643812" cy="711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对方的爷爷奶奶：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“尊祖父”“尊祖母”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对方的妻子：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尊夫人   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对方的丈夫：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“尊夫”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000892" y="2000239"/>
            <a:ext cx="1285884" cy="173736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8000">
                  <a:solidFill>
                    <a:schemeClr val="bg2">
                      <a:lumMod val="5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敬辞</a:t>
            </a:r>
            <a:endParaRPr kumimoji="0" lang="zh-CN" altLang="en-US" sz="5400" b="1" i="0" u="none" strike="noStrike" kern="1200" cap="none" spc="0" normalizeH="0" baseline="0" noProof="0" dirty="0">
              <a:ln w="18000">
                <a:solidFill>
                  <a:schemeClr val="bg2">
                    <a:lumMod val="5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上箭头 14">
            <a:hlinkClick r:id="rId1" action="ppaction://hlinksldjump"/>
          </p:cNvPr>
          <p:cNvSpPr/>
          <p:nvPr/>
        </p:nvSpPr>
        <p:spPr>
          <a:xfrm>
            <a:off x="8429625" y="6143625"/>
            <a:ext cx="285750" cy="50006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7" grpId="0"/>
      <p:bldP spid="15366" grpId="0"/>
      <p:bldP spid="15367" grpId="0"/>
      <p:bldP spid="15368" grpId="0"/>
      <p:bldP spid="15369" grpId="0"/>
      <p:bldP spid="153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29600" cy="1143000"/>
          </a:xfrm>
          <a:noFill/>
          <a:ln>
            <a:noFill/>
          </a:ln>
          <a:effectLst/>
          <a:sp3d prstMaterial="plastic"/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j-cs"/>
              </a:rPr>
              <a:t>敝鄙寒拙愚舍家  须在自己头上加</a:t>
            </a:r>
            <a:endParaRPr kumimoji="0" lang="zh-CN" altLang="en-US" sz="400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j-cs"/>
            </a:endParaRPr>
          </a:p>
        </p:txBody>
      </p:sp>
      <p:sp>
        <p:nvSpPr>
          <p:cNvPr id="16386" name="矩形 3"/>
          <p:cNvSpPr/>
          <p:nvPr/>
        </p:nvSpPr>
        <p:spPr>
          <a:xfrm>
            <a:off x="4002088" y="857250"/>
            <a:ext cx="353536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（如敝党、敝店、敝房）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7" name="矩形 4"/>
          <p:cNvSpPr/>
          <p:nvPr/>
        </p:nvSpPr>
        <p:spPr>
          <a:xfrm>
            <a:off x="642938" y="857250"/>
            <a:ext cx="3586162" cy="5492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敝</a:t>
            </a:r>
            <a:r>
              <a:rPr lang="zh-CN" altLang="en-US" sz="2400" b="1" dirty="0">
                <a:latin typeface="隶书" pitchFamily="49" charset="-122"/>
                <a:ea typeface="隶书" pitchFamily="49" charset="-122"/>
              </a:rPr>
              <a:t>：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谦称自己用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“敝人”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2938" y="1357313"/>
            <a:ext cx="8143875" cy="822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鄙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鄙老（老人自谦之词）；鄙事（对自己所做琐事的谦词） 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  <a:cs typeface="+mn-cs"/>
              </a:rPr>
              <a:t>（谦辞，鄙人、鄙见、鄙论）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90" name="矩形 6"/>
          <p:cNvSpPr/>
          <p:nvPr/>
        </p:nvSpPr>
        <p:spPr>
          <a:xfrm>
            <a:off x="642938" y="2286000"/>
            <a:ext cx="82867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寒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：“寒舍”：</a:t>
            </a:r>
            <a:r>
              <a:rPr lang="zh-CN" altLang="en-US" sz="2400" b="1" i="1" u="sng" dirty="0">
                <a:latin typeface="Arial" panose="020B0604020202020204" pitchFamily="34" charset="0"/>
                <a:ea typeface="宋体" panose="02010600030101010101" pitchFamily="2" charset="-122"/>
              </a:rPr>
              <a:t>谦辞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，称自己的家。“ （谦辞，寒食，寒门）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矩形 7"/>
          <p:cNvSpPr/>
          <p:nvPr/>
        </p:nvSpPr>
        <p:spPr>
          <a:xfrm>
            <a:off x="642938" y="2786063"/>
            <a:ext cx="8215312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拙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：拙荆”：旧时谦辞，称自己的妻子。“拙室”：谦辞，称自己的屋子。（拙作） 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2" name="矩形 8"/>
          <p:cNvSpPr/>
          <p:nvPr/>
        </p:nvSpPr>
        <p:spPr>
          <a:xfrm>
            <a:off x="571500" y="3643313"/>
            <a:ext cx="36195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愚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zh-CN" altLang="en-US" sz="2400" b="1" i="1" u="sng" dirty="0">
                <a:latin typeface="Arial" panose="020B0604020202020204" pitchFamily="34" charset="0"/>
                <a:ea typeface="宋体" panose="02010600030101010101" pitchFamily="2" charset="-122"/>
              </a:rPr>
              <a:t>谦辞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，愚见，愚叔） 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3" name="矩形 10"/>
          <p:cNvSpPr/>
          <p:nvPr/>
        </p:nvSpPr>
        <p:spPr>
          <a:xfrm>
            <a:off x="500063" y="4071938"/>
            <a:ext cx="8429625" cy="11890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舍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”字一族。用于对别人称自己的家或自己的辈分低或年纪小的亲戚。如舍间、舍下：称自己的家；舍弟：称弟弟；舍妹：舍侄，舍亲。 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矩形 11"/>
          <p:cNvSpPr/>
          <p:nvPr/>
        </p:nvSpPr>
        <p:spPr>
          <a:xfrm>
            <a:off x="571500" y="5286375"/>
            <a:ext cx="8143875" cy="1189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家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”字一族。用于对别人称自己的辈分高或年纪大的亲戚。如家父、家尊、家严、家君：称父亲；家母、家慈：称母亲；家兄：称兄长；家姐：称姐姐；家叔：称叔叔。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572000" y="3143248"/>
            <a:ext cx="2000264" cy="109727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1200" cap="none" spc="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谦辞</a:t>
            </a:r>
            <a:endParaRPr kumimoji="0" lang="zh-CN" altLang="en-US" sz="66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上箭头 14">
            <a:hlinkClick r:id="rId1" action="ppaction://hlinksldjump"/>
          </p:cNvPr>
          <p:cNvSpPr/>
          <p:nvPr/>
        </p:nvSpPr>
        <p:spPr>
          <a:xfrm>
            <a:off x="8643938" y="6143625"/>
            <a:ext cx="285750" cy="5715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390" grpId="0"/>
      <p:bldP spid="16391" grpId="0"/>
      <p:bldP spid="16392" grpId="0"/>
      <p:bldP spid="16393" grpId="0"/>
      <p:bldP spid="163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09" name="Text Box 4"/>
          <p:cNvSpPr txBox="1"/>
          <p:nvPr/>
        </p:nvSpPr>
        <p:spPr>
          <a:xfrm>
            <a:off x="149225" y="285750"/>
            <a:ext cx="8280400" cy="46069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endParaRPr lang="zh-CN" altLang="en-US" sz="4000" dirty="0">
              <a:solidFill>
                <a:srgbClr val="666633"/>
              </a:solidFill>
              <a:latin typeface="隶书" pitchFamily="49" charset="-122"/>
              <a:ea typeface="隶书" pitchFamily="49" charset="-122"/>
            </a:endParaRPr>
          </a:p>
          <a:p>
            <a:pPr algn="just"/>
            <a:r>
              <a:rPr lang="zh-CN" altLang="en-US" sz="4000" dirty="0">
                <a:latin typeface="隶书" pitchFamily="49" charset="-122"/>
                <a:ea typeface="隶书" pitchFamily="49" charset="-122"/>
              </a:rPr>
              <a:t>   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A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．</a:t>
            </a:r>
            <a:r>
              <a:rPr lang="zh-CN" altLang="en-US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对别人称自己的长辈和年长的平辈时冠以“家”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，如家父（家严）、家母（家慈）、家叔、家兄等；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algn="just"/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B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．</a:t>
            </a:r>
            <a:r>
              <a:rPr lang="zh-CN" altLang="en-US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对别人称比自己小的家人时冠以“舍”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，如舍弟、舍妹、舍侄等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algn="just"/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en-US" altLang="zh-CN" sz="3600" dirty="0">
                <a:latin typeface="隶书" pitchFamily="49" charset="-122"/>
                <a:ea typeface="隶书" pitchFamily="49" charset="-122"/>
              </a:rPr>
              <a:t>C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．</a:t>
            </a:r>
            <a:r>
              <a:rPr lang="zh-CN" altLang="en-US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称别人家中的人</a:t>
            </a:r>
            <a:r>
              <a:rPr lang="en-US" altLang="zh-CN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,</a:t>
            </a:r>
            <a:r>
              <a:rPr lang="zh-CN" altLang="en-US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冠以“令”表示敬重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，如令堂、令尊、令郎、令爱等。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7410" name="Rectangle 3"/>
          <p:cNvSpPr/>
          <p:nvPr/>
        </p:nvSpPr>
        <p:spPr>
          <a:xfrm>
            <a:off x="0" y="-214312"/>
            <a:ext cx="8686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 eaLnBrk="0" hangingPunct="0"/>
            <a:r>
              <a:rPr lang="zh-CN" altLang="en-US" sz="4400" dirty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家大舍小令外人  谦辞敬辞有用法</a:t>
            </a:r>
            <a:endParaRPr lang="zh-CN" altLang="en-US" sz="4400" dirty="0">
              <a:solidFill>
                <a:schemeClr val="tx2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" name="上箭头 5">
            <a:hlinkClick r:id="rId1" action="ppaction://hlinksldjump"/>
          </p:cNvPr>
          <p:cNvSpPr/>
          <p:nvPr/>
        </p:nvSpPr>
        <p:spPr>
          <a:xfrm>
            <a:off x="8643938" y="6000750"/>
            <a:ext cx="285750" cy="50006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sz="3600"/>
              <a:t> </a:t>
            </a:r>
            <a:r>
              <a:rPr lang="zh-CN" altLang="en-US" sz="3600"/>
              <a:t>忝列 \荣幸\家慈\内人\家严\小女</a:t>
            </a:r>
            <a:endParaRPr lang="zh-CN" altLang="en-US" sz="3600"/>
          </a:p>
          <a:p>
            <a:r>
              <a:rPr lang="zh-CN" altLang="en-US" sz="3600"/>
              <a:t>\有幸</a:t>
            </a:r>
            <a:r>
              <a:rPr lang="en-US" altLang="zh-CN" sz="3600"/>
              <a:t>\</a:t>
            </a:r>
            <a:r>
              <a:rPr lang="zh-CN" altLang="en-US" sz="3600"/>
              <a:t>绵薄之力\舍下\家严\斗胆</a:t>
            </a:r>
            <a:endParaRPr lang="zh-CN" altLang="en-US" sz="3600"/>
          </a:p>
          <a:p>
            <a:r>
              <a:rPr lang="zh-CN" altLang="en-US" sz="3600"/>
              <a:t>\恭候抛砖引玉\恭敬不如从命\</a:t>
            </a:r>
            <a:endParaRPr lang="zh-CN" altLang="en-US" sz="3600"/>
          </a:p>
          <a:p>
            <a:r>
              <a:rPr lang="zh-CN" altLang="en-US" sz="3600"/>
              <a:t>家父</a:t>
            </a:r>
            <a:r>
              <a:rPr lang="en-US" altLang="zh-CN" sz="3600"/>
              <a:t>\</a:t>
            </a:r>
            <a:r>
              <a:rPr lang="zh-CN" altLang="en-US" sz="3600"/>
              <a:t>拙作</a:t>
            </a:r>
            <a:r>
              <a:rPr lang="en-US" altLang="zh-CN" sz="3600"/>
              <a:t>\</a:t>
            </a:r>
            <a:r>
              <a:rPr lang="zh-CN" altLang="en-US" sz="3600"/>
              <a:t>敝帚\家慈</a:t>
            </a:r>
            <a:r>
              <a:rPr lang="en-US" altLang="zh-CN" sz="3600"/>
              <a:t>\叨扰|</a:t>
            </a:r>
            <a:r>
              <a:rPr lang="zh-CN" altLang="en-US" sz="3600"/>
              <a:t>承蒙</a:t>
            </a:r>
            <a:endParaRPr lang="zh-CN" altLang="en-US" sz="3600"/>
          </a:p>
          <a:p>
            <a:endParaRPr lang="en-US" altLang="zh-CN" sz="360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3733" name="标题 73732"/>
          <p:cNvSpPr>
            <a:spLocks noGrp="1"/>
          </p:cNvSpPr>
          <p:nvPr>
            <p:ph type="ctrTitle"/>
          </p:nvPr>
        </p:nvSpPr>
        <p:spPr>
          <a:xfrm>
            <a:off x="1763713" y="1844675"/>
            <a:ext cx="6142038" cy="1736725"/>
          </a:xfr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p>
            <a:pPr defTabSz="914400" fontAlgn="base">
              <a:buNone/>
            </a:pPr>
            <a:r>
              <a:rPr lang="zh-CN" altLang="en-US" strike="noStrike" kern="1200" baseline="0" noProof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成语中的谦敬现象</a:t>
            </a:r>
            <a:endParaRPr lang="zh-CN" altLang="en-US" strike="noStrike" kern="1200" baseline="0" noProof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5" name="矩形 6147"/>
          <p:cNvSpPr/>
          <p:nvPr/>
        </p:nvSpPr>
        <p:spPr>
          <a:xfrm>
            <a:off x="0" y="109538"/>
            <a:ext cx="9144000" cy="63690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一、敬辞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高抬贵手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：客套话，多用于请求对方饶恕或通融。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不吝赐教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：敬辞，用于自己向别人征求           意见或请教问题。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鼎力相助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：敬辞，大力相助（表示请托或感谢时用）。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洗耳恭听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：洗清耳朵，恭敬地听讲。形           容恭敬而认真地听人讲话。（多用于请人讲话时说的客气话）。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29" name="文本占位符 7170"/>
          <p:cNvSpPr>
            <a:spLocks noGrp="1"/>
          </p:cNvSpPr>
          <p:nvPr>
            <p:ph type="body"/>
          </p:nvPr>
        </p:nvSpPr>
        <p:spPr>
          <a:xfrm>
            <a:off x="0" y="0"/>
            <a:ext cx="9144000" cy="6858000"/>
          </a:xfrm>
        </p:spPr>
        <p:txBody>
          <a:bodyPr anchor="t"/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　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高朋满座</a:t>
            </a:r>
            <a:r>
              <a:rPr lang="zh-CN" altLang="en-US" sz="4000" b="1" dirty="0">
                <a:solidFill>
                  <a:srgbClr val="000000"/>
                </a:solidFill>
              </a:rPr>
              <a:t>：高贵的朋友坐满了席位。形容宾客很多。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　　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大材小用</a:t>
            </a:r>
            <a:r>
              <a:rPr lang="zh-CN" altLang="en-US" sz="4000" b="1" dirty="0">
                <a:solidFill>
                  <a:srgbClr val="000000"/>
                </a:solidFill>
              </a:rPr>
              <a:t>：把大的材料用在小处。比喻才能很高的人屈就于低下职位，不能充分发挥其才能。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　　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率先垂范</a:t>
            </a:r>
            <a:r>
              <a:rPr lang="zh-CN" altLang="en-US" sz="4000" b="1" dirty="0">
                <a:solidFill>
                  <a:srgbClr val="000000"/>
                </a:solidFill>
              </a:rPr>
              <a:t>：带头给下级或晚辈作示范</a:t>
            </a:r>
            <a:endParaRPr lang="zh-CN" altLang="en-US" sz="4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3" name="文本占位符 60418"/>
          <p:cNvSpPr>
            <a:spLocks noGrp="1"/>
          </p:cNvSpPr>
          <p:nvPr>
            <p:ph type="body"/>
          </p:nvPr>
        </p:nvSpPr>
        <p:spPr>
          <a:xfrm>
            <a:off x="0" y="914400"/>
            <a:ext cx="9144000" cy="5181600"/>
          </a:xfrm>
        </p:spPr>
        <p:txBody>
          <a:bodyPr anchor="t"/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　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虚怀若谷</a:t>
            </a:r>
            <a:r>
              <a:rPr lang="zh-CN" altLang="en-US" sz="4000" b="1" dirty="0">
                <a:solidFill>
                  <a:srgbClr val="000000"/>
                </a:solidFill>
              </a:rPr>
              <a:t>：谦虚的胸怀像山谷一样空旷深广。形容非常谦虚。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　　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虚左以待</a:t>
            </a:r>
            <a:r>
              <a:rPr lang="zh-CN" altLang="en-US" sz="4000" b="1" dirty="0">
                <a:solidFill>
                  <a:srgbClr val="000000"/>
                </a:solidFill>
              </a:rPr>
              <a:t>：虚，空着；左，古时以左位为尊。空着左边的位置等待客人，表示尊敬。也泛指留出位置恭候他人。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endParaRPr lang="zh-CN" altLang="en-US" sz="4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4" name="标题 8193"/>
          <p:cNvSpPr>
            <a:spLocks noGrp="1"/>
          </p:cNvSpPr>
          <p:nvPr>
            <p:ph type="title"/>
          </p:nvPr>
        </p:nvSpPr>
        <p:spPr/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p>
            <a:pPr fontAlgn="base"/>
            <a:r>
              <a:rPr lang="zh-CN" altLang="en-US" sz="4800" b="1" dirty="0">
                <a:solidFill>
                  <a:srgbClr val="000000"/>
                </a:solidFill>
              </a:rPr>
              <a:t>二、谦辞</a:t>
            </a:r>
            <a:br>
              <a:rPr lang="zh-CN" altLang="en-US" sz="4800" b="1" dirty="0">
                <a:solidFill>
                  <a:srgbClr val="000000"/>
                </a:solidFill>
              </a:rPr>
            </a:br>
            <a:endParaRPr lang="zh-CN" altLang="en-US" sz="4800" b="1" strike="noStrike" noProof="1" dirty="0">
              <a:solidFill>
                <a:srgbClr val="000000"/>
              </a:solidFill>
            </a:endParaRPr>
          </a:p>
        </p:txBody>
      </p:sp>
      <p:sp>
        <p:nvSpPr>
          <p:cNvPr id="24578" name="文本占位符 8194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181600"/>
          </a:xfrm>
        </p:spPr>
        <p:txBody>
          <a:bodyPr anchor="t"/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　　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蓬荜生辉</a:t>
            </a:r>
            <a:r>
              <a:rPr lang="zh-CN" altLang="en-US" sz="4000" b="1" dirty="0">
                <a:solidFill>
                  <a:srgbClr val="000000"/>
                </a:solidFill>
              </a:rPr>
              <a:t>：用以称谢别人来到自己家里或称谢别人题赠的字画送到自己家里。蓬筚：即“蓬门荜户”的简称，用蓬草、荆竹作门的草屋比喻穷苦人家。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　　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敝帚自珍</a:t>
            </a:r>
            <a:r>
              <a:rPr lang="zh-CN" altLang="en-US" sz="4000" b="1" dirty="0">
                <a:solidFill>
                  <a:srgbClr val="000000"/>
                </a:solidFill>
              </a:rPr>
              <a:t>：一个破扫把，自己也十分珍惜。比喻自己的东西再不好也值得珍惜。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endParaRPr lang="zh-CN" altLang="en-US" sz="4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1" name="文本占位符 59394"/>
          <p:cNvSpPr>
            <a:spLocks noGrp="1"/>
          </p:cNvSpPr>
          <p:nvPr>
            <p:ph type="body"/>
          </p:nvPr>
        </p:nvSpPr>
        <p:spPr>
          <a:xfrm>
            <a:off x="0" y="762000"/>
            <a:ext cx="9144000" cy="5334000"/>
          </a:xfrm>
        </p:spPr>
        <p:txBody>
          <a:bodyPr anchor="t"/>
          <a:p>
            <a:pPr indent="-255270"/>
            <a:r>
              <a:rPr lang="en-US" altLang="zh-CN" sz="3600" b="1" dirty="0">
                <a:solidFill>
                  <a:srgbClr val="000000"/>
                </a:solidFill>
              </a:rPr>
              <a:t>    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抛砖引玉</a:t>
            </a:r>
            <a:r>
              <a:rPr lang="zh-CN" altLang="en-US" sz="3600" b="1" dirty="0">
                <a:solidFill>
                  <a:srgbClr val="000000"/>
                </a:solidFill>
              </a:rPr>
              <a:t>：抛出砖去，引回玉来。比喻用粗浅的、不成熟的意见或文章，引出别人高明的、成熟的意见或作品。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3600" b="1" dirty="0">
                <a:solidFill>
                  <a:srgbClr val="000000"/>
                </a:solidFill>
              </a:rPr>
              <a:t>　　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贻笑大方</a:t>
            </a:r>
            <a:r>
              <a:rPr lang="zh-CN" altLang="en-US" sz="3600" b="1" dirty="0">
                <a:solidFill>
                  <a:srgbClr val="000000"/>
                </a:solidFill>
              </a:rPr>
              <a:t>：贻，留给；大方，指见识广博或有专长的人。指让学者或行家笑话。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3600" b="1" dirty="0">
                <a:solidFill>
                  <a:srgbClr val="000000"/>
                </a:solidFill>
              </a:rPr>
              <a:t>　　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无功受禄</a:t>
            </a:r>
            <a:r>
              <a:rPr lang="zh-CN" altLang="en-US" sz="3600" b="1" dirty="0">
                <a:solidFill>
                  <a:srgbClr val="000000"/>
                </a:solidFill>
              </a:rPr>
              <a:t>：没有功劳而得到报酬。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/>
            <a:endParaRPr lang="zh-CN" altLang="en-US" sz="3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5" name="文本占位符 9218"/>
          <p:cNvSpPr>
            <a:spLocks noGrp="1"/>
          </p:cNvSpPr>
          <p:nvPr>
            <p:ph type="body"/>
          </p:nvPr>
        </p:nvSpPr>
        <p:spPr>
          <a:xfrm>
            <a:off x="0" y="0"/>
            <a:ext cx="9144000" cy="6096000"/>
          </a:xfrm>
        </p:spPr>
        <p:txBody>
          <a:bodyPr anchor="t"/>
          <a:p>
            <a:pPr indent="-255270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敬谢不敏</a:t>
            </a:r>
            <a:r>
              <a:rPr lang="zh-CN" altLang="en-US" b="1" dirty="0">
                <a:solidFill>
                  <a:srgbClr val="000000"/>
                </a:solidFill>
              </a:rPr>
              <a:t>：敬，恭敬；谢，推辞；不敏，不聪明，没有才能。指恭敬地表示没有能力或不能接受（表示推辞做某事的客气话）。</a:t>
            </a:r>
            <a:endParaRPr lang="zh-CN" altLang="en-US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忝列门墙</a:t>
            </a:r>
            <a:r>
              <a:rPr lang="zh-CN" altLang="en-US" b="1" dirty="0">
                <a:solidFill>
                  <a:srgbClr val="000000"/>
                </a:solidFill>
              </a:rPr>
              <a:t>：忝，表示辱没他人，自己有愧。表示自己愧在师门。</a:t>
            </a:r>
            <a:endParaRPr lang="zh-CN" altLang="en-US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信笔涂鸦</a:t>
            </a:r>
            <a:r>
              <a:rPr lang="zh-CN" altLang="en-US" b="1" dirty="0">
                <a:solidFill>
                  <a:srgbClr val="000000"/>
                </a:solidFill>
              </a:rPr>
              <a:t>：形容字写得很坏。</a:t>
            </a:r>
            <a:endParaRPr lang="zh-CN" altLang="en-US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一孔之见</a:t>
            </a:r>
            <a:r>
              <a:rPr lang="zh-CN" altLang="en-US" b="1" dirty="0">
                <a:solidFill>
                  <a:srgbClr val="000000"/>
                </a:solidFill>
              </a:rPr>
              <a:t>：比喻狭隘片面的见解。</a:t>
            </a:r>
            <a:endParaRPr lang="zh-CN" altLang="en-US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才疏学浅</a:t>
            </a:r>
            <a:r>
              <a:rPr lang="zh-CN" altLang="en-US" b="1" dirty="0">
                <a:solidFill>
                  <a:srgbClr val="000000"/>
                </a:solidFill>
              </a:rPr>
              <a:t>：见识不广，学问不深。</a:t>
            </a:r>
            <a:endParaRPr lang="zh-CN" altLang="en-US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德薄才疏</a:t>
            </a:r>
            <a:r>
              <a:rPr lang="zh-CN" altLang="en-US" b="1" dirty="0">
                <a:solidFill>
                  <a:srgbClr val="000000"/>
                </a:solidFill>
              </a:rPr>
              <a:t>：薄，浅；疏，空虚。品行和才能都很差。</a:t>
            </a:r>
            <a:endParaRPr lang="zh-CN" altLang="en-US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49" name="文本占位符 10242"/>
          <p:cNvSpPr>
            <a:spLocks noGrp="1"/>
          </p:cNvSpPr>
          <p:nvPr>
            <p:ph type="body"/>
          </p:nvPr>
        </p:nvSpPr>
        <p:spPr>
          <a:xfrm>
            <a:off x="0" y="457200"/>
            <a:ext cx="9144000" cy="5638800"/>
          </a:xfrm>
        </p:spPr>
        <p:txBody>
          <a:bodyPr anchor="t"/>
          <a:p>
            <a:pPr indent="-255270">
              <a:buNone/>
            </a:pPr>
            <a:r>
              <a:rPr lang="zh-CN" altLang="en-US" dirty="0">
                <a:solidFill>
                  <a:srgbClr val="000000"/>
                </a:solidFill>
              </a:rPr>
              <a:t>　   </a:t>
            </a:r>
            <a:endParaRPr lang="zh-CN" altLang="en-US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德薄能鲜</a:t>
            </a:r>
            <a:r>
              <a:rPr lang="zh-CN" altLang="en-US" sz="4000" b="1" dirty="0">
                <a:solidFill>
                  <a:srgbClr val="000000"/>
                </a:solidFill>
              </a:rPr>
              <a:t>：德行浅薄，才能低下。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挂一漏万</a:t>
            </a:r>
            <a:r>
              <a:rPr lang="zh-CN" altLang="en-US" sz="4000" b="1" dirty="0">
                <a:solidFill>
                  <a:srgbClr val="000000"/>
                </a:solidFill>
              </a:rPr>
              <a:t>：挂，列举；漏，遗漏。提到一个，漏  掉上万。形容列举到的很少，遗漏掉的很多，很不完备。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不情之请</a:t>
            </a:r>
            <a:r>
              <a:rPr lang="zh-CN" altLang="en-US" sz="4000" b="1" dirty="0">
                <a:solidFill>
                  <a:srgbClr val="000000"/>
                </a:solidFill>
              </a:rPr>
              <a:t>：客套话，不合情理的请求（向人求助时称自己的请求）。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endParaRPr lang="zh-CN" altLang="en-US" sz="4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8371" name="文本占位符 58370"/>
          <p:cNvSpPr>
            <a:spLocks noGrp="1"/>
          </p:cNvSpPr>
          <p:nvPr>
            <p:ph type="body"/>
          </p:nvPr>
        </p:nvSpPr>
        <p:spPr>
          <a:xfrm>
            <a:off x="0" y="838200"/>
            <a:ext cx="9144000" cy="5257800"/>
          </a:xfrm>
          <a:ln w="25400">
            <a:solidFill>
              <a:schemeClr val="accent4"/>
            </a:solidFill>
            <a:miter/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p>
            <a:pPr lvl="0" fontAlgn="base"/>
            <a:r>
              <a:rPr lang="en-US" altLang="zh-CN" sz="3600" b="1" strike="noStrike" noProof="1" dirty="0">
                <a:solidFill>
                  <a:srgbClr val="000000"/>
                </a:solidFill>
              </a:rPr>
              <a:t>        </a:t>
            </a:r>
            <a:r>
              <a:rPr lang="zh-CN" altLang="en-US" sz="4000" b="1" strike="noStrike" noProof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姑妄言之</a:t>
            </a:r>
            <a:r>
              <a:rPr lang="zh-CN" altLang="en-US" sz="3600" b="1" strike="noStrike" noProof="1" dirty="0">
                <a:solidFill>
                  <a:srgbClr val="000000"/>
                </a:solidFill>
              </a:rPr>
              <a:t>：姑且说说（对于自己不能深信不疑的事情，说给别人时常用此语以示保留）。</a:t>
            </a:r>
            <a:endParaRPr lang="zh-CN" altLang="en-US" sz="3600" b="1" strike="noStrike" noProof="1" dirty="0">
              <a:solidFill>
                <a:srgbClr val="000000"/>
              </a:solidFill>
            </a:endParaRPr>
          </a:p>
          <a:p>
            <a:pPr lvl="0" fontAlgn="base">
              <a:buNone/>
            </a:pPr>
            <a:r>
              <a:rPr lang="zh-CN" altLang="en-US" sz="3600" b="1" strike="noStrike" noProof="1" dirty="0">
                <a:solidFill>
                  <a:srgbClr val="000000"/>
                </a:solidFill>
              </a:rPr>
              <a:t>　　   </a:t>
            </a:r>
            <a:r>
              <a:rPr lang="zh-CN" altLang="en-US" sz="4000" b="1" strike="noStrike" noProof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笨鸟先飞</a:t>
            </a:r>
            <a:r>
              <a:rPr lang="zh-CN" altLang="en-US" sz="3600" b="1" strike="noStrike" noProof="1" dirty="0">
                <a:solidFill>
                  <a:srgbClr val="000000"/>
                </a:solidFill>
              </a:rPr>
              <a:t>：表示自己能力差，恐怕落后，比别人先行一步。</a:t>
            </a:r>
            <a:endParaRPr lang="zh-CN" altLang="en-US" sz="3600" b="1" strike="noStrike" noProof="1" dirty="0">
              <a:solidFill>
                <a:srgbClr val="000000"/>
              </a:solidFill>
            </a:endParaRPr>
          </a:p>
          <a:p>
            <a:pPr lvl="0" fontAlgn="base">
              <a:buNone/>
            </a:pPr>
            <a:r>
              <a:rPr lang="zh-CN" altLang="en-US" sz="3600" b="1" strike="noStrike" noProof="1" dirty="0">
                <a:solidFill>
                  <a:srgbClr val="000000"/>
                </a:solidFill>
              </a:rPr>
              <a:t>　       </a:t>
            </a:r>
            <a:r>
              <a:rPr lang="zh-CN" altLang="en-US" sz="4000" b="1" strike="noStrike" noProof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一枝之栖</a:t>
            </a:r>
            <a:r>
              <a:rPr lang="zh-CN" altLang="en-US" sz="3600" b="1" strike="noStrike" noProof="1" dirty="0">
                <a:solidFill>
                  <a:srgbClr val="000000"/>
                </a:solidFill>
              </a:rPr>
              <a:t>：只求得到一个藏身的地方，是自谦不存奢望的求职用语 </a:t>
            </a:r>
            <a:endParaRPr lang="zh-CN" altLang="en-US" sz="3600" b="1" strike="noStrike" noProof="1" dirty="0">
              <a:solidFill>
                <a:srgbClr val="000000"/>
              </a:solidFill>
            </a:endParaRPr>
          </a:p>
          <a:p>
            <a:pPr lvl="0" fontAlgn="base"/>
            <a:endParaRPr lang="zh-CN" altLang="en-US" sz="3600" b="1" strike="noStrike" noProof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7" name="文本占位符 11266"/>
          <p:cNvSpPr>
            <a:spLocks noGrp="1"/>
          </p:cNvSpPr>
          <p:nvPr>
            <p:ph type="body"/>
          </p:nvPr>
        </p:nvSpPr>
        <p:spPr>
          <a:xfrm>
            <a:off x="0" y="457200"/>
            <a:ext cx="9144000" cy="6400800"/>
          </a:xfrm>
        </p:spPr>
        <p:txBody>
          <a:bodyPr anchor="t"/>
          <a:p>
            <a:pPr indent="-255270"/>
            <a:r>
              <a:rPr lang="en-US" altLang="zh-CN" sz="4000" b="1" dirty="0">
                <a:solidFill>
                  <a:srgbClr val="000000"/>
                </a:solidFill>
              </a:rPr>
              <a:t> 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恭敬不如从命</a:t>
            </a:r>
            <a:r>
              <a:rPr lang="zh-CN" altLang="en-US" sz="4000" b="1" dirty="0">
                <a:solidFill>
                  <a:srgbClr val="000000"/>
                </a:solidFill>
              </a:rPr>
              <a:t>：与其态度谦逊有礼，不如遵从人  家的意见。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　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尸位素餐</a:t>
            </a:r>
            <a:r>
              <a:rPr lang="zh-CN" altLang="en-US" sz="4000" b="1" dirty="0">
                <a:solidFill>
                  <a:srgbClr val="000000"/>
                </a:solidFill>
              </a:rPr>
              <a:t>：尸位，空占职位不做事；素餐，白吃饭。谦称自己未尽职责。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endParaRPr lang="zh-CN" altLang="en-US" sz="4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1" name="文本占位符 56322"/>
          <p:cNvSpPr>
            <a:spLocks noGrp="1"/>
          </p:cNvSpPr>
          <p:nvPr>
            <p:ph type="body"/>
          </p:nvPr>
        </p:nvSpPr>
        <p:spPr>
          <a:xfrm>
            <a:off x="0" y="762000"/>
            <a:ext cx="9144000" cy="6096000"/>
          </a:xfrm>
        </p:spPr>
        <p:txBody>
          <a:bodyPr anchor="t"/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　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不足挂齿</a:t>
            </a:r>
            <a:r>
              <a:rPr lang="zh-CN" altLang="en-US" sz="4000" b="1" dirty="0">
                <a:solidFill>
                  <a:srgbClr val="000000"/>
                </a:solidFill>
              </a:rPr>
              <a:t>：足，值得；挂齿，放在嘴上说。事情轻微，不值得一提。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　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雕虫小技</a:t>
            </a:r>
            <a:r>
              <a:rPr lang="zh-CN" altLang="en-US" sz="4000" b="1" dirty="0">
                <a:solidFill>
                  <a:srgbClr val="000000"/>
                </a:solidFill>
              </a:rPr>
              <a:t>：比喻微不足道的技能（多指文字技巧）。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4000" b="1" dirty="0">
                <a:solidFill>
                  <a:srgbClr val="000000"/>
                </a:solidFill>
              </a:rPr>
              <a:t>　　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绠短汲深</a:t>
            </a:r>
            <a:r>
              <a:rPr lang="zh-CN" altLang="en-US" sz="4000" b="1" dirty="0">
                <a:solidFill>
                  <a:srgbClr val="000000"/>
                </a:solidFill>
              </a:rPr>
              <a:t>：绠，打水用的绳子；汲，从下往上打水。吊桶的绳子很短，却要从深井里打水。比喻能力微薄，任务重大。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 indent="-255270"/>
            <a:endParaRPr lang="zh-CN" altLang="en-US" sz="4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1745" name="文本占位符 12290"/>
          <p:cNvSpPr>
            <a:spLocks noGrp="1"/>
          </p:cNvSpPr>
          <p:nvPr>
            <p:ph type="body"/>
          </p:nvPr>
        </p:nvSpPr>
        <p:spPr>
          <a:xfrm>
            <a:off x="0" y="533400"/>
            <a:ext cx="9144000" cy="5562600"/>
          </a:xfrm>
        </p:spPr>
        <p:txBody>
          <a:bodyPr anchor="t"/>
          <a:p>
            <a:pPr indent="-255270"/>
            <a:r>
              <a:rPr lang="en-US" altLang="zh-CN" sz="3600" b="1" dirty="0">
                <a:solidFill>
                  <a:srgbClr val="000000"/>
                </a:solidFill>
              </a:rPr>
              <a:t>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东涂西抹</a:t>
            </a:r>
            <a:r>
              <a:rPr lang="zh-CN" altLang="en-US" sz="3600" b="1" dirty="0">
                <a:solidFill>
                  <a:srgbClr val="000000"/>
                </a:solidFill>
              </a:rPr>
              <a:t>：本指妇女涂脂抹粉。后常用作提笔作画、写字或作文的谦辞。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3600" b="1" dirty="0">
                <a:solidFill>
                  <a:srgbClr val="000000"/>
                </a:solidFill>
              </a:rPr>
              <a:t>　　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3600" b="1" dirty="0">
                <a:solidFill>
                  <a:srgbClr val="000000"/>
                </a:solidFill>
              </a:rPr>
              <a:t> 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区区此心</a:t>
            </a:r>
            <a:r>
              <a:rPr lang="zh-CN" altLang="en-US" sz="3600" b="1" dirty="0">
                <a:solidFill>
                  <a:srgbClr val="000000"/>
                </a:solidFill>
              </a:rPr>
              <a:t>：区区，微小、微薄。形容微不足道的一点心意或想法。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3600" b="1" dirty="0">
                <a:solidFill>
                  <a:srgbClr val="000000"/>
                </a:solidFill>
              </a:rPr>
              <a:t>　　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3600" b="1" dirty="0">
                <a:solidFill>
                  <a:srgbClr val="000000"/>
                </a:solidFill>
              </a:rPr>
              <a:t>  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愚者千虑</a:t>
            </a:r>
            <a:r>
              <a:rPr lang="zh-CN" altLang="en-US" sz="3600" b="1" dirty="0">
                <a:solidFill>
                  <a:srgbClr val="000000"/>
                </a:solidFill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必有一得:</a:t>
            </a:r>
            <a:r>
              <a:rPr lang="zh-CN" altLang="en-US" sz="3600" b="1" dirty="0">
                <a:solidFill>
                  <a:srgbClr val="000000"/>
                </a:solidFill>
              </a:rPr>
              <a:t>愚笨的人多次思虑问题，也会有一次是正确的，得到一定的收获。也作“愚者一得”。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2769" name="文本占位符 57346"/>
          <p:cNvSpPr>
            <a:spLocks noGrp="1"/>
          </p:cNvSpPr>
          <p:nvPr>
            <p:ph type="body"/>
          </p:nvPr>
        </p:nvSpPr>
        <p:spPr>
          <a:xfrm>
            <a:off x="0" y="457200"/>
            <a:ext cx="9144000" cy="6400800"/>
          </a:xfrm>
        </p:spPr>
        <p:txBody>
          <a:bodyPr anchor="t"/>
          <a:p>
            <a:pPr indent="-255270"/>
            <a:r>
              <a:rPr lang="en-US" altLang="zh-CN" sz="3600" b="1" dirty="0">
                <a:solidFill>
                  <a:srgbClr val="000000"/>
                </a:solidFill>
              </a:rPr>
              <a:t> 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管窥蠡测</a:t>
            </a:r>
            <a:r>
              <a:rPr lang="zh-CN" altLang="en-US" sz="3600" b="1" dirty="0">
                <a:solidFill>
                  <a:srgbClr val="000000"/>
                </a:solidFill>
              </a:rPr>
              <a:t>：管，竹管；窥，从小孔或缝隙里看；蠡，瓢。从竹管里看天，用瓢来量大海。比喻眼光狭窄，见识浅陋。也作“以管窥天，以蠡测海”。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3600" b="1" dirty="0">
                <a:solidFill>
                  <a:srgbClr val="000000"/>
                </a:solidFill>
              </a:rPr>
              <a:t>　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班门弄斧</a:t>
            </a:r>
            <a:r>
              <a:rPr lang="zh-CN" altLang="en-US" sz="3600" b="1" dirty="0">
                <a:solidFill>
                  <a:srgbClr val="000000"/>
                </a:solidFill>
              </a:rPr>
              <a:t>：班，指古代的巧匠鲁班。在鲁班门前耍弄斧头。比喻在行家面前卖弄本领。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3600" b="1" dirty="0">
                <a:solidFill>
                  <a:srgbClr val="000000"/>
                </a:solidFill>
              </a:rPr>
              <a:t>　　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聊表寸心</a:t>
            </a:r>
            <a:r>
              <a:rPr lang="zh-CN" altLang="en-US" sz="3600" b="1" dirty="0">
                <a:solidFill>
                  <a:srgbClr val="000000"/>
                </a:solidFill>
              </a:rPr>
              <a:t>：聊，略微；寸心，微薄的心意。略微表示一下心意。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/>
            <a:endParaRPr lang="zh-CN" altLang="en-US" sz="3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3" name="文本占位符 13314"/>
          <p:cNvSpPr>
            <a:spLocks noGrp="1"/>
          </p:cNvSpPr>
          <p:nvPr>
            <p:ph type="body"/>
          </p:nvPr>
        </p:nvSpPr>
        <p:spPr>
          <a:xfrm>
            <a:off x="0" y="228600"/>
            <a:ext cx="9144000" cy="5867400"/>
          </a:xfrm>
        </p:spPr>
        <p:txBody>
          <a:bodyPr anchor="t"/>
          <a:p>
            <a:pPr indent="-255270"/>
            <a:r>
              <a:rPr lang="en-US" altLang="zh-CN" sz="3600" b="1" dirty="0">
                <a:solidFill>
                  <a:srgbClr val="000000"/>
                </a:solidFill>
              </a:rPr>
              <a:t>  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避让贤路</a:t>
            </a:r>
            <a:r>
              <a:rPr lang="zh-CN" altLang="en-US" sz="3600" b="1" dirty="0">
                <a:solidFill>
                  <a:srgbClr val="000000"/>
                </a:solidFill>
              </a:rPr>
              <a:t>：交印辞职，给才德高的人让路。常作老年引退的自谦辞。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>
              <a:buNone/>
            </a:pPr>
            <a:r>
              <a:rPr lang="zh-CN" altLang="en-US" sz="3600" b="1" dirty="0">
                <a:solidFill>
                  <a:srgbClr val="000000"/>
                </a:solidFill>
              </a:rPr>
              <a:t>　　</a:t>
            </a:r>
            <a:endParaRPr lang="zh-CN" altLang="en-US" sz="3600" b="1" dirty="0">
              <a:solidFill>
                <a:srgbClr val="000000"/>
              </a:solidFill>
            </a:endParaRPr>
          </a:p>
          <a:p>
            <a:pPr indent="-255270"/>
            <a:r>
              <a:rPr lang="zh-CN" altLang="en-US" sz="3600" b="1" dirty="0">
                <a:solidFill>
                  <a:srgbClr val="000000"/>
                </a:solidFill>
              </a:rPr>
              <a:t>        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容膝之安</a:t>
            </a:r>
            <a:r>
              <a:rPr lang="en-US" altLang="zh-CN" sz="3600" b="1" dirty="0">
                <a:solidFill>
                  <a:srgbClr val="000000"/>
                </a:solidFill>
              </a:rPr>
              <a:t>:  </a:t>
            </a:r>
            <a:r>
              <a:rPr lang="zh-CN" altLang="en-US" sz="3600" b="1" dirty="0">
                <a:solidFill>
                  <a:srgbClr val="000000"/>
                </a:solidFill>
              </a:rPr>
              <a:t>出自陶渊明的</a:t>
            </a:r>
            <a:r>
              <a:rPr lang="en-US" altLang="zh-CN" sz="3600" b="1" dirty="0">
                <a:solidFill>
                  <a:srgbClr val="000000"/>
                </a:solidFill>
              </a:rPr>
              <a:t>《</a:t>
            </a:r>
            <a:r>
              <a:rPr lang="zh-CN" altLang="en-US" sz="3600" b="1" dirty="0">
                <a:solidFill>
                  <a:srgbClr val="000000"/>
                </a:solidFill>
              </a:rPr>
              <a:t>归去来兮辞</a:t>
            </a:r>
            <a:r>
              <a:rPr lang="en-US" altLang="zh-CN" sz="3600" b="1" dirty="0">
                <a:solidFill>
                  <a:srgbClr val="000000"/>
                </a:solidFill>
              </a:rPr>
              <a:t>》</a:t>
            </a:r>
            <a:r>
              <a:rPr lang="zh-CN" altLang="en-US" sz="3600" b="1" dirty="0">
                <a:solidFill>
                  <a:srgbClr val="000000"/>
                </a:solidFill>
              </a:rPr>
              <a:t>：“倚南窗以寄傲，审容膝之易安。”本指可以立足的安身之地，常用来谦称自己的居处狭小。如，我退休之后在一小城，虽无豪华居处，但有容膝之安，因此感到满足。</a:t>
            </a:r>
            <a:endParaRPr lang="zh-CN" altLang="en-US" sz="3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817" name="Rectangle 3"/>
          <p:cNvSpPr>
            <a:spLocks noGrp="1"/>
          </p:cNvSpPr>
          <p:nvPr>
            <p:ph idx="1"/>
          </p:nvPr>
        </p:nvSpPr>
        <p:spPr>
          <a:xfrm>
            <a:off x="0" y="981075"/>
            <a:ext cx="9429750" cy="4286250"/>
          </a:xfrm>
        </p:spPr>
        <p:txBody>
          <a:bodyPr wrap="square" lIns="91440" tIns="45720" rIns="91440" bIns="45720" anchor="t"/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高抬贵手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：客套话，多用于请求对方饶恕或通融。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不吝赐教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：敬辞，用于自己向别人征求意见或请教问题。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鼎力相助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：敬辞，大力相助（表示请托或感谢时用）。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洗耳恭听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：洗清耳朵，恭敬地听讲。形容恭敬而认真地</a:t>
            </a: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听人讲话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。（多用于请人讲话时说的客气话）。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高朋满座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：高贵的朋友坐满了席位。形容宾客很多。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大材小用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：把大的材料用在小处。比喻才能很高的人屈就于低下职位，不能充分发挥其才能。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率先垂范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：带头给下级或晚辈作示范。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虚怀若谷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：谦虚的胸怀像山谷一样空旷深广。形容非常谦虚。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虚左以待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：虚，空着；左，古时以左位为尊。空着左边的位置等待客人，表示尊敬。也泛指留出位置恭候他人。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  <a:buNone/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5719" y="285728"/>
            <a:ext cx="3857652" cy="75713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365125" marR="0" lvl="0" indent="-255905" algn="l" defTabSz="914400" rtl="0" eaLnBrk="1" fontAlgn="base" latinLnBrk="0" hangingPunct="1">
              <a:lnSpc>
                <a:spcPct val="80000"/>
              </a:lnSpc>
              <a:spcBef>
                <a:spcPts val="400"/>
              </a:spcBef>
              <a:spcAft>
                <a:spcPct val="0"/>
              </a:spcAft>
              <a:buClr>
                <a:srgbClr val="2DA2BF"/>
              </a:buClr>
              <a:buSzPct val="68000"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一、敬辞</a:t>
            </a:r>
            <a:endParaRPr kumimoji="0" lang="zh-CN" altLang="en-US" sz="5400" b="1" i="0" u="none" strike="noStrike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1" name="Rectangle 3"/>
          <p:cNvSpPr>
            <a:spLocks noGrp="1"/>
          </p:cNvSpPr>
          <p:nvPr>
            <p:ph idx="1"/>
          </p:nvPr>
        </p:nvSpPr>
        <p:spPr>
          <a:xfrm>
            <a:off x="1285875" y="803275"/>
            <a:ext cx="3214688" cy="5911850"/>
          </a:xfrm>
        </p:spPr>
        <p:txBody>
          <a:bodyPr wrap="square" lIns="91440" tIns="45720" rIns="91440" bIns="45720" anchor="t"/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蓬荜生辉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敝帚自珍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抛砖引玉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贻笑大方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无功受禄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敬谢不敏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忝列门墙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信笔涂鸦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一孔之见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才疏学浅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德薄才疏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德薄能鲜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挂一漏万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  不情之请</a:t>
            </a:r>
            <a:endParaRPr lang="en-US" altLang="zh-CN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  <a:buNone/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  </a:t>
            </a:r>
            <a:r>
              <a:rPr lang="en-US" altLang="zh-CN" sz="2800">
                <a:sym typeface="+mn-ea"/>
              </a:rPr>
              <a:t> </a:t>
            </a:r>
            <a:r>
              <a:rPr lang="zh-CN" altLang="en-US" sz="2800">
                <a:sym typeface="+mn-ea"/>
              </a:rPr>
              <a:t>忝列 \荣幸\家慈\内人\家严\小女</a:t>
            </a:r>
            <a:endParaRPr lang="zh-CN" altLang="en-US" sz="2800"/>
          </a:p>
          <a:p>
            <a:pPr indent="-255270" eaLnBrk="1" hangingPunct="1">
              <a:lnSpc>
                <a:spcPct val="80000"/>
              </a:lnSpc>
              <a:buNone/>
            </a:pPr>
            <a:r>
              <a:rPr lang="zh-CN" altLang="en-US" sz="2800">
                <a:sym typeface="+mn-ea"/>
              </a:rPr>
              <a:t>\有幸</a:t>
            </a:r>
            <a:r>
              <a:rPr lang="en-US" altLang="zh-CN" sz="2800">
                <a:sym typeface="+mn-ea"/>
              </a:rPr>
              <a:t>\</a:t>
            </a:r>
            <a:r>
              <a:rPr lang="zh-CN" altLang="en-US" sz="2800">
                <a:sym typeface="+mn-ea"/>
              </a:rPr>
              <a:t>绵薄之力\舍下\家严\斗胆</a:t>
            </a:r>
            <a:endParaRPr lang="zh-CN" altLang="en-US" sz="2800"/>
          </a:p>
          <a:p>
            <a:pPr indent="-255270" eaLnBrk="1" hangingPunct="1">
              <a:lnSpc>
                <a:spcPct val="80000"/>
              </a:lnSpc>
              <a:buNone/>
            </a:pPr>
            <a:r>
              <a:rPr lang="zh-CN" altLang="en-US" sz="2800">
                <a:sym typeface="+mn-ea"/>
              </a:rPr>
              <a:t>\恭候抛砖引玉\恭敬不如从命\</a:t>
            </a:r>
            <a:endParaRPr lang="zh-CN" altLang="en-US" sz="2800"/>
          </a:p>
          <a:p>
            <a:pPr indent="-255270" eaLnBrk="1" hangingPunct="1">
              <a:lnSpc>
                <a:spcPct val="80000"/>
              </a:lnSpc>
              <a:buNone/>
            </a:pPr>
            <a:r>
              <a:rPr lang="zh-CN" altLang="en-US" sz="2800">
                <a:sym typeface="+mn-ea"/>
              </a:rPr>
              <a:t>家父</a:t>
            </a:r>
            <a:r>
              <a:rPr lang="en-US" altLang="zh-CN" sz="2800">
                <a:sym typeface="+mn-ea"/>
              </a:rPr>
              <a:t>\</a:t>
            </a:r>
            <a:r>
              <a:rPr lang="zh-CN" altLang="en-US" sz="2800">
                <a:sym typeface="+mn-ea"/>
              </a:rPr>
              <a:t>拙作</a:t>
            </a:r>
            <a:r>
              <a:rPr lang="en-US" altLang="zh-CN" sz="2800">
                <a:sym typeface="+mn-ea"/>
              </a:rPr>
              <a:t>\</a:t>
            </a:r>
            <a:r>
              <a:rPr lang="zh-CN" altLang="en-US" sz="2800">
                <a:sym typeface="+mn-ea"/>
              </a:rPr>
              <a:t>敝帚\家慈</a:t>
            </a:r>
            <a:r>
              <a:rPr lang="en-US" altLang="zh-CN" sz="2800">
                <a:sym typeface="+mn-ea"/>
              </a:rPr>
              <a:t>\叨扰|</a:t>
            </a:r>
            <a:r>
              <a:rPr lang="zh-CN" altLang="en-US" sz="2800">
                <a:sym typeface="+mn-ea"/>
              </a:rPr>
              <a:t>承蒙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  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  <a:buNone/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</a:t>
            </a:r>
            <a:endParaRPr lang="en-US" altLang="zh-CN" sz="28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  <a:buNone/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。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5842" name="矩形 3"/>
          <p:cNvSpPr/>
          <p:nvPr/>
        </p:nvSpPr>
        <p:spPr>
          <a:xfrm>
            <a:off x="4429125" y="131763"/>
            <a:ext cx="4572000" cy="6330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80000"/>
              </a:lnSpc>
            </a:pP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      姑妄言之　　</a:t>
            </a:r>
            <a:endParaRPr lang="en-US" altLang="zh-CN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      笨鸟先飞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一枝之栖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望尘莫及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一得之愚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尸位素餐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不足挂齿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雕虫小技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绠短汲深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东涂西抹　　</a:t>
            </a:r>
            <a:endParaRPr lang="en-US" altLang="zh-CN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en-US" altLang="zh-CN" sz="2800" dirty="0">
                <a:latin typeface="隶书" pitchFamily="49" charset="-122"/>
                <a:ea typeface="隶书" pitchFamily="49" charset="-122"/>
              </a:rPr>
              <a:t>      </a:t>
            </a: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区区此心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愚者千虑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管窥蠡测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班门弄斧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聊表寸心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避让贤路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　　容膝之安</a:t>
            </a:r>
            <a:endParaRPr lang="zh-CN" altLang="en-US" sz="28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7157" y="71414"/>
            <a:ext cx="2954656" cy="75713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二、谦辞</a:t>
            </a:r>
            <a:endParaRPr kumimoji="0" lang="zh-CN" altLang="en-US" sz="5400" b="1" i="0" u="none" strike="noStrike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隶书" pitchFamily="49" charset="-122"/>
              <a:ea typeface="隶书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标题 16385"/>
          <p:cNvSpPr>
            <a:spLocks noGrp="1"/>
          </p:cNvSpPr>
          <p:nvPr>
            <p:ph type="title"/>
          </p:nvPr>
        </p:nvSpPr>
        <p:spPr>
          <a:xfrm>
            <a:off x="1284605" y="1050925"/>
            <a:ext cx="8899525" cy="993775"/>
          </a:xfr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p>
            <a:pPr fontAlgn="base"/>
            <a:r>
              <a:rPr lang="zh-CN" altLang="en-US" strike="noStrike" noProof="1" dirty="0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判断下列句子中的成语是否恰当</a:t>
            </a:r>
            <a:endParaRPr lang="zh-CN" altLang="en-US" strike="noStrike" noProof="1" dirty="0">
              <a:solidFill>
                <a:srgbClr val="CC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387" name="内容占位符 16386"/>
          <p:cNvSpPr>
            <a:spLocks noGrp="1"/>
          </p:cNvSpPr>
          <p:nvPr>
            <p:ph idx="1"/>
          </p:nvPr>
        </p:nvSpPr>
        <p:spPr>
          <a:xfrm>
            <a:off x="617538" y="1987550"/>
            <a:ext cx="7886700" cy="1811338"/>
          </a:xfrm>
        </p:spPr>
        <p:txBody>
          <a:bodyPr anchor="t"/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①这样的小错误对于整个题目的要求来说是无伤大雅，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不足为训</a:t>
            </a:r>
            <a:r>
              <a:rPr lang="en-US" altLang="en-US" b="1" dirty="0">
                <a:ea typeface="PMingLiU" panose="02020500000000000000" pitchFamily="18" charset="-120"/>
              </a:rPr>
              <a:t>的，我们决不能只纠缠于细枝末节而忘了根本的目标。（全国卷</a:t>
            </a:r>
            <a:r>
              <a:rPr lang="en-US" altLang="en-US" b="1">
                <a:ea typeface="PMingLiU" panose="02020500000000000000" pitchFamily="18" charset="-120"/>
              </a:rPr>
              <a:t>Ⅱ</a:t>
            </a:r>
            <a:r>
              <a:rPr lang="en-US" altLang="en-US" b="1" dirty="0">
                <a:ea typeface="PMingLiU" panose="02020500000000000000" pitchFamily="18" charset="-120"/>
              </a:rPr>
              <a:t>）</a:t>
            </a:r>
            <a:endParaRPr lang="en-US" altLang="en-US" b="1" dirty="0">
              <a:ea typeface="PMingLiU" panose="02020500000000000000" pitchFamily="18" charset="-120"/>
            </a:endParaRPr>
          </a:p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②面对晚唐政治上的败落，诗人杜牧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替古人担忧</a:t>
            </a:r>
            <a:r>
              <a:rPr lang="en-US" altLang="en-US" b="1" dirty="0">
                <a:ea typeface="PMingLiU" panose="02020500000000000000" pitchFamily="18" charset="-120"/>
              </a:rPr>
              <a:t>，写出了流传千古的</a:t>
            </a:r>
            <a:r>
              <a:rPr lang="en-US" altLang="en-US" b="1">
                <a:ea typeface="PMingLiU" panose="02020500000000000000" pitchFamily="18" charset="-120"/>
              </a:rPr>
              <a:t>《</a:t>
            </a:r>
            <a:r>
              <a:rPr lang="en-US" altLang="en-US" b="1" dirty="0">
                <a:ea typeface="PMingLiU" panose="02020500000000000000" pitchFamily="18" charset="-120"/>
              </a:rPr>
              <a:t>阿房宫赋</a:t>
            </a:r>
            <a:r>
              <a:rPr lang="en-US" altLang="en-US" b="1">
                <a:ea typeface="PMingLiU" panose="02020500000000000000" pitchFamily="18" charset="-120"/>
              </a:rPr>
              <a:t>》</a:t>
            </a:r>
            <a:r>
              <a:rPr lang="en-US" altLang="en-US" b="1" dirty="0">
                <a:ea typeface="PMingLiU" panose="02020500000000000000" pitchFamily="18" charset="-120"/>
              </a:rPr>
              <a:t>。（辽宁卷）</a:t>
            </a:r>
            <a:endParaRPr lang="en-US" altLang="zh-CN" b="1" dirty="0">
              <a:ea typeface="PMingLiU" panose="02020500000000000000" pitchFamily="18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39775" y="3817938"/>
            <a:ext cx="7927975" cy="14620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en-US">
                <a:latin typeface="Arial" panose="020B0604020202020204" pitchFamily="34" charset="0"/>
                <a:ea typeface="宋体" panose="02010600030101010101" pitchFamily="2" charset="-122"/>
                <a:sym typeface="黑体" panose="02010609060101010101" pitchFamily="2" charset="-122"/>
              </a:rPr>
              <a:t>【</a:t>
            </a:r>
            <a:r>
              <a:rPr lang="en-US" altLang="en-US" dirty="0">
                <a:latin typeface="Arial" panose="020B0604020202020204" pitchFamily="34" charset="0"/>
                <a:ea typeface="宋体" panose="02010600030101010101" pitchFamily="2" charset="-122"/>
                <a:sym typeface="黑体" panose="02010609060101010101" pitchFamily="2" charset="-122"/>
              </a:rPr>
              <a:t>解说</a:t>
            </a:r>
            <a:r>
              <a:rPr lang="en-US" altLang="en-US">
                <a:latin typeface="Arial" panose="020B0604020202020204" pitchFamily="34" charset="0"/>
                <a:ea typeface="宋体" panose="02010600030101010101" pitchFamily="2" charset="-122"/>
                <a:sym typeface="黑体" panose="02010609060101010101" pitchFamily="2" charset="-122"/>
              </a:rPr>
              <a:t>】</a:t>
            </a:r>
            <a:endParaRPr lang="en-US" altLang="en-US">
              <a:latin typeface="Arial" panose="020B0604020202020204" pitchFamily="34" charset="0"/>
              <a:ea typeface="宋体" panose="02010600030101010101" pitchFamily="2" charset="-122"/>
              <a:sym typeface="黑体" panose="02010609060101010101" pitchFamily="2" charset="-122"/>
            </a:endParaRPr>
          </a:p>
          <a:p>
            <a:r>
              <a:rPr lang="en-US" altLang="en-US" b="1">
                <a:latin typeface="Arial" panose="020B0604020202020204" pitchFamily="34" charset="0"/>
                <a:ea typeface="宋体" panose="02010600030101010101" pitchFamily="2" charset="-122"/>
                <a:sym typeface="黑体" panose="02010609060101010101" pitchFamily="2" charset="-122"/>
              </a:rPr>
              <a:t>①“</a:t>
            </a:r>
            <a:r>
              <a:rPr lang="en-US" altLang="en-US" b="1" dirty="0">
                <a:latin typeface="Arial" panose="020B0604020202020204" pitchFamily="34" charset="0"/>
                <a:ea typeface="宋体" panose="02010600030101010101" pitchFamily="2" charset="-122"/>
                <a:sym typeface="黑体" panose="02010609060101010101" pitchFamily="2" charset="-122"/>
              </a:rPr>
              <a:t>不足为训”，不值得当做典范或法则，“训”，准则，误解为“教训”，改为“不足为怪”；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en-US" b="1" dirty="0">
                <a:latin typeface="Arial" panose="020B0604020202020204" pitchFamily="34" charset="0"/>
                <a:ea typeface="宋体" panose="02010600030101010101" pitchFamily="2" charset="-122"/>
                <a:sym typeface="黑体" panose="02010609060101010101" pitchFamily="2" charset="-122"/>
              </a:rPr>
              <a:t>②“替古人担忧”，只不必要的忧虑，这个典故成语被按字面意思肢解为“替古人着急”。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6387">
                                            <p:txEl>
                                              <p:charRg st="0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charRg st="59" end="1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6387">
                                            <p:txEl>
                                              <p:charRg st="59" end="1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uiExpand="1" build="p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5" name="内容占位符 18434"/>
          <p:cNvSpPr>
            <a:spLocks noGrp="1"/>
          </p:cNvSpPr>
          <p:nvPr>
            <p:ph idx="1"/>
          </p:nvPr>
        </p:nvSpPr>
        <p:spPr>
          <a:xfrm>
            <a:off x="1260475" y="763588"/>
            <a:ext cx="6858000" cy="2081212"/>
          </a:xfrm>
        </p:spPr>
        <p:txBody>
          <a:bodyPr anchor="t"/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③在学校举行的元旦文艺晚会上，我们班的女生自编自演了一个话剧，两位同学将剧中人物演得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绘声绘色</a:t>
            </a:r>
            <a:r>
              <a:rPr lang="en-US" altLang="en-US" b="1" dirty="0">
                <a:ea typeface="PMingLiU" panose="02020500000000000000" pitchFamily="18" charset="-120"/>
              </a:rPr>
              <a:t>，博得了观众的热流掌声。（湖北卷）</a:t>
            </a:r>
            <a:endParaRPr lang="en-US" altLang="en-US" b="1" dirty="0">
              <a:ea typeface="PMingLiU" panose="02020500000000000000" pitchFamily="18" charset="-120"/>
            </a:endParaRPr>
          </a:p>
          <a:p>
            <a:pPr indent="-255270"/>
            <a:endParaRPr lang="en-US" altLang="zh-CN" dirty="0">
              <a:ea typeface="PMingLiU" panose="02020500000000000000" pitchFamily="18" charset="-120"/>
            </a:endParaRPr>
          </a:p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④显然，打造“信用政府”和发展“民营经济”这两大热点，在民众的关注下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不期而遇</a:t>
            </a:r>
            <a:r>
              <a:rPr lang="en-US" altLang="en-US" b="1" dirty="0">
                <a:ea typeface="PMingLiU" panose="02020500000000000000" pitchFamily="18" charset="-120"/>
              </a:rPr>
              <a:t>了。（山东卷）</a:t>
            </a:r>
            <a:endParaRPr lang="en-US" altLang="en-US" b="1" dirty="0">
              <a:ea typeface="PMingLiU" panose="02020500000000000000" pitchFamily="18" charset="-12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16013" y="4364038"/>
            <a:ext cx="6894512" cy="1692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en-US" sz="2100" b="1" dirty="0">
                <a:latin typeface="Arial" panose="020B0604020202020204" pitchFamily="34" charset="0"/>
                <a:ea typeface="PMingLiU" panose="02020500000000000000" pitchFamily="18" charset="-120"/>
                <a:sym typeface="黑体" panose="02010609060101010101" pitchFamily="2" charset="-122"/>
              </a:rPr>
              <a:t>【解说】</a:t>
            </a:r>
            <a:endParaRPr lang="en-US" altLang="en-US" sz="2100" b="1" dirty="0">
              <a:latin typeface="Arial" panose="020B0604020202020204" pitchFamily="34" charset="0"/>
              <a:ea typeface="PMingLiU" panose="02020500000000000000" pitchFamily="18" charset="-120"/>
              <a:sym typeface="黑体" panose="02010609060101010101" pitchFamily="2" charset="-122"/>
            </a:endParaRPr>
          </a:p>
          <a:p>
            <a:r>
              <a:rPr lang="en-US" altLang="en-US" sz="2100" b="1" dirty="0">
                <a:latin typeface="Arial" panose="020B0604020202020204" pitchFamily="34" charset="0"/>
                <a:ea typeface="PMingLiU" panose="02020500000000000000" pitchFamily="18" charset="-120"/>
                <a:sym typeface="黑体" panose="02010609060101010101" pitchFamily="2" charset="-122"/>
              </a:rPr>
              <a:t>③“绘声绘色”，形容叙述、描写生动逼真，不能用来形容角色表演，改为“栩栩如生”；</a:t>
            </a:r>
            <a:endParaRPr lang="en-US" altLang="en-US" sz="2100" b="1" dirty="0">
              <a:latin typeface="Arial" panose="020B0604020202020204" pitchFamily="34" charset="0"/>
              <a:ea typeface="PMingLiU" panose="02020500000000000000" pitchFamily="18" charset="-120"/>
              <a:sym typeface="黑体" panose="02010609060101010101" pitchFamily="2" charset="-122"/>
            </a:endParaRPr>
          </a:p>
          <a:p>
            <a:r>
              <a:rPr lang="en-US" altLang="en-US" sz="2100" b="1" dirty="0">
                <a:latin typeface="Arial" panose="020B0604020202020204" pitchFamily="34" charset="0"/>
                <a:ea typeface="PMingLiU" panose="02020500000000000000" pitchFamily="18" charset="-120"/>
                <a:sym typeface="黑体" panose="02010609060101010101" pitchFamily="2" charset="-122"/>
              </a:rPr>
              <a:t>④“不期而遇”指没有约定而意外的相遇，主语应是人，使用对象错误</a:t>
            </a:r>
            <a:endParaRPr lang="en-US" altLang="en-US" sz="2100" b="1" dirty="0">
              <a:latin typeface="Arial" panose="020B0604020202020204" pitchFamily="34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charRg st="65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charRg st="65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charRg st="65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uiExpand="1" build="p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3" name="内容占位符 20482"/>
          <p:cNvSpPr>
            <a:spLocks noGrp="1"/>
          </p:cNvSpPr>
          <p:nvPr>
            <p:ph idx="1"/>
          </p:nvPr>
        </p:nvSpPr>
        <p:spPr>
          <a:xfrm>
            <a:off x="1619250" y="836613"/>
            <a:ext cx="6858000" cy="1736725"/>
          </a:xfrm>
        </p:spPr>
        <p:txBody>
          <a:bodyPr anchor="t"/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⑤在利己主义者看来，没有谁不为自己，在他们心目中，现实生活中大量涌现出舍己为人、公而忘私的新人、新事，是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不堪设想</a:t>
            </a:r>
            <a:r>
              <a:rPr lang="en-US" altLang="en-US" b="1" dirty="0">
                <a:ea typeface="PMingLiU" panose="02020500000000000000" pitchFamily="18" charset="-120"/>
              </a:rPr>
              <a:t>的。（广东卷）</a:t>
            </a:r>
            <a:endParaRPr lang="en-US" altLang="en-US" b="1" dirty="0">
              <a:ea typeface="PMingLiU" panose="02020500000000000000" pitchFamily="18" charset="-120"/>
            </a:endParaRPr>
          </a:p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⑥假以时日，我们可以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巧立名目</a:t>
            </a:r>
            <a:r>
              <a:rPr lang="en-US" altLang="en-US" b="1" dirty="0">
                <a:ea typeface="PMingLiU" panose="02020500000000000000" pitchFamily="18" charset="-120"/>
              </a:rPr>
              <a:t>，开发大批新颖别致的旅游项目，为景区再添光彩。（安徽卷）</a:t>
            </a:r>
            <a:endParaRPr lang="en-US" altLang="en-US" b="1" dirty="0">
              <a:ea typeface="PMingLiU" panose="02020500000000000000" pitchFamily="18" charset="-120"/>
            </a:endParaRPr>
          </a:p>
        </p:txBody>
      </p:sp>
      <p:sp>
        <p:nvSpPr>
          <p:cNvPr id="2" name="文本占位符 21506"/>
          <p:cNvSpPr>
            <a:spLocks noGrp="1"/>
          </p:cNvSpPr>
          <p:nvPr/>
        </p:nvSpPr>
        <p:spPr>
          <a:xfrm>
            <a:off x="1476375" y="3932238"/>
            <a:ext cx="6858000" cy="193357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sz="2100" b="1" dirty="0">
                <a:latin typeface="Lucida Sans Unicode" panose="020B0602030504020204" pitchFamily="34" charset="0"/>
                <a:ea typeface="PMingLiU" panose="02020500000000000000" pitchFamily="18" charset="-120"/>
              </a:rPr>
              <a:t>【解说】⑤“不堪设想”，形容事情可能发展到极坏的地步，贬义词，改为“不可思议”；</a:t>
            </a:r>
            <a:endParaRPr lang="en-US" altLang="en-US" sz="2100" b="1" dirty="0">
              <a:latin typeface="Lucida Sans Unicode" panose="020B0602030504020204" pitchFamily="34" charset="0"/>
              <a:ea typeface="PMingLiU" panose="02020500000000000000" pitchFamily="18" charset="-12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altLang="en-US" sz="2100" b="1" dirty="0">
              <a:latin typeface="Lucida Sans Unicode" panose="020B0602030504020204" pitchFamily="34" charset="0"/>
              <a:ea typeface="PMingLiU" panose="02020500000000000000" pitchFamily="18" charset="-12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altLang="en-US" sz="2100" b="1" dirty="0">
                <a:latin typeface="Lucida Sans Unicode" panose="020B0602030504020204" pitchFamily="34" charset="0"/>
                <a:ea typeface="PMingLiU" panose="02020500000000000000" pitchFamily="18" charset="-120"/>
              </a:rPr>
              <a:t>⑥“巧立名目”，变法儿定出些名目来达到某种不正当的目的，贬义词，改为“标新立异”。</a:t>
            </a:r>
            <a:endParaRPr lang="en-US" altLang="en-US" sz="2100" b="1" dirty="0">
              <a:latin typeface="Lucida Sans Unicode" panose="020B0602030504020204" pitchFamily="34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0483">
                                            <p:txEl>
                                              <p:charRg st="0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64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0483">
                                            <p:txEl>
                                              <p:charRg st="64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uiExpand="1" build="p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1" name="内容占位符 22530"/>
          <p:cNvSpPr>
            <a:spLocks noGrp="1"/>
          </p:cNvSpPr>
          <p:nvPr>
            <p:ph idx="1"/>
          </p:nvPr>
        </p:nvSpPr>
        <p:spPr>
          <a:xfrm>
            <a:off x="1349375" y="1189038"/>
            <a:ext cx="6858000" cy="1989137"/>
          </a:xfrm>
        </p:spPr>
        <p:txBody>
          <a:bodyPr anchor="t"/>
          <a:p>
            <a:pPr indent="-255270"/>
            <a:r>
              <a:rPr lang="en-US" altLang="en-US" sz="2400" b="1" dirty="0">
                <a:ea typeface="PMingLiU" panose="02020500000000000000" pitchFamily="18" charset="-120"/>
              </a:rPr>
              <a:t>⑦小王同学站起来说道：“陈教授刚才那番话</a:t>
            </a:r>
            <a:r>
              <a:rPr lang="en-US" altLang="en-US" sz="2100" b="1" dirty="0">
                <a:solidFill>
                  <a:srgbClr val="CC0000"/>
                </a:solidFill>
                <a:ea typeface="PMingLiU" panose="02020500000000000000" pitchFamily="18" charset="-120"/>
              </a:rPr>
              <a:t>抛砖引玉</a:t>
            </a:r>
            <a:r>
              <a:rPr lang="en-US" altLang="en-US" sz="2400" b="1" dirty="0">
                <a:ea typeface="PMingLiU" panose="02020500000000000000" pitchFamily="18" charset="-120"/>
              </a:rPr>
              <a:t>，我下面将要讲的只能算是狗尾续貂。”（广东卷）</a:t>
            </a:r>
            <a:endParaRPr lang="en-US" altLang="en-US" sz="2400" b="1" dirty="0">
              <a:ea typeface="PMingLiU" panose="02020500000000000000" pitchFamily="18" charset="-120"/>
            </a:endParaRPr>
          </a:p>
          <a:p>
            <a:pPr indent="-255270"/>
            <a:r>
              <a:rPr lang="en-US" altLang="en-US" sz="2400" b="1" dirty="0">
                <a:ea typeface="PMingLiU" panose="02020500000000000000" pitchFamily="18" charset="-120"/>
              </a:rPr>
              <a:t>⑧有志气的青年在困难面前一定十分沉着，想办法加以克服，而不会</a:t>
            </a:r>
            <a:r>
              <a:rPr lang="en-US" altLang="en-US" sz="2100" b="1" dirty="0">
                <a:solidFill>
                  <a:srgbClr val="CC0000"/>
                </a:solidFill>
                <a:ea typeface="PMingLiU" panose="02020500000000000000" pitchFamily="18" charset="-120"/>
              </a:rPr>
              <a:t>诚惶诚恐</a:t>
            </a:r>
            <a:r>
              <a:rPr lang="en-US" altLang="en-US" sz="2400" b="1" dirty="0">
                <a:ea typeface="PMingLiU" panose="02020500000000000000" pitchFamily="18" charset="-120"/>
              </a:rPr>
              <a:t>，被困难吓倒。（湖北卷）</a:t>
            </a:r>
            <a:endParaRPr lang="en-US" altLang="en-US" sz="2400" b="1" dirty="0">
              <a:ea typeface="PMingLiU" panose="02020500000000000000" pitchFamily="18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30350" y="3484563"/>
            <a:ext cx="5903913" cy="1692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en-US" sz="2100" b="1" dirty="0">
                <a:latin typeface="Arial" panose="020B0604020202020204" pitchFamily="34" charset="0"/>
                <a:ea typeface="PMingLiU" panose="02020500000000000000" pitchFamily="18" charset="-120"/>
                <a:sym typeface="黑体" panose="02010609060101010101" pitchFamily="2" charset="-122"/>
              </a:rPr>
              <a:t>【解说】⑦“抛砖引玉”，以自己粗浅的意见引出别人高明的见解，谦词，改为“高屋建瓴”；</a:t>
            </a:r>
            <a:endParaRPr lang="en-US" altLang="en-US" sz="2100" b="1" dirty="0">
              <a:latin typeface="Arial" panose="020B0604020202020204" pitchFamily="34" charset="0"/>
              <a:ea typeface="PMingLiU" panose="02020500000000000000" pitchFamily="18" charset="-120"/>
            </a:endParaRPr>
          </a:p>
          <a:p>
            <a:endParaRPr lang="en-US" altLang="en-US" sz="2100" b="1" dirty="0">
              <a:latin typeface="Arial" panose="020B0604020202020204" pitchFamily="34" charset="0"/>
              <a:ea typeface="PMingLiU" panose="02020500000000000000" pitchFamily="18" charset="-120"/>
            </a:endParaRPr>
          </a:p>
          <a:p>
            <a:r>
              <a:rPr lang="en-US" altLang="en-US" sz="2100" b="1" dirty="0">
                <a:latin typeface="Arial" panose="020B0604020202020204" pitchFamily="34" charset="0"/>
                <a:ea typeface="PMingLiU" panose="02020500000000000000" pitchFamily="18" charset="-120"/>
                <a:sym typeface="黑体" panose="02010609060101010101" pitchFamily="2" charset="-122"/>
              </a:rPr>
              <a:t>⑧“诚惶诚恐”，形容尊敬、服从或泛指心中不安而恐惧不安，敬词，改为“战战兢兢”。</a:t>
            </a:r>
            <a:endParaRPr lang="en-US" altLang="en-US" sz="2100" b="1" dirty="0">
              <a:latin typeface="Arial" panose="020B0604020202020204" pitchFamily="34" charset="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253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charRg st="48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2531">
                                            <p:txEl>
                                              <p:charRg st="48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uiExpand="1" build="p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9" name="文本占位符 24578"/>
          <p:cNvSpPr>
            <a:spLocks noGrp="1"/>
          </p:cNvSpPr>
          <p:nvPr>
            <p:ph idx="1"/>
          </p:nvPr>
        </p:nvSpPr>
        <p:spPr>
          <a:xfrm>
            <a:off x="1279525" y="1598613"/>
            <a:ext cx="7886700" cy="3262313"/>
          </a:xfrm>
          <a:ln>
            <a:miter/>
          </a:ln>
        </p:spPr>
        <p:txBody>
          <a:bodyPr>
            <a:normAutofit fontScale="70000"/>
          </a:bodyPr>
          <a:p>
            <a:pPr algn="l" fontAlgn="base"/>
            <a:r>
              <a:rPr lang="en-US" altLang="en-US" sz="2400" b="1" strike="noStrike" noProof="1" dirty="0">
                <a:ea typeface="PMingLiU" panose="02020500000000000000" pitchFamily="18" charset="-120"/>
              </a:rPr>
              <a:t>⑨我的家乡有竹林，万竿碧竹，郁郁葱葱，</a:t>
            </a:r>
            <a:r>
              <a:rPr lang="en-US" altLang="en-US" sz="2100" b="1" strike="noStrike" noProof="1" dirty="0">
                <a:solidFill>
                  <a:srgbClr val="CC0000"/>
                </a:solidFill>
                <a:ea typeface="PMingLiU" panose="02020500000000000000" pitchFamily="18" charset="-120"/>
              </a:rPr>
              <a:t>蔚为壮观</a:t>
            </a:r>
            <a:r>
              <a:rPr lang="en-US" altLang="en-US" sz="2400" b="1" strike="noStrike" noProof="1" dirty="0">
                <a:ea typeface="PMingLiU" panose="02020500000000000000" pitchFamily="18" charset="-120"/>
              </a:rPr>
              <a:t>。这景色让我久久难以释怀。（2005年广东卷）</a:t>
            </a:r>
            <a:endParaRPr lang="en-US" altLang="en-US" sz="2400" b="1" strike="noStrike" noProof="1" dirty="0">
              <a:ea typeface="PMingLiU" panose="02020500000000000000" pitchFamily="18" charset="-120"/>
            </a:endParaRPr>
          </a:p>
          <a:p>
            <a:pPr algn="l" fontAlgn="base"/>
            <a:r>
              <a:rPr lang="en-US" altLang="en-US" sz="2400" b="1" strike="noStrike" noProof="1" dirty="0">
                <a:ea typeface="PMingLiU" panose="02020500000000000000" pitchFamily="18" charset="-120"/>
              </a:rPr>
              <a:t>⑩整改不只是说在口头上，更要落实到行动上，相信到下一次群众评议的时候，大家对机关工作作风的变化一定都会</a:t>
            </a:r>
            <a:r>
              <a:rPr lang="en-US" altLang="en-US" sz="2100" b="1" strike="noStrike" noProof="1" dirty="0">
                <a:solidFill>
                  <a:srgbClr val="CC0000"/>
                </a:solidFill>
                <a:ea typeface="PMingLiU" panose="02020500000000000000" pitchFamily="18" charset="-120"/>
              </a:rPr>
              <a:t>有口皆碑。 </a:t>
            </a:r>
            <a:endParaRPr lang="en-US" altLang="en-US" sz="2100" b="1" strike="noStrike" noProof="1" dirty="0">
              <a:solidFill>
                <a:srgbClr val="CC0000"/>
              </a:solidFill>
              <a:ea typeface="PMingLiU" panose="02020500000000000000" pitchFamily="18" charset="-120"/>
            </a:endParaRPr>
          </a:p>
          <a:p>
            <a:pPr algn="l" fontAlgn="base"/>
            <a:endParaRPr lang="en-US" altLang="en-US" sz="2400" b="1" strike="noStrike" noProof="1" dirty="0">
              <a:ea typeface="PMingLiU" panose="02020500000000000000" pitchFamily="18" charset="-120"/>
            </a:endParaRPr>
          </a:p>
          <a:p>
            <a:pPr algn="l" fontAlgn="base"/>
            <a:r>
              <a:rPr lang="en-US" altLang="en-US" b="1" strike="noStrike" noProof="1" dirty="0">
                <a:ea typeface="PMingLiU" panose="02020500000000000000" pitchFamily="18" charset="-120"/>
                <a:sym typeface="+mn-ea"/>
              </a:rPr>
              <a:t>【解说】</a:t>
            </a:r>
            <a:endParaRPr lang="en-US" altLang="en-US" b="1" strike="noStrike" noProof="1" dirty="0">
              <a:ea typeface="PMingLiU" panose="02020500000000000000" pitchFamily="18" charset="-120"/>
              <a:sym typeface="+mn-ea"/>
            </a:endParaRPr>
          </a:p>
          <a:p>
            <a:pPr algn="l" fontAlgn="base"/>
            <a:r>
              <a:rPr lang="en-US" altLang="en-US" b="1" strike="noStrike" noProof="1" dirty="0">
                <a:ea typeface="PMingLiU" panose="02020500000000000000" pitchFamily="18" charset="-120"/>
                <a:sym typeface="+mn-ea"/>
              </a:rPr>
              <a:t> ⑨ “蔚为壮观”，丰富多彩成为盛大景象，用来形容竹林，显然过重了。</a:t>
            </a:r>
            <a:endParaRPr lang="en-US" altLang="en-US" b="1" strike="noStrike" noProof="1" dirty="0">
              <a:ea typeface="PMingLiU" panose="02020500000000000000" pitchFamily="18" charset="-120"/>
            </a:endParaRPr>
          </a:p>
          <a:p>
            <a:pPr algn="l" fontAlgn="base"/>
            <a:r>
              <a:rPr lang="en-US" altLang="en-US" b="1" strike="noStrike" noProof="1" dirty="0">
                <a:ea typeface="PMingLiU" panose="02020500000000000000" pitchFamily="18" charset="-120"/>
                <a:sym typeface="+mn-ea"/>
              </a:rPr>
              <a:t>⑩“有口皆碑”，每个人的嘴都是记功的石碑，比喻人人称颂。“皆”与前文的“大家”、“都”重复。</a:t>
            </a:r>
            <a:endParaRPr lang="en-US" altLang="en-US" b="1" strike="noStrike" noProof="1" dirty="0">
              <a:ea typeface="PMingLiU" panose="02020500000000000000" pitchFamily="18" charset="-120"/>
            </a:endParaRPr>
          </a:p>
          <a:p>
            <a:pPr algn="l" fontAlgn="base"/>
            <a:endParaRPr lang="en-US" altLang="en-US" b="1" strike="noStrike" noProof="1" dirty="0">
              <a:ea typeface="PMingLiU" panose="02020500000000000000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9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9">
                                            <p:txEl>
                                              <p:charRg st="0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4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579">
                                            <p:txEl>
                                              <p:charRg st="4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579">
                                            <p:txEl>
                                              <p:charRg st="4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106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24579">
                                            <p:txEl>
                                              <p:charRg st="106" end="1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111" end="1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24579">
                                            <p:txEl>
                                              <p:charRg st="111" end="1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charRg st="146" end="1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24579">
                                            <p:txEl>
                                              <p:charRg st="146" end="1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7" name="内容占位符 26626"/>
          <p:cNvSpPr>
            <a:spLocks noGrp="1"/>
          </p:cNvSpPr>
          <p:nvPr>
            <p:ph idx="1"/>
          </p:nvPr>
        </p:nvSpPr>
        <p:spPr>
          <a:xfrm>
            <a:off x="1371600" y="1266825"/>
            <a:ext cx="7886700" cy="1766888"/>
          </a:xfrm>
        </p:spPr>
        <p:txBody>
          <a:bodyPr anchor="t"/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⑾马大嫂为人热情，工作兢兢业业，总是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不胜其烦</a:t>
            </a:r>
            <a:r>
              <a:rPr lang="en-US" altLang="en-US" b="1" dirty="0">
                <a:ea typeface="PMingLiU" panose="02020500000000000000" pitchFamily="18" charset="-120"/>
              </a:rPr>
              <a:t>地为小区居民做好每一件事。（浙江卷）</a:t>
            </a:r>
            <a:endParaRPr lang="en-US" altLang="en-US" b="1" dirty="0">
              <a:ea typeface="PMingLiU" panose="02020500000000000000" pitchFamily="18" charset="-120"/>
            </a:endParaRPr>
          </a:p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⑿我终于登上了魂牵梦萦的黄山，奇松异石、流云飞瀑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宛然在目</a:t>
            </a:r>
            <a:r>
              <a:rPr lang="en-US" altLang="en-US" b="1" dirty="0">
                <a:ea typeface="PMingLiU" panose="02020500000000000000" pitchFamily="18" charset="-120"/>
              </a:rPr>
              <a:t>，令人赞叹不已。（浙江卷）</a:t>
            </a:r>
            <a:endParaRPr lang="en-US" altLang="en-US" b="1" dirty="0">
              <a:ea typeface="PMingLiU" panose="02020500000000000000" pitchFamily="18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92238" y="3292475"/>
            <a:ext cx="7596188" cy="150018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US" altLang="en-US" sz="2100" b="1" noProof="1" dirty="0">
                <a:latin typeface="Arial" panose="020B0604020202020204" pitchFamily="34" charset="0"/>
                <a:ea typeface="PMingLiU" panose="02020500000000000000" pitchFamily="18" charset="-120"/>
                <a:cs typeface="+mn-ea"/>
                <a:sym typeface="+mn-ea"/>
              </a:rPr>
              <a:t>【解说】</a:t>
            </a:r>
            <a:endParaRPr lang="en-US" altLang="en-US" sz="2100" b="1" noProof="1" dirty="0">
              <a:ea typeface="PMingLiU" panose="02020500000000000000" pitchFamily="18" charset="-120"/>
              <a:sym typeface="+mn-ea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US" altLang="en-US" sz="2100" b="1" noProof="1" dirty="0">
                <a:latin typeface="Arial" panose="020B0604020202020204" pitchFamily="34" charset="0"/>
                <a:ea typeface="PMingLiU" panose="02020500000000000000" pitchFamily="18" charset="-120"/>
                <a:cs typeface="+mn-ea"/>
                <a:sym typeface="+mn-ea"/>
              </a:rPr>
              <a:t>⑾“不胜其烦”，繁杂琐碎得使人受不了，与句意矛盾，改为“不厌其烦”；</a:t>
            </a:r>
            <a:endParaRPr lang="en-US" altLang="en-US" sz="1350" b="1" noProof="1" dirty="0">
              <a:ea typeface="PMingLiU" panose="02020500000000000000" pitchFamily="18" charset="-12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US" altLang="en-US" sz="2100" b="1" noProof="1" dirty="0">
                <a:latin typeface="Arial" panose="020B0604020202020204" pitchFamily="34" charset="0"/>
                <a:ea typeface="PMingLiU" panose="02020500000000000000" pitchFamily="18" charset="-120"/>
                <a:cs typeface="+mn-ea"/>
                <a:sym typeface="+mn-ea"/>
              </a:rPr>
              <a:t>⑿ “宛然在目”，好像就在眼前，表未然，句中说的是眼前之景。</a:t>
            </a:r>
            <a:endParaRPr lang="zh-CN" altLang="en-US" sz="1350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41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txEl>
                                              <p:charRg st="41" end="8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5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charRg st="5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40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charRg st="40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charRg st="40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5" name="文本占位符 28674"/>
          <p:cNvSpPr>
            <a:spLocks noGrp="1"/>
          </p:cNvSpPr>
          <p:nvPr>
            <p:ph idx="1"/>
          </p:nvPr>
        </p:nvSpPr>
        <p:spPr>
          <a:xfrm>
            <a:off x="900113" y="981075"/>
            <a:ext cx="7886700" cy="3976688"/>
          </a:xfrm>
          <a:ln>
            <a:miter/>
          </a:ln>
        </p:spPr>
        <p:txBody>
          <a:bodyPr>
            <a:normAutofit fontScale="40000"/>
          </a:bodyPr>
          <a:p>
            <a:pPr algn="l" fontAlgn="base"/>
            <a:r>
              <a:rPr lang="en-US" altLang="en-US" sz="6000" b="1" strike="noStrike" noProof="1" dirty="0">
                <a:latin typeface="宋体" panose="02010600030101010101" pitchFamily="2" charset="-122"/>
                <a:ea typeface="宋体" panose="02010600030101010101" pitchFamily="2" charset="-122"/>
              </a:rPr>
              <a:t>⒀科技发展带来的便利是</a:t>
            </a:r>
            <a:r>
              <a:rPr lang="en-US" altLang="en-US" sz="6000" b="1" strike="noStrike" noProof="1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不容分说</a:t>
            </a:r>
            <a:r>
              <a:rPr lang="en-US" altLang="en-US" sz="6000" b="1" strike="noStrike" noProof="1" dirty="0">
                <a:latin typeface="宋体" panose="02010600030101010101" pitchFamily="2" charset="-122"/>
                <a:ea typeface="宋体" panose="02010600030101010101" pitchFamily="2" charset="-122"/>
              </a:rPr>
              <a:t>的，千里之外的问候，只要一个短信瞬间就能完成。（安徽卷）</a:t>
            </a:r>
            <a:endParaRPr lang="en-US" altLang="en-US" sz="6000" b="1" strike="noStrike" noProof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fontAlgn="base"/>
            <a:r>
              <a:rPr lang="en-US" altLang="en-US" sz="6000" b="1" strike="noStrike" noProof="1" dirty="0">
                <a:latin typeface="宋体" panose="02010600030101010101" pitchFamily="2" charset="-122"/>
                <a:ea typeface="宋体" panose="02010600030101010101" pitchFamily="2" charset="-122"/>
              </a:rPr>
              <a:t>⒁不管走到哪里，她总是穿金戴银，</a:t>
            </a:r>
            <a:r>
              <a:rPr lang="en-US" altLang="en-US" sz="6000" b="1" strike="noStrike" noProof="1" dirty="0">
                <a:solidFill>
                  <a:srgbClr val="CC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珠圆玉润</a:t>
            </a:r>
            <a:r>
              <a:rPr lang="en-US" altLang="en-US" sz="6000" b="1" strike="noStrike" noProof="1" dirty="0">
                <a:latin typeface="宋体" panose="02010600030101010101" pitchFamily="2" charset="-122"/>
                <a:ea typeface="宋体" panose="02010600030101010101" pitchFamily="2" charset="-122"/>
              </a:rPr>
              <a:t>，一身珠光宝气，令人感到十分庸俗。（辽宁卷）</a:t>
            </a:r>
            <a:endParaRPr lang="en-US" altLang="en-US" sz="6000" b="1" strike="noStrike" noProof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fontAlgn="base"/>
            <a:endParaRPr lang="en-US" altLang="en-US" sz="6000" b="1" strike="noStrike" noProof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 fontAlgn="base"/>
            <a:endParaRPr lang="en-US" altLang="en-US" b="1" strike="noStrike" noProof="1" dirty="0">
              <a:ea typeface="PMingLiU" panose="02020500000000000000" pitchFamily="18" charset="-120"/>
            </a:endParaRPr>
          </a:p>
          <a:p>
            <a:pPr algn="l" fontAlgn="base"/>
            <a:r>
              <a:rPr lang="en-US" altLang="en-US" b="1" strike="noStrike" noProof="1" dirty="0">
                <a:ea typeface="PMingLiU" panose="02020500000000000000" pitchFamily="18" charset="-120"/>
                <a:sym typeface="+mn-ea"/>
              </a:rPr>
              <a:t>【</a:t>
            </a:r>
            <a:r>
              <a:rPr lang="en-US" altLang="en-US" sz="4800" b="1" strike="noStrike" noProof="1" dirty="0">
                <a:ea typeface="PMingLiU" panose="02020500000000000000" pitchFamily="18" charset="-120"/>
                <a:sym typeface="+mn-ea"/>
              </a:rPr>
              <a:t>解说】⒀“不容分说”，不容许人分辨解释，改为“不容置疑”；</a:t>
            </a:r>
            <a:endParaRPr lang="en-US" altLang="en-US" sz="4800" b="1" strike="noStrike" noProof="1" dirty="0">
              <a:ea typeface="PMingLiU" panose="02020500000000000000" pitchFamily="18" charset="-120"/>
              <a:sym typeface="+mn-ea"/>
            </a:endParaRPr>
          </a:p>
          <a:p>
            <a:pPr algn="l" fontAlgn="base"/>
            <a:endParaRPr lang="en-US" altLang="en-US" sz="5400" b="1" strike="noStrike" noProof="1" dirty="0">
              <a:ea typeface="PMingLiU" panose="02020500000000000000" pitchFamily="18" charset="-120"/>
              <a:sym typeface="+mn-ea"/>
            </a:endParaRPr>
          </a:p>
          <a:p>
            <a:pPr algn="l" fontAlgn="base"/>
            <a:r>
              <a:rPr lang="en-US" altLang="en-US" sz="4400" b="1" strike="noStrike" noProof="1" dirty="0">
                <a:ea typeface="PMingLiU" panose="02020500000000000000" pitchFamily="18" charset="-120"/>
                <a:sym typeface="+mn-ea"/>
              </a:rPr>
              <a:t>⒁ “珠圆玉润”，比喻歌喉圆润或乐声婉转，也比喻文辞、书法秀丽明快，不能形容着装。</a:t>
            </a:r>
            <a:endParaRPr lang="en-US" altLang="en-US" sz="4400" b="1" strike="noStrike" noProof="1" dirty="0">
              <a:ea typeface="PMingLiU" panose="02020500000000000000" pitchFamily="18" charset="-12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44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675">
                                            <p:txEl>
                                              <p:charRg st="44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89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28675">
                                            <p:txEl>
                                              <p:charRg st="89" end="1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charRg st="121" end="1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28675">
                                            <p:txEl>
                                              <p:charRg st="121" end="1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723" name="内容占位符 30722"/>
          <p:cNvSpPr>
            <a:spLocks noGrp="1"/>
          </p:cNvSpPr>
          <p:nvPr>
            <p:ph idx="1"/>
          </p:nvPr>
        </p:nvSpPr>
        <p:spPr>
          <a:xfrm>
            <a:off x="1428750" y="1277938"/>
            <a:ext cx="7886700" cy="3263900"/>
          </a:xfrm>
        </p:spPr>
        <p:txBody>
          <a:bodyPr anchor="t"/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⒂“崇尚科学文明，反对迷信愚昧”图片展，将伪科学暴露得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淋漓尽致</a:t>
            </a:r>
            <a:r>
              <a:rPr lang="en-US" altLang="en-US" b="1" dirty="0">
                <a:ea typeface="PMingLiU" panose="02020500000000000000" pitchFamily="18" charset="-120"/>
              </a:rPr>
              <a:t>，使观众深受教育。</a:t>
            </a:r>
            <a:endParaRPr lang="en-US" altLang="en-US" b="1" dirty="0">
              <a:ea typeface="PMingLiU" panose="02020500000000000000" pitchFamily="18" charset="-120"/>
            </a:endParaRPr>
          </a:p>
          <a:p>
            <a:pPr indent="-255270"/>
            <a:r>
              <a:rPr lang="en-US" altLang="en-US" b="1" dirty="0">
                <a:ea typeface="PMingLiU" panose="02020500000000000000" pitchFamily="18" charset="-120"/>
              </a:rPr>
              <a:t>⒃虽然中国队小组赛初战告捷，但从比赛中整个球队在战术意识、进攻手段和体能上的表现来看，也只能说是</a:t>
            </a:r>
            <a:r>
              <a:rPr lang="en-US" altLang="en-US" b="1" dirty="0">
                <a:solidFill>
                  <a:srgbClr val="CC0000"/>
                </a:solidFill>
                <a:ea typeface="PMingLiU" panose="02020500000000000000" pitchFamily="18" charset="-120"/>
              </a:rPr>
              <a:t>差强人意</a:t>
            </a:r>
            <a:r>
              <a:rPr lang="en-US" altLang="en-US" b="1" dirty="0">
                <a:ea typeface="PMingLiU" panose="02020500000000000000" pitchFamily="18" charset="-120"/>
              </a:rPr>
              <a:t>。 </a:t>
            </a:r>
            <a:endParaRPr lang="en-US" altLang="en-US" b="1" dirty="0">
              <a:ea typeface="PMingLiU" panose="02020500000000000000" pitchFamily="18" charset="-120"/>
            </a:endParaRPr>
          </a:p>
          <a:p>
            <a:pPr indent="-255270"/>
            <a:endParaRPr lang="en-US" altLang="zh-CN" dirty="0"/>
          </a:p>
          <a:p>
            <a:pPr indent="-255270"/>
            <a:r>
              <a:rPr lang="en-US" altLang="en-US" b="1" dirty="0">
                <a:ea typeface="PMingLiU" panose="02020500000000000000" pitchFamily="18" charset="-120"/>
                <a:sym typeface="黑体" panose="02010609060101010101" pitchFamily="2" charset="-122"/>
              </a:rPr>
              <a:t>【解说】⒂“淋漓尽致”，①形容文章或说话详尽透彻；②形容暴露得很彻底。</a:t>
            </a:r>
            <a:endParaRPr lang="en-US" altLang="en-US" b="1" dirty="0">
              <a:ea typeface="PMingLiU" panose="02020500000000000000" pitchFamily="18" charset="-120"/>
            </a:endParaRPr>
          </a:p>
          <a:p>
            <a:pPr indent="-255270"/>
            <a:r>
              <a:rPr lang="en-US" altLang="en-US" b="1" dirty="0">
                <a:ea typeface="PMingLiU" panose="02020500000000000000" pitchFamily="18" charset="-120"/>
                <a:sym typeface="黑体" panose="02010609060101010101" pitchFamily="2" charset="-122"/>
              </a:rPr>
              <a:t>⒃“差强人意”，①颇能振奋人的意志；②大体上还能使人满意。两例均使用了第二个意思，故无误。</a:t>
            </a:r>
            <a:endParaRPr lang="en-US" altLang="en-US" b="1" dirty="0">
              <a:ea typeface="PMingLiU" panose="02020500000000000000" pitchFamily="18" charset="-120"/>
            </a:endParaRPr>
          </a:p>
          <a:p>
            <a:pPr indent="-255270"/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charRg st="0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41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723">
                                            <p:txEl>
                                              <p:charRg st="41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97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3">
                                            <p:txEl>
                                              <p:charRg st="97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23">
                                            <p:txEl>
                                              <p:charRg st="97" end="1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133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23">
                                            <p:txEl>
                                              <p:charRg st="133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23">
                                            <p:txEl>
                                              <p:charRg st="133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81" name="内容占位符 2"/>
          <p:cNvSpPr>
            <a:spLocks noGrp="1"/>
          </p:cNvSpPr>
          <p:nvPr>
            <p:ph idx="4294967295"/>
          </p:nvPr>
        </p:nvSpPr>
        <p:spPr>
          <a:xfrm>
            <a:off x="0" y="1357313"/>
            <a:ext cx="8858250" cy="4525962"/>
          </a:xfrm>
        </p:spPr>
        <p:txBody>
          <a:bodyPr wrap="square" lIns="91440" tIns="45720" rIns="91440" bIns="45720" anchor="t"/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/>
              <a:t>　　</a:t>
            </a:r>
            <a:endParaRPr lang="en-US" altLang="zh-CN" sz="3600" dirty="0"/>
          </a:p>
          <a:p>
            <a:pPr indent="-255270" eaLnBrk="1" hangingPunct="1">
              <a:lnSpc>
                <a:spcPct val="80000"/>
              </a:lnSpc>
            </a:pPr>
            <a:r>
              <a:rPr lang="en-US" altLang="zh-CN" sz="3600" dirty="0"/>
              <a:t>       </a:t>
            </a:r>
            <a:endParaRPr lang="en-US" altLang="zh-CN" sz="3600" dirty="0"/>
          </a:p>
          <a:p>
            <a:pPr indent="-255270" eaLnBrk="1" hangingPunct="1">
              <a:lnSpc>
                <a:spcPct val="80000"/>
              </a:lnSpc>
            </a:pPr>
            <a:r>
              <a:rPr lang="en-US" altLang="zh-CN" sz="3600" dirty="0"/>
              <a:t>      </a:t>
            </a: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雅光宝贵贤令尊  对方事物前头用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　　敝鄙寒拙愚舍家  须在自己头上加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　　家大舍小令外人  谦辞敬辞有用法 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　　谦辞只能用于己  敬辞只能用于他 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  <a:p>
            <a:pPr indent="-255270" eaLnBrk="1" hangingPunct="1">
              <a:lnSpc>
                <a:spcPct val="80000"/>
              </a:lnSpc>
            </a:pPr>
            <a:r>
              <a:rPr lang="zh-CN" altLang="en-US" sz="3600" dirty="0">
                <a:latin typeface="隶书" pitchFamily="49" charset="-122"/>
                <a:ea typeface="隶书" pitchFamily="49" charset="-122"/>
              </a:rPr>
              <a:t>　　谦辞敬辞要牢记  建设文明好国家</a:t>
            </a:r>
            <a:endParaRPr lang="zh-CN" altLang="en-US" sz="36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785916" y="585596"/>
            <a:ext cx="5929355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7200" b="1" i="0" u="none" strike="noStrike" kern="1200" cap="none" spc="300" normalizeH="0" baseline="0" noProof="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谦敬歌</a:t>
            </a:r>
            <a:endParaRPr kumimoji="0" lang="zh-CN" altLang="en-US" sz="7200" b="1" i="0" u="none" strike="noStrike" kern="1200" cap="none" spc="300" normalizeH="0" baseline="0" noProof="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3600">
                <a:solidFill>
                  <a:srgbClr val="FF0000"/>
                </a:solidFill>
              </a:rPr>
              <a:t>斧正\垂询\笑纳\拜访\恭候光临\ 大作\璧还\拨冗</a:t>
            </a:r>
            <a:endParaRPr lang="zh-CN" altLang="en-US" sz="3600">
              <a:solidFill>
                <a:srgbClr val="FF0000"/>
              </a:solidFill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失陪\ 拜读\鼎力相助\惠存\令尊\ 雅意\ 不吝赐教</a:t>
            </a:r>
            <a:endParaRPr lang="zh-CN" altLang="en-US" sz="3600">
              <a:solidFill>
                <a:srgbClr val="FF0000"/>
              </a:solidFill>
            </a:endParaRPr>
          </a:p>
          <a:p>
            <a:r>
              <a:rPr lang="zh-CN" altLang="en-US" sz="3600">
                <a:solidFill>
                  <a:srgbClr val="FF0000"/>
                </a:solidFill>
              </a:rPr>
              <a:t>\垂爱\ 高抬贵手\莅临\垂询 \承让\府上\雅教\高足</a:t>
            </a:r>
            <a:endParaRPr lang="zh-CN" altLang="en-US" sz="3600">
              <a:solidFill>
                <a:srgbClr val="FF0000"/>
              </a:solidFill>
            </a:endParaRPr>
          </a:p>
          <a:p>
            <a:endParaRPr lang="zh-CN" altLang="en-US" sz="3600">
              <a:solidFill>
                <a:srgbClr val="FF0000"/>
              </a:solidFill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4755</Words>
  <Application>WPS 演示</Application>
  <PresentationFormat>全屏显示(4:3)</PresentationFormat>
  <Paragraphs>286</Paragraphs>
  <Slides>35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55" baseType="lpstr">
      <vt:lpstr>Arial</vt:lpstr>
      <vt:lpstr>宋体</vt:lpstr>
      <vt:lpstr>Wingdings</vt:lpstr>
      <vt:lpstr>Lucida Sans Unicode</vt:lpstr>
      <vt:lpstr>黑体</vt:lpstr>
      <vt:lpstr>Wingdings 3</vt:lpstr>
      <vt:lpstr>Verdana</vt:lpstr>
      <vt:lpstr>Wingdings 2</vt:lpstr>
      <vt:lpstr>Wingdings 2</vt:lpstr>
      <vt:lpstr>隶书</vt:lpstr>
      <vt:lpstr>华文新魏</vt:lpstr>
      <vt:lpstr>MingLiU</vt:lpstr>
      <vt:lpstr>Arial</vt:lpstr>
      <vt:lpstr>微软雅黑</vt:lpstr>
      <vt:lpstr>Arial Unicode MS</vt:lpstr>
      <vt:lpstr>Calibri</vt:lpstr>
      <vt:lpstr>PMingLiU</vt:lpstr>
      <vt:lpstr>Symbol</vt:lpstr>
      <vt:lpstr>Wingdings</vt:lpstr>
      <vt:lpstr>聚合</vt:lpstr>
      <vt:lpstr>高考谦敬辞的运用</vt:lpstr>
      <vt:lpstr>PowerPoint 演示文稿</vt:lpstr>
      <vt:lpstr>PowerPoint 演示文稿</vt:lpstr>
      <vt:lpstr>PowerPoint 演示文稿</vt:lpstr>
      <vt:lpstr>PowerPoint 演示文稿</vt:lpstr>
      <vt:lpstr> </vt:lpstr>
      <vt:lpstr>敝鄙寒拙愚舍家  须在自己头上加</vt:lpstr>
      <vt:lpstr>PowerPoint 演示文稿</vt:lpstr>
      <vt:lpstr>PowerPoint 演示文稿</vt:lpstr>
      <vt:lpstr>成语中的谦敬现象</vt:lpstr>
      <vt:lpstr>PowerPoint 演示文稿</vt:lpstr>
      <vt:lpstr>PowerPoint 演示文稿</vt:lpstr>
      <vt:lpstr>PowerPoint 演示文稿</vt:lpstr>
      <vt:lpstr>二、谦辞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判断下列句子中的成语是否恰当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zwyz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zwyz</dc:creator>
  <cp:lastModifiedBy>%EF%BC%8D%E4%BB%8A%E5%A4%95%E4%BD%95%E5%</cp:lastModifiedBy>
  <cp:revision>61</cp:revision>
  <dcterms:created xsi:type="dcterms:W3CDTF">2010-10-12T08:15:00Z</dcterms:created>
  <dcterms:modified xsi:type="dcterms:W3CDTF">2018-01-15T01:27:26Z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