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99" r:id="rId2"/>
    <p:sldId id="300" r:id="rId3"/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0" d="100"/>
          <a:sy n="40" d="100"/>
        </p:scale>
        <p:origin x="-1482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4340" name="Rectangle 4"/>
          <p:cNvSpPr>
            <a:spLocks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63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63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5F80B45-1E75-414C-9E8E-46BA08B316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6442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PMingLiU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2E0AE3-E02F-41CF-9366-B33A203B62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14632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7227E0-390C-4743-9651-FE02E90EB5D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339381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C7FA6F-1AC5-48A9-87B1-C8C49128D13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720213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BF9E3A-6EDE-4500-A073-BD1778E7E46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617835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362F88-2854-4C67-8894-2CF4825E305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7153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5338F3-4293-4BE7-BB9F-3972831D379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329016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4CFD7-A673-4841-ACE3-69F65B8129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57014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4A793B-1022-4C87-98B7-4F2E592881B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6850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1D8D583-2B0B-4D4B-92D4-25D47F983971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29119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E572D9-5166-4CBC-BA04-42CA8140EBF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68295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2052D2-B4B3-4648-86C9-1CC00C451A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82130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EB27E501-88B8-4A5B-B404-445670FA7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8201" name="Picture 9" descr="BR02 copy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981950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609600" y="6289675"/>
            <a:ext cx="8534400" cy="74613"/>
          </a:xfrm>
          <a:prstGeom prst="rect">
            <a:avLst/>
          </a:prstGeom>
          <a:gradFill rotWithShape="0">
            <a:gsLst>
              <a:gs pos="0">
                <a:srgbClr val="8000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ea typeface="PMingLiU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zh-CN" altLang="en-US" sz="7200" dirty="0" smtClean="0"/>
              <a:t>网上收集信息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US" altLang="zh-CN" smtClean="0"/>
              <a:t>2021</a:t>
            </a:r>
            <a:r>
              <a:rPr lang="zh-CN" altLang="en-US" smtClean="0"/>
              <a:t>年</a:t>
            </a:r>
            <a:r>
              <a:rPr lang="en-US" altLang="zh-CN" smtClean="0"/>
              <a:t>12</a:t>
            </a:r>
            <a:r>
              <a:rPr lang="zh-CN" altLang="en-US" smtClean="0"/>
              <a:t>月</a:t>
            </a:r>
          </a:p>
        </p:txBody>
      </p:sp>
    </p:spTree>
    <p:extLst>
      <p:ext uri="{BB962C8B-B14F-4D97-AF65-F5344CB8AC3E}">
        <p14:creationId xmlns:p14="http://schemas.microsoft.com/office/powerpoint/2010/main" val="2135470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常见的搜索引擎有哪些？ </a:t>
            </a:r>
          </a:p>
        </p:txBody>
      </p:sp>
      <p:pic>
        <p:nvPicPr>
          <p:cNvPr id="225284" name="Picture 4"/>
          <p:cNvPicPr>
            <a:picLocks noChangeAspect="1" noChangeArrowheads="1"/>
          </p:cNvPicPr>
          <p:nvPr/>
        </p:nvPicPr>
        <p:blipFill>
          <a:blip r:embed="rId2"/>
          <a:srcRect l="10254" t="32877" r="44336" b="24805"/>
          <a:stretch>
            <a:fillRect/>
          </a:stretch>
        </p:blipFill>
        <p:spPr bwMode="auto">
          <a:xfrm>
            <a:off x="357188" y="1643063"/>
            <a:ext cx="5314950" cy="3714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285" name="Picture 5"/>
          <p:cNvPicPr>
            <a:picLocks noChangeAspect="1" noChangeArrowheads="1"/>
          </p:cNvPicPr>
          <p:nvPr/>
        </p:nvPicPr>
        <p:blipFill>
          <a:blip r:embed="rId3"/>
          <a:srcRect t="35352" r="32422" b="10938"/>
          <a:stretch>
            <a:fillRect/>
          </a:stretch>
        </p:blipFill>
        <p:spPr bwMode="auto">
          <a:xfrm>
            <a:off x="2786050" y="2643182"/>
            <a:ext cx="5872163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58341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52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52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3250" y="642938"/>
            <a:ext cx="7612063" cy="4194175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mtClean="0"/>
              <a:t>1</a:t>
            </a:r>
            <a:r>
              <a:rPr lang="zh-CN" altLang="en-US" smtClean="0"/>
              <a:t>、奥运五环旗中的蓝色环代表哪个洲吗？</a:t>
            </a:r>
            <a:br>
              <a:rPr lang="zh-CN" altLang="en-US" smtClean="0"/>
            </a:br>
            <a:r>
              <a:rPr lang="en-US" altLang="zh-CN" smtClean="0"/>
              <a:t>A</a:t>
            </a:r>
            <a:r>
              <a:rPr lang="zh-CN" altLang="en-US" smtClean="0"/>
              <a:t>、亚洲</a:t>
            </a:r>
            <a:br>
              <a:rPr lang="zh-CN" altLang="en-US" smtClean="0"/>
            </a:br>
            <a:r>
              <a:rPr lang="en-US" altLang="zh-CN" smtClean="0"/>
              <a:t>B</a:t>
            </a:r>
            <a:r>
              <a:rPr lang="zh-CN" altLang="en-US" smtClean="0"/>
              <a:t>、非洲</a:t>
            </a:r>
            <a:br>
              <a:rPr lang="zh-CN" altLang="en-US" smtClean="0"/>
            </a:br>
            <a:r>
              <a:rPr lang="en-US" altLang="zh-CN" smtClean="0"/>
              <a:t>C</a:t>
            </a:r>
            <a:r>
              <a:rPr lang="zh-CN" altLang="en-US" smtClean="0"/>
              <a:t>、美洲</a:t>
            </a:r>
            <a:br>
              <a:rPr lang="zh-CN" altLang="en-US" smtClean="0"/>
            </a:br>
            <a:r>
              <a:rPr lang="en-US" altLang="zh-CN" smtClean="0"/>
              <a:t>D</a:t>
            </a:r>
            <a:r>
              <a:rPr lang="zh-CN" altLang="en-US" smtClean="0"/>
              <a:t>、欧洲</a:t>
            </a:r>
            <a:br>
              <a:rPr lang="zh-CN" altLang="en-US" smtClean="0"/>
            </a:br>
            <a:endParaRPr lang="zh-CN" altLang="en-US" smtClean="0"/>
          </a:p>
        </p:txBody>
      </p:sp>
      <p:pic>
        <p:nvPicPr>
          <p:cNvPr id="6147" name="Picture 6" descr="20140704162859-20171753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1643063"/>
            <a:ext cx="2984500" cy="3476625"/>
          </a:xfrm>
          <a:prstGeom prst="rect">
            <a:avLst/>
          </a:prstGeom>
          <a:noFill/>
          <a:ln w="25400" algn="ctr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143000" y="5429250"/>
            <a:ext cx="6642100" cy="8302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关键词：</a:t>
            </a:r>
            <a:r>
              <a:rPr lang="zh-CN" altLang="en-US" dirty="0"/>
              <a:t>奥运五环  蓝色</a:t>
            </a:r>
          </a:p>
        </p:txBody>
      </p:sp>
    </p:spTree>
    <p:extLst>
      <p:ext uri="{BB962C8B-B14F-4D97-AF65-F5344CB8AC3E}">
        <p14:creationId xmlns:p14="http://schemas.microsoft.com/office/powerpoint/2010/main" val="15805946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3250" y="642938"/>
            <a:ext cx="7612063" cy="4194175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mtClean="0"/>
              <a:t>2</a:t>
            </a:r>
            <a:r>
              <a:rPr lang="zh-CN" altLang="en-US" smtClean="0"/>
              <a:t>、</a:t>
            </a:r>
            <a:r>
              <a:rPr lang="en-US" altLang="zh-CN" smtClean="0"/>
              <a:t>2004</a:t>
            </a:r>
            <a:r>
              <a:rPr lang="zh-CN" altLang="en-US" smtClean="0"/>
              <a:t>年的电影</a:t>
            </a:r>
            <a:r>
              <a:rPr lang="en-US" altLang="zh-CN" smtClean="0"/>
              <a:t>《</a:t>
            </a:r>
            <a:r>
              <a:rPr lang="zh-CN" altLang="en-US" smtClean="0"/>
              <a:t>手机</a:t>
            </a:r>
            <a:r>
              <a:rPr lang="en-US" altLang="zh-CN" smtClean="0"/>
              <a:t>》</a:t>
            </a:r>
            <a:r>
              <a:rPr lang="zh-CN" altLang="en-US" smtClean="0"/>
              <a:t>是改编自谁的同名小说 ？</a:t>
            </a:r>
            <a:br>
              <a:rPr lang="zh-CN" altLang="en-US" smtClean="0"/>
            </a:br>
            <a:r>
              <a:rPr lang="en-US" altLang="zh-CN" smtClean="0"/>
              <a:t>A</a:t>
            </a:r>
            <a:r>
              <a:rPr lang="zh-CN" altLang="en-US" smtClean="0"/>
              <a:t>、严守一</a:t>
            </a:r>
            <a:br>
              <a:rPr lang="zh-CN" altLang="en-US" smtClean="0"/>
            </a:br>
            <a:r>
              <a:rPr lang="en-US" altLang="zh-CN" smtClean="0"/>
              <a:t>B</a:t>
            </a:r>
            <a:r>
              <a:rPr lang="zh-CN" altLang="en-US" smtClean="0"/>
              <a:t>、葛优</a:t>
            </a:r>
            <a:br>
              <a:rPr lang="zh-CN" altLang="en-US" smtClean="0"/>
            </a:br>
            <a:r>
              <a:rPr lang="en-US" altLang="zh-CN" smtClean="0"/>
              <a:t>C</a:t>
            </a:r>
            <a:r>
              <a:rPr lang="zh-CN" altLang="en-US" smtClean="0"/>
              <a:t>、冯小刚</a:t>
            </a:r>
            <a:br>
              <a:rPr lang="zh-CN" altLang="en-US" smtClean="0"/>
            </a:br>
            <a:r>
              <a:rPr lang="en-US" altLang="zh-CN" smtClean="0"/>
              <a:t>D</a:t>
            </a:r>
            <a:r>
              <a:rPr lang="zh-CN" altLang="en-US" smtClean="0"/>
              <a:t>、刘震云</a:t>
            </a:r>
            <a:br>
              <a:rPr lang="zh-CN" altLang="en-US" smtClean="0"/>
            </a:br>
            <a:endParaRPr lang="zh-CN" altLang="en-US" smtClean="0"/>
          </a:p>
        </p:txBody>
      </p:sp>
      <p:pic>
        <p:nvPicPr>
          <p:cNvPr id="7171" name="Picture 3" descr="0130000031861212284907208907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57750" y="1500188"/>
            <a:ext cx="2649538" cy="3786187"/>
          </a:xfrm>
          <a:prstGeom prst="rect">
            <a:avLst/>
          </a:prstGeom>
          <a:noFill/>
          <a:ln w="25400" algn="ctr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1143000" y="5429250"/>
            <a:ext cx="7286625" cy="8302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关键词：</a:t>
            </a:r>
            <a:r>
              <a:rPr lang="en-US" altLang="zh-CN" dirty="0">
                <a:solidFill>
                  <a:srgbClr val="FF0000"/>
                </a:solidFill>
              </a:rPr>
              <a:t>《</a:t>
            </a:r>
            <a:r>
              <a:rPr lang="zh-CN" altLang="en-US" dirty="0"/>
              <a:t>手机</a:t>
            </a:r>
            <a:r>
              <a:rPr lang="en-US" altLang="zh-CN" dirty="0">
                <a:solidFill>
                  <a:srgbClr val="FF0000"/>
                </a:solidFill>
              </a:rPr>
              <a:t>》</a:t>
            </a:r>
            <a:endParaRPr lang="zh-CN" altLang="en-US" dirty="0"/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6500813" y="5429250"/>
            <a:ext cx="141605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>
                <a:solidFill>
                  <a:srgbClr val="000000"/>
                </a:solidFill>
                <a:latin typeface="Arial" panose="020B0604020202020204" pitchFamily="34" charset="0"/>
                <a:ea typeface="华文行楷" panose="02010800040101010101" pitchFamily="2" charset="-122"/>
              </a:rPr>
              <a:t>改编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020408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214313" y="500063"/>
            <a:ext cx="8382000" cy="44958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Tx/>
              <a:buNone/>
            </a:pPr>
            <a:r>
              <a:rPr lang="zh-CN" altLang="en-US" sz="3600" smtClean="0"/>
              <a:t>   </a:t>
            </a:r>
            <a:r>
              <a:rPr lang="en-US" altLang="zh-CN" sz="3600" smtClean="0"/>
              <a:t>3</a:t>
            </a:r>
            <a:r>
              <a:rPr lang="zh-CN" altLang="en-US" sz="3600" smtClean="0"/>
              <a:t>、各个国家都有自己的治理国家的方针政策？比如</a:t>
            </a:r>
            <a:r>
              <a:rPr lang="zh-CN" altLang="en-US" sz="3600" smtClean="0">
                <a:solidFill>
                  <a:srgbClr val="FF0D0D"/>
                </a:solidFill>
              </a:rPr>
              <a:t>以德治国</a:t>
            </a:r>
            <a:r>
              <a:rPr lang="zh-CN" altLang="en-US" sz="3600" smtClean="0"/>
              <a:t>，</a:t>
            </a:r>
            <a:r>
              <a:rPr lang="zh-CN" altLang="en-US" sz="3600" smtClean="0">
                <a:solidFill>
                  <a:srgbClr val="FF0D0D"/>
                </a:solidFill>
              </a:rPr>
              <a:t>以法治国</a:t>
            </a:r>
            <a:r>
              <a:rPr lang="zh-CN" altLang="en-US" sz="3600" smtClean="0"/>
              <a:t>等，请再找出</a:t>
            </a:r>
            <a:r>
              <a:rPr lang="en-US" altLang="zh-CN" sz="3600" smtClean="0"/>
              <a:t>5</a:t>
            </a:r>
            <a:r>
              <a:rPr lang="zh-CN" altLang="en-US" sz="3600" smtClean="0"/>
              <a:t>个“以什么治国”？</a:t>
            </a:r>
          </a:p>
        </p:txBody>
      </p:sp>
      <p:sp>
        <p:nvSpPr>
          <p:cNvPr id="235524" name="Rectangle 4"/>
          <p:cNvSpPr>
            <a:spLocks noChangeArrowheads="1"/>
          </p:cNvSpPr>
          <p:nvPr/>
        </p:nvSpPr>
        <p:spPr bwMode="auto">
          <a:xfrm>
            <a:off x="928688" y="3357563"/>
            <a:ext cx="7956550" cy="1865312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lang="zh-CN" altLang="en-US" sz="3200" dirty="0">
                <a:latin typeface="+mj-ea"/>
                <a:ea typeface="+mj-ea"/>
              </a:rPr>
              <a:t>通配符的运用</a:t>
            </a:r>
          </a:p>
          <a:p>
            <a:pPr lvl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lang="zh-CN" altLang="en-US" sz="3200" dirty="0">
                <a:latin typeface="+mj-ea"/>
                <a:ea typeface="+mj-ea"/>
              </a:rPr>
              <a:t>“</a:t>
            </a:r>
            <a:r>
              <a:rPr lang="zh-CN" altLang="en-US" sz="3200" dirty="0">
                <a:solidFill>
                  <a:srgbClr val="FF0000"/>
                </a:solidFill>
                <a:latin typeface="+mj-ea"/>
                <a:ea typeface="+mj-ea"/>
              </a:rPr>
              <a:t>*</a:t>
            </a:r>
            <a:r>
              <a:rPr lang="zh-CN" altLang="en-US" sz="3200" dirty="0">
                <a:latin typeface="+mj-ea"/>
                <a:ea typeface="+mj-ea"/>
              </a:rPr>
              <a:t>”代表一连串字符，</a:t>
            </a:r>
          </a:p>
          <a:p>
            <a:pPr lvl="1">
              <a:lnSpc>
                <a:spcPct val="80000"/>
              </a:lnSpc>
              <a:spcBef>
                <a:spcPct val="2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/>
            </a:pPr>
            <a:r>
              <a:rPr lang="zh-CN" altLang="en-US" sz="3200" dirty="0">
                <a:latin typeface="+mj-ea"/>
                <a:ea typeface="+mj-ea"/>
              </a:rPr>
              <a:t>“</a:t>
            </a:r>
            <a:r>
              <a:rPr lang="en-US" altLang="zh-CN" sz="3200" dirty="0">
                <a:solidFill>
                  <a:srgbClr val="FF0000"/>
                </a:solidFill>
                <a:latin typeface="+mj-ea"/>
                <a:ea typeface="+mj-ea"/>
              </a:rPr>
              <a:t>?</a:t>
            </a:r>
            <a:r>
              <a:rPr lang="en-US" altLang="zh-CN" sz="3200" dirty="0">
                <a:latin typeface="+mj-ea"/>
                <a:ea typeface="+mj-ea"/>
              </a:rPr>
              <a:t>”</a:t>
            </a:r>
            <a:r>
              <a:rPr lang="zh-CN" altLang="en-US" sz="3200" dirty="0">
                <a:latin typeface="+mj-ea"/>
                <a:ea typeface="+mj-ea"/>
              </a:rPr>
              <a:t>代表单个字符等 。</a:t>
            </a:r>
            <a:br>
              <a:rPr lang="zh-CN" altLang="en-US" sz="3200" dirty="0">
                <a:latin typeface="+mj-ea"/>
                <a:ea typeface="+mj-ea"/>
              </a:rPr>
            </a:br>
            <a:endParaRPr lang="zh-CN" altLang="en-US" sz="3200" dirty="0">
              <a:latin typeface="+mj-ea"/>
              <a:ea typeface="+mj-ea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43000" y="5429250"/>
            <a:ext cx="6310313" cy="8302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关键词：</a:t>
            </a:r>
            <a:r>
              <a:rPr lang="zh-CN" altLang="en-US" dirty="0"/>
              <a:t>以 ？治国     </a:t>
            </a:r>
          </a:p>
        </p:txBody>
      </p:sp>
    </p:spTree>
    <p:extLst>
      <p:ext uri="{BB962C8B-B14F-4D97-AF65-F5344CB8AC3E}">
        <p14:creationId xmlns:p14="http://schemas.microsoft.com/office/powerpoint/2010/main" val="113192405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5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24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3250" y="642938"/>
            <a:ext cx="7612063" cy="17145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mtClean="0"/>
              <a:t>4</a:t>
            </a:r>
            <a:r>
              <a:rPr lang="zh-CN" altLang="en-US" smtClean="0"/>
              <a:t>、请查找有关“中山大学附属中学”的相关新闻 。你找到了多少条？</a:t>
            </a:r>
          </a:p>
        </p:txBody>
      </p:sp>
      <p:pic>
        <p:nvPicPr>
          <p:cNvPr id="9219" name="Picture 2" descr="http://h.hiphotos.baidu.com/baike/w%3D268%3Bg%3D0/sign=afe3da40ae4bd11304cdb0346294c332/30adcbef76094b36cbd925dea0cc7cd98d109d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2500313"/>
            <a:ext cx="2500313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1643063" y="2857500"/>
            <a:ext cx="2663825" cy="682625"/>
          </a:xfrm>
          <a:prstGeom prst="rect">
            <a:avLst/>
          </a:prstGeom>
          <a:noFill/>
          <a:ln w="41275">
            <a:solidFill>
              <a:srgbClr val="FF000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 i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不会被拆分</a:t>
            </a: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1071563" y="3857625"/>
            <a:ext cx="4286250" cy="646113"/>
          </a:xfrm>
          <a:prstGeom prst="rect">
            <a:avLst/>
          </a:prstGeom>
          <a:noFill/>
          <a:ln w="41275">
            <a:solidFill>
              <a:srgbClr val="FF000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 i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精确匹配：双引号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57250" y="5214938"/>
            <a:ext cx="7777163" cy="83026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关键词：</a:t>
            </a:r>
            <a:r>
              <a:rPr lang="zh-CN" altLang="en-US" sz="4000" dirty="0">
                <a:solidFill>
                  <a:srgbClr val="FF0D0D"/>
                </a:solidFill>
              </a:rPr>
              <a:t>“</a:t>
            </a:r>
            <a:r>
              <a:rPr lang="zh-CN" altLang="en-US" sz="4000" dirty="0"/>
              <a:t>中山大学附属中学</a:t>
            </a:r>
            <a:r>
              <a:rPr lang="zh-CN" altLang="en-US" sz="4000" dirty="0">
                <a:solidFill>
                  <a:srgbClr val="FF0D0D"/>
                </a:solidFill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0924927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03250" y="642938"/>
            <a:ext cx="7612063" cy="1714500"/>
          </a:xfrm>
        </p:spPr>
        <p:txBody>
          <a:bodyPr/>
          <a:lstStyle/>
          <a:p>
            <a:pPr eaLnBrk="1" hangingPunct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mtClean="0"/>
              <a:t>5</a:t>
            </a:r>
            <a:r>
              <a:rPr lang="zh-CN" altLang="en-US" smtClean="0"/>
              <a:t>、请查找有关“中大附中”在</a:t>
            </a:r>
            <a:r>
              <a:rPr lang="zh-CN" altLang="en-US" smtClean="0">
                <a:solidFill>
                  <a:srgbClr val="FF0000"/>
                </a:solidFill>
              </a:rPr>
              <a:t>中大</a:t>
            </a:r>
            <a:r>
              <a:rPr lang="zh-CN" altLang="en-US" smtClean="0"/>
              <a:t>的网站上的相关信息 。应该怎么找？</a:t>
            </a:r>
          </a:p>
        </p:txBody>
      </p:sp>
      <p:pic>
        <p:nvPicPr>
          <p:cNvPr id="10243" name="Picture 2" descr="http://h.hiphotos.baidu.com/baike/w%3D268%3Bg%3D0/sign=afe3da40ae4bd11304cdb0346294c332/30adcbef76094b36cbd925dea0cc7cd98d109db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75" y="2500313"/>
            <a:ext cx="2500313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000125" y="2714625"/>
            <a:ext cx="4143375" cy="1200150"/>
          </a:xfrm>
          <a:prstGeom prst="rect">
            <a:avLst/>
          </a:prstGeom>
          <a:noFill/>
          <a:ln w="41275">
            <a:solidFill>
              <a:srgbClr val="FF000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 i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中大网址：</a:t>
            </a:r>
            <a:endParaRPr lang="en-US" altLang="zh-CN" sz="3600" b="1" i="1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r>
              <a:rPr lang="en-US" altLang="zh-CN" sz="3600" b="1" i="1">
                <a:solidFill>
                  <a:srgbClr val="FF0066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www.sysu.edu.cn</a:t>
            </a:r>
            <a:endParaRPr lang="zh-CN" altLang="en-US" sz="3600" b="1" i="1">
              <a:solidFill>
                <a:srgbClr val="FF0066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313" y="5143500"/>
            <a:ext cx="8662987" cy="830263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zh-CN" altLang="en-US" dirty="0">
                <a:solidFill>
                  <a:srgbClr val="FF0000"/>
                </a:solidFill>
                <a:latin typeface="+mj-ea"/>
                <a:ea typeface="+mj-ea"/>
              </a:rPr>
              <a:t>关键词：</a:t>
            </a:r>
            <a:r>
              <a:rPr lang="en-US" altLang="zh-CN" sz="4000" dirty="0" err="1"/>
              <a:t>site:sysu.edu.cn</a:t>
            </a:r>
            <a:r>
              <a:rPr lang="en-US" altLang="zh-CN" sz="4000" dirty="0"/>
              <a:t>  </a:t>
            </a:r>
            <a:r>
              <a:rPr lang="zh-CN" altLang="en-US" sz="4000" dirty="0"/>
              <a:t>中大附中</a:t>
            </a:r>
            <a:endParaRPr lang="zh-CN" altLang="en-US" sz="4000" dirty="0">
              <a:solidFill>
                <a:srgbClr val="FF0D0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56874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 l="5859" t="15625" r="8447" b="33594"/>
          <a:stretch>
            <a:fillRect/>
          </a:stretch>
        </p:blipFill>
        <p:spPr bwMode="auto">
          <a:xfrm>
            <a:off x="142875" y="2571750"/>
            <a:ext cx="9001125" cy="400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/>
          <a:srcRect l="17578" t="15625" r="1123" b="51172"/>
          <a:stretch>
            <a:fillRect/>
          </a:stretch>
        </p:blipFill>
        <p:spPr bwMode="auto">
          <a:xfrm>
            <a:off x="642938" y="0"/>
            <a:ext cx="7929562" cy="242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9050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游中大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      有个朋友来广州玩，因为你在中大附中读书，特意想到中山大学逛逛。请你作为导游带领他游游中大？为了能够较好地作好导游，请做个比较详细的旅游攻略。</a:t>
            </a:r>
          </a:p>
          <a:p>
            <a:pPr eaLnBrk="1" hangingPunct="1"/>
            <a:endParaRPr lang="zh-CN" altLang="zh-CN" smtClean="0"/>
          </a:p>
        </p:txBody>
      </p:sp>
    </p:spTree>
    <p:extLst>
      <p:ext uri="{BB962C8B-B14F-4D97-AF65-F5344CB8AC3E}">
        <p14:creationId xmlns:p14="http://schemas.microsoft.com/office/powerpoint/2010/main" val="3670679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游中大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zh-CN" altLang="en-US" smtClean="0"/>
              <a:t>应该搜索什么关键词？</a:t>
            </a:r>
            <a:endParaRPr lang="en-US" altLang="zh-CN" smtClean="0"/>
          </a:p>
          <a:p>
            <a:pPr eaLnBrk="1" hangingPunct="1"/>
            <a:endParaRPr lang="en-US" altLang="zh-CN" smtClean="0"/>
          </a:p>
          <a:p>
            <a:pPr lvl="1" eaLnBrk="1" hangingPunct="1">
              <a:buFontTx/>
              <a:buNone/>
            </a:pPr>
            <a:r>
              <a:rPr lang="zh-CN" altLang="en-US" smtClean="0"/>
              <a:t>中山大学、中大</a:t>
            </a:r>
          </a:p>
          <a:p>
            <a:pPr lvl="1" eaLnBrk="1" hangingPunct="1">
              <a:buFontTx/>
              <a:buNone/>
            </a:pPr>
            <a:r>
              <a:rPr lang="zh-CN" altLang="en-US" smtClean="0"/>
              <a:t>中山大学校园、中山大学景观</a:t>
            </a:r>
          </a:p>
          <a:p>
            <a:pPr lvl="1" eaLnBrk="1" hangingPunct="1">
              <a:buFontTx/>
              <a:buNone/>
            </a:pPr>
            <a:r>
              <a:rPr lang="zh-CN" altLang="en-US" smtClean="0"/>
              <a:t>游中大、中大旅游</a:t>
            </a:r>
          </a:p>
          <a:p>
            <a:pPr lvl="1" eaLnBrk="1" hangingPunct="1">
              <a:buFontTx/>
              <a:buNone/>
            </a:pPr>
            <a:r>
              <a:rPr lang="zh-CN" altLang="en-US" smtClean="0"/>
              <a:t>中山大学 旅游攻略</a:t>
            </a:r>
          </a:p>
          <a:p>
            <a:pPr lvl="1" eaLnBrk="1" hangingPunct="1">
              <a:buFontTx/>
              <a:buNone/>
            </a:pPr>
            <a:r>
              <a:rPr lang="zh-CN" altLang="en-US" smtClean="0"/>
              <a:t>中山大学 吃喝玩乐</a:t>
            </a:r>
          </a:p>
          <a:p>
            <a:pPr eaLnBrk="1" hangingPunct="1"/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3331648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线路图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从哪个门进来，走哪条路，沿路分别有哪些重要景点</a:t>
            </a:r>
            <a:endParaRPr lang="en-US" altLang="zh-CN" smtClean="0"/>
          </a:p>
          <a:p>
            <a:endParaRPr lang="en-US" altLang="zh-CN" smtClean="0"/>
          </a:p>
          <a:p>
            <a:pPr lvl="1"/>
            <a:r>
              <a:rPr lang="zh-CN" altLang="en-US" smtClean="0"/>
              <a:t>西门</a:t>
            </a:r>
            <a:r>
              <a:rPr lang="en-US" altLang="zh-CN" smtClean="0"/>
              <a:t>----</a:t>
            </a:r>
            <a:r>
              <a:rPr lang="zh-CN" altLang="en-US" smtClean="0"/>
              <a:t>中大附中</a:t>
            </a:r>
            <a:r>
              <a:rPr lang="en-US" altLang="zh-CN" smtClean="0"/>
              <a:t>----</a:t>
            </a:r>
            <a:r>
              <a:rPr lang="zh-CN" altLang="en-US" smtClean="0"/>
              <a:t>永芳堂</a:t>
            </a:r>
            <a:r>
              <a:rPr lang="en-US" altLang="zh-CN" smtClean="0"/>
              <a:t>……</a:t>
            </a:r>
          </a:p>
          <a:p>
            <a:pPr lvl="1"/>
            <a:endParaRPr lang="en-US" altLang="zh-CN" smtClean="0"/>
          </a:p>
          <a:p>
            <a:pPr lvl="1"/>
            <a:r>
              <a:rPr lang="zh-CN" altLang="en-US" smtClean="0"/>
              <a:t>南门</a:t>
            </a:r>
            <a:r>
              <a:rPr lang="en-US" altLang="zh-CN" smtClean="0"/>
              <a:t>----</a:t>
            </a:r>
            <a:r>
              <a:rPr lang="zh-CN" altLang="en-US" smtClean="0"/>
              <a:t>校训</a:t>
            </a:r>
            <a:r>
              <a:rPr lang="en-US" altLang="zh-CN" smtClean="0"/>
              <a:t>----</a:t>
            </a:r>
            <a:r>
              <a:rPr lang="zh-CN" altLang="en-US" smtClean="0"/>
              <a:t>怀士堂</a:t>
            </a:r>
            <a:r>
              <a:rPr lang="en-US" altLang="zh-CN" smtClean="0"/>
              <a:t>……</a:t>
            </a:r>
            <a:endParaRPr lang="zh-CN" altLang="en-US" smtClean="0"/>
          </a:p>
        </p:txBody>
      </p:sp>
    </p:spTree>
    <p:extLst>
      <p:ext uri="{BB962C8B-B14F-4D97-AF65-F5344CB8AC3E}">
        <p14:creationId xmlns:p14="http://schemas.microsoft.com/office/powerpoint/2010/main" val="3470535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143000"/>
          </a:xfrm>
        </p:spPr>
        <p:txBody>
          <a:bodyPr/>
          <a:lstStyle/>
          <a:p>
            <a:r>
              <a:rPr lang="zh-CN" altLang="en-US" smtClean="0"/>
              <a:t>保存信息</a:t>
            </a: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00063" y="1285875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kern="0" dirty="0">
                <a:solidFill>
                  <a:srgbClr val="FF0000"/>
                </a:solidFill>
                <a:latin typeface="+mj-ea"/>
                <a:ea typeface="+mj-ea"/>
              </a:rPr>
              <a:t>文字：</a:t>
            </a:r>
            <a:endParaRPr lang="en-US" altLang="zh-CN" sz="3200" kern="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altLang="zh-CN" sz="3200" kern="0" dirty="0">
              <a:solidFill>
                <a:srgbClr val="333399"/>
              </a:solidFill>
              <a:latin typeface="+mn-lt"/>
              <a:ea typeface="+mn-ea"/>
            </a:endParaRPr>
          </a:p>
          <a:p>
            <a:pPr marL="800100" lvl="1" indent="-34290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en-US" sz="3200" kern="0" dirty="0">
                <a:solidFill>
                  <a:srgbClr val="333399"/>
                </a:solidFill>
                <a:latin typeface="+mn-lt"/>
                <a:ea typeface="+mn-ea"/>
              </a:rPr>
              <a:t>选择文字，复制粘贴到自己文档。</a:t>
            </a:r>
            <a:endParaRPr lang="en-US" altLang="zh-CN" sz="3200" kern="0" dirty="0">
              <a:solidFill>
                <a:srgbClr val="333399"/>
              </a:solidFill>
              <a:latin typeface="+mn-lt"/>
              <a:ea typeface="+mn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altLang="zh-CN" sz="3200" kern="0" dirty="0">
              <a:solidFill>
                <a:srgbClr val="333399"/>
              </a:solidFill>
              <a:latin typeface="+mn-lt"/>
              <a:ea typeface="+mn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r>
              <a:rPr lang="zh-CN" altLang="en-US" sz="3200" kern="0" dirty="0">
                <a:solidFill>
                  <a:srgbClr val="FF0000"/>
                </a:solidFill>
                <a:latin typeface="+mj-ea"/>
                <a:ea typeface="+mj-ea"/>
              </a:rPr>
              <a:t>图片：</a:t>
            </a:r>
            <a:endParaRPr lang="en-US" altLang="zh-CN" sz="3200" kern="0" dirty="0">
              <a:solidFill>
                <a:srgbClr val="FF0000"/>
              </a:solidFill>
              <a:latin typeface="+mj-ea"/>
              <a:ea typeface="+mj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en-US" altLang="zh-CN" sz="3200" kern="0" dirty="0">
              <a:solidFill>
                <a:srgbClr val="333399"/>
              </a:solidFill>
              <a:latin typeface="+mn-lt"/>
              <a:ea typeface="+mn-ea"/>
            </a:endParaRPr>
          </a:p>
          <a:p>
            <a:pPr marL="800100" lvl="1" indent="-342900">
              <a:spcBef>
                <a:spcPct val="20000"/>
              </a:spcBef>
              <a:buFont typeface="Wingdings" panose="05000000000000000000" pitchFamily="2" charset="2"/>
              <a:buChar char="ü"/>
              <a:defRPr/>
            </a:pPr>
            <a:r>
              <a:rPr lang="zh-CN" altLang="en-US" sz="3200" kern="0" dirty="0">
                <a:solidFill>
                  <a:srgbClr val="333399"/>
                </a:solidFill>
                <a:latin typeface="+mn-lt"/>
                <a:ea typeface="+mn-ea"/>
              </a:rPr>
              <a:t>右键</a:t>
            </a:r>
            <a:r>
              <a:rPr lang="en-US" altLang="zh-CN" sz="3200" kern="0" dirty="0">
                <a:solidFill>
                  <a:srgbClr val="333399"/>
                </a:solidFill>
                <a:latin typeface="+mn-lt"/>
                <a:ea typeface="+mn-ea"/>
                <a:sym typeface="Wingdings" panose="05000000000000000000" pitchFamily="2" charset="2"/>
              </a:rPr>
              <a:t> </a:t>
            </a:r>
            <a:r>
              <a:rPr lang="zh-CN" altLang="en-US" sz="3200" kern="0" dirty="0">
                <a:solidFill>
                  <a:srgbClr val="333399"/>
                </a:solidFill>
                <a:latin typeface="+mn-lt"/>
                <a:ea typeface="+mn-ea"/>
                <a:sym typeface="Wingdings" panose="05000000000000000000" pitchFamily="2" charset="2"/>
              </a:rPr>
              <a:t>图片另存为</a:t>
            </a:r>
            <a:endParaRPr lang="zh-CN" altLang="en-US" sz="3200" kern="0" dirty="0">
              <a:solidFill>
                <a:srgbClr val="333399"/>
              </a:solidFill>
              <a:latin typeface="+mn-lt"/>
              <a:ea typeface="+mn-ea"/>
            </a:endParaRPr>
          </a:p>
          <a:p>
            <a:pPr marL="342900" indent="-342900">
              <a:spcBef>
                <a:spcPct val="20000"/>
              </a:spcBef>
              <a:buFontTx/>
              <a:buChar char="•"/>
              <a:defRPr/>
            </a:pPr>
            <a:endParaRPr lang="zh-CN" altLang="zh-CN" sz="3200" kern="0" dirty="0">
              <a:solidFill>
                <a:srgbClr val="333399"/>
              </a:solidFill>
              <a:latin typeface="+mn-lt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58117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457200" y="71438"/>
            <a:ext cx="8229600" cy="1143000"/>
          </a:xfrm>
        </p:spPr>
        <p:txBody>
          <a:bodyPr/>
          <a:lstStyle/>
          <a:p>
            <a:r>
              <a:rPr lang="zh-CN" altLang="en-US" smtClean="0"/>
              <a:t>景点介绍示例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/>
          <a:srcRect l="30469" t="24167" r="30156" b="9166"/>
          <a:stretch>
            <a:fillRect/>
          </a:stretch>
        </p:blipFill>
        <p:spPr bwMode="auto">
          <a:xfrm>
            <a:off x="1928813" y="1143000"/>
            <a:ext cx="60007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419875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搜索技巧小结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altLang="zh-CN" smtClean="0"/>
              <a:t>1</a:t>
            </a:r>
            <a:r>
              <a:rPr lang="zh-CN" altLang="en-US" smtClean="0"/>
              <a:t>、提炼关键词，多个关键词组合</a:t>
            </a:r>
          </a:p>
          <a:p>
            <a:pPr>
              <a:buFontTx/>
              <a:buNone/>
            </a:pPr>
            <a:r>
              <a:rPr lang="en-US" altLang="zh-CN" smtClean="0"/>
              <a:t>2</a:t>
            </a:r>
            <a:r>
              <a:rPr lang="zh-CN" altLang="en-US" smtClean="0"/>
              <a:t>、书名号的使用，作品的搜集</a:t>
            </a:r>
          </a:p>
          <a:p>
            <a:pPr>
              <a:buFontTx/>
              <a:buNone/>
            </a:pPr>
            <a:r>
              <a:rPr lang="en-US" altLang="zh-CN" smtClean="0"/>
              <a:t>3</a:t>
            </a:r>
            <a:r>
              <a:rPr lang="zh-CN" altLang="en-US" smtClean="0"/>
              <a:t>、通配符*、？的使用</a:t>
            </a:r>
          </a:p>
          <a:p>
            <a:pPr>
              <a:buFontTx/>
              <a:buNone/>
            </a:pPr>
            <a:r>
              <a:rPr lang="en-US" altLang="zh-CN" smtClean="0"/>
              <a:t>4</a:t>
            </a:r>
            <a:r>
              <a:rPr lang="zh-CN" altLang="en-US" smtClean="0"/>
              <a:t>、引号，精准匹配，关键词不被拆分</a:t>
            </a:r>
          </a:p>
          <a:p>
            <a:pPr>
              <a:buFontTx/>
              <a:buNone/>
            </a:pPr>
            <a:r>
              <a:rPr lang="en-US" altLang="zh-CN" smtClean="0"/>
              <a:t>5</a:t>
            </a:r>
            <a:r>
              <a:rPr lang="zh-CN" altLang="en-US" smtClean="0"/>
              <a:t>、指定网站内的搜索</a:t>
            </a:r>
          </a:p>
          <a:p>
            <a:pPr>
              <a:buFontTx/>
              <a:buNone/>
            </a:pPr>
            <a:r>
              <a:rPr lang="en-US" altLang="zh-CN" smtClean="0"/>
              <a:t>6</a:t>
            </a:r>
            <a:r>
              <a:rPr lang="zh-CN" altLang="en-US" smtClean="0"/>
              <a:t>、百度的高级搜索</a:t>
            </a:r>
          </a:p>
          <a:p>
            <a:endParaRPr lang="zh-CN" altLang="en-US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 l="5859" t="15625" r="8447" b="33594"/>
          <a:stretch>
            <a:fillRect/>
          </a:stretch>
        </p:blipFill>
        <p:spPr bwMode="auto">
          <a:xfrm>
            <a:off x="4429125" y="4643438"/>
            <a:ext cx="4429125" cy="196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33106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3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3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3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3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3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預設簡報設計">
      <a:majorFont>
        <a:latin typeface="Times New Roman"/>
        <a:ea typeface="PMingLiU"/>
        <a:cs typeface=""/>
      </a:majorFont>
      <a:minorFont>
        <a:latin typeface="Times New Roman"/>
        <a:ea typeface="PMingLiU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766</TotalTime>
  <Words>357</Words>
  <Application>Microsoft Office PowerPoint</Application>
  <PresentationFormat>全屏显示(4:3)</PresentationFormat>
  <Paragraphs>53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0" baseType="lpstr">
      <vt:lpstr>Times New Roman</vt:lpstr>
      <vt:lpstr>PMingLiU</vt:lpstr>
      <vt:lpstr>Arial</vt:lpstr>
      <vt:lpstr>DFKai-SB</vt:lpstr>
      <vt:lpstr>Wingdings</vt:lpstr>
      <vt:lpstr>預設簡報設計</vt:lpstr>
      <vt:lpstr>网上收集信息</vt:lpstr>
      <vt:lpstr>常见的搜索引擎有哪些？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游中大</vt:lpstr>
      <vt:lpstr>游中大</vt:lpstr>
      <vt:lpstr>线路图</vt:lpstr>
      <vt:lpstr>保存信息</vt:lpstr>
      <vt:lpstr>景点介绍示例</vt:lpstr>
      <vt:lpstr>搜索技巧小结</vt:lpstr>
    </vt:vector>
  </TitlesOfParts>
  <Company>Ring Line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cp:lastModifiedBy>mingko</cp:lastModifiedBy>
  <cp:revision>25</cp:revision>
  <dcterms:created xsi:type="dcterms:W3CDTF">2002-07-11T08:48:37Z</dcterms:created>
  <dcterms:modified xsi:type="dcterms:W3CDTF">2022-01-12T04:19:21Z</dcterms:modified>
</cp:coreProperties>
</file>