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5"/>
  </p:notesMasterIdLst>
  <p:sldIdLst>
    <p:sldId id="290" r:id="rId4"/>
    <p:sldId id="256" r:id="rId6"/>
    <p:sldId id="291" r:id="rId7"/>
    <p:sldId id="292" r:id="rId8"/>
    <p:sldId id="293" r:id="rId9"/>
    <p:sldId id="294" r:id="rId1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293CC"/>
    <a:srgbClr val="86B0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0" d="100"/>
          <a:sy n="70" d="100"/>
        </p:scale>
        <p:origin x="15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3" Type="http://schemas.openxmlformats.org/officeDocument/2006/relationships/tableStyles" Target="tableStyles.xml"/><Relationship Id="rId12" Type="http://schemas.openxmlformats.org/officeDocument/2006/relationships/viewProps" Target="viewProps.xml"/><Relationship Id="rId11" Type="http://schemas.openxmlformats.org/officeDocument/2006/relationships/presProps" Target="presProps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3F9A46-BF5B-45CB-86DB-B63A9C7EDDD9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3CA932-BF74-42D6-A7A3-22E5ED8ECBC3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endParaRPr lang="zh-CN" altLang="en-US"/>
          </a:p>
        </p:txBody>
      </p:sp>
      <p:sp>
        <p:nvSpPr>
          <p:cNvPr id="26628" name="页脚占位符 4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状元成才路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6629" name="页眉占位符 5"/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状元成才路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《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美丽的颜色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》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内涵：</a:t>
            </a:r>
            <a:endParaRPr lang="en-US" altLang="zh-CN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1.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“美丽的颜色”一语双关，揭示文章主题，既写出了</a:t>
            </a:r>
            <a:r>
              <a:rPr lang="zh-CN" altLang="en-US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镭的颜色美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</a:t>
            </a:r>
            <a:endParaRPr lang="en-US" altLang="zh-CN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2.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也赞扬了居里夫妇对科学</a:t>
            </a:r>
            <a:r>
              <a:rPr lang="zh-CN" altLang="en-US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执着的追求与为科学献身的精神美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</a:t>
            </a:r>
            <a:endParaRPr lang="en-US" altLang="zh-CN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3.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同时也体现了他们</a:t>
            </a:r>
            <a:r>
              <a:rPr lang="zh-CN" altLang="en-US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人格的高贵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！</a:t>
            </a:r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1D62-02B8-493B-A977-4BF244C311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F8EC-75B8-4675-B5F1-C704901E3AB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图片包含 山, 自然, 天空, 雪花&#10;&#10;已生成极高可信度的说明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92" t="14707" r="12658" b="966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矩形 7"/>
          <p:cNvSpPr/>
          <p:nvPr userDrawn="1"/>
        </p:nvSpPr>
        <p:spPr>
          <a:xfrm>
            <a:off x="251281" y="392983"/>
            <a:ext cx="24908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1D62-02B8-493B-A977-4BF244C311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F8EC-75B8-4675-B5F1-C704901E3AB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1D62-02B8-493B-A977-4BF244C311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F8EC-75B8-4675-B5F1-C704901E3AB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1D62-02B8-493B-A977-4BF244C311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F8EC-75B8-4675-B5F1-C704901E3AB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1D62-02B8-493B-A977-4BF244C311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F8EC-75B8-4675-B5F1-C704901E3AB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1D62-02B8-493B-A977-4BF244C311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F8EC-75B8-4675-B5F1-C704901E3AB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1D62-02B8-493B-A977-4BF244C311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F8EC-75B8-4675-B5F1-C704901E3AB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1D62-02B8-493B-A977-4BF244C311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F8EC-75B8-4675-B5F1-C704901E3AB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1D62-02B8-493B-A977-4BF244C311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F8EC-75B8-4675-B5F1-C704901E3AB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1D62-02B8-493B-A977-4BF244C311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F8EC-75B8-4675-B5F1-C704901E3AB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30DBB9-7CFC-44EE-9F9B-AEDAB8F73B9D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382B91-7C06-44D9-B674-A6DAAFDAC8C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A86F57-1116-4CFC-98A3-10F0DFA4E582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64D93-A60E-4764-8CE2-01B44007EC9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5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5">
                <a:solidFill>
                  <a:schemeClr val="tx1">
                    <a:tint val="75000"/>
                  </a:schemeClr>
                </a:solidFill>
              </a:defRPr>
            </a:lvl1pPr>
            <a:lvl2pPr marL="609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200" indent="0">
              <a:buNone/>
              <a:defRPr sz="2135">
                <a:solidFill>
                  <a:schemeClr val="tx1">
                    <a:tint val="75000"/>
                  </a:schemeClr>
                </a:solidFill>
              </a:defRPr>
            </a:lvl3pPr>
            <a:lvl4pPr marL="18288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4pPr>
            <a:lvl5pPr marL="24384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5pPr>
            <a:lvl6pPr marL="30480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6pPr>
            <a:lvl7pPr marL="36576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7pPr>
            <a:lvl8pPr marL="42672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8pPr>
            <a:lvl9pPr marL="48768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EEB62-A532-489A-B8E0-C1A9286F7569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9D855C-685D-4CAC-8B72-8198549BA0B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200152"/>
            <a:ext cx="5384800" cy="3394075"/>
          </a:xfrm>
        </p:spPr>
        <p:txBody>
          <a:bodyPr/>
          <a:lstStyle>
            <a:lvl1pPr>
              <a:defRPr sz="3735"/>
            </a:lvl1pPr>
            <a:lvl2pPr>
              <a:defRPr sz="3200"/>
            </a:lvl2pPr>
            <a:lvl3pPr>
              <a:defRPr sz="2665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200152"/>
            <a:ext cx="5384800" cy="3394075"/>
          </a:xfrm>
        </p:spPr>
        <p:txBody>
          <a:bodyPr/>
          <a:lstStyle>
            <a:lvl1pPr>
              <a:defRPr sz="3735"/>
            </a:lvl1pPr>
            <a:lvl2pPr>
              <a:defRPr sz="3200"/>
            </a:lvl2pPr>
            <a:lvl3pPr>
              <a:defRPr sz="2665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65EE7A-C3C4-40CE-B5C9-29C1E816038B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A7B9BC-4AB6-427D-9FB9-8D9527C9434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665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135" b="1"/>
            </a:lvl4pPr>
            <a:lvl5pPr marL="2438400" indent="0">
              <a:buNone/>
              <a:defRPr sz="2135" b="1"/>
            </a:lvl5pPr>
            <a:lvl6pPr marL="3048000" indent="0">
              <a:buNone/>
              <a:defRPr sz="2135" b="1"/>
            </a:lvl6pPr>
            <a:lvl7pPr marL="3657600" indent="0">
              <a:buNone/>
              <a:defRPr sz="2135" b="1"/>
            </a:lvl7pPr>
            <a:lvl8pPr marL="4267200" indent="0">
              <a:buNone/>
              <a:defRPr sz="2135" b="1"/>
            </a:lvl8pPr>
            <a:lvl9pPr marL="4876800" indent="0">
              <a:buNone/>
              <a:defRPr sz="2135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5"/>
            </a:lvl2pPr>
            <a:lvl3pPr>
              <a:defRPr sz="2400"/>
            </a:lvl3pPr>
            <a:lvl4pPr>
              <a:defRPr sz="2135"/>
            </a:lvl4pPr>
            <a:lvl5pPr>
              <a:defRPr sz="2135"/>
            </a:lvl5pPr>
            <a:lvl6pPr>
              <a:defRPr sz="2135"/>
            </a:lvl6pPr>
            <a:lvl7pPr>
              <a:defRPr sz="2135"/>
            </a:lvl7pPr>
            <a:lvl8pPr>
              <a:defRPr sz="2135"/>
            </a:lvl8pPr>
            <a:lvl9pPr>
              <a:defRPr sz="213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72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665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135" b="1"/>
            </a:lvl4pPr>
            <a:lvl5pPr marL="2438400" indent="0">
              <a:buNone/>
              <a:defRPr sz="2135" b="1"/>
            </a:lvl5pPr>
            <a:lvl6pPr marL="3048000" indent="0">
              <a:buNone/>
              <a:defRPr sz="2135" b="1"/>
            </a:lvl6pPr>
            <a:lvl7pPr marL="3657600" indent="0">
              <a:buNone/>
              <a:defRPr sz="2135" b="1"/>
            </a:lvl7pPr>
            <a:lvl8pPr marL="4267200" indent="0">
              <a:buNone/>
              <a:defRPr sz="2135" b="1"/>
            </a:lvl8pPr>
            <a:lvl9pPr marL="4876800" indent="0">
              <a:buNone/>
              <a:defRPr sz="2135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72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5"/>
            </a:lvl2pPr>
            <a:lvl3pPr>
              <a:defRPr sz="2400"/>
            </a:lvl3pPr>
            <a:lvl4pPr>
              <a:defRPr sz="2135"/>
            </a:lvl4pPr>
            <a:lvl5pPr>
              <a:defRPr sz="2135"/>
            </a:lvl5pPr>
            <a:lvl6pPr>
              <a:defRPr sz="2135"/>
            </a:lvl6pPr>
            <a:lvl7pPr>
              <a:defRPr sz="2135"/>
            </a:lvl7pPr>
            <a:lvl8pPr>
              <a:defRPr sz="2135"/>
            </a:lvl8pPr>
            <a:lvl9pPr>
              <a:defRPr sz="213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17045A-6A97-4237-8222-AE192D34228A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CCDF47-9A19-42AC-9762-AA4B60126D6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88B2AD-0D56-45B3-A410-68A0A5CD23B4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256265-CD21-4C32-953F-2F9E11989B1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9AD01D-4DA3-46CE-B45B-88BEC130205E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80F33A-CF1B-4447-8D3F-C28F33F3B36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5" y="273049"/>
            <a:ext cx="4011084" cy="1162051"/>
          </a:xfrm>
        </p:spPr>
        <p:txBody>
          <a:bodyPr anchor="b"/>
          <a:lstStyle>
            <a:lvl1pPr algn="l">
              <a:defRPr sz="2665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4265"/>
            </a:lvl1pPr>
            <a:lvl2pPr>
              <a:defRPr sz="3735"/>
            </a:lvl2pPr>
            <a:lvl3pPr>
              <a:defRPr sz="3200"/>
            </a:lvl3pPr>
            <a:lvl4pPr>
              <a:defRPr sz="2665"/>
            </a:lvl4pPr>
            <a:lvl5pPr>
              <a:defRPr sz="2665"/>
            </a:lvl5pPr>
            <a:lvl6pPr>
              <a:defRPr sz="2665"/>
            </a:lvl6pPr>
            <a:lvl7pPr>
              <a:defRPr sz="2665"/>
            </a:lvl7pPr>
            <a:lvl8pPr>
              <a:defRPr sz="2665"/>
            </a:lvl8pPr>
            <a:lvl9pPr>
              <a:defRPr sz="266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5" y="1435103"/>
            <a:ext cx="4011084" cy="4691063"/>
          </a:xfrm>
        </p:spPr>
        <p:txBody>
          <a:bodyPr/>
          <a:lstStyle>
            <a:lvl1pPr marL="0" indent="0">
              <a:buNone/>
              <a:defRPr sz="1865"/>
            </a:lvl1pPr>
            <a:lvl2pPr marL="609600" indent="0">
              <a:buNone/>
              <a:defRPr sz="1600"/>
            </a:lvl2pPr>
            <a:lvl3pPr marL="1219200" indent="0">
              <a:buNone/>
              <a:defRPr sz="1335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FC0F24-7FED-46C0-82AD-6B7BA32C5E1A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A9132F-E9AD-492E-8120-85AE8BA7754B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5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4265"/>
            </a:lvl1pPr>
            <a:lvl2pPr marL="609600" indent="0">
              <a:buNone/>
              <a:defRPr sz="3735"/>
            </a:lvl2pPr>
            <a:lvl3pPr marL="1219200" indent="0">
              <a:buNone/>
              <a:defRPr sz="3200"/>
            </a:lvl3pPr>
            <a:lvl4pPr marL="1828800" indent="0">
              <a:buNone/>
              <a:defRPr sz="2665"/>
            </a:lvl4pPr>
            <a:lvl5pPr marL="2438400" indent="0">
              <a:buNone/>
              <a:defRPr sz="2665"/>
            </a:lvl5pPr>
            <a:lvl6pPr marL="3048000" indent="0">
              <a:buNone/>
              <a:defRPr sz="2665"/>
            </a:lvl6pPr>
            <a:lvl7pPr marL="3657600" indent="0">
              <a:buNone/>
              <a:defRPr sz="2665"/>
            </a:lvl7pPr>
            <a:lvl8pPr marL="4267200" indent="0">
              <a:buNone/>
              <a:defRPr sz="2665"/>
            </a:lvl8pPr>
            <a:lvl9pPr marL="4876800" indent="0">
              <a:buNone/>
              <a:defRPr sz="2665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865"/>
            </a:lvl1pPr>
            <a:lvl2pPr marL="609600" indent="0">
              <a:buNone/>
              <a:defRPr sz="1600"/>
            </a:lvl2pPr>
            <a:lvl3pPr marL="1219200" indent="0">
              <a:buNone/>
              <a:defRPr sz="1335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31B2CB-EA6A-48A1-BDC7-DE0BC5021F0E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61B57E-627D-4D55-8DC1-4FB9DB57B07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CC9BE2-5A00-4250-A324-713B64B6FB7B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5DBFBB-FDC4-4C3B-95A7-A5021185B5A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06376"/>
            <a:ext cx="2743200" cy="4387851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06376"/>
            <a:ext cx="8026400" cy="4387851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EB2F9-34CD-49C7-9419-003410E9D1B7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B9958-C52F-4DA3-B03A-8E32CE99C0EA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0668001" y="105834"/>
            <a:ext cx="1418167" cy="954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0668001" y="105834"/>
            <a:ext cx="1418167" cy="954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0668001" y="105834"/>
            <a:ext cx="1418167" cy="954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0668001" y="105834"/>
            <a:ext cx="1418167" cy="954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0668001" y="105834"/>
            <a:ext cx="1418167" cy="954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0668001" y="105834"/>
            <a:ext cx="1418167" cy="954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0668001" y="105834"/>
            <a:ext cx="1418167" cy="954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0668001" y="105834"/>
            <a:ext cx="1418167" cy="954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0668001" y="105834"/>
            <a:ext cx="1418167" cy="954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0668001" y="105834"/>
            <a:ext cx="1418167" cy="954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0668001" y="105834"/>
            <a:ext cx="1418167" cy="954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0668001" y="105834"/>
            <a:ext cx="1418167" cy="954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0668001" y="105834"/>
            <a:ext cx="1418167" cy="954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0668001" y="105834"/>
            <a:ext cx="1418167" cy="954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0668001" y="105834"/>
            <a:ext cx="1418167" cy="954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0668001" y="105834"/>
            <a:ext cx="1418167" cy="954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0668001" y="105834"/>
            <a:ext cx="1418167" cy="954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0668001" y="105834"/>
            <a:ext cx="1418167" cy="954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0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29" Type="http://schemas.openxmlformats.org/officeDocument/2006/relationships/slideLayout" Target="../slideLayouts/slideLayout40.xml"/><Relationship Id="rId28" Type="http://schemas.openxmlformats.org/officeDocument/2006/relationships/slideLayout" Target="../slideLayouts/slideLayout39.xml"/><Relationship Id="rId27" Type="http://schemas.openxmlformats.org/officeDocument/2006/relationships/slideLayout" Target="../slideLayouts/slideLayout38.xml"/><Relationship Id="rId26" Type="http://schemas.openxmlformats.org/officeDocument/2006/relationships/slideLayout" Target="../slideLayouts/slideLayout37.xml"/><Relationship Id="rId25" Type="http://schemas.openxmlformats.org/officeDocument/2006/relationships/slideLayout" Target="../slideLayouts/slideLayout36.xml"/><Relationship Id="rId24" Type="http://schemas.openxmlformats.org/officeDocument/2006/relationships/slideLayout" Target="../slideLayouts/slideLayout35.xml"/><Relationship Id="rId23" Type="http://schemas.openxmlformats.org/officeDocument/2006/relationships/slideLayout" Target="../slideLayouts/slideLayout34.xml"/><Relationship Id="rId22" Type="http://schemas.openxmlformats.org/officeDocument/2006/relationships/slideLayout" Target="../slideLayouts/slideLayout33.xml"/><Relationship Id="rId21" Type="http://schemas.openxmlformats.org/officeDocument/2006/relationships/slideLayout" Target="../slideLayouts/slideLayout32.xml"/><Relationship Id="rId20" Type="http://schemas.openxmlformats.org/officeDocument/2006/relationships/slideLayout" Target="../slideLayouts/slideLayout31.xml"/><Relationship Id="rId2" Type="http://schemas.openxmlformats.org/officeDocument/2006/relationships/slideLayout" Target="../slideLayouts/slideLayout13.xml"/><Relationship Id="rId19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28.xml"/><Relationship Id="rId16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D61D62-02B8-493B-A977-4BF244C311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ACF8EC-75B8-4675-B5F1-C704901E3AB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占位符 1"/>
          <p:cNvSpPr>
            <a:spLocks noGrp="1"/>
          </p:cNvSpPr>
          <p:nvPr>
            <p:ph type="title"/>
          </p:nvPr>
        </p:nvSpPr>
        <p:spPr bwMode="auto">
          <a:xfrm>
            <a:off x="609600" y="275167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075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B7ADF12-9F21-4FBB-A570-3C9F358AC01E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618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6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924E8332-E6FE-46F5-A590-77C3AE248672}" type="slidenum">
              <a:rPr lang="zh-CN" altLang="en-US"/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10668001" y="105834"/>
            <a:ext cx="1418167" cy="954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  <p:sldLayoutId id="2147483689" r:id="rId29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5865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86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86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86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86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609600" algn="ctr" rtl="0" fontAlgn="base">
        <a:spcBef>
          <a:spcPct val="0"/>
        </a:spcBef>
        <a:spcAft>
          <a:spcPct val="0"/>
        </a:spcAft>
        <a:defRPr sz="586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1219200" algn="ctr" rtl="0" fontAlgn="base">
        <a:spcBef>
          <a:spcPct val="0"/>
        </a:spcBef>
        <a:spcAft>
          <a:spcPct val="0"/>
        </a:spcAft>
        <a:defRPr sz="586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828800" algn="ctr" rtl="0" fontAlgn="base">
        <a:spcBef>
          <a:spcPct val="0"/>
        </a:spcBef>
        <a:spcAft>
          <a:spcPct val="0"/>
        </a:spcAft>
        <a:defRPr sz="586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2438400" algn="ctr" rtl="0" fontAlgn="base">
        <a:spcBef>
          <a:spcPct val="0"/>
        </a:spcBef>
        <a:spcAft>
          <a:spcPct val="0"/>
        </a:spcAft>
        <a:defRPr sz="586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457200" indent="-4572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4265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735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665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665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3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1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1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标题 1"/>
          <p:cNvSpPr txBox="1"/>
          <p:nvPr/>
        </p:nvSpPr>
        <p:spPr bwMode="auto">
          <a:xfrm>
            <a:off x="1377951" y="5147734"/>
            <a:ext cx="6807200" cy="1037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1218565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5335" b="1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8</a:t>
            </a:r>
            <a:r>
              <a:rPr lang="zh-CN" altLang="en-US" sz="5335" b="1" baseline="300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*</a:t>
            </a:r>
            <a:r>
              <a:rPr lang="en-US" altLang="zh-CN" sz="5335" b="1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5335" b="1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美丽的颜色</a:t>
            </a:r>
            <a:endParaRPr lang="zh-CN" altLang="en-US" sz="5335" b="1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03" name="副标题 2"/>
          <p:cNvSpPr txBox="1"/>
          <p:nvPr/>
        </p:nvSpPr>
        <p:spPr bwMode="auto">
          <a:xfrm>
            <a:off x="2266951" y="6246284"/>
            <a:ext cx="5003800" cy="582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1218565" fontAlgn="base">
              <a:spcAft>
                <a:spcPct val="0"/>
              </a:spcAft>
              <a:buNone/>
            </a:pPr>
            <a:r>
              <a:rPr lang="zh-CN" altLang="en-US" sz="2665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部编人教版</a:t>
            </a:r>
            <a:r>
              <a:rPr lang="en-US" altLang="zh-CN" sz="2665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·</a:t>
            </a:r>
            <a:r>
              <a:rPr lang="zh-CN" altLang="en-US" sz="2665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八年级上册</a:t>
            </a:r>
            <a:endParaRPr lang="zh-CN" altLang="en-US" sz="2665" b="1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885951" y="6146800"/>
            <a:ext cx="58547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图片包含 山, 自然, 天空, 雪花&#10;&#10;已生成极高可信度的说明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3775" y="1585094"/>
            <a:ext cx="602376" cy="849864"/>
          </a:xfrm>
          <a:prstGeom prst="rect">
            <a:avLst/>
          </a:prstGeom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399" y="1685925"/>
            <a:ext cx="4125912" cy="348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2"/>
          <p:cNvSpPr txBox="1">
            <a:spLocks noChangeArrowheads="1"/>
          </p:cNvSpPr>
          <p:nvPr/>
        </p:nvSpPr>
        <p:spPr bwMode="auto">
          <a:xfrm>
            <a:off x="0" y="1357068"/>
            <a:ext cx="11739880" cy="4831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zh-CN" altLang="en-US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玛丽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居里（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 1867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11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7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日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—1934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7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日），</a:t>
            </a:r>
            <a:endParaRPr lang="en-US" altLang="zh-CN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出生于</a:t>
            </a:r>
            <a:r>
              <a:rPr lang="zh-CN" altLang="en-US" sz="28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华沙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，世称“</a:t>
            </a:r>
            <a:r>
              <a:rPr lang="zh-CN" altLang="en-US" sz="28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居里夫人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”，</a:t>
            </a:r>
            <a:endParaRPr lang="en-US" altLang="zh-CN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法国著名波兰裔科学家、物理学家、化学家。</a:t>
            </a:r>
            <a:endParaRPr lang="zh-CN" altLang="en-US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US" altLang="zh-CN" sz="28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1903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年，由于对放射性的研究而共同获得</a:t>
            </a:r>
            <a:endParaRPr lang="en-US" altLang="zh-CN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zh-CN" altLang="en-US" sz="28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诺贝尔物理学奖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US" altLang="zh-CN" sz="28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1911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年，因发现元素钋和镭</a:t>
            </a:r>
            <a:endParaRPr lang="en-US" altLang="zh-CN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再次获得</a:t>
            </a:r>
            <a:r>
              <a:rPr lang="zh-CN" altLang="en-US" sz="28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诺贝尔化学奖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endParaRPr lang="en-US" altLang="zh-CN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因而成为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世界上第一个两获诺贝尔奖的人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在她的指导下，人们第一次将放射性同位素用于治疗癌症。</a:t>
            </a:r>
            <a:endParaRPr lang="en-US" altLang="zh-CN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由于长期接触放射性物质，居里夫人于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1934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7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日因恶性白血病逝世。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endParaRPr lang="zh-CN" altLang="en-US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图片包含 山, 自然, 天空, 雪花&#10;&#10;已生成极高可信度的说明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5350" y="1386974"/>
            <a:ext cx="602376" cy="849864"/>
          </a:xfrm>
          <a:prstGeom prst="rect">
            <a:avLst/>
          </a:prstGeom>
        </p:spPr>
      </p:pic>
      <p:grpSp>
        <p:nvGrpSpPr>
          <p:cNvPr id="35" name="组合 27"/>
          <p:cNvGrpSpPr/>
          <p:nvPr/>
        </p:nvGrpSpPr>
        <p:grpSpPr bwMode="auto">
          <a:xfrm>
            <a:off x="661277" y="529407"/>
            <a:ext cx="2570162" cy="685800"/>
            <a:chOff x="2747226" y="536189"/>
            <a:chExt cx="2458107" cy="604628"/>
          </a:xfrm>
        </p:grpSpPr>
        <p:sp>
          <p:nvSpPr>
            <p:cNvPr id="36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 w="9525" cap="flat" cmpd="sng" algn="ctr">
              <a:solidFill>
                <a:srgbClr val="FF9999">
                  <a:alpha val="30196"/>
                </a:srgb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字</a:t>
              </a:r>
              <a:endPara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37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 w="9525" cap="flat" cmpd="sng" algn="ctr">
              <a:solidFill>
                <a:srgbClr val="99FF99">
                  <a:alpha val="20000"/>
                </a:srgb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词</a:t>
              </a:r>
              <a:endPara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38" name="矩形: 圆角 30"/>
            <p:cNvSpPr/>
            <p:nvPr/>
          </p:nvSpPr>
          <p:spPr bwMode="auto">
            <a:xfrm rot="1137149">
              <a:off x="4007405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 w="9525" cap="flat" cmpd="sng" algn="ctr">
              <a:solidFill>
                <a:srgbClr val="FFCC66"/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学</a:t>
              </a:r>
              <a:endPara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39" name="矩形: 圆角 31"/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 w="9525" cap="flat" cmpd="sng" algn="ctr">
              <a:solidFill>
                <a:srgbClr val="66CCFF">
                  <a:alpha val="18824"/>
                </a:srgb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习</a:t>
              </a:r>
              <a:endPara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  <p:sp>
        <p:nvSpPr>
          <p:cNvPr id="41" name="TextBox 47"/>
          <p:cNvSpPr txBox="1"/>
          <p:nvPr/>
        </p:nvSpPr>
        <p:spPr>
          <a:xfrm>
            <a:off x="1524663" y="1652697"/>
            <a:ext cx="9672235" cy="39693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endParaRPr lang="en-US" altLang="zh-CN" sz="2800" b="1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微妙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燥</a:t>
            </a:r>
            <a:r>
              <a:rPr lang="zh-CN" altLang="en-US" sz="2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热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沥</a:t>
            </a:r>
            <a:r>
              <a:rPr lang="zh-CN" altLang="en-US" sz="2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青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骤</a:t>
            </a:r>
            <a:r>
              <a:rPr lang="zh-CN" altLang="en-US" sz="2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雨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猝</a:t>
            </a:r>
            <a:r>
              <a:rPr lang="zh-CN" altLang="en-US" sz="2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至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窒</a:t>
            </a:r>
            <a:r>
              <a:rPr lang="zh-CN" altLang="en-US" sz="2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息</a:t>
            </a:r>
            <a:endParaRPr lang="zh-CN" altLang="en-US" sz="2800" b="1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en-US" altLang="zh-CN" sz="2800" b="1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吹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嘘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荧</a:t>
            </a:r>
            <a:r>
              <a:rPr lang="zh-CN" altLang="en-US" sz="2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光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筋</a:t>
            </a:r>
            <a:r>
              <a:rPr lang="zh-CN" altLang="en-US" sz="2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疲力尽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</a:t>
            </a:r>
            <a:r>
              <a:rPr lang="zh-CN" altLang="en-US" sz="2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和颜悦色      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炽</a:t>
            </a:r>
            <a:r>
              <a:rPr lang="zh-CN" altLang="en-US" sz="2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热</a:t>
            </a:r>
            <a:endParaRPr lang="zh-CN" altLang="en-US" sz="2800" b="1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en-US" altLang="zh-CN" sz="2800" b="1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踱         铀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 氯</a:t>
            </a: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化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镭         钋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1" name="TextBox 18"/>
          <p:cNvSpPr/>
          <p:nvPr/>
        </p:nvSpPr>
        <p:spPr>
          <a:xfrm>
            <a:off x="10074910" y="1991995"/>
            <a:ext cx="112204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/>
            <a:r>
              <a:rPr lang="en-US" sz="3600" b="1" dirty="0" err="1">
                <a:solidFill>
                  <a:srgbClr val="FF0000"/>
                </a:solidFill>
                <a:sym typeface="+mn-ea"/>
              </a:rPr>
              <a:t>zhì</a:t>
            </a:r>
            <a:endParaRPr lang="en-US" sz="3600" b="1" dirty="0" err="1">
              <a:solidFill>
                <a:srgbClr val="FF0000"/>
              </a:solidFill>
              <a:sym typeface="+mn-ea"/>
            </a:endParaRPr>
          </a:p>
        </p:txBody>
      </p:sp>
      <p:sp>
        <p:nvSpPr>
          <p:cNvPr id="55" name="TextBox 23"/>
          <p:cNvSpPr/>
          <p:nvPr/>
        </p:nvSpPr>
        <p:spPr>
          <a:xfrm>
            <a:off x="6814185" y="2007235"/>
            <a:ext cx="2359660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/>
            <a:r>
              <a:rPr lang="en-US" sz="3600" b="1" dirty="0" err="1">
                <a:solidFill>
                  <a:srgbClr val="FF0000"/>
                </a:solidFill>
                <a:sym typeface="+mn-ea"/>
              </a:rPr>
              <a:t>zhòu</a:t>
            </a:r>
            <a:r>
              <a:rPr lang="en-US" sz="3600" b="1" dirty="0" err="1">
                <a:solidFill>
                  <a:srgbClr val="FF0000"/>
                </a:solidFill>
                <a:sym typeface="+mn-ea"/>
              </a:rPr>
              <a:t>   </a:t>
            </a:r>
            <a:r>
              <a:rPr lang="en-US" sz="3600" b="1" dirty="0" err="1">
                <a:solidFill>
                  <a:srgbClr val="FF0000"/>
                </a:solidFill>
                <a:sym typeface="+mn-ea"/>
              </a:rPr>
              <a:t>cù</a:t>
            </a:r>
            <a:r>
              <a:rPr lang="en-US" sz="3600" b="1" dirty="0" err="1">
                <a:solidFill>
                  <a:srgbClr val="FF0000"/>
                </a:solidFill>
                <a:sym typeface="+mn-ea"/>
              </a:rPr>
              <a:t>          </a:t>
            </a:r>
            <a:endParaRPr lang="en-US" sz="3600" b="1" dirty="0" err="1">
              <a:solidFill>
                <a:srgbClr val="FF0000"/>
              </a:solidFill>
              <a:sym typeface="+mn-ea"/>
            </a:endParaRPr>
          </a:p>
        </p:txBody>
      </p:sp>
      <p:sp>
        <p:nvSpPr>
          <p:cNvPr id="56" name="TextBox 25"/>
          <p:cNvSpPr/>
          <p:nvPr/>
        </p:nvSpPr>
        <p:spPr>
          <a:xfrm>
            <a:off x="5359400" y="3318510"/>
            <a:ext cx="87439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/>
            <a:r>
              <a:rPr lang="en-US" sz="3600" b="1" dirty="0" err="1">
                <a:solidFill>
                  <a:srgbClr val="FF0000"/>
                </a:solidFill>
                <a:sym typeface="+mn-ea"/>
              </a:rPr>
              <a:t>jīn</a:t>
            </a:r>
            <a:endParaRPr lang="en-US" sz="3600" b="1" dirty="0" err="1">
              <a:solidFill>
                <a:srgbClr val="FF0000"/>
              </a:solidFill>
              <a:sym typeface="+mn-ea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1781810" y="3318510"/>
            <a:ext cx="810260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err="1">
                <a:solidFill>
                  <a:srgbClr val="FF0000"/>
                </a:solidFill>
              </a:rPr>
              <a:t>xū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3279775" y="3242310"/>
            <a:ext cx="1384300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err="1">
                <a:solidFill>
                  <a:srgbClr val="FF0000"/>
                </a:solidFill>
              </a:rPr>
              <a:t>yínɡ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5483860" y="2007235"/>
            <a:ext cx="595630" cy="64516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lvl="0" algn="l"/>
            <a:r>
              <a:rPr lang="en-US" sz="3600" b="1" dirty="0" err="1">
                <a:solidFill>
                  <a:srgbClr val="FF0000"/>
                </a:solidFill>
                <a:sym typeface="+mn-ea"/>
              </a:rPr>
              <a:t>lì</a:t>
            </a:r>
            <a:endParaRPr lang="en-US" sz="3600" b="1" dirty="0" err="1">
              <a:solidFill>
                <a:srgbClr val="FF0000"/>
              </a:solidFill>
              <a:sym typeface="+mn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310255" y="1991995"/>
            <a:ext cx="939165" cy="64516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lvl="0" algn="l"/>
            <a:r>
              <a:rPr lang="en-US" sz="3600" b="1" dirty="0" err="1">
                <a:solidFill>
                  <a:srgbClr val="FF0000"/>
                </a:solidFill>
                <a:sym typeface="+mn-ea"/>
              </a:rPr>
              <a:t>zào</a:t>
            </a:r>
            <a:endParaRPr lang="en-US" sz="3600" b="1" dirty="0" err="1">
              <a:solidFill>
                <a:srgbClr val="FF0000"/>
              </a:solidFill>
              <a:sym typeface="+mn-ea"/>
            </a:endParaRPr>
          </a:p>
        </p:txBody>
      </p:sp>
      <p:sp>
        <p:nvSpPr>
          <p:cNvPr id="6" name="TextBox 18"/>
          <p:cNvSpPr/>
          <p:nvPr/>
        </p:nvSpPr>
        <p:spPr>
          <a:xfrm>
            <a:off x="10029190" y="3228340"/>
            <a:ext cx="1122045" cy="645160"/>
          </a:xfrm>
          <a:prstGeom prst="rect">
            <a:avLst/>
          </a:prstGeom>
        </p:spPr>
        <p:txBody>
          <a:bodyPr wrap="square">
            <a:spAutoFit/>
          </a:bodyPr>
          <a:p>
            <a:pPr lvl="0" algn="l"/>
            <a:r>
              <a:rPr lang="en-US" sz="3600" b="1" dirty="0" err="1">
                <a:solidFill>
                  <a:srgbClr val="FF0000"/>
                </a:solidFill>
                <a:sym typeface="+mn-ea"/>
              </a:rPr>
              <a:t>chì</a:t>
            </a:r>
            <a:endParaRPr lang="en-US" sz="3600" b="1" dirty="0" err="1">
              <a:solidFill>
                <a:srgbClr val="FF0000"/>
              </a:solidFill>
              <a:sym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375410" y="4558030"/>
            <a:ext cx="1064260" cy="645160"/>
          </a:xfrm>
          <a:prstGeom prst="rect">
            <a:avLst/>
          </a:prstGeom>
        </p:spPr>
        <p:txBody>
          <a:bodyPr wrap="square">
            <a:spAutoFit/>
          </a:bodyPr>
          <a:p>
            <a:r>
              <a:rPr lang="en-US" sz="3600" b="1" dirty="0" err="1">
                <a:solidFill>
                  <a:srgbClr val="FF0000"/>
                </a:solidFill>
              </a:rPr>
              <a:t>duó</a:t>
            </a:r>
            <a:endParaRPr lang="en-US" sz="3600" b="1" dirty="0" err="1">
              <a:solidFill>
                <a:srgbClr val="FF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3238500" y="4558030"/>
            <a:ext cx="1148080" cy="645160"/>
          </a:xfrm>
          <a:prstGeom prst="rect">
            <a:avLst/>
          </a:prstGeom>
        </p:spPr>
        <p:txBody>
          <a:bodyPr wrap="square">
            <a:spAutoFit/>
          </a:bodyPr>
          <a:p>
            <a:r>
              <a:rPr lang="en-US" sz="3600" b="1" dirty="0" err="1">
                <a:solidFill>
                  <a:srgbClr val="FF0000"/>
                </a:solidFill>
              </a:rPr>
              <a:t>yóu</a:t>
            </a:r>
            <a:endParaRPr lang="en-US" sz="3600" b="1" dirty="0" err="1">
              <a:solidFill>
                <a:srgbClr val="FF0000"/>
              </a:solidFill>
            </a:endParaRPr>
          </a:p>
        </p:txBody>
      </p:sp>
      <p:sp>
        <p:nvSpPr>
          <p:cNvPr id="9" name="TextBox 25"/>
          <p:cNvSpPr/>
          <p:nvPr/>
        </p:nvSpPr>
        <p:spPr>
          <a:xfrm>
            <a:off x="5364480" y="4588510"/>
            <a:ext cx="1449705" cy="645160"/>
          </a:xfrm>
          <a:prstGeom prst="rect">
            <a:avLst/>
          </a:prstGeom>
        </p:spPr>
        <p:txBody>
          <a:bodyPr wrap="square">
            <a:spAutoFit/>
          </a:bodyPr>
          <a:p>
            <a:pPr lvl="0" algn="l"/>
            <a:r>
              <a:rPr lang="en-US" sz="3600" b="1" dirty="0" err="1">
                <a:solidFill>
                  <a:srgbClr val="FF0000"/>
                </a:solidFill>
                <a:sym typeface="+mn-ea"/>
              </a:rPr>
              <a:t>lǜ   léi</a:t>
            </a:r>
            <a:endParaRPr lang="en-US" sz="3600" b="1" dirty="0" err="1">
              <a:solidFill>
                <a:srgbClr val="FF0000"/>
              </a:solidFill>
              <a:sym typeface="+mn-ea"/>
            </a:endParaRPr>
          </a:p>
        </p:txBody>
      </p:sp>
      <p:sp>
        <p:nvSpPr>
          <p:cNvPr id="10" name="TextBox 18"/>
          <p:cNvSpPr/>
          <p:nvPr/>
        </p:nvSpPr>
        <p:spPr>
          <a:xfrm>
            <a:off x="7950835" y="4574540"/>
            <a:ext cx="1122045" cy="645160"/>
          </a:xfrm>
          <a:prstGeom prst="rect">
            <a:avLst/>
          </a:prstGeom>
        </p:spPr>
        <p:txBody>
          <a:bodyPr wrap="square">
            <a:spAutoFit/>
          </a:bodyPr>
          <a:p>
            <a:pPr lvl="0" algn="l"/>
            <a:r>
              <a:rPr lang="en-US" sz="3600" b="1" dirty="0" err="1">
                <a:solidFill>
                  <a:srgbClr val="FF0000"/>
                </a:solidFill>
                <a:sym typeface="+mn-ea"/>
              </a:rPr>
              <a:t>pō</a:t>
            </a:r>
            <a:endParaRPr lang="en-US" sz="3600" b="1" dirty="0" err="1">
              <a:solidFill>
                <a:srgbClr val="FF0000"/>
              </a:solidFill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5" grpId="0"/>
      <p:bldP spid="56" grpId="0"/>
      <p:bldP spid="57" grpId="0"/>
      <p:bldP spid="58" grpId="0"/>
      <p:bldP spid="2" grpId="0"/>
      <p:bldP spid="3" grpId="0"/>
      <p:bldP spid="6" grpId="0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图片包含 山, 自然, 天空, 雪花&#10;&#10;已生成极高可信度的说明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3775" y="1585094"/>
            <a:ext cx="602376" cy="849864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1356151" y="2866030"/>
            <a:ext cx="9507467" cy="1569660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自读课文，探究下列问题：</a:t>
            </a:r>
            <a:endParaRPr lang="en-US" altLang="zh-CN" sz="3200" dirty="0"/>
          </a:p>
          <a:p>
            <a:r>
              <a:rPr lang="zh-CN" altLang="en-US" sz="3200" dirty="0"/>
              <a:t>        文章以</a:t>
            </a:r>
            <a:r>
              <a:rPr lang="en-US" altLang="zh-CN" sz="3200" dirty="0"/>
              <a:t>《</a:t>
            </a:r>
            <a:r>
              <a:rPr lang="zh-CN" altLang="en-US" sz="3200" dirty="0"/>
              <a:t>美丽的颜色</a:t>
            </a:r>
            <a:r>
              <a:rPr lang="en-US" altLang="zh-CN" sz="3200" dirty="0"/>
              <a:t>》</a:t>
            </a:r>
            <a:r>
              <a:rPr lang="zh-CN" altLang="en-US" sz="3200" dirty="0"/>
              <a:t>为题，请你结合文本说说</a:t>
            </a:r>
            <a:r>
              <a:rPr lang="zh-CN" altLang="en-US" sz="3200" u="sng" dirty="0">
                <a:solidFill>
                  <a:srgbClr val="FF0000"/>
                </a:solidFill>
              </a:rPr>
              <a:t>“美丽的颜色”有哪些内涵</a:t>
            </a:r>
            <a:r>
              <a:rPr lang="zh-CN" altLang="en-US" sz="3200" dirty="0"/>
              <a:t>？</a:t>
            </a:r>
            <a:endParaRPr lang="zh-CN" altLang="en-US" sz="3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图片包含 山, 自然, 天空, 雪花&#10;&#10;已生成极高可信度的说明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3775" y="1585094"/>
            <a:ext cx="602376" cy="849864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1054963" y="2434958"/>
            <a:ext cx="927592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美丽的颜色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内涵：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“美丽的颜色”一语双关，揭示文章主题，既写出了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镭的颜色美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也赞扬了居里夫妇对科学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执着的追求与为科学献身的精神美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同时也体现了他们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人格的高贵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！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图片包含 山, 自然, 天空, 雪花&#10;&#10;已生成极高可信度的说明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3775" y="1585094"/>
            <a:ext cx="602376" cy="84986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534</Words>
  <Application>WPS 演示</Application>
  <PresentationFormat>宽屏</PresentationFormat>
  <Paragraphs>62</Paragraphs>
  <Slides>6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35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6</vt:i4>
      </vt:variant>
    </vt:vector>
  </HeadingPairs>
  <TitlesOfParts>
    <vt:vector size="43" baseType="lpstr">
      <vt:lpstr>Arial</vt:lpstr>
      <vt:lpstr>宋体</vt:lpstr>
      <vt:lpstr>Wingdings</vt:lpstr>
      <vt:lpstr>微软雅黑</vt:lpstr>
      <vt:lpstr>Calibri</vt:lpstr>
      <vt:lpstr>黑体</vt:lpstr>
      <vt:lpstr>楷体</vt:lpstr>
      <vt:lpstr>Arial Unicode MS</vt:lpstr>
      <vt:lpstr>等线</vt:lpstr>
      <vt:lpstr>Arial</vt:lpstr>
      <vt:lpstr>Lato Light</vt:lpstr>
      <vt:lpstr>Lato Regular</vt:lpstr>
      <vt:lpstr>Aller Light</vt:lpstr>
      <vt:lpstr>Gill Sans</vt:lpstr>
      <vt:lpstr>Helvetica Neue</vt:lpstr>
      <vt:lpstr>Calibri Light</vt:lpstr>
      <vt:lpstr>Impact</vt:lpstr>
      <vt:lpstr>造字工房尚雅体演示版常规体</vt:lpstr>
      <vt:lpstr>Roboto light</vt:lpstr>
      <vt:lpstr>FontAwesome</vt:lpstr>
      <vt:lpstr>MS PGothic</vt:lpstr>
      <vt:lpstr>Roboto Light</vt:lpstr>
      <vt:lpstr>Clear Sans</vt:lpstr>
      <vt:lpstr>Roboto</vt:lpstr>
      <vt:lpstr>Lato Light</vt:lpstr>
      <vt:lpstr>Clear Sans Light</vt:lpstr>
      <vt:lpstr>Fira Sans SemiBold</vt:lpstr>
      <vt:lpstr>Helvetica Light</vt:lpstr>
      <vt:lpstr>Helvetica</vt:lpstr>
      <vt:lpstr>Roboto Black</vt:lpstr>
      <vt:lpstr>等线 Light</vt:lpstr>
      <vt:lpstr>Segoe Print</vt:lpstr>
      <vt:lpstr>Gill Sans MT</vt:lpstr>
      <vt:lpstr>Yu Gothic UI</vt:lpstr>
      <vt:lpstr>Yu Gothic UI Light</vt:lpstr>
      <vt:lpstr>Office 主题​​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小清新PPT</dc:title>
  <dc:creator>NAT</dc:creator>
  <cp:keywords>RP</cp:keywords>
  <dc:description>RP</dc:description>
  <dc:subject>RP</dc:subject>
  <cp:category>RP</cp:category>
  <cp:lastModifiedBy>577570579</cp:lastModifiedBy>
  <cp:revision>19</cp:revision>
  <dcterms:created xsi:type="dcterms:W3CDTF">2017-07-10T08:48:00Z</dcterms:created>
  <dcterms:modified xsi:type="dcterms:W3CDTF">2018-09-17T09:11:30Z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2052-10.1.0.7401</vt:lpwstr>
  </property>
</Properties>
</file>