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1" r:id="rId6"/>
    <p:sldId id="262" r:id="rId7"/>
    <p:sldId id="263" r:id="rId8"/>
    <p:sldId id="270" r:id="rId9"/>
    <p:sldId id="264" r:id="rId10"/>
    <p:sldId id="286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  <p:sldId id="273" r:id="rId20"/>
    <p:sldId id="275" r:id="rId21"/>
    <p:sldId id="277" r:id="rId22"/>
    <p:sldId id="276" r:id="rId23"/>
    <p:sldId id="287" r:id="rId24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GIF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GIF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9730" name="文本框 329729"/>
          <p:cNvSpPr txBox="1"/>
          <p:nvPr/>
        </p:nvSpPr>
        <p:spPr>
          <a:xfrm>
            <a:off x="7032625" y="3644900"/>
            <a:ext cx="1905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dirty="0">
                <a:solidFill>
                  <a:srgbClr val="66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都德</a:t>
            </a:r>
            <a:endParaRPr lang="zh-CN" altLang="en-US" sz="5400" b="1" dirty="0">
              <a:solidFill>
                <a:srgbClr val="66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29731" name="十字星 329730"/>
          <p:cNvSpPr/>
          <p:nvPr/>
        </p:nvSpPr>
        <p:spPr>
          <a:xfrm rot="1759635">
            <a:off x="5181600" y="3581400"/>
            <a:ext cx="762000" cy="457200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FC9FCB">
                  <a:alpha val="100000"/>
                </a:srgbClr>
              </a:gs>
              <a:gs pos="13000">
                <a:srgbClr val="F8B049">
                  <a:alpha val="100000"/>
                </a:srgbClr>
              </a:gs>
              <a:gs pos="21001">
                <a:srgbClr val="F8B049">
                  <a:alpha val="100000"/>
                </a:srgbClr>
              </a:gs>
              <a:gs pos="63000">
                <a:srgbClr val="FEE7F2">
                  <a:alpha val="100000"/>
                </a:srgbClr>
              </a:gs>
              <a:gs pos="67000">
                <a:srgbClr val="F952A0">
                  <a:alpha val="100000"/>
                </a:srgbClr>
              </a:gs>
              <a:gs pos="69000">
                <a:srgbClr val="C50849">
                  <a:alpha val="100000"/>
                </a:srgbClr>
              </a:gs>
              <a:gs pos="82001">
                <a:srgbClr val="B43E85">
                  <a:alpha val="100000"/>
                </a:srgbClr>
              </a:gs>
              <a:gs pos="100000">
                <a:srgbClr val="F8B049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9732" name="十字星 329731"/>
          <p:cNvSpPr/>
          <p:nvPr/>
        </p:nvSpPr>
        <p:spPr>
          <a:xfrm rot="2972726">
            <a:off x="4076700" y="1485900"/>
            <a:ext cx="609600" cy="838200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FFF200">
                  <a:alpha val="100000"/>
                </a:srgbClr>
              </a:gs>
              <a:gs pos="45000">
                <a:srgbClr val="FF7A00">
                  <a:alpha val="100000"/>
                </a:srgbClr>
              </a:gs>
              <a:gs pos="70000">
                <a:srgbClr val="FF0300">
                  <a:alpha val="100000"/>
                </a:srgbClr>
              </a:gs>
              <a:gs pos="100000">
                <a:srgbClr val="4D0808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9733" name="十字星 329732"/>
          <p:cNvSpPr/>
          <p:nvPr/>
        </p:nvSpPr>
        <p:spPr>
          <a:xfrm rot="-3085355">
            <a:off x="8648700" y="5372100"/>
            <a:ext cx="762000" cy="838200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CBCBCB">
                  <a:alpha val="100000"/>
                </a:srgbClr>
              </a:gs>
              <a:gs pos="13000">
                <a:srgbClr val="5F5F5F">
                  <a:alpha val="100000"/>
                </a:srgbClr>
              </a:gs>
              <a:gs pos="21001">
                <a:srgbClr val="5F5F5F">
                  <a:alpha val="100000"/>
                </a:srgbClr>
              </a:gs>
              <a:gs pos="63000">
                <a:srgbClr val="FFFFFF">
                  <a:alpha val="100000"/>
                </a:srgbClr>
              </a:gs>
              <a:gs pos="67000">
                <a:srgbClr val="B2B2B2">
                  <a:alpha val="100000"/>
                </a:srgbClr>
              </a:gs>
              <a:gs pos="69000">
                <a:srgbClr val="292929">
                  <a:alpha val="100000"/>
                </a:srgbClr>
              </a:gs>
              <a:gs pos="82001">
                <a:srgbClr val="777777">
                  <a:alpha val="100000"/>
                </a:srgbClr>
              </a:gs>
              <a:gs pos="100000">
                <a:srgbClr val="EAEAEA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9734" name="十字星 329733"/>
          <p:cNvSpPr/>
          <p:nvPr/>
        </p:nvSpPr>
        <p:spPr>
          <a:xfrm rot="1759635">
            <a:off x="8610600" y="381000"/>
            <a:ext cx="685800" cy="838200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825600">
                  <a:alpha val="100000"/>
                </a:srgbClr>
              </a:gs>
              <a:gs pos="13000">
                <a:srgbClr val="FFA800">
                  <a:alpha val="100000"/>
                </a:srgbClr>
              </a:gs>
              <a:gs pos="28000">
                <a:srgbClr val="825600">
                  <a:alpha val="100000"/>
                </a:srgbClr>
              </a:gs>
              <a:gs pos="42999">
                <a:srgbClr val="FFA800">
                  <a:alpha val="100000"/>
                </a:srgbClr>
              </a:gs>
              <a:gs pos="58000">
                <a:srgbClr val="825600">
                  <a:alpha val="100000"/>
                </a:srgbClr>
              </a:gs>
              <a:gs pos="72000">
                <a:srgbClr val="FFA800">
                  <a:alpha val="100000"/>
                </a:srgbClr>
              </a:gs>
              <a:gs pos="87000">
                <a:srgbClr val="825600">
                  <a:alpha val="100000"/>
                </a:srgbClr>
              </a:gs>
              <a:gs pos="100000">
                <a:srgbClr val="FFA800">
                  <a:alpha val="100000"/>
                </a:srgbClr>
              </a:gs>
            </a:gsLst>
            <a:lin ang="27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9735" name="十字星 329734"/>
          <p:cNvSpPr/>
          <p:nvPr/>
        </p:nvSpPr>
        <p:spPr>
          <a:xfrm rot="-140468">
            <a:off x="6934200" y="2743200"/>
            <a:ext cx="685800" cy="609600"/>
          </a:xfrm>
          <a:prstGeom prst="star4">
            <a:avLst>
              <a:gd name="adj" fmla="val 50000"/>
            </a:avLst>
          </a:prstGeom>
          <a:gradFill rotWithShape="0">
            <a:gsLst>
              <a:gs pos="0">
                <a:srgbClr val="CCCCFF">
                  <a:alpha val="100000"/>
                </a:srgbClr>
              </a:gs>
              <a:gs pos="17999">
                <a:srgbClr val="99CCFF">
                  <a:alpha val="100000"/>
                </a:srgbClr>
              </a:gs>
              <a:gs pos="36000">
                <a:srgbClr val="9966FF">
                  <a:alpha val="100000"/>
                </a:srgbClr>
              </a:gs>
              <a:gs pos="61000">
                <a:srgbClr val="CC99FF">
                  <a:alpha val="100000"/>
                </a:srgbClr>
              </a:gs>
              <a:gs pos="82001">
                <a:srgbClr val="99CCFF">
                  <a:alpha val="100000"/>
                </a:srgbClr>
              </a:gs>
              <a:gs pos="100000">
                <a:srgbClr val="CCCCFF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9736" name="十字星 329735"/>
          <p:cNvSpPr/>
          <p:nvPr/>
        </p:nvSpPr>
        <p:spPr>
          <a:xfrm rot="1759635">
            <a:off x="9067800" y="2286000"/>
            <a:ext cx="762000" cy="838200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FF3399">
                  <a:alpha val="100000"/>
                </a:srgbClr>
              </a:gs>
              <a:gs pos="25000">
                <a:srgbClr val="FF6633">
                  <a:alpha val="100000"/>
                </a:srgbClr>
              </a:gs>
              <a:gs pos="50000">
                <a:srgbClr val="FFFF00">
                  <a:alpha val="100000"/>
                </a:srgbClr>
              </a:gs>
              <a:gs pos="75000">
                <a:srgbClr val="01A78F">
                  <a:alpha val="100000"/>
                </a:srgbClr>
              </a:gs>
              <a:gs pos="100000">
                <a:srgbClr val="3366FF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9737" name="十字星 329736"/>
          <p:cNvSpPr/>
          <p:nvPr/>
        </p:nvSpPr>
        <p:spPr>
          <a:xfrm rot="1759635">
            <a:off x="3000375" y="3716338"/>
            <a:ext cx="838200" cy="588962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000082">
                  <a:alpha val="100000"/>
                </a:srgbClr>
              </a:gs>
              <a:gs pos="13000">
                <a:srgbClr val="0047FF">
                  <a:alpha val="100000"/>
                </a:srgbClr>
              </a:gs>
              <a:gs pos="28000">
                <a:srgbClr val="000082">
                  <a:alpha val="100000"/>
                </a:srgbClr>
              </a:gs>
              <a:gs pos="42999">
                <a:srgbClr val="0047FF">
                  <a:alpha val="100000"/>
                </a:srgbClr>
              </a:gs>
              <a:gs pos="58000">
                <a:srgbClr val="000082">
                  <a:alpha val="100000"/>
                </a:srgbClr>
              </a:gs>
              <a:gs pos="72000">
                <a:srgbClr val="0047FF">
                  <a:alpha val="100000"/>
                </a:srgbClr>
              </a:gs>
              <a:gs pos="87000">
                <a:srgbClr val="000082">
                  <a:alpha val="100000"/>
                </a:srgbClr>
              </a:gs>
              <a:gs pos="100000">
                <a:srgbClr val="0047FF">
                  <a:alpha val="100000"/>
                </a:srgbClr>
              </a:gs>
            </a:gsLst>
            <a:lin ang="2700000" scaled="1"/>
            <a:tileRect/>
          </a:gradFill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9738" name="十字星 329737"/>
          <p:cNvSpPr/>
          <p:nvPr/>
        </p:nvSpPr>
        <p:spPr>
          <a:xfrm rot="1759635">
            <a:off x="9296400" y="4114800"/>
            <a:ext cx="838200" cy="588963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000082">
                  <a:alpha val="100000"/>
                </a:srgbClr>
              </a:gs>
              <a:gs pos="13000">
                <a:srgbClr val="0047FF">
                  <a:alpha val="100000"/>
                </a:srgbClr>
              </a:gs>
              <a:gs pos="28000">
                <a:srgbClr val="000082">
                  <a:alpha val="100000"/>
                </a:srgbClr>
              </a:gs>
              <a:gs pos="42999">
                <a:srgbClr val="0047FF">
                  <a:alpha val="100000"/>
                </a:srgbClr>
              </a:gs>
              <a:gs pos="58000">
                <a:srgbClr val="000082">
                  <a:alpha val="100000"/>
                </a:srgbClr>
              </a:gs>
              <a:gs pos="72000">
                <a:srgbClr val="0047FF">
                  <a:alpha val="100000"/>
                </a:srgbClr>
              </a:gs>
              <a:gs pos="87000">
                <a:srgbClr val="000082">
                  <a:alpha val="100000"/>
                </a:srgbClr>
              </a:gs>
              <a:gs pos="100000">
                <a:srgbClr val="0047FF">
                  <a:alpha val="100000"/>
                </a:srgbClr>
              </a:gs>
            </a:gsLst>
            <a:lin ang="2700000" scaled="1"/>
            <a:tileRect/>
          </a:gradFill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9739" name="十字星 329738"/>
          <p:cNvSpPr/>
          <p:nvPr/>
        </p:nvSpPr>
        <p:spPr>
          <a:xfrm rot="2019652">
            <a:off x="2971800" y="5486400"/>
            <a:ext cx="457200" cy="762000"/>
          </a:xfrm>
          <a:prstGeom prst="star4">
            <a:avLst>
              <a:gd name="adj" fmla="val 12500"/>
            </a:avLst>
          </a:prstGeom>
          <a:gradFill rotWithShape="0">
            <a:gsLst>
              <a:gs pos="0">
                <a:srgbClr val="D6B19C">
                  <a:alpha val="100000"/>
                </a:srgbClr>
              </a:gs>
              <a:gs pos="30000">
                <a:srgbClr val="D49E6C">
                  <a:alpha val="100000"/>
                </a:srgbClr>
              </a:gs>
              <a:gs pos="70000">
                <a:srgbClr val="A65528">
                  <a:alpha val="100000"/>
                </a:srgbClr>
              </a:gs>
              <a:gs pos="100000">
                <a:srgbClr val="66301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9740" name="十字星 329739"/>
          <p:cNvSpPr/>
          <p:nvPr/>
        </p:nvSpPr>
        <p:spPr>
          <a:xfrm rot="1405161">
            <a:off x="1828800" y="2743200"/>
            <a:ext cx="914400" cy="990600"/>
          </a:xfrm>
          <a:prstGeom prst="star4">
            <a:avLst>
              <a:gd name="adj" fmla="val 7639"/>
            </a:avLst>
          </a:prstGeom>
          <a:gradFill rotWithShape="0">
            <a:gsLst>
              <a:gs pos="0">
                <a:srgbClr val="CCCCFF">
                  <a:alpha val="100000"/>
                </a:srgbClr>
              </a:gs>
              <a:gs pos="17999">
                <a:srgbClr val="99CCFF">
                  <a:alpha val="100000"/>
                </a:srgbClr>
              </a:gs>
              <a:gs pos="36000">
                <a:srgbClr val="9966FF">
                  <a:alpha val="100000"/>
                </a:srgbClr>
              </a:gs>
              <a:gs pos="61000">
                <a:srgbClr val="CC99FF">
                  <a:alpha val="100000"/>
                </a:srgbClr>
              </a:gs>
              <a:gs pos="82001">
                <a:srgbClr val="99CCFF">
                  <a:alpha val="100000"/>
                </a:srgbClr>
              </a:gs>
              <a:gs pos="100000">
                <a:srgbClr val="CCCCFF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FF99CC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9741" name="十字星 329740"/>
          <p:cNvSpPr/>
          <p:nvPr/>
        </p:nvSpPr>
        <p:spPr>
          <a:xfrm rot="3251817">
            <a:off x="5926138" y="4208463"/>
            <a:ext cx="720725" cy="838200"/>
          </a:xfrm>
          <a:prstGeom prst="star4">
            <a:avLst>
              <a:gd name="adj" fmla="val 10417"/>
            </a:avLst>
          </a:prstGeom>
          <a:gradFill rotWithShape="0">
            <a:gsLst>
              <a:gs pos="0">
                <a:srgbClr val="A603AB">
                  <a:alpha val="100000"/>
                </a:srgbClr>
              </a:gs>
              <a:gs pos="21001">
                <a:srgbClr val="0819FB">
                  <a:alpha val="100000"/>
                </a:srgbClr>
              </a:gs>
              <a:gs pos="35001">
                <a:srgbClr val="1A8D48">
                  <a:alpha val="100000"/>
                </a:srgbClr>
              </a:gs>
              <a:gs pos="52000">
                <a:srgbClr val="FFFF00">
                  <a:alpha val="100000"/>
                </a:srgbClr>
              </a:gs>
              <a:gs pos="73000">
                <a:srgbClr val="EE3F17">
                  <a:alpha val="100000"/>
                </a:srgbClr>
              </a:gs>
              <a:gs pos="88000">
                <a:srgbClr val="E81766">
                  <a:alpha val="100000"/>
                </a:srgbClr>
              </a:gs>
              <a:gs pos="100000">
                <a:srgbClr val="A603AB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329742" name="图片 329741" descr="最后一课"/>
          <p:cNvPicPr preferRelativeResize="0"/>
          <p:nvPr/>
        </p:nvPicPr>
        <p:blipFill>
          <a:blip r:embed="rId1">
            <a:lum bright="4004" contrast="-70000"/>
          </a:blip>
          <a:stretch>
            <a:fillRect/>
          </a:stretch>
        </p:blipFill>
        <p:spPr>
          <a:xfrm>
            <a:off x="2514600" y="838200"/>
            <a:ext cx="6934200" cy="3657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9744" name="图片 329743" descr="07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066800"/>
            <a:ext cx="8915400" cy="2359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9254" name="图片 309253" descr="都德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635" y="466090"/>
            <a:ext cx="4248150" cy="541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257" name="文本框 309256"/>
          <p:cNvSpPr txBox="1"/>
          <p:nvPr/>
        </p:nvSpPr>
        <p:spPr>
          <a:xfrm>
            <a:off x="5030470" y="1484630"/>
            <a:ext cx="6781800" cy="3873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5400" b="1" dirty="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5400" b="1" dirty="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作者都德</a:t>
            </a:r>
            <a:br>
              <a:rPr lang="zh-CN" altLang="en-US" sz="5400" b="1" dirty="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rPr>
            </a:br>
            <a:r>
              <a:rPr lang="en-US" altLang="zh-CN" sz="3600" b="1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(1840——1897) </a:t>
            </a:r>
            <a:r>
              <a:rPr lang="zh-CN" altLang="en-US" sz="54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法国作家</a:t>
            </a:r>
            <a:br>
              <a:rPr lang="zh-CN" altLang="en-US" sz="4000" b="1" dirty="0">
                <a:solidFill>
                  <a:srgbClr val="FF9933"/>
                </a:solidFill>
                <a:latin typeface="Tahoma" panose="020B0604030504040204" pitchFamily="34" charset="0"/>
                <a:ea typeface="宋体" panose="02010600030101010101" pitchFamily="2" charset="-122"/>
              </a:rPr>
            </a:br>
            <a:endParaRPr lang="zh-CN" altLang="en-US" sz="4000" b="1" dirty="0">
              <a:solidFill>
                <a:srgbClr val="FF9933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主要作品：短篇小说</a:t>
            </a:r>
            <a:r>
              <a:rPr lang="en-US" altLang="zh-CN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最后一课</a:t>
            </a:r>
            <a:r>
              <a:rPr lang="en-US" altLang="zh-CN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柏林之围</a:t>
            </a:r>
            <a:r>
              <a:rPr lang="en-US" altLang="zh-CN" sz="4000" b="1">
                <a:solidFill>
                  <a:srgbClr val="99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》</a:t>
            </a:r>
            <a:endParaRPr lang="en-US" altLang="zh-CN" sz="4000" b="1">
              <a:solidFill>
                <a:srgbClr val="99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09259" name="标题 309258"/>
          <p:cNvSpPr>
            <a:spLocks noGrp="1"/>
          </p:cNvSpPr>
          <p:nvPr>
            <p:ph type="title"/>
          </p:nvPr>
        </p:nvSpPr>
        <p:spPr>
          <a:xfrm>
            <a:off x="6061710" y="189230"/>
            <a:ext cx="3707765" cy="762000"/>
          </a:xfrm>
        </p:spPr>
        <p:txBody>
          <a:bodyPr anchor="ctr">
            <a:normAutofit fontScale="90000"/>
          </a:bodyPr>
          <a:p>
            <a:r>
              <a:rPr lang="zh-CN" altLang="en-US" sz="4800" b="1" dirty="0">
                <a:solidFill>
                  <a:srgbClr val="0000FF"/>
                </a:solidFill>
              </a:rPr>
              <a:t>一、作者简介</a:t>
            </a:r>
            <a:endParaRPr lang="zh-CN" altLang="en-US" sz="4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1970" name="图片 211969" descr="普法战争形势１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3830" y="123825"/>
            <a:ext cx="11952605" cy="6499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71" name="标题 211970"/>
          <p:cNvSpPr>
            <a:spLocks noGrp="1"/>
          </p:cNvSpPr>
          <p:nvPr>
            <p:ph type="title"/>
          </p:nvPr>
        </p:nvSpPr>
        <p:spPr>
          <a:xfrm>
            <a:off x="163830" y="10795"/>
            <a:ext cx="8229600" cy="1028700"/>
          </a:xfrm>
        </p:spPr>
        <p:txBody>
          <a:bodyPr anchor="ctr"/>
          <a:p>
            <a:r>
              <a:rPr lang="zh-CN" altLang="en-US" dirty="0"/>
              <a:t>简介时代背景 </a:t>
            </a:r>
            <a:endParaRPr lang="zh-CN" altLang="en-US" dirty="0"/>
          </a:p>
        </p:txBody>
      </p:sp>
      <p:grpSp>
        <p:nvGrpSpPr>
          <p:cNvPr id="211972" name="组合 211971"/>
          <p:cNvGrpSpPr/>
          <p:nvPr/>
        </p:nvGrpSpPr>
        <p:grpSpPr>
          <a:xfrm>
            <a:off x="6981825" y="3143250"/>
            <a:ext cx="1238250" cy="1962150"/>
            <a:chOff x="3438" y="1980"/>
            <a:chExt cx="780" cy="1236"/>
          </a:xfrm>
        </p:grpSpPr>
        <p:sp>
          <p:nvSpPr>
            <p:cNvPr id="211973" name="任意多边形 211972"/>
            <p:cNvSpPr/>
            <p:nvPr/>
          </p:nvSpPr>
          <p:spPr>
            <a:xfrm>
              <a:off x="3438" y="1980"/>
              <a:ext cx="780" cy="1236"/>
            </a:xfrm>
            <a:custGeom>
              <a:avLst/>
              <a:gdLst/>
              <a:ahLst/>
              <a:cxnLst/>
              <a:pathLst>
                <a:path w="780" h="1236">
                  <a:moveTo>
                    <a:pt x="186" y="1218"/>
                  </a:moveTo>
                  <a:cubicBezTo>
                    <a:pt x="172" y="1175"/>
                    <a:pt x="181" y="1193"/>
                    <a:pt x="162" y="1164"/>
                  </a:cubicBezTo>
                  <a:cubicBezTo>
                    <a:pt x="170" y="1072"/>
                    <a:pt x="199" y="987"/>
                    <a:pt x="228" y="900"/>
                  </a:cubicBezTo>
                  <a:cubicBezTo>
                    <a:pt x="248" y="839"/>
                    <a:pt x="256" y="766"/>
                    <a:pt x="264" y="702"/>
                  </a:cubicBezTo>
                  <a:cubicBezTo>
                    <a:pt x="262" y="643"/>
                    <a:pt x="288" y="564"/>
                    <a:pt x="234" y="528"/>
                  </a:cubicBezTo>
                  <a:cubicBezTo>
                    <a:pt x="213" y="496"/>
                    <a:pt x="169" y="468"/>
                    <a:pt x="132" y="456"/>
                  </a:cubicBezTo>
                  <a:cubicBezTo>
                    <a:pt x="117" y="411"/>
                    <a:pt x="139" y="465"/>
                    <a:pt x="108" y="426"/>
                  </a:cubicBezTo>
                  <a:cubicBezTo>
                    <a:pt x="104" y="421"/>
                    <a:pt x="106" y="413"/>
                    <a:pt x="102" y="408"/>
                  </a:cubicBezTo>
                  <a:cubicBezTo>
                    <a:pt x="97" y="401"/>
                    <a:pt x="90" y="396"/>
                    <a:pt x="84" y="390"/>
                  </a:cubicBezTo>
                  <a:cubicBezTo>
                    <a:pt x="70" y="347"/>
                    <a:pt x="90" y="399"/>
                    <a:pt x="60" y="354"/>
                  </a:cubicBezTo>
                  <a:cubicBezTo>
                    <a:pt x="56" y="349"/>
                    <a:pt x="57" y="342"/>
                    <a:pt x="54" y="336"/>
                  </a:cubicBezTo>
                  <a:cubicBezTo>
                    <a:pt x="15" y="266"/>
                    <a:pt x="41" y="334"/>
                    <a:pt x="18" y="264"/>
                  </a:cubicBezTo>
                  <a:cubicBezTo>
                    <a:pt x="14" y="252"/>
                    <a:pt x="10" y="240"/>
                    <a:pt x="6" y="228"/>
                  </a:cubicBezTo>
                  <a:cubicBezTo>
                    <a:pt x="4" y="222"/>
                    <a:pt x="0" y="210"/>
                    <a:pt x="0" y="210"/>
                  </a:cubicBezTo>
                  <a:cubicBezTo>
                    <a:pt x="10" y="161"/>
                    <a:pt x="34" y="117"/>
                    <a:pt x="54" y="72"/>
                  </a:cubicBezTo>
                  <a:cubicBezTo>
                    <a:pt x="59" y="60"/>
                    <a:pt x="55" y="43"/>
                    <a:pt x="66" y="36"/>
                  </a:cubicBezTo>
                  <a:cubicBezTo>
                    <a:pt x="84" y="24"/>
                    <a:pt x="102" y="18"/>
                    <a:pt x="120" y="6"/>
                  </a:cubicBezTo>
                  <a:cubicBezTo>
                    <a:pt x="164" y="12"/>
                    <a:pt x="203" y="14"/>
                    <a:pt x="246" y="0"/>
                  </a:cubicBezTo>
                  <a:cubicBezTo>
                    <a:pt x="246" y="0"/>
                    <a:pt x="285" y="9"/>
                    <a:pt x="288" y="12"/>
                  </a:cubicBezTo>
                  <a:cubicBezTo>
                    <a:pt x="327" y="51"/>
                    <a:pt x="327" y="120"/>
                    <a:pt x="372" y="150"/>
                  </a:cubicBezTo>
                  <a:cubicBezTo>
                    <a:pt x="379" y="171"/>
                    <a:pt x="396" y="184"/>
                    <a:pt x="414" y="198"/>
                  </a:cubicBezTo>
                  <a:cubicBezTo>
                    <a:pt x="425" y="207"/>
                    <a:pt x="450" y="222"/>
                    <a:pt x="450" y="222"/>
                  </a:cubicBezTo>
                  <a:cubicBezTo>
                    <a:pt x="469" y="250"/>
                    <a:pt x="492" y="243"/>
                    <a:pt x="522" y="252"/>
                  </a:cubicBezTo>
                  <a:cubicBezTo>
                    <a:pt x="564" y="264"/>
                    <a:pt x="599" y="273"/>
                    <a:pt x="642" y="282"/>
                  </a:cubicBezTo>
                  <a:cubicBezTo>
                    <a:pt x="647" y="283"/>
                    <a:pt x="678" y="290"/>
                    <a:pt x="684" y="294"/>
                  </a:cubicBezTo>
                  <a:cubicBezTo>
                    <a:pt x="697" y="301"/>
                    <a:pt x="720" y="318"/>
                    <a:pt x="720" y="318"/>
                  </a:cubicBezTo>
                  <a:cubicBezTo>
                    <a:pt x="724" y="324"/>
                    <a:pt x="726" y="331"/>
                    <a:pt x="732" y="336"/>
                  </a:cubicBezTo>
                  <a:cubicBezTo>
                    <a:pt x="737" y="340"/>
                    <a:pt x="746" y="338"/>
                    <a:pt x="750" y="342"/>
                  </a:cubicBezTo>
                  <a:cubicBezTo>
                    <a:pt x="771" y="363"/>
                    <a:pt x="772" y="373"/>
                    <a:pt x="780" y="396"/>
                  </a:cubicBezTo>
                  <a:cubicBezTo>
                    <a:pt x="766" y="439"/>
                    <a:pt x="779" y="425"/>
                    <a:pt x="750" y="444"/>
                  </a:cubicBezTo>
                  <a:cubicBezTo>
                    <a:pt x="740" y="475"/>
                    <a:pt x="718" y="505"/>
                    <a:pt x="702" y="534"/>
                  </a:cubicBezTo>
                  <a:cubicBezTo>
                    <a:pt x="695" y="547"/>
                    <a:pt x="683" y="556"/>
                    <a:pt x="678" y="570"/>
                  </a:cubicBezTo>
                  <a:cubicBezTo>
                    <a:pt x="668" y="601"/>
                    <a:pt x="658" y="635"/>
                    <a:pt x="630" y="654"/>
                  </a:cubicBezTo>
                  <a:cubicBezTo>
                    <a:pt x="602" y="696"/>
                    <a:pt x="618" y="682"/>
                    <a:pt x="588" y="702"/>
                  </a:cubicBezTo>
                  <a:cubicBezTo>
                    <a:pt x="584" y="708"/>
                    <a:pt x="581" y="715"/>
                    <a:pt x="576" y="720"/>
                  </a:cubicBezTo>
                  <a:cubicBezTo>
                    <a:pt x="571" y="725"/>
                    <a:pt x="563" y="726"/>
                    <a:pt x="558" y="732"/>
                  </a:cubicBezTo>
                  <a:cubicBezTo>
                    <a:pt x="547" y="746"/>
                    <a:pt x="543" y="771"/>
                    <a:pt x="534" y="786"/>
                  </a:cubicBezTo>
                  <a:cubicBezTo>
                    <a:pt x="514" y="822"/>
                    <a:pt x="491" y="856"/>
                    <a:pt x="474" y="894"/>
                  </a:cubicBezTo>
                  <a:cubicBezTo>
                    <a:pt x="461" y="923"/>
                    <a:pt x="451" y="955"/>
                    <a:pt x="438" y="984"/>
                  </a:cubicBezTo>
                  <a:cubicBezTo>
                    <a:pt x="415" y="1037"/>
                    <a:pt x="411" y="1124"/>
                    <a:pt x="360" y="1158"/>
                  </a:cubicBezTo>
                  <a:cubicBezTo>
                    <a:pt x="346" y="1201"/>
                    <a:pt x="359" y="1187"/>
                    <a:pt x="330" y="1206"/>
                  </a:cubicBezTo>
                  <a:cubicBezTo>
                    <a:pt x="328" y="1212"/>
                    <a:pt x="329" y="1220"/>
                    <a:pt x="324" y="1224"/>
                  </a:cubicBezTo>
                  <a:cubicBezTo>
                    <a:pt x="314" y="1231"/>
                    <a:pt x="288" y="1236"/>
                    <a:pt x="288" y="1236"/>
                  </a:cubicBezTo>
                  <a:cubicBezTo>
                    <a:pt x="251" y="1224"/>
                    <a:pt x="229" y="1218"/>
                    <a:pt x="186" y="1218"/>
                  </a:cubicBezTo>
                  <a:close/>
                </a:path>
              </a:pathLst>
            </a:custGeom>
            <a:solidFill>
              <a:srgbClr val="FF0000">
                <a:alpha val="77000"/>
              </a:srgbClr>
            </a:solidFill>
            <a:ln w="38100" cap="flat" cmpd="sng">
              <a:solidFill>
                <a:srgbClr val="0033CC"/>
              </a:solidFill>
              <a:prstDash val="sysDot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pic>
          <p:nvPicPr>
            <p:cNvPr id="211974" name="内容占位符 211973" descr="图片4"/>
            <p:cNvPicPr>
              <a:picLocks noChangeAspect="1"/>
            </p:cNvPicPr>
            <p:nvPr>
              <p:ph sz="half" idx="2"/>
            </p:nvPr>
          </p:nvPicPr>
          <p:blipFill>
            <a:blip r:embed="rId2"/>
            <a:stretch>
              <a:fillRect/>
            </a:stretch>
          </p:blipFill>
          <p:spPr>
            <a:xfrm>
              <a:off x="3489" y="2104"/>
              <a:ext cx="427" cy="191"/>
            </a:xfrm>
          </p:spPr>
        </p:pic>
        <p:pic>
          <p:nvPicPr>
            <p:cNvPr id="211975" name="内容占位符 211974" descr="图片3"/>
            <p:cNvPicPr>
              <a:picLocks noChangeAspect="1"/>
            </p:cNvPicPr>
            <p:nvPr>
              <p:ph sz="half" idx="1"/>
            </p:nvPr>
          </p:nvPicPr>
          <p:blipFill>
            <a:blip r:embed="rId3"/>
            <a:stretch>
              <a:fillRect/>
            </a:stretch>
          </p:blipFill>
          <p:spPr>
            <a:xfrm>
              <a:off x="3725" y="2414"/>
              <a:ext cx="198" cy="774"/>
            </a:xfrm>
          </p:spPr>
        </p:pic>
      </p:grpSp>
      <p:sp>
        <p:nvSpPr>
          <p:cNvPr id="211976" name="文本框 211975"/>
          <p:cNvSpPr txBox="1"/>
          <p:nvPr/>
        </p:nvSpPr>
        <p:spPr>
          <a:xfrm>
            <a:off x="163830" y="1628775"/>
            <a:ext cx="6711315" cy="4480560"/>
          </a:xfrm>
          <a:prstGeom prst="rect">
            <a:avLst/>
          </a:prstGeom>
          <a:solidFill>
            <a:srgbClr val="FFFF00">
              <a:alpha val="84000"/>
            </a:srgbClr>
          </a:solidFill>
          <a:ln w="381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>
              <a:buClrTx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　　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普法战争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是法国为了自己在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欧洲的霸主地位不受正在统一中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的普鲁士的动摇，先发动了这场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干涉他国内政的非正义战争。在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不到两个月，被普鲁士大败。法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政府实施卖国政策，才将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阿尔萨</a:t>
            </a:r>
            <a:endParaRPr lang="zh-CN" altLang="en-US" sz="36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斯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与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洛林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割让给普鲁士，还赔款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buClrTx/>
            </a:pP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50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亿法朗。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WordArt 3" descr="白色大理石"/>
          <p:cNvSpPr>
            <a:spLocks noChangeArrowheads="1" noChangeShapeType="1"/>
          </p:cNvSpPr>
          <p:nvPr/>
        </p:nvSpPr>
        <p:spPr bwMode="auto">
          <a:xfrm>
            <a:off x="25146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0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0" name="Text Box 4"/>
          <p:cNvSpPr txBox="1"/>
          <p:nvPr/>
        </p:nvSpPr>
        <p:spPr>
          <a:xfrm>
            <a:off x="363855" y="562610"/>
            <a:ext cx="11464290" cy="6187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zh-CN" sz="2800" b="1" dirty="0">
                <a:latin typeface="Times New Roman" panose="02020603050405020304" pitchFamily="18" charset="0"/>
                <a:ea typeface="黑体" panose="02010600030101010101" charset="-122"/>
              </a:rPr>
              <a:t>《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最后一课</a:t>
            </a:r>
            <a:r>
              <a:rPr lang="zh-CN" altLang="zh-CN" sz="4000" b="1" dirty="0">
                <a:latin typeface="黑体" panose="02010600030101010101" charset="-122"/>
                <a:ea typeface="黑体" panose="02010600030101010101" charset="-122"/>
              </a:rPr>
              <a:t>》亡了国当了奴隶的人民，只要牢牢记住他们的语言，就好像拿着一把打开监狱大门的钥匙。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写于普法战争时期</a:t>
            </a:r>
            <a:r>
              <a:rPr lang="zh-CN" altLang="zh-CN" sz="4000" b="1" dirty="0">
                <a:latin typeface="黑体" panose="02010600030101010101" charset="-122"/>
                <a:ea typeface="黑体" panose="02010600030101010101" charset="-122"/>
              </a:rPr>
              <a:t>,1870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年普鲁士入侵法国，爆发了普法战争，但由于当时法国政治执行了一条卖国主义路线，战争失败后，签订和约，把阿尔萨斯和洛林两个州割让给了普鲁土。普鲁土政府占领后，为了让当地人民永远忘记祖国，自己好永远统治这个地方，下了一道命令：让两个州的学生只准教德语，不准再教法语。</a:t>
            </a:r>
            <a:r>
              <a:rPr lang="zh-CN" altLang="zh-CN" sz="4000" b="1" dirty="0"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最后一课</a:t>
            </a:r>
            <a:r>
              <a:rPr lang="zh-CN" altLang="zh-CN" sz="4000" b="1" dirty="0"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这篇短篇小说反映了当时这一时代背景。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5013325" y="44450"/>
            <a:ext cx="1612900" cy="518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背景简介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3" name="Line 7"/>
          <p:cNvSpPr/>
          <p:nvPr/>
        </p:nvSpPr>
        <p:spPr>
          <a:xfrm>
            <a:off x="477520" y="2958465"/>
            <a:ext cx="3627755" cy="635"/>
          </a:xfrm>
          <a:prstGeom prst="line">
            <a:avLst/>
          </a:prstGeom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WordArt 3" descr="白色大理石"/>
          <p:cNvSpPr>
            <a:spLocks noChangeArrowheads="1" noChangeShapeType="1"/>
          </p:cNvSpPr>
          <p:nvPr/>
        </p:nvSpPr>
        <p:spPr bwMode="auto">
          <a:xfrm>
            <a:off x="25908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1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4" name="WordArt 4"/>
          <p:cNvSpPr/>
          <p:nvPr/>
        </p:nvSpPr>
        <p:spPr>
          <a:xfrm>
            <a:off x="2209800" y="1143000"/>
            <a:ext cx="1066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哽住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5" name="WordArt 5"/>
          <p:cNvSpPr/>
          <p:nvPr/>
        </p:nvSpPr>
        <p:spPr>
          <a:xfrm>
            <a:off x="4953000" y="1143000"/>
            <a:ext cx="1066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赚钱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6" name="WordArt 6"/>
          <p:cNvSpPr/>
          <p:nvPr/>
        </p:nvSpPr>
        <p:spPr>
          <a:xfrm>
            <a:off x="7543800" y="11430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捂住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7" name="WordArt 7"/>
          <p:cNvSpPr/>
          <p:nvPr/>
        </p:nvSpPr>
        <p:spPr>
          <a:xfrm>
            <a:off x="2209800" y="2133600"/>
            <a:ext cx="9144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踱步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8" name="WordArt 8"/>
          <p:cNvSpPr/>
          <p:nvPr/>
        </p:nvSpPr>
        <p:spPr>
          <a:xfrm>
            <a:off x="4953000" y="21336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惩罚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9" name="WordArt 9"/>
          <p:cNvSpPr/>
          <p:nvPr/>
        </p:nvSpPr>
        <p:spPr>
          <a:xfrm>
            <a:off x="7543800" y="219075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祈祷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0" name="WordArt 10"/>
          <p:cNvSpPr/>
          <p:nvPr/>
        </p:nvSpPr>
        <p:spPr>
          <a:xfrm>
            <a:off x="4953000" y="31242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诧异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1" name="WordArt 11"/>
          <p:cNvSpPr/>
          <p:nvPr/>
        </p:nvSpPr>
        <p:spPr>
          <a:xfrm>
            <a:off x="2209800" y="31242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宛转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2" name="WordArt 12"/>
          <p:cNvSpPr/>
          <p:nvPr/>
        </p:nvSpPr>
        <p:spPr>
          <a:xfrm>
            <a:off x="7543800" y="32004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喧闹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3" name="WordArt 13"/>
          <p:cNvSpPr/>
          <p:nvPr/>
        </p:nvSpPr>
        <p:spPr>
          <a:xfrm>
            <a:off x="4953000" y="40386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皱边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4" name="WordArt 14"/>
          <p:cNvSpPr/>
          <p:nvPr/>
        </p:nvSpPr>
        <p:spPr>
          <a:xfrm>
            <a:off x="7543800" y="40386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肃静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5" name="WordArt 15"/>
          <p:cNvSpPr/>
          <p:nvPr/>
        </p:nvSpPr>
        <p:spPr>
          <a:xfrm>
            <a:off x="2209800" y="51054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懊悔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6" name="WordArt 16"/>
          <p:cNvSpPr/>
          <p:nvPr/>
        </p:nvSpPr>
        <p:spPr>
          <a:xfrm>
            <a:off x="4953000" y="51054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钥匙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7" name="WordArt 17"/>
          <p:cNvSpPr/>
          <p:nvPr/>
        </p:nvSpPr>
        <p:spPr>
          <a:xfrm>
            <a:off x="7543800" y="51054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郝叟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58" name="WordArt 18"/>
          <p:cNvSpPr/>
          <p:nvPr/>
        </p:nvSpPr>
        <p:spPr>
          <a:xfrm>
            <a:off x="2209800" y="4038600"/>
            <a:ext cx="990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905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胳膊</a:t>
            </a:r>
            <a:endParaRPr lang="zh-CN" altLang="en-US" sz="4400" b="1">
              <a:ln w="190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283" name="Group 19"/>
          <p:cNvGrpSpPr/>
          <p:nvPr/>
        </p:nvGrpSpPr>
        <p:grpSpPr>
          <a:xfrm>
            <a:off x="3276600" y="1020445"/>
            <a:ext cx="6918325" cy="4875213"/>
            <a:chOff x="-38" y="0"/>
            <a:chExt cx="4358" cy="3071"/>
          </a:xfrm>
        </p:grpSpPr>
        <p:sp>
          <p:nvSpPr>
            <p:cNvPr id="10281" name="Text Box 20"/>
            <p:cNvSpPr txBox="1"/>
            <p:nvPr/>
          </p:nvSpPr>
          <p:spPr>
            <a:xfrm>
              <a:off x="48" y="0"/>
              <a:ext cx="81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g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ě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ng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2" name="Text Box 21"/>
            <p:cNvSpPr txBox="1"/>
            <p:nvPr/>
          </p:nvSpPr>
          <p:spPr>
            <a:xfrm>
              <a:off x="1792" y="62"/>
              <a:ext cx="81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zhuàn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3" name="Text Box 22"/>
            <p:cNvSpPr txBox="1"/>
            <p:nvPr/>
          </p:nvSpPr>
          <p:spPr>
            <a:xfrm>
              <a:off x="3408" y="48"/>
              <a:ext cx="81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w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ǔ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84" name="Text Box 23"/>
            <p:cNvSpPr txBox="1"/>
            <p:nvPr/>
          </p:nvSpPr>
          <p:spPr>
            <a:xfrm>
              <a:off x="0" y="672"/>
              <a:ext cx="81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duó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5" name="Text Box 24"/>
            <p:cNvSpPr txBox="1"/>
            <p:nvPr/>
          </p:nvSpPr>
          <p:spPr>
            <a:xfrm>
              <a:off x="1690" y="672"/>
              <a:ext cx="81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chéng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6" name="Text Box 25"/>
            <p:cNvSpPr txBox="1"/>
            <p:nvPr/>
          </p:nvSpPr>
          <p:spPr>
            <a:xfrm>
              <a:off x="3408" y="672"/>
              <a:ext cx="91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qíd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ǎ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o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7" name="Text Box 26"/>
            <p:cNvSpPr txBox="1"/>
            <p:nvPr/>
          </p:nvSpPr>
          <p:spPr>
            <a:xfrm>
              <a:off x="-38" y="1296"/>
              <a:ext cx="91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w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ǎ</a:t>
              </a: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n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8" name="Text Box 27"/>
            <p:cNvSpPr txBox="1"/>
            <p:nvPr/>
          </p:nvSpPr>
          <p:spPr>
            <a:xfrm>
              <a:off x="1690" y="1296"/>
              <a:ext cx="81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Gungsuh" pitchFamily="18" charset="-127"/>
                </a:rPr>
                <a:t>chà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Gungsuh" pitchFamily="18" charset="-127"/>
              </a:endParaRPr>
            </a:p>
          </p:txBody>
        </p:sp>
        <p:sp>
          <p:nvSpPr>
            <p:cNvPr id="10289" name="Text Box 28"/>
            <p:cNvSpPr txBox="1"/>
            <p:nvPr/>
          </p:nvSpPr>
          <p:spPr>
            <a:xfrm>
              <a:off x="3408" y="1371"/>
              <a:ext cx="551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xuān</a:t>
              </a:r>
              <a:endPara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90" name="Text Box 29"/>
            <p:cNvSpPr txBox="1"/>
            <p:nvPr/>
          </p:nvSpPr>
          <p:spPr>
            <a:xfrm>
              <a:off x="-38" y="1978"/>
              <a:ext cx="551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gēbo</a:t>
              </a:r>
              <a:endPara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91" name="Text Box 30"/>
            <p:cNvSpPr txBox="1"/>
            <p:nvPr/>
          </p:nvSpPr>
          <p:spPr>
            <a:xfrm>
              <a:off x="1642" y="1911"/>
              <a:ext cx="551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zhòu</a:t>
              </a:r>
              <a:endPara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92" name="Text Box 31"/>
            <p:cNvSpPr txBox="1"/>
            <p:nvPr/>
          </p:nvSpPr>
          <p:spPr>
            <a:xfrm>
              <a:off x="3456" y="1939"/>
              <a:ext cx="3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sù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93" name="Text Box 32"/>
            <p:cNvSpPr txBox="1"/>
            <p:nvPr/>
          </p:nvSpPr>
          <p:spPr>
            <a:xfrm>
              <a:off x="59" y="2558"/>
              <a:ext cx="35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ào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94" name="Text Box 33"/>
            <p:cNvSpPr txBox="1"/>
            <p:nvPr/>
          </p:nvSpPr>
          <p:spPr>
            <a:xfrm>
              <a:off x="1706" y="2580"/>
              <a:ext cx="7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yàoshi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95" name="Text Box 34"/>
            <p:cNvSpPr txBox="1"/>
            <p:nvPr/>
          </p:nvSpPr>
          <p:spPr>
            <a:xfrm>
              <a:off x="3360" y="2572"/>
              <a:ext cx="806" cy="4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hǎo sǒu</a:t>
              </a:r>
              <a:endPara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lvl="0" eaLnBrk="1" hangingPunct="1"/>
              <a:endParaRPr lang="zh-CN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60" name="Text Box 35"/>
          <p:cNvSpPr txBox="1"/>
          <p:nvPr/>
        </p:nvSpPr>
        <p:spPr>
          <a:xfrm>
            <a:off x="1820545" y="111760"/>
            <a:ext cx="760730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0030101010101" charset="-122"/>
              </a:rPr>
              <a:t>二、掌握下列词语的音、形、义：</a:t>
            </a:r>
            <a:endParaRPr lang="zh-CN" altLang="en-US" sz="3600" b="1" dirty="0">
              <a:latin typeface="Times New Roman" panose="02020603050405020304" pitchFamily="18" charset="0"/>
              <a:ea typeface="黑体" panose="02010600030101010101" charset="-122"/>
            </a:endParaRPr>
          </a:p>
        </p:txBody>
      </p:sp>
      <p:pic>
        <p:nvPicPr>
          <p:cNvPr id="10261" name="Picture 36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2525" y="17335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2" name="Picture 37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27241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3" name="Picture 38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7147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4" name="Picture 39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46291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5" name="Picture 40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3525" y="46482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6" name="Picture 41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9525" y="47815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7" name="Picture 42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6325" y="56959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8" name="Picture 43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56959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69" name="Picture 44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0525" y="56959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0" name="Picture 45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37338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1" name="Picture 46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6200" y="47244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2" name="Picture 47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325" y="56959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3" name="Picture 48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3725" y="56959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4" name="Picture 49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6525" y="37909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5" name="Picture 50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27432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6" name="Picture 51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17526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7" name="Picture 52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325" y="28194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8" name="Picture 53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7525" y="28194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9" name="Picture 54" descr="标记点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6200" y="17526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1026"/>
          <p:cNvSpPr txBox="1"/>
          <p:nvPr/>
        </p:nvSpPr>
        <p:spPr>
          <a:xfrm>
            <a:off x="178435" y="217170"/>
            <a:ext cx="11858625" cy="58216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文鼎习字体" pitchFamily="2" charset="-122"/>
              </a:rPr>
              <a:t>三、词语</a:t>
            </a:r>
            <a:b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b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征发：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旧时指政府向人民征调人力或者财物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b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</a:b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祈祷：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求神降福免祸的活动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b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</a:b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思量：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心里想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 </a:t>
            </a:r>
            <a:endParaRPr lang="zh-CN" altLang="en-US" sz="4000" b="1" dirty="0">
              <a:solidFill>
                <a:srgbClr val="00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诧异：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觉得十分奇怪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b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</a:b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喧闹：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喧哗热闹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b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</a:b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懊悔：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做错了事或说错了话，心里自恨不该这样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b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</a:b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惨白：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(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面容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)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苍白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6" name="Text Box 4"/>
          <p:cNvSpPr txBox="1"/>
          <p:nvPr/>
        </p:nvSpPr>
        <p:spPr>
          <a:xfrm>
            <a:off x="4860925" y="120650"/>
            <a:ext cx="3756660" cy="701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关于小说三要素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807720" y="2225040"/>
            <a:ext cx="1866900" cy="14325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小说的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三要素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3562350" y="4937760"/>
            <a:ext cx="820293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（序幕）开端、发展、高潮、结局（尾声）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3882390" y="1702435"/>
            <a:ext cx="7882890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hangingPunct="1"/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语言  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外貌  </a:t>
            </a:r>
            <a:r>
              <a:rPr lang="zh-CN" altLang="en-US" sz="4000" b="1" u="sng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神态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动作  心理  细节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9464" name="Group 8"/>
          <p:cNvGrpSpPr/>
          <p:nvPr/>
        </p:nvGrpSpPr>
        <p:grpSpPr>
          <a:xfrm>
            <a:off x="3300095" y="1002030"/>
            <a:ext cx="3387725" cy="3935839"/>
            <a:chOff x="0" y="0"/>
            <a:chExt cx="2134" cy="2258"/>
          </a:xfrm>
        </p:grpSpPr>
        <p:sp>
          <p:nvSpPr>
            <p:cNvPr id="18443" name="Text Box 9"/>
            <p:cNvSpPr txBox="1"/>
            <p:nvPr/>
          </p:nvSpPr>
          <p:spPr>
            <a:xfrm>
              <a:off x="48" y="912"/>
              <a:ext cx="1787" cy="4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/>
              <a:r>
                <a:rPr lang="zh-CN" altLang="en-US" sz="40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环境</a:t>
              </a: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（描写）</a:t>
              </a:r>
              <a:endPara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4" name="Text Box 10"/>
            <p:cNvSpPr txBox="1"/>
            <p:nvPr/>
          </p:nvSpPr>
          <p:spPr>
            <a:xfrm>
              <a:off x="0" y="0"/>
              <a:ext cx="1787" cy="4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/>
              <a:r>
                <a:rPr lang="zh-CN" altLang="en-US" sz="40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人物</a:t>
              </a: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（描写）</a:t>
              </a:r>
              <a:endPara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5" name="Text Box 11"/>
            <p:cNvSpPr txBox="1"/>
            <p:nvPr/>
          </p:nvSpPr>
          <p:spPr>
            <a:xfrm>
              <a:off x="48" y="1856"/>
              <a:ext cx="2086" cy="4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/>
              <a:r>
                <a:rPr lang="zh-CN" altLang="en-US" sz="40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故事情节</a:t>
              </a:r>
              <a:r>
                <a:rPr lang="zh-CN" altLang="zh-CN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线索</a:t>
              </a:r>
              <a:r>
                <a:rPr lang="zh-CN" altLang="zh-CN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9468" name="Text Box 12"/>
          <p:cNvSpPr txBox="1"/>
          <p:nvPr/>
        </p:nvSpPr>
        <p:spPr>
          <a:xfrm>
            <a:off x="3994785" y="3291840"/>
            <a:ext cx="4777740" cy="701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自然环境、社会环境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42" name="AutoShape 13"/>
          <p:cNvSpPr/>
          <p:nvPr/>
        </p:nvSpPr>
        <p:spPr>
          <a:xfrm>
            <a:off x="2794635" y="1535430"/>
            <a:ext cx="304800" cy="3112135"/>
          </a:xfrm>
          <a:prstGeom prst="leftBrace">
            <a:avLst>
              <a:gd name="adj1" fmla="val 5625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3" grpId="0"/>
      <p:bldP spid="194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1026"/>
          <p:cNvSpPr txBox="1"/>
          <p:nvPr/>
        </p:nvSpPr>
        <p:spPr>
          <a:xfrm>
            <a:off x="178435" y="83185"/>
            <a:ext cx="11858625" cy="6614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四、诵读课文，梳理课文：</a:t>
            </a:r>
            <a:endParaRPr lang="zh-CN" altLang="en-US" sz="40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这是一篇什么题材的小说？请选择。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A.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校园生活       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B.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战争题材       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C.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爱国题材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这篇小说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的主要人物是谁？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讲了一个什么故事？请概述。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这篇小说的线索是什么？据此可将全文分为哪几个部分？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4.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画出描写主要人物的语言、表情、动作、心理活动的有关语句，做点画批注。</a:t>
            </a:r>
            <a:endParaRPr lang="zh-CN" altLang="en-US" sz="40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9027" name="文本框 769026"/>
          <p:cNvSpPr txBox="1"/>
          <p:nvPr/>
        </p:nvSpPr>
        <p:spPr>
          <a:xfrm>
            <a:off x="4784725" y="120650"/>
            <a:ext cx="2019300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文章结构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9028" name="文本框 769027"/>
          <p:cNvSpPr txBox="1"/>
          <p:nvPr/>
        </p:nvSpPr>
        <p:spPr>
          <a:xfrm>
            <a:off x="396240" y="1379220"/>
            <a:ext cx="2994660" cy="478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en-US" altLang="zh-CN" sz="2800" b="1" dirty="0">
                <a:solidFill>
                  <a:srgbClr val="9933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endParaRPr lang="en-US" altLang="zh-CN" sz="2800" b="1" dirty="0">
              <a:solidFill>
                <a:srgbClr val="9933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/>
            <a:r>
              <a:rPr lang="en-US" altLang="zh-CN" sz="2800" b="1" dirty="0">
                <a:solidFill>
                  <a:srgbClr val="9933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（开端）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（发展）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（高潮）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（结局</a:t>
            </a:r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)</a:t>
            </a:r>
            <a:endParaRPr lang="en-US" altLang="zh-CN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9029" name="文本框 769028"/>
          <p:cNvSpPr txBox="1"/>
          <p:nvPr/>
        </p:nvSpPr>
        <p:spPr>
          <a:xfrm>
            <a:off x="3238500" y="1736090"/>
            <a:ext cx="631190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第一层：上学路上（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1—6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）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9030" name="文本框 769029"/>
          <p:cNvSpPr txBox="1"/>
          <p:nvPr/>
        </p:nvSpPr>
        <p:spPr>
          <a:xfrm>
            <a:off x="3646805" y="2711450"/>
            <a:ext cx="656844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第二层：上课之前（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7—10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）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9031" name="文本框 769030"/>
          <p:cNvSpPr txBox="1"/>
          <p:nvPr/>
        </p:nvSpPr>
        <p:spPr>
          <a:xfrm>
            <a:off x="3646805" y="3756660"/>
            <a:ext cx="68249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第三层：上课经过（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11—23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）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9032" name="文本框 769031"/>
          <p:cNvSpPr txBox="1"/>
          <p:nvPr/>
        </p:nvSpPr>
        <p:spPr>
          <a:xfrm>
            <a:off x="3646805" y="5086985"/>
            <a:ext cx="68249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第四层：宣布下课（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24—29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）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9033" name="左大括号 769032"/>
          <p:cNvSpPr/>
          <p:nvPr/>
        </p:nvSpPr>
        <p:spPr>
          <a:xfrm>
            <a:off x="3251835" y="2940050"/>
            <a:ext cx="228600" cy="1295400"/>
          </a:xfrm>
          <a:prstGeom prst="leftBrace">
            <a:avLst>
              <a:gd name="adj1" fmla="val 472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69034" name="右大括号 769033"/>
          <p:cNvSpPr/>
          <p:nvPr/>
        </p:nvSpPr>
        <p:spPr>
          <a:xfrm>
            <a:off x="3238500" y="5086668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69035" name="文本框 769034"/>
          <p:cNvSpPr txBox="1"/>
          <p:nvPr/>
        </p:nvSpPr>
        <p:spPr>
          <a:xfrm>
            <a:off x="868045" y="760730"/>
            <a:ext cx="10833735" cy="701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小说以小弗郎士的见闻感受和心理活动为线索：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9" name="WordArt 3" descr="白色大理石"/>
          <p:cNvSpPr>
            <a:spLocks noChangeArrowheads="1" noChangeShapeType="1"/>
          </p:cNvSpPr>
          <p:nvPr/>
        </p:nvSpPr>
        <p:spPr bwMode="auto">
          <a:xfrm>
            <a:off x="25146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0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7" name="AutoShape 5" descr="最后一课2"/>
          <p:cNvSpPr/>
          <p:nvPr/>
        </p:nvSpPr>
        <p:spPr>
          <a:xfrm>
            <a:off x="72390" y="80010"/>
            <a:ext cx="8489950" cy="6624955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8562340" y="80010"/>
            <a:ext cx="3513455" cy="1920240"/>
          </a:xfrm>
          <a:prstGeom prst="rect">
            <a:avLst/>
          </a:prstGeom>
          <a:noFill/>
          <a:ln w="114300" cap="flat" cmpd="tri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可是我还能管住自己，急忙向学校跑去。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slow">
    <p:randomBa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WordArt 3" descr="白色大理石"/>
          <p:cNvSpPr>
            <a:spLocks noChangeArrowheads="1" noChangeShapeType="1"/>
          </p:cNvSpPr>
          <p:nvPr/>
        </p:nvSpPr>
        <p:spPr bwMode="auto">
          <a:xfrm>
            <a:off x="25146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0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0" name="AutoShape 4" descr="最后一课3"/>
          <p:cNvSpPr/>
          <p:nvPr/>
        </p:nvSpPr>
        <p:spPr>
          <a:xfrm>
            <a:off x="30480" y="3810"/>
            <a:ext cx="8717280" cy="6701790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1" name="Text Box 5"/>
          <p:cNvSpPr txBox="1"/>
          <p:nvPr/>
        </p:nvSpPr>
        <p:spPr>
          <a:xfrm>
            <a:off x="8747125" y="136525"/>
            <a:ext cx="3337560" cy="2529840"/>
          </a:xfrm>
          <a:prstGeom prst="rect">
            <a:avLst/>
          </a:prstGeom>
          <a:noFill/>
          <a:ln w="114300" cap="flat" cmpd="tri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dist" eaLnBrk="1" hangingPunct="1">
              <a:spcBef>
                <a:spcPct val="50000"/>
              </a:spcBef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可是那一天，一切偏安安静静的，跟星期日的早晨一样。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slow">
    <p:randomBa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WordArt 3" descr="白色大理石"/>
          <p:cNvSpPr>
            <a:spLocks noChangeArrowheads="1" noChangeShapeType="1"/>
          </p:cNvSpPr>
          <p:nvPr/>
        </p:nvSpPr>
        <p:spPr bwMode="auto">
          <a:xfrm>
            <a:off x="25146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0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64" name="AutoShape 4" descr="最后一课4"/>
          <p:cNvSpPr/>
          <p:nvPr/>
        </p:nvSpPr>
        <p:spPr>
          <a:xfrm>
            <a:off x="55245" y="67945"/>
            <a:ext cx="8599170" cy="6764655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8780780" y="67945"/>
            <a:ext cx="3337560" cy="3139440"/>
          </a:xfrm>
          <a:prstGeom prst="rect">
            <a:avLst/>
          </a:prstGeom>
          <a:noFill/>
          <a:ln w="114300" cap="flat" cmpd="tri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最使我吃惊的，后边几排一向空着的板凳上坐着镇上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的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好些人。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slow">
    <p:randomBa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WordArt 3" descr="白色大理石"/>
          <p:cNvSpPr>
            <a:spLocks noChangeArrowheads="1" noChangeShapeType="1"/>
          </p:cNvSpPr>
          <p:nvPr/>
        </p:nvSpPr>
        <p:spPr bwMode="auto">
          <a:xfrm>
            <a:off x="25146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0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AutoShape 4" descr="最后一课5"/>
          <p:cNvSpPr/>
          <p:nvPr/>
        </p:nvSpPr>
        <p:spPr>
          <a:xfrm>
            <a:off x="13970" y="60325"/>
            <a:ext cx="9227185" cy="6645275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9" name="Text Box 5"/>
          <p:cNvSpPr txBox="1"/>
          <p:nvPr/>
        </p:nvSpPr>
        <p:spPr>
          <a:xfrm>
            <a:off x="9240520" y="60325"/>
            <a:ext cx="2825750" cy="2844165"/>
          </a:xfrm>
          <a:prstGeom prst="rect">
            <a:avLst/>
          </a:prstGeom>
          <a:noFill/>
          <a:ln w="114300" cap="flat" cmpd="tri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dist" eaLnBrk="1" hangingPunct="1"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如果我能把那条出名难学的分词用法从头到尾说出来</a:t>
            </a:r>
            <a:r>
              <a:rPr lang="zh-CN" altLang="zh-CN" sz="4000" b="1" dirty="0"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zh-CN" altLang="zh-CN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slow">
    <p:randomBa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5" name="WordArt 3" descr="白色大理石"/>
          <p:cNvSpPr>
            <a:spLocks noChangeArrowheads="1" noChangeShapeType="1"/>
          </p:cNvSpPr>
          <p:nvPr/>
        </p:nvSpPr>
        <p:spPr bwMode="auto">
          <a:xfrm>
            <a:off x="2514600" y="6248400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 w="9525" cmpd="sng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最后一课</a:t>
            </a:r>
            <a:endParaRPr kumimoji="0" lang="zh-CN" altLang="en-US" sz="3600" b="0" i="0" u="none" strike="noStrike" kern="1200" cap="none" spc="0" normalizeH="0" baseline="0" noProof="0" smtClean="0">
              <a:ln w="9525" cmpd="sng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2" name="AutoShape 4" descr="最后一课7"/>
          <p:cNvSpPr/>
          <p:nvPr/>
        </p:nvSpPr>
        <p:spPr>
          <a:xfrm>
            <a:off x="88900" y="76200"/>
            <a:ext cx="9140825" cy="6630035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3" name="Text Box 5"/>
          <p:cNvSpPr txBox="1"/>
          <p:nvPr/>
        </p:nvSpPr>
        <p:spPr>
          <a:xfrm>
            <a:off x="9229090" y="76200"/>
            <a:ext cx="2898140" cy="4358640"/>
          </a:xfrm>
          <a:prstGeom prst="rect">
            <a:avLst/>
          </a:prstGeom>
          <a:noFill/>
          <a:ln w="114300" cap="flat" cmpd="tri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然后他呆在那儿，头靠着墙壁，话也不说，只向我们做了一个手势</a:t>
            </a:r>
            <a:r>
              <a:rPr lang="zh-CN" altLang="zh-CN" sz="4000" b="1" dirty="0"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zh-CN" altLang="zh-CN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slow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1026"/>
          <p:cNvSpPr txBox="1"/>
          <p:nvPr/>
        </p:nvSpPr>
        <p:spPr>
          <a:xfrm>
            <a:off x="166370" y="178435"/>
            <a:ext cx="11858625" cy="3566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五、品读第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20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段，结合日本侵华事例，重点理解下面这句话：</a:t>
            </a:r>
            <a:endParaRPr lang="zh-CN" altLang="en-US" sz="40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r>
              <a:rPr sz="4000" b="1" dirty="0">
                <a:latin typeface="黑体" panose="02010600030101010101" charset="-122"/>
                <a:ea typeface="黑体" panose="02010600030101010101" charset="-122"/>
              </a:rPr>
              <a:t>亡了国当了奴隶的人民，只要牢牢记住他们的语言，就好像拿着一把打开监狱大门的钥匙。</a:t>
            </a:r>
            <a:endParaRPr sz="4000" b="1" i="1" dirty="0">
              <a:latin typeface="黑体" panose="02010600030101010101" charset="-122"/>
              <a:ea typeface="黑体" panose="02010600030101010101" charset="-122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</a:pPr>
            <a:endParaRPr sz="4000" b="1" i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23" name="Line 7"/>
          <p:cNvSpPr/>
          <p:nvPr/>
        </p:nvSpPr>
        <p:spPr>
          <a:xfrm>
            <a:off x="10750550" y="6672580"/>
            <a:ext cx="1334770" cy="635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48226" name="图片 948225" descr="pic0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0851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8227" name="矩形 948226"/>
          <p:cNvSpPr/>
          <p:nvPr/>
        </p:nvSpPr>
        <p:spPr>
          <a:xfrm>
            <a:off x="2371725" y="2094230"/>
            <a:ext cx="7505700" cy="2834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Arial Unicode MS" panose="020B0604020202020204" pitchFamily="34" charset="-122"/>
              </a:rPr>
              <a:t>      </a:t>
            </a:r>
            <a:r>
              <a:rPr lang="zh-CN" altLang="en-US" sz="6000" b="1" dirty="0">
                <a:latin typeface="黑体" panose="02010600030101010101" charset="-122"/>
                <a:ea typeface="黑体" panose="02010600030101010101" charset="-122"/>
              </a:rPr>
              <a:t>灭绝一个民族</a:t>
            </a:r>
            <a:r>
              <a:rPr lang="en-US" altLang="zh-CN" sz="60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6000" b="1" dirty="0">
                <a:latin typeface="黑体" panose="02010600030101010101" charset="-122"/>
                <a:ea typeface="黑体" panose="02010600030101010101" charset="-122"/>
              </a:rPr>
              <a:t>最好的方法就是灭绝它的语言！</a:t>
            </a:r>
            <a:endParaRPr lang="zh-CN" altLang="en-US" sz="6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9250" name="文本框 949249"/>
          <p:cNvSpPr txBox="1"/>
          <p:nvPr/>
        </p:nvSpPr>
        <p:spPr>
          <a:xfrm>
            <a:off x="94615" y="56515"/>
            <a:ext cx="12018010" cy="6400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日本帝国主义在侵华的过程中逐渐认识到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: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要完全征服中国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就必须使中国人成为“愚民”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其关键就在于学校教育。因此日军在军事进攻的同时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就有针对性地破坏中国的文化教育事业。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首先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对中国的学校、图书馆等文教机关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采取轰炸、劫掠、关闭、限制等种种手段进行打击。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日军所到之处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对中国的文教机关进行疯狂破坏。日军侵占东北地区之后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下令所有学校一律停办。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其次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屠杀与迫害爱国抗日的师生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削弱师资力量。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1932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年我国东北地区尚有中小学教师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24000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余人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到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1933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年只剩下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16000 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余人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其余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8000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多人受到逮捕或杀害。中国的师资力量受到严重地削弱。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9250" name="文本框 949249"/>
          <p:cNvSpPr txBox="1"/>
          <p:nvPr/>
        </p:nvSpPr>
        <p:spPr>
          <a:xfrm>
            <a:off x="94615" y="56515"/>
            <a:ext cx="12018010" cy="6675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再次，掠夺、焚毁文化典籍和进步书籍、教科书，为推行奴化教育进一步扫清障碍。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据伪满文教部档案记载，仅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1932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年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3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至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7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月，日军在东北就焚书</a:t>
            </a: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650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余万册。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最后，推行日本语，把它作为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亚洲第一语言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，还制定了日本语普及方案，明确提出普及日本语的内涵是</a:t>
            </a:r>
            <a:r>
              <a:rPr lang="zh-CN" altLang="en-US" sz="3600" b="1" u="sng" dirty="0">
                <a:latin typeface="黑体" panose="02010600030101010101" charset="-122"/>
                <a:ea typeface="黑体" panose="02010600030101010101" charset="-122"/>
              </a:rPr>
              <a:t>指导大陆民族使之炼成纯正日本人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，外延是</a:t>
            </a:r>
            <a:r>
              <a:rPr lang="zh-CN" altLang="en-US" sz="3600" b="1" u="sng" dirty="0">
                <a:latin typeface="黑体" panose="02010600030101010101" charset="-122"/>
                <a:ea typeface="黑体" panose="02010600030101010101" charset="-122"/>
              </a:rPr>
              <a:t>青少年的教育和一般民众的教化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   据说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台湾被日本控制的50多年里</a:t>
            </a: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，年轻一代都讲日语，不会讲国语了！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zh-CN" altLang="en-US" sz="36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0030101010101" charset="-122"/>
                <a:ea typeface="黑体" panose="02010600030101010101" charset="-122"/>
              </a:rPr>
              <a:t>    </a:t>
            </a:r>
            <a:r>
              <a:rPr lang="zh-CN" altLang="en-US" sz="3600" b="1" u="sng" dirty="0">
                <a:latin typeface="黑体" panose="02010600030101010101" charset="-122"/>
                <a:ea typeface="黑体" panose="02010600030101010101" charset="-122"/>
              </a:rPr>
              <a:t>希特勒说过，要想侵略一个国家，就先破坏他们的文化，要想破坏他们的文化，就先破坏他们的语言。</a:t>
            </a:r>
            <a:endParaRPr lang="zh-CN" altLang="en-US" sz="3600" b="1" u="sng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9250" name="文本框 949249"/>
          <p:cNvSpPr txBox="1"/>
          <p:nvPr/>
        </p:nvSpPr>
        <p:spPr>
          <a:xfrm>
            <a:off x="94615" y="56515"/>
            <a:ext cx="12018010" cy="5038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六、根据课文，结合自己的思考，你认为这《最后一课》给了我们什么启示？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defTabSz="91440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  <a:sym typeface="+mn-ea"/>
              </a:rPr>
              <a:t>爱国，首先学好你的母语。</a:t>
            </a:r>
            <a:r>
              <a:rPr lang="zh-CN" altLang="en-US" sz="4000" b="1" dirty="0">
                <a:solidFill>
                  <a:srgbClr val="0000CC"/>
                </a:solidFill>
                <a:effectLst/>
                <a:latin typeface="黑体" panose="02010600030101010101" charset="-122"/>
                <a:ea typeface="黑体" panose="02010600030101010101" charset="-122"/>
                <a:sym typeface="+mn-ea"/>
              </a:rPr>
              <a:t>在某种程度上，语言是一个民族、一个国家的象征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。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语言是民族赖以生存和发展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的最重要的基础与标志之一，是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民族文化的载体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，它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承载着民族的思维、认知模式、审美情趣和文化精神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 defTabSz="914400"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en-US" altLang="zh-CN" sz="4000" b="1" dirty="0">
              <a:solidFill>
                <a:srgbClr val="FF0000"/>
              </a:solidFill>
              <a:effectLst/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585575" y="6381750"/>
            <a:ext cx="52705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/>
              <a:t>4</a:t>
            </a:r>
            <a:r>
              <a:rPr lang="zh-CN" altLang="en-US"/>
              <a:t>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9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9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9250" name="文本框 949249"/>
          <p:cNvSpPr txBox="1"/>
          <p:nvPr/>
        </p:nvSpPr>
        <p:spPr>
          <a:xfrm>
            <a:off x="94615" y="56515"/>
            <a:ext cx="12018010" cy="7111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一个人，一个民族，无论你受了多大委屈，历史不会陪你哭泣，它只承认你的成就与贡献。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  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恰如都德，以一名小学生的视角，写下自己对不曾认真学习祖国语言文字的懊悔，表达了国难当头时的民族大义与爱国热情，历史便永远记住了他。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战争，只能占领沦陷区的土地等物质资源，不可能俘获得了所有的人心。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    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但是他们掳去的是我的肉体</a:t>
            </a:r>
            <a:r>
              <a:rPr lang="en-US" altLang="zh-CN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,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你依然保管我内心的灵魂。</a:t>
            </a:r>
            <a:r>
              <a:rPr lang="en-US" altLang="zh-CN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”——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《七子之歌》</a:t>
            </a:r>
            <a:endParaRPr lang="zh-CN" altLang="en-US" sz="4000" b="1" dirty="0">
              <a:solidFill>
                <a:srgbClr val="00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 fontAlgn="auto">
              <a:lnSpc>
                <a:spcPts val="4320"/>
              </a:lnSpc>
              <a:spcBef>
                <a:spcPts val="0"/>
              </a:spcBef>
            </a:pP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defTabSz="91440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en-US" altLang="zh-CN" sz="4000" b="1" dirty="0">
              <a:solidFill>
                <a:srgbClr val="FF0000"/>
              </a:solidFill>
              <a:effectLst/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9250" name="文本框 949249"/>
          <p:cNvSpPr txBox="1"/>
          <p:nvPr/>
        </p:nvSpPr>
        <p:spPr>
          <a:xfrm>
            <a:off x="94615" y="56515"/>
            <a:ext cx="12018010" cy="5587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90000"/>
              </a:lnSpc>
              <a:buNone/>
            </a:pP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4.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少年一代，肩负着祖国的未来，更应学好母语。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algn="just">
              <a:lnSpc>
                <a:spcPct val="90000"/>
              </a:lnSpc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endParaRPr lang="zh-CN" altLang="en-US" sz="40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algn="just">
              <a:lnSpc>
                <a:spcPct val="90000"/>
              </a:lnSpc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今日之责任，不在他人，而全在我少年。</a:t>
            </a:r>
            <a:r>
              <a:rPr lang="zh-CN" altLang="en-US" sz="4000" b="1" u="sng" dirty="0">
                <a:latin typeface="黑体" panose="02010600030101010101" charset="-122"/>
                <a:ea typeface="黑体" panose="02010600030101010101" charset="-122"/>
                <a:sym typeface="+mn-ea"/>
              </a:rPr>
              <a:t>少年智则国智，少年富则国富，少年强则国强，少年独立则国独立，少年自由则国自由，少年进步则国进步，少年胜于欧洲，则国胜于欧洲，少年雄于地球，则国雄于地球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……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美哉我少年中国，与天不老；壮哉我中国少年，与国无疆！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algn="r">
              <a:lnSpc>
                <a:spcPct val="90000"/>
              </a:lnSpc>
              <a:buNone/>
            </a:pP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　　　　　　　　　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―――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梁启超　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《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少年中国说</a:t>
            </a:r>
            <a:r>
              <a:rPr lang="en-US" altLang="zh-CN" sz="4000" b="1">
                <a:latin typeface="黑体" panose="02010600030101010101" charset="-122"/>
                <a:ea typeface="黑体" panose="02010600030101010101" charset="-122"/>
                <a:sym typeface="+mn-ea"/>
              </a:rPr>
              <a:t>》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defTabSz="914400" fontAlgn="auto">
              <a:lnSpc>
                <a:spcPts val="4320"/>
              </a:lnSpc>
              <a:spcBef>
                <a:spcPts val="0"/>
              </a:spcBef>
            </a:pPr>
            <a:r>
              <a:rPr lang="en-US" altLang="zh-CN" sz="3600" b="1" dirty="0"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en-US" altLang="zh-CN" sz="4000" b="1" dirty="0">
              <a:solidFill>
                <a:srgbClr val="FF0000"/>
              </a:solidFill>
              <a:effectLst/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9250" name="文本框 949249"/>
          <p:cNvSpPr txBox="1"/>
          <p:nvPr/>
        </p:nvSpPr>
        <p:spPr>
          <a:xfrm>
            <a:off x="94615" y="56515"/>
            <a:ext cx="12018010" cy="5425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重点熟读，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建议背诵：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 algn="ctr"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第二部分：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上课前（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7——10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段）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 algn="ctr"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第四部分：宣布下课（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24—29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段）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今日作业：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 algn="ctr">
              <a:spcBef>
                <a:spcPct val="50000"/>
              </a:spcBef>
            </a:pPr>
            <a:r>
              <a:rPr lang="en-US" altLang="zh-CN" sz="40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1.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背诵《木兰诗》前三段</a:t>
            </a:r>
            <a:endParaRPr lang="zh-CN" altLang="en-US" sz="40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 algn="ctr">
              <a:spcBef>
                <a:spcPct val="50000"/>
              </a:spcBef>
            </a:pP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默写并背诵第</a:t>
            </a:r>
            <a:r>
              <a:rPr lang="en-US" altLang="zh-CN" sz="4000" b="1" dirty="0">
                <a:latin typeface="黑体" panose="02010600030101010101" charset="-122"/>
                <a:ea typeface="黑体" panose="02010600030101010101" charset="-122"/>
              </a:rPr>
              <a:t>41</a:t>
            </a:r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页文下注释。  </a:t>
            </a:r>
            <a:endParaRPr lang="zh-CN" altLang="en-US" sz="40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2309</Words>
  <Application>WPS 演示</Application>
  <PresentationFormat>宽屏</PresentationFormat>
  <Paragraphs>200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Arial</vt:lpstr>
      <vt:lpstr>宋体</vt:lpstr>
      <vt:lpstr>Wingdings</vt:lpstr>
      <vt:lpstr>Times New Roman</vt:lpstr>
      <vt:lpstr>华文行楷</vt:lpstr>
      <vt:lpstr>Tahoma</vt:lpstr>
      <vt:lpstr>华文中宋</vt:lpstr>
      <vt:lpstr>黑体</vt:lpstr>
      <vt:lpstr>Gungsuh</vt:lpstr>
      <vt:lpstr>文鼎习字体</vt:lpstr>
      <vt:lpstr>Calibri Light</vt:lpstr>
      <vt:lpstr>Calibri</vt:lpstr>
      <vt:lpstr>微软雅黑</vt:lpstr>
      <vt:lpstr>Arial Unicode MS</vt:lpstr>
      <vt:lpstr>Dotum</vt:lpstr>
      <vt:lpstr>Office 主题</vt:lpstr>
      <vt:lpstr>PowerPoint 演示文稿</vt:lpstr>
      <vt:lpstr>一、作者简介</vt:lpstr>
      <vt:lpstr>简介时代背景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20</cp:revision>
  <dcterms:created xsi:type="dcterms:W3CDTF">2017-02-19T11:53:00Z</dcterms:created>
  <dcterms:modified xsi:type="dcterms:W3CDTF">2017-06-25T14:16:53Z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