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6" r:id="rId3"/>
    <p:sldId id="257" r:id="rId4"/>
    <p:sldId id="259" r:id="rId5"/>
    <p:sldId id="258" r:id="rId6"/>
    <p:sldId id="261" r:id="rId7"/>
    <p:sldId id="262" r:id="rId8"/>
    <p:sldId id="263" r:id="rId9"/>
    <p:sldId id="264" r:id="rId10"/>
    <p:sldId id="265" r:id="rId11"/>
    <p:sldId id="268" r:id="rId12"/>
    <p:sldId id="279" r:id="rId13"/>
    <p:sldId id="270" r:id="rId14"/>
    <p:sldId id="271" r:id="rId15"/>
    <p:sldId id="272" r:id="rId16"/>
    <p:sldId id="280" r:id="rId17"/>
    <p:sldId id="281" r:id="rId18"/>
    <p:sldId id="274" r:id="rId19"/>
    <p:sldId id="275" r:id="rId20"/>
    <p:sldId id="276" r:id="rId21"/>
    <p:sldId id="277" r:id="rId22"/>
    <p:sldId id="278" r:id="rId23"/>
    <p:sldId id="282" r:id="rId24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6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589E9-2EB1-4DD9-A0C6-F9CF99532279}" type="datetimeFigureOut">
              <a:rPr lang="zh-CN" altLang="en-US" smtClean="0"/>
              <a:pPr/>
              <a:t>2017/11/23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652F6E-BC38-4AC8-9E69-9A3F1EE1B1A8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&#22825;&#19979;&#24402;&#24515;.mp4" TargetMode="External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" Target="slide23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 txBox="1">
            <a:spLocks noChangeArrowheads="1"/>
          </p:cNvSpPr>
          <p:nvPr/>
        </p:nvSpPr>
        <p:spPr bwMode="auto">
          <a:xfrm>
            <a:off x="224097" y="571481"/>
            <a:ext cx="8491307" cy="53984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4400" b="1" dirty="0" smtClean="0">
                <a:latin typeface="Times New Roman" pitchFamily="18" charset="0"/>
                <a:sym typeface="Arial" pitchFamily="34" charset="0"/>
              </a:rPr>
              <a:t>课前预习（</a:t>
            </a:r>
            <a:r>
              <a:rPr lang="en-US" altLang="zh-CN" sz="4400" b="1" dirty="0" smtClean="0">
                <a:latin typeface="Times New Roman" pitchFamily="18" charset="0"/>
                <a:sym typeface="Arial" pitchFamily="34" charset="0"/>
              </a:rPr>
              <a:t>P75-77</a:t>
            </a:r>
            <a:r>
              <a:rPr lang="zh-CN" altLang="en-US" sz="4400" b="1" dirty="0" smtClean="0">
                <a:latin typeface="Times New Roman" pitchFamily="18" charset="0"/>
                <a:sym typeface="Arial" pitchFamily="34" charset="0"/>
              </a:rPr>
              <a:t>）</a:t>
            </a:r>
            <a:endParaRPr lang="zh-CN" altLang="en-US" sz="4400" b="1" dirty="0">
              <a:latin typeface="Times New Roman" pitchFamily="18" charset="0"/>
              <a:sym typeface="Arial" pitchFamily="34" charset="0"/>
            </a:endParaRPr>
          </a:p>
          <a:p>
            <a:pPr lvl="0">
              <a:lnSpc>
                <a:spcPct val="14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、我国人民是怎样当家作主的？</a:t>
            </a:r>
          </a:p>
          <a:p>
            <a:pPr lvl="0">
              <a:lnSpc>
                <a:spcPct val="14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2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、人民行使当家作主权力的机关？</a:t>
            </a:r>
            <a:endParaRPr lang="zh-CN" altLang="en-US" sz="3200" b="1" dirty="0" smtClean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lvl="0">
              <a:lnSpc>
                <a:spcPct val="14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3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、我国的根本政治制度是？</a:t>
            </a:r>
            <a:endParaRPr lang="zh-CN" altLang="en-US" sz="3200" b="1" dirty="0" smtClean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 lvl="0">
              <a:lnSpc>
                <a:spcPct val="14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4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、全国人民代表大会与其他国家机关的关系？</a:t>
            </a:r>
          </a:p>
          <a:p>
            <a:pPr>
              <a:lnSpc>
                <a:spcPct val="14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</a:rPr>
              <a:t>、我国的最高国家权力机关是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？</a:t>
            </a:r>
            <a:endParaRPr lang="en-US" altLang="zh-CN" sz="3200" b="1" dirty="0" smtClean="0">
              <a:latin typeface="宋体" panose="02010600030101010101" pitchFamily="2" charset="-122"/>
              <a:ea typeface="宋体" panose="02010600030101010101" pitchFamily="2" charset="-122"/>
              <a:sym typeface="+mn-ea"/>
            </a:endParaRPr>
          </a:p>
          <a:p>
            <a:pPr>
              <a:lnSpc>
                <a:spcPct val="140000"/>
              </a:lnSpc>
            </a:pPr>
            <a:r>
              <a:rPr lang="en-US" altLang="zh-CN" sz="3200" b="1" dirty="0" smtClean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   </a:t>
            </a:r>
            <a:r>
              <a:rPr lang="zh-CN" altLang="en-US" sz="3200" b="1" dirty="0" smtClean="0">
                <a:latin typeface="宋体" panose="02010600030101010101" pitchFamily="2" charset="-122"/>
                <a:ea typeface="宋体" panose="02010600030101010101" pitchFamily="2" charset="-122"/>
                <a:sym typeface="+mn-ea"/>
              </a:rPr>
              <a:t>它有哪些职权？</a:t>
            </a:r>
            <a:endParaRPr lang="zh-CN" altLang="en-US" sz="3200" b="1" dirty="0" smtClean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endParaRPr lang="zh-CN" altLang="en-US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 txBox="1">
            <a:spLocks noChangeArrowheads="1"/>
          </p:cNvSpPr>
          <p:nvPr/>
        </p:nvSpPr>
        <p:spPr>
          <a:xfrm>
            <a:off x="457200" y="0"/>
            <a:ext cx="8229600" cy="6397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4000" b="1" i="0" u="none" strike="noStrike" kern="1200" cap="none" spc="0" normalizeH="0" baseline="0" noProof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+mj-lt"/>
                <a:ea typeface="仿宋" pitchFamily="49" charset="-122"/>
                <a:cs typeface="+mj-cs"/>
              </a:rPr>
              <a:t>人民代表大会制度</a:t>
            </a:r>
          </a:p>
        </p:txBody>
      </p:sp>
      <p:pic>
        <p:nvPicPr>
          <p:cNvPr id="5" name="Picture 7" descr="timg?image&amp;quality=80&amp;size=b9999_10000&amp;sec=1511258238336&amp;di=cd510f4e92e08c5d3a0332843800c710&amp;imgtype=0&amp;src=http%3A%2F%2Fnm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685800"/>
            <a:ext cx="9144000" cy="617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1" descr="十九大1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75" y="77788"/>
            <a:ext cx="4719432" cy="33216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矩形 4"/>
          <p:cNvSpPr>
            <a:spLocks noChangeArrowheads="1"/>
          </p:cNvSpPr>
          <p:nvPr/>
        </p:nvSpPr>
        <p:spPr bwMode="auto">
          <a:xfrm>
            <a:off x="311972" y="4429462"/>
            <a:ext cx="3818965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zh-CN" altLang="en-US" sz="3200" b="1" dirty="0" smtClean="0"/>
              <a:t>思考：这两个会议</a:t>
            </a:r>
            <a:endParaRPr lang="en-US" altLang="zh-CN" sz="3200" b="1" dirty="0" smtClean="0"/>
          </a:p>
          <a:p>
            <a:r>
              <a:rPr lang="zh-CN" altLang="en-US" sz="3200" b="1" dirty="0" smtClean="0"/>
              <a:t>有什么不同？</a:t>
            </a:r>
            <a:endParaRPr lang="zh-CN" altLang="en-US" sz="3200" b="1" dirty="0"/>
          </a:p>
        </p:txBody>
      </p:sp>
      <p:pic>
        <p:nvPicPr>
          <p:cNvPr id="7" name="图片 6" descr="555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28968" y="3775158"/>
            <a:ext cx="4615031" cy="308284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71122201215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57166"/>
            <a:ext cx="9144000" cy="571503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QQ截图20171122201104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4282" y="285728"/>
            <a:ext cx="8715436" cy="5929354"/>
          </a:xfrm>
          <a:prstGeom prst="rect">
            <a:avLst/>
          </a:prstGeom>
        </p:spPr>
      </p:pic>
      <p:sp>
        <p:nvSpPr>
          <p:cNvPr id="6" name="圆角矩形 5"/>
          <p:cNvSpPr/>
          <p:nvPr/>
        </p:nvSpPr>
        <p:spPr>
          <a:xfrm>
            <a:off x="642910" y="4857760"/>
            <a:ext cx="7715304" cy="114300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TextBox 6"/>
          <p:cNvSpPr txBox="1"/>
          <p:nvPr/>
        </p:nvSpPr>
        <p:spPr>
          <a:xfrm>
            <a:off x="785786" y="5000636"/>
            <a:ext cx="750099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微点拨：</a:t>
            </a:r>
            <a:r>
              <a:rPr lang="en-US" altLang="zh-CN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、党的主张变成国家意志必须经过法定程序</a:t>
            </a:r>
            <a:r>
              <a:rPr lang="zh-CN" altLang="en-US" sz="2400" b="1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；</a:t>
            </a:r>
            <a:endParaRPr lang="en-US" altLang="zh-CN" sz="24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r>
              <a:rPr lang="en-US" altLang="zh-CN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 dirty="0" smtClean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、党的领导与人民当家作主、依法治国的统一</a:t>
            </a:r>
            <a:r>
              <a:rPr lang="zh-CN" altLang="en-US" sz="2400" b="1" dirty="0">
                <a:solidFill>
                  <a:srgbClr val="FFFF00"/>
                </a:solidFill>
                <a:latin typeface="微软雅黑" pitchFamily="34" charset="-122"/>
                <a:ea typeface="微软雅黑" pitchFamily="34" charset="-122"/>
              </a:rPr>
              <a:t>。</a:t>
            </a:r>
            <a:endParaRPr lang="zh-CN" altLang="en-US" sz="2400" b="1" dirty="0" smtClean="0">
              <a:solidFill>
                <a:srgbClr val="FFFF00"/>
              </a:solidFill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 descr="4个自信图片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2844" y="382555"/>
            <a:ext cx="8858311" cy="5896947"/>
          </a:xfrm>
          <a:prstGeom prst="rect">
            <a:avLst/>
          </a:prstGeom>
        </p:spPr>
      </p:pic>
      <p:sp>
        <p:nvSpPr>
          <p:cNvPr id="5" name="右箭头 4">
            <a:hlinkClick r:id="rId3" action="ppaction://hlinkfile"/>
          </p:cNvPr>
          <p:cNvSpPr/>
          <p:nvPr/>
        </p:nvSpPr>
        <p:spPr>
          <a:xfrm>
            <a:off x="5524633" y="6223519"/>
            <a:ext cx="996159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221380" y="245541"/>
            <a:ext cx="8422105" cy="58169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zh-CN" altLang="en-US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视频</a:t>
            </a:r>
            <a:r>
              <a:rPr lang="zh-CN" altLang="en-US" sz="3200" dirty="0" smtClean="0">
                <a:solidFill>
                  <a:srgbClr val="FF00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再现</a:t>
            </a:r>
            <a:r>
              <a:rPr kumimoji="0" lang="zh-CN" sz="3200" b="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：</a:t>
            </a:r>
            <a:endParaRPr kumimoji="0" lang="en-US" altLang="zh-CN" sz="3200" b="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Times New Roman" pitchFamily="18" charset="0"/>
              <a:ea typeface="宋体" pitchFamily="2" charset="-122"/>
              <a:cs typeface="Times New Roman" pitchFamily="18" charset="0"/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</a:pP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全国人大代表江西赣县五云镇镇长明经华来北京开会前，到部分群众家里走访调研，专门拜访了老红军王承登，老人让她给习主席带封信，信里写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着</a:t>
            </a:r>
            <a:r>
              <a:rPr kumimoji="0" lang="zh-CN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希望国家加大对赣南地区油茶种植扶贫。</a:t>
            </a:r>
            <a:r>
              <a:rPr lang="en-US" altLang="zh-CN" sz="28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 2015</a:t>
            </a:r>
            <a:r>
              <a:rPr lang="zh-CN" altLang="en-US" sz="28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年</a:t>
            </a:r>
            <a:r>
              <a:rPr lang="en-US" altLang="zh-CN" sz="28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3</a:t>
            </a:r>
            <a:r>
              <a:rPr lang="zh-CN" altLang="en-US" sz="28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月，主席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看了这封信后，将意见带</a:t>
            </a:r>
            <a:r>
              <a:rPr lang="zh-CN" altLang="en-US" sz="28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到了第十二届全国人大三次会议江西代表团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讨论，人大代表</a:t>
            </a:r>
            <a:r>
              <a:rPr lang="zh-CN" altLang="en-US" sz="2800" dirty="0" smtClean="0"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明经华</a:t>
            </a:r>
            <a:r>
              <a:rPr kumimoji="0" lang="zh-CN" altLang="en-US" sz="2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以王老的心意为主线，用一组组数据向大会报告了赣南革命老区的情况，希望国家加大对象赣南这样的贫困地区精准扶贫。中央高度重视，推动了赣南等原中央苏区振兴发展战略的实施，加大了油茶的种植面积，老百姓的钱包迅速鼓了起来。</a:t>
            </a:r>
            <a:endParaRPr kumimoji="0" lang="zh-CN" altLang="en-US" sz="2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zh-CN" altLang="en-US" sz="3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宋体" pitchFamily="2" charset="-122"/>
              <a:cs typeface="宋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410548" y="130627"/>
            <a:ext cx="854684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/>
              <a:t>（</a:t>
            </a:r>
            <a:r>
              <a:rPr lang="en-US" altLang="zh-CN" sz="3200" b="1" dirty="0" smtClean="0"/>
              <a:t>1）</a:t>
            </a:r>
            <a:r>
              <a:rPr lang="zh-CN" altLang="en-US" sz="3200" b="1" dirty="0" smtClean="0"/>
              <a:t>老红军是通过谁将信带到主席的手中？他在这里发挥了什么作用？</a:t>
            </a:r>
            <a:endParaRPr lang="zh-CN" altLang="en-US" sz="32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428596" y="3000372"/>
            <a:ext cx="79496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（</a:t>
            </a:r>
            <a:r>
              <a:rPr lang="en-US" altLang="zh-CN" sz="2800" b="1" dirty="0" smtClean="0"/>
              <a:t>2）</a:t>
            </a:r>
            <a:r>
              <a:rPr lang="zh-CN" altLang="en-US" sz="2800" b="1" dirty="0" smtClean="0"/>
              <a:t>主席看了老红军的信后是怎么做的？你对这件事有什么感想？</a:t>
            </a:r>
            <a:endParaRPr lang="zh-CN" alt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53142" y="1324948"/>
            <a:ext cx="79963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0000"/>
                </a:solidFill>
              </a:rPr>
              <a:t>通过人大代表。</a:t>
            </a:r>
            <a:endParaRPr lang="en-US" altLang="zh-CN" sz="2800" b="1" dirty="0" smtClean="0">
              <a:solidFill>
                <a:srgbClr val="FF0000"/>
              </a:solidFill>
            </a:endParaRPr>
          </a:p>
          <a:p>
            <a:r>
              <a:rPr lang="zh-CN" altLang="en-US" sz="2800" b="1" dirty="0" smtClean="0">
                <a:solidFill>
                  <a:srgbClr val="FF0000"/>
                </a:solidFill>
              </a:rPr>
              <a:t>作用：收集人民的意见，听取人民的心声，向有关部门或者负责人反映情况，反映人民的意愿。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571472" y="4071942"/>
            <a:ext cx="8173617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solidFill>
                  <a:srgbClr val="FF3300"/>
                </a:solidFill>
              </a:rPr>
              <a:t>非常重视，带到全国人民代表大会上交给代表们讨论，最后决定加大油茶的种植。带动</a:t>
            </a:r>
            <a:r>
              <a:rPr lang="zh-CN" altLang="en-US" sz="2800" b="1" dirty="0" smtClean="0">
                <a:solidFill>
                  <a:srgbClr val="FF3300"/>
                </a:solidFill>
                <a:latin typeface="Times New Roman" pitchFamily="18" charset="0"/>
                <a:ea typeface="宋体" pitchFamily="2" charset="-122"/>
                <a:cs typeface="Times New Roman" pitchFamily="18" charset="0"/>
              </a:rPr>
              <a:t>赣南地区人民致富。</a:t>
            </a:r>
            <a:endParaRPr lang="en-US" altLang="zh-CN" sz="2800" b="1" dirty="0" smtClean="0">
              <a:solidFill>
                <a:srgbClr val="FF3300"/>
              </a:solidFill>
            </a:endParaRPr>
          </a:p>
          <a:p>
            <a:r>
              <a:rPr lang="zh-CN" altLang="en-US" sz="2800" b="1" dirty="0" smtClean="0">
                <a:solidFill>
                  <a:srgbClr val="FF3300"/>
                </a:solidFill>
              </a:rPr>
              <a:t>国家领导人非常重视和关心人民群众的利益。</a:t>
            </a:r>
            <a:endParaRPr lang="zh-CN" altLang="en-US" sz="2800" b="1" dirty="0">
              <a:solidFill>
                <a:srgbClr val="FF33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build="allAtOnce"/>
      <p:bldP spid="7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 descr="花束"/>
          <p:cNvSpPr txBox="1">
            <a:spLocks noChangeArrowheads="1"/>
          </p:cNvSpPr>
          <p:nvPr/>
        </p:nvSpPr>
        <p:spPr bwMode="auto">
          <a:xfrm>
            <a:off x="0" y="4508500"/>
            <a:ext cx="6443663" cy="45720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县、自治</a:t>
            </a:r>
            <a:r>
              <a:rPr lang="zh-CN" altLang="en-US" sz="24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县</a:t>
            </a:r>
            <a:r>
              <a:rPr lang="zh-CN" altLang="en-US" sz="24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、市辖区、不辖区的市的人大代表</a:t>
            </a:r>
          </a:p>
        </p:txBody>
      </p:sp>
      <p:grpSp>
        <p:nvGrpSpPr>
          <p:cNvPr id="5" name="Group 3"/>
          <p:cNvGrpSpPr>
            <a:grpSpLocks/>
          </p:cNvGrpSpPr>
          <p:nvPr/>
        </p:nvGrpSpPr>
        <p:grpSpPr bwMode="auto">
          <a:xfrm>
            <a:off x="250825" y="3284538"/>
            <a:ext cx="6121400" cy="649287"/>
            <a:chOff x="0" y="0"/>
            <a:chExt cx="4224" cy="432"/>
          </a:xfrm>
        </p:grpSpPr>
        <p:sp>
          <p:nvSpPr>
            <p:cNvPr id="6" name="AutoShape 4" descr="花束"/>
            <p:cNvSpPr>
              <a:spLocks noChangeArrowheads="1"/>
            </p:cNvSpPr>
            <p:nvPr/>
          </p:nvSpPr>
          <p:spPr bwMode="auto">
            <a:xfrm>
              <a:off x="0" y="0"/>
              <a:ext cx="4224" cy="432"/>
            </a:xfrm>
            <a:prstGeom prst="bevel">
              <a:avLst>
                <a:gd name="adj" fmla="val 6713"/>
              </a:avLst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7" name="Text Box 5" descr="花束"/>
            <p:cNvSpPr txBox="1">
              <a:spLocks noChangeArrowheads="1"/>
            </p:cNvSpPr>
            <p:nvPr/>
          </p:nvSpPr>
          <p:spPr bwMode="auto">
            <a:xfrm>
              <a:off x="240" y="57"/>
              <a:ext cx="3600" cy="345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辖区的</a:t>
              </a: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市</a:t>
              </a:r>
              <a:r>
                <a:rPr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、自治州的人大代表</a:t>
              </a:r>
            </a:p>
          </p:txBody>
        </p:sp>
      </p:grpSp>
      <p:grpSp>
        <p:nvGrpSpPr>
          <p:cNvPr id="8" name="Group 6"/>
          <p:cNvGrpSpPr>
            <a:grpSpLocks/>
          </p:cNvGrpSpPr>
          <p:nvPr/>
        </p:nvGrpSpPr>
        <p:grpSpPr bwMode="auto">
          <a:xfrm>
            <a:off x="468313" y="2060575"/>
            <a:ext cx="5688012" cy="685800"/>
            <a:chOff x="0" y="0"/>
            <a:chExt cx="3504" cy="432"/>
          </a:xfrm>
        </p:grpSpPr>
        <p:sp>
          <p:nvSpPr>
            <p:cNvPr id="9" name="AutoShape 7" descr="花束"/>
            <p:cNvSpPr>
              <a:spLocks noChangeArrowheads="1"/>
            </p:cNvSpPr>
            <p:nvPr/>
          </p:nvSpPr>
          <p:spPr bwMode="auto">
            <a:xfrm>
              <a:off x="0" y="0"/>
              <a:ext cx="3504" cy="432"/>
            </a:xfrm>
            <a:prstGeom prst="bevel">
              <a:avLst>
                <a:gd name="adj" fmla="val 6713"/>
              </a:avLst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zh-CN" altLang="en-US"/>
            </a:p>
          </p:txBody>
        </p:sp>
        <p:sp>
          <p:nvSpPr>
            <p:cNvPr id="10" name="Text Box 8" descr="花束"/>
            <p:cNvSpPr txBox="1">
              <a:spLocks noChangeArrowheads="1"/>
            </p:cNvSpPr>
            <p:nvPr/>
          </p:nvSpPr>
          <p:spPr bwMode="auto">
            <a:xfrm>
              <a:off x="96" y="48"/>
              <a:ext cx="3312" cy="327"/>
            </a:xfrm>
            <a:prstGeom prst="rect">
              <a:avLst/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</a:pPr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省</a:t>
              </a:r>
              <a:r>
                <a:rPr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、自治区、直辖市的人大代表</a:t>
              </a:r>
            </a:p>
          </p:txBody>
        </p:sp>
      </p:grpSp>
      <p:grpSp>
        <p:nvGrpSpPr>
          <p:cNvPr id="11" name="Group 9"/>
          <p:cNvGrpSpPr>
            <a:grpSpLocks/>
          </p:cNvGrpSpPr>
          <p:nvPr/>
        </p:nvGrpSpPr>
        <p:grpSpPr bwMode="auto">
          <a:xfrm>
            <a:off x="900113" y="333375"/>
            <a:ext cx="3476625" cy="1174750"/>
            <a:chOff x="0" y="0"/>
            <a:chExt cx="1872" cy="740"/>
          </a:xfrm>
        </p:grpSpPr>
        <p:sp>
          <p:nvSpPr>
            <p:cNvPr id="12" name="AutoShape 10" descr="花束"/>
            <p:cNvSpPr>
              <a:spLocks noChangeArrowheads="1"/>
            </p:cNvSpPr>
            <p:nvPr/>
          </p:nvSpPr>
          <p:spPr bwMode="auto">
            <a:xfrm>
              <a:off x="0" y="0"/>
              <a:ext cx="1872" cy="720"/>
            </a:xfrm>
            <a:prstGeom prst="triangle">
              <a:avLst>
                <a:gd name="adj" fmla="val 50000"/>
              </a:avLst>
            </a:prstGeom>
            <a:blipFill dpi="0" rotWithShape="0">
              <a:blip r:embed="rId2"/>
              <a:srcRect/>
              <a:tile tx="0" ty="0" sx="100000" sy="100000" flip="none" algn="tl"/>
            </a:blipFill>
            <a:ln w="9525">
              <a:noFill/>
              <a:miter lim="800000"/>
              <a:headEnd/>
              <a:tailEnd/>
            </a:ln>
            <a:effectLst>
              <a:outerShdw dist="35921" dir="2700000" algn="ctr" rotWithShape="0">
                <a:schemeClr val="tx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zh-CN" altLang="en-US"/>
            </a:p>
          </p:txBody>
        </p:sp>
        <p:sp>
          <p:nvSpPr>
            <p:cNvPr id="13" name="Text Box 11" descr="花束"/>
            <p:cNvSpPr txBox="1">
              <a:spLocks noChangeArrowheads="1"/>
            </p:cNvSpPr>
            <p:nvPr/>
          </p:nvSpPr>
          <p:spPr bwMode="auto">
            <a:xfrm>
              <a:off x="480" y="144"/>
              <a:ext cx="912" cy="59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solidFill>
                    <a:srgbClr val="FF0000"/>
                  </a:solidFill>
                  <a:latin typeface="Times New Roman" pitchFamily="18" charset="0"/>
                  <a:ea typeface="黑体" pitchFamily="49" charset="-122"/>
                </a:rPr>
                <a:t>全国</a:t>
              </a:r>
            </a:p>
            <a:p>
              <a:pPr algn="ctr"/>
              <a:r>
                <a:rPr lang="zh-CN" altLang="en-US" sz="2800" b="1">
                  <a:solidFill>
                    <a:srgbClr val="0000FF"/>
                  </a:solidFill>
                  <a:latin typeface="Times New Roman" pitchFamily="18" charset="0"/>
                  <a:ea typeface="黑体" pitchFamily="49" charset="-122"/>
                </a:rPr>
                <a:t>人大代表</a:t>
              </a:r>
            </a:p>
          </p:txBody>
        </p:sp>
      </p:grpSp>
      <p:sp>
        <p:nvSpPr>
          <p:cNvPr id="14" name="Line 12"/>
          <p:cNvSpPr>
            <a:spLocks noChangeShapeType="1"/>
          </p:cNvSpPr>
          <p:nvPr/>
        </p:nvSpPr>
        <p:spPr bwMode="auto">
          <a:xfrm>
            <a:off x="6084888" y="2349500"/>
            <a:ext cx="792162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" name="Line 13"/>
          <p:cNvSpPr>
            <a:spLocks noChangeShapeType="1"/>
          </p:cNvSpPr>
          <p:nvPr/>
        </p:nvSpPr>
        <p:spPr bwMode="auto">
          <a:xfrm>
            <a:off x="6011863" y="3573463"/>
            <a:ext cx="720725" cy="1587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6" name="Line 14"/>
          <p:cNvSpPr>
            <a:spLocks noChangeShapeType="1"/>
          </p:cNvSpPr>
          <p:nvPr/>
        </p:nvSpPr>
        <p:spPr bwMode="auto">
          <a:xfrm>
            <a:off x="6156325" y="4797425"/>
            <a:ext cx="792163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7" name="Line 15"/>
          <p:cNvSpPr>
            <a:spLocks noChangeShapeType="1"/>
          </p:cNvSpPr>
          <p:nvPr/>
        </p:nvSpPr>
        <p:spPr bwMode="auto">
          <a:xfrm>
            <a:off x="3851275" y="1123950"/>
            <a:ext cx="936625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8" name="WordArt 16"/>
          <p:cNvSpPr>
            <a:spLocks noChangeArrowheads="1" noChangeShapeType="1"/>
          </p:cNvSpPr>
          <p:nvPr/>
        </p:nvSpPr>
        <p:spPr bwMode="auto">
          <a:xfrm>
            <a:off x="5076825" y="765175"/>
            <a:ext cx="2232025" cy="7191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effectLst>
                  <a:outerShdw dist="35921" dir="2700000" algn="ctr" rotWithShape="0">
                    <a:srgbClr val="C0C0C0">
                      <a:alpha val="75000"/>
                    </a:srgbClr>
                  </a:outerShdw>
                </a:effectLst>
                <a:latin typeface="黑体"/>
                <a:ea typeface="黑体"/>
              </a:rPr>
              <a:t>国家最高权力机关</a:t>
            </a:r>
          </a:p>
        </p:txBody>
      </p:sp>
      <p:sp>
        <p:nvSpPr>
          <p:cNvPr id="19" name="WordArt 17"/>
          <p:cNvSpPr>
            <a:spLocks noChangeArrowheads="1" noChangeShapeType="1"/>
          </p:cNvSpPr>
          <p:nvPr/>
        </p:nvSpPr>
        <p:spPr bwMode="auto">
          <a:xfrm>
            <a:off x="6659563" y="2060575"/>
            <a:ext cx="1441450" cy="52228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广东省权力机关</a:t>
            </a:r>
          </a:p>
        </p:txBody>
      </p:sp>
      <p:sp>
        <p:nvSpPr>
          <p:cNvPr id="20" name="WordArt 18"/>
          <p:cNvSpPr>
            <a:spLocks noChangeArrowheads="1" noChangeShapeType="1"/>
          </p:cNvSpPr>
          <p:nvPr/>
        </p:nvSpPr>
        <p:spPr bwMode="auto">
          <a:xfrm>
            <a:off x="6588125" y="3357563"/>
            <a:ext cx="1368425" cy="520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广州市权力机关</a:t>
            </a:r>
          </a:p>
        </p:txBody>
      </p:sp>
      <p:sp>
        <p:nvSpPr>
          <p:cNvPr id="21" name="WordArt 19"/>
          <p:cNvSpPr>
            <a:spLocks noChangeArrowheads="1" noChangeShapeType="1"/>
          </p:cNvSpPr>
          <p:nvPr/>
        </p:nvSpPr>
        <p:spPr bwMode="auto">
          <a:xfrm>
            <a:off x="6659563" y="5589588"/>
            <a:ext cx="1295400" cy="7207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海珠区</a:t>
            </a:r>
          </a:p>
          <a:p>
            <a:pPr algn="ctr"/>
            <a:r>
              <a:rPr lang="zh-CN" altLang="en-U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全体选民</a:t>
            </a:r>
          </a:p>
        </p:txBody>
      </p:sp>
      <p:sp>
        <p:nvSpPr>
          <p:cNvPr id="22" name="AutoShape 20"/>
          <p:cNvSpPr>
            <a:spLocks noChangeArrowheads="1"/>
          </p:cNvSpPr>
          <p:nvPr/>
        </p:nvSpPr>
        <p:spPr bwMode="auto">
          <a:xfrm>
            <a:off x="2338388" y="2781300"/>
            <a:ext cx="1152525" cy="430213"/>
          </a:xfrm>
          <a:prstGeom prst="upArrow">
            <a:avLst>
              <a:gd name="adj1" fmla="val 48861"/>
              <a:gd name="adj2" fmla="val 37690"/>
            </a:avLst>
          </a:prstGeom>
          <a:gradFill rotWithShape="0">
            <a:gsLst>
              <a:gs pos="0">
                <a:srgbClr val="FF0000"/>
              </a:gs>
              <a:gs pos="100000">
                <a:srgbClr val="FF999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3" name="Text Box 21" descr="花束"/>
          <p:cNvSpPr txBox="1">
            <a:spLocks noChangeArrowheads="1"/>
          </p:cNvSpPr>
          <p:nvPr/>
        </p:nvSpPr>
        <p:spPr bwMode="auto">
          <a:xfrm>
            <a:off x="0" y="5734050"/>
            <a:ext cx="6516688" cy="519113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  <a:ea typeface="黑体" pitchFamily="49" charset="-122"/>
              </a:rPr>
              <a:t>全体有选举权与被选举权的海珠选民</a:t>
            </a:r>
            <a:endParaRPr lang="zh-CN" altLang="en-US" sz="2800">
              <a:solidFill>
                <a:srgbClr val="0000FF"/>
              </a:solidFill>
              <a:latin typeface="Times New Roman" pitchFamily="18" charset="0"/>
            </a:endParaRPr>
          </a:p>
        </p:txBody>
      </p:sp>
      <p:sp>
        <p:nvSpPr>
          <p:cNvPr id="24" name="AutoShape 22"/>
          <p:cNvSpPr>
            <a:spLocks noChangeArrowheads="1"/>
          </p:cNvSpPr>
          <p:nvPr/>
        </p:nvSpPr>
        <p:spPr bwMode="auto">
          <a:xfrm>
            <a:off x="2338388" y="4005263"/>
            <a:ext cx="1152525" cy="431800"/>
          </a:xfrm>
          <a:prstGeom prst="upArrow">
            <a:avLst>
              <a:gd name="adj1" fmla="val 48861"/>
              <a:gd name="adj2" fmla="val 37690"/>
            </a:avLst>
          </a:prstGeom>
          <a:gradFill rotWithShape="0">
            <a:gsLst>
              <a:gs pos="0">
                <a:srgbClr val="FF0000"/>
              </a:gs>
              <a:gs pos="100000">
                <a:srgbClr val="FF999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5" name="AutoShape 23"/>
          <p:cNvSpPr>
            <a:spLocks noChangeArrowheads="1"/>
          </p:cNvSpPr>
          <p:nvPr/>
        </p:nvSpPr>
        <p:spPr bwMode="auto">
          <a:xfrm>
            <a:off x="2339975" y="1557338"/>
            <a:ext cx="1152525" cy="503237"/>
          </a:xfrm>
          <a:prstGeom prst="upArrow">
            <a:avLst>
              <a:gd name="adj1" fmla="val 48861"/>
              <a:gd name="adj2" fmla="val 37690"/>
            </a:avLst>
          </a:prstGeom>
          <a:gradFill rotWithShape="0">
            <a:gsLst>
              <a:gs pos="0">
                <a:srgbClr val="FF0000"/>
              </a:gs>
              <a:gs pos="100000">
                <a:srgbClr val="FF999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6" name="AutoShape 24"/>
          <p:cNvSpPr>
            <a:spLocks noChangeArrowheads="1"/>
          </p:cNvSpPr>
          <p:nvPr/>
        </p:nvSpPr>
        <p:spPr bwMode="auto">
          <a:xfrm>
            <a:off x="2339975" y="5157788"/>
            <a:ext cx="1152525" cy="430212"/>
          </a:xfrm>
          <a:prstGeom prst="upArrow">
            <a:avLst>
              <a:gd name="adj1" fmla="val 48861"/>
              <a:gd name="adj2" fmla="val 37690"/>
            </a:avLst>
          </a:prstGeom>
          <a:gradFill rotWithShape="0">
            <a:gsLst>
              <a:gs pos="0">
                <a:srgbClr val="FF0000"/>
              </a:gs>
              <a:gs pos="100000">
                <a:srgbClr val="FF9999"/>
              </a:gs>
            </a:gsLst>
            <a:lin ang="5400000" scaled="1"/>
          </a:gradFill>
          <a:ln w="9525">
            <a:noFill/>
            <a:miter lim="800000"/>
            <a:headEnd/>
            <a:tailEnd/>
          </a:ln>
        </p:spPr>
        <p:txBody>
          <a:bodyPr vert="eaVert" wrap="none" anchor="ctr"/>
          <a:lstStyle/>
          <a:p>
            <a:pPr algn="ctr"/>
            <a:endParaRPr lang="zh-CN" altLang="zh-CN" sz="2400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27" name="Line 25"/>
          <p:cNvSpPr>
            <a:spLocks noChangeShapeType="1"/>
          </p:cNvSpPr>
          <p:nvPr/>
        </p:nvSpPr>
        <p:spPr bwMode="auto">
          <a:xfrm flipV="1">
            <a:off x="5940425" y="6019800"/>
            <a:ext cx="863600" cy="1588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8" name="Text Box 26"/>
          <p:cNvSpPr txBox="1">
            <a:spLocks noChangeArrowheads="1"/>
          </p:cNvSpPr>
          <p:nvPr/>
        </p:nvSpPr>
        <p:spPr bwMode="auto">
          <a:xfrm>
            <a:off x="3886200" y="5105400"/>
            <a:ext cx="3306763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2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直接</a:t>
            </a:r>
            <a:r>
              <a:rPr lang="zh-CN" altLang="en-US" sz="3200" b="1">
                <a:solidFill>
                  <a:schemeClr val="tx2"/>
                </a:solidFill>
                <a:latin typeface="Times New Roman" pitchFamily="18" charset="0"/>
                <a:ea typeface="黑体" pitchFamily="49" charset="-122"/>
              </a:rPr>
              <a:t>选举</a:t>
            </a:r>
          </a:p>
        </p:txBody>
      </p:sp>
      <p:sp>
        <p:nvSpPr>
          <p:cNvPr id="29" name="Text Box 27"/>
          <p:cNvSpPr txBox="1">
            <a:spLocks noChangeArrowheads="1"/>
          </p:cNvSpPr>
          <p:nvPr/>
        </p:nvSpPr>
        <p:spPr bwMode="auto">
          <a:xfrm>
            <a:off x="3995738" y="3933825"/>
            <a:ext cx="3308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间接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选举</a:t>
            </a:r>
          </a:p>
        </p:txBody>
      </p:sp>
      <p:sp>
        <p:nvSpPr>
          <p:cNvPr id="30" name="Text Box 28"/>
          <p:cNvSpPr txBox="1">
            <a:spLocks noChangeArrowheads="1"/>
          </p:cNvSpPr>
          <p:nvPr/>
        </p:nvSpPr>
        <p:spPr bwMode="auto">
          <a:xfrm>
            <a:off x="3851275" y="2781300"/>
            <a:ext cx="33083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间接选举</a:t>
            </a:r>
          </a:p>
        </p:txBody>
      </p:sp>
      <p:sp>
        <p:nvSpPr>
          <p:cNvPr id="31" name="Text Box 29"/>
          <p:cNvSpPr txBox="1">
            <a:spLocks noChangeArrowheads="1"/>
          </p:cNvSpPr>
          <p:nvPr/>
        </p:nvSpPr>
        <p:spPr bwMode="auto">
          <a:xfrm>
            <a:off x="3851275" y="1557338"/>
            <a:ext cx="27368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间接选举</a:t>
            </a:r>
          </a:p>
        </p:txBody>
      </p:sp>
      <p:sp>
        <p:nvSpPr>
          <p:cNvPr id="32" name="AutoShape 30"/>
          <p:cNvSpPr>
            <a:spLocks/>
          </p:cNvSpPr>
          <p:nvPr/>
        </p:nvSpPr>
        <p:spPr bwMode="auto">
          <a:xfrm>
            <a:off x="8027988" y="2133600"/>
            <a:ext cx="215900" cy="4319588"/>
          </a:xfrm>
          <a:prstGeom prst="rightBrace">
            <a:avLst>
              <a:gd name="adj1" fmla="val 166728"/>
              <a:gd name="adj2" fmla="val 41861"/>
            </a:avLst>
          </a:prstGeom>
          <a:noFill/>
          <a:ln w="3810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 algn="ctr"/>
            <a:endParaRPr lang="zh-CN" altLang="zh-CN" b="1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3" name="WordArt 31"/>
          <p:cNvSpPr>
            <a:spLocks noChangeArrowheads="1" noChangeShapeType="1"/>
          </p:cNvSpPr>
          <p:nvPr/>
        </p:nvSpPr>
        <p:spPr bwMode="auto">
          <a:xfrm>
            <a:off x="6629400" y="4495800"/>
            <a:ext cx="1296988" cy="520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noFill/>
                  <a:round/>
                  <a:headEnd/>
                  <a:tailEnd/>
                </a:ln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海珠区权力机关</a:t>
            </a:r>
          </a:p>
        </p:txBody>
      </p:sp>
      <p:sp>
        <p:nvSpPr>
          <p:cNvPr id="34" name="Text Box 32"/>
          <p:cNvSpPr txBox="1">
            <a:spLocks noChangeArrowheads="1"/>
          </p:cNvSpPr>
          <p:nvPr/>
        </p:nvSpPr>
        <p:spPr bwMode="auto">
          <a:xfrm>
            <a:off x="8243888" y="2205038"/>
            <a:ext cx="671512" cy="417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200" b="1">
                <a:latin typeface="Times New Roman" pitchFamily="18" charset="0"/>
                <a:ea typeface="黑体" pitchFamily="49" charset="-122"/>
              </a:rPr>
              <a:t>地方各级人民代表大会</a:t>
            </a:r>
          </a:p>
        </p:txBody>
      </p:sp>
      <p:sp>
        <p:nvSpPr>
          <p:cNvPr id="35" name="Text Box 33"/>
          <p:cNvSpPr txBox="1">
            <a:spLocks noChangeArrowheads="1"/>
          </p:cNvSpPr>
          <p:nvPr/>
        </p:nvSpPr>
        <p:spPr bwMode="auto">
          <a:xfrm>
            <a:off x="3348038" y="0"/>
            <a:ext cx="3509962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  <a:ea typeface="华文细黑" pitchFamily="2" charset="-122"/>
              </a:rPr>
              <a:t>我国权力机关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40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34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23" grpId="0" animBg="1"/>
      <p:bldP spid="32" grpId="0" animBg="1"/>
      <p:bldP spid="34" grpId="0"/>
      <p:bldP spid="3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3"/>
          <p:cNvSpPr txBox="1">
            <a:spLocks noChangeArrowheads="1"/>
          </p:cNvSpPr>
          <p:nvPr/>
        </p:nvSpPr>
        <p:spPr bwMode="auto">
          <a:xfrm>
            <a:off x="2351088" y="4225925"/>
            <a:ext cx="1143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说  明</a:t>
            </a:r>
          </a:p>
        </p:txBody>
      </p:sp>
      <p:sp>
        <p:nvSpPr>
          <p:cNvPr id="5" name="标题 8"/>
          <p:cNvSpPr>
            <a:spLocks/>
          </p:cNvSpPr>
          <p:nvPr/>
        </p:nvSpPr>
        <p:spPr bwMode="gray">
          <a:xfrm>
            <a:off x="0" y="152400"/>
            <a:ext cx="8940800" cy="579438"/>
          </a:xfrm>
          <a:prstGeom prst="rect">
            <a:avLst/>
          </a:prstGeom>
          <a:solidFill>
            <a:srgbClr val="CCFFCC">
              <a:alpha val="50000"/>
            </a:srgbClr>
          </a:solidFill>
          <a:ln>
            <a:noFill/>
          </a:ln>
          <a:extLst>
            <a:ext uri="{91240B29-F687-4F45-9708-019B960494DF}"/>
          </a:extLst>
        </p:spPr>
        <p:txBody>
          <a:bodyPr anchor="b">
            <a:spAutoFit/>
          </a:bodyPr>
          <a:lstStyle/>
          <a:p>
            <a:pPr algn="ctr">
              <a:defRPr/>
            </a:pP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全国人民代表大会与其他国家机关的关系</a:t>
            </a:r>
          </a:p>
        </p:txBody>
      </p:sp>
      <p:sp>
        <p:nvSpPr>
          <p:cNvPr id="6" name="圆角矩形 5"/>
          <p:cNvSpPr>
            <a:spLocks noChangeArrowheads="1"/>
          </p:cNvSpPr>
          <p:nvPr/>
        </p:nvSpPr>
        <p:spPr bwMode="auto">
          <a:xfrm>
            <a:off x="284163" y="2265363"/>
            <a:ext cx="1944687" cy="914400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  <a:ea typeface="黑体" pitchFamily="2" charset="-122"/>
              </a:rPr>
              <a:t>全国人民</a:t>
            </a:r>
          </a:p>
          <a:p>
            <a:pPr eaLnBrk="0" hangingPunct="0"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Trebuchet MS" pitchFamily="34" charset="0"/>
                <a:ea typeface="黑体" pitchFamily="2" charset="-122"/>
              </a:rPr>
              <a:t>代表大会</a:t>
            </a:r>
            <a:endParaRPr lang="zh-CN" altLang="en-US" sz="2800">
              <a:solidFill>
                <a:srgbClr val="FF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Trebuchet MS" pitchFamily="34" charset="0"/>
              <a:ea typeface="黑体" pitchFamily="2" charset="-122"/>
            </a:endParaRPr>
          </a:p>
        </p:txBody>
      </p:sp>
      <p:sp>
        <p:nvSpPr>
          <p:cNvPr id="7" name="右箭头 3"/>
          <p:cNvSpPr>
            <a:spLocks noChangeArrowheads="1"/>
          </p:cNvSpPr>
          <p:nvPr/>
        </p:nvSpPr>
        <p:spPr bwMode="auto">
          <a:xfrm>
            <a:off x="2003425" y="2644775"/>
            <a:ext cx="1981200" cy="152400"/>
          </a:xfrm>
          <a:prstGeom prst="rightArrow">
            <a:avLst>
              <a:gd name="adj1" fmla="val 50000"/>
              <a:gd name="adj2" fmla="val 50014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8" name="左箭头 5"/>
          <p:cNvSpPr>
            <a:spLocks noChangeArrowheads="1"/>
          </p:cNvSpPr>
          <p:nvPr/>
        </p:nvSpPr>
        <p:spPr bwMode="auto">
          <a:xfrm flipV="1">
            <a:off x="1981200" y="2870200"/>
            <a:ext cx="1981200" cy="152400"/>
          </a:xfrm>
          <a:prstGeom prst="leftArrow">
            <a:avLst>
              <a:gd name="adj1" fmla="val 50000"/>
              <a:gd name="adj2" fmla="val 50014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 rot="10800000"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9" name="矩形 6"/>
          <p:cNvSpPr>
            <a:spLocks noChangeArrowheads="1"/>
          </p:cNvSpPr>
          <p:nvPr/>
        </p:nvSpPr>
        <p:spPr bwMode="auto">
          <a:xfrm>
            <a:off x="1892300" y="2232025"/>
            <a:ext cx="1828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决定产生</a:t>
            </a:r>
            <a:endParaRPr lang="zh-CN" altLang="en-US">
              <a:latin typeface="Trebuchet MS" pitchFamily="34" charset="0"/>
              <a:ea typeface="楷体_GB2312" pitchFamily="49" charset="-122"/>
            </a:endParaRPr>
          </a:p>
        </p:txBody>
      </p:sp>
      <p:sp>
        <p:nvSpPr>
          <p:cNvPr id="10" name="矩形 7"/>
          <p:cNvSpPr>
            <a:spLocks noChangeArrowheads="1"/>
          </p:cNvSpPr>
          <p:nvPr/>
        </p:nvSpPr>
        <p:spPr bwMode="auto">
          <a:xfrm>
            <a:off x="2239963" y="3101975"/>
            <a:ext cx="1871662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对它负责，</a:t>
            </a:r>
          </a:p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向它报告工作；</a:t>
            </a:r>
          </a:p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受它监督</a:t>
            </a:r>
            <a:endParaRPr lang="zh-CN" altLang="en-US">
              <a:latin typeface="Trebuchet MS" pitchFamily="34" charset="0"/>
              <a:ea typeface="楷体_GB2312" pitchFamily="49" charset="-122"/>
            </a:endParaRPr>
          </a:p>
        </p:txBody>
      </p:sp>
      <p:sp>
        <p:nvSpPr>
          <p:cNvPr id="11" name="左大括号 8"/>
          <p:cNvSpPr>
            <a:spLocks/>
          </p:cNvSpPr>
          <p:nvPr/>
        </p:nvSpPr>
        <p:spPr bwMode="auto">
          <a:xfrm>
            <a:off x="4051300" y="2035175"/>
            <a:ext cx="228600" cy="1600200"/>
          </a:xfrm>
          <a:prstGeom prst="leftBrace">
            <a:avLst>
              <a:gd name="adj1" fmla="val 8329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 b="1">
              <a:latin typeface="Trebuchet MS" pitchFamily="34" charset="0"/>
            </a:endParaRPr>
          </a:p>
        </p:txBody>
      </p:sp>
      <p:sp>
        <p:nvSpPr>
          <p:cNvPr id="12" name="圆角矩形 11"/>
          <p:cNvSpPr>
            <a:spLocks noChangeArrowheads="1"/>
          </p:cNvSpPr>
          <p:nvPr/>
        </p:nvSpPr>
        <p:spPr bwMode="auto">
          <a:xfrm>
            <a:off x="4279900" y="1806575"/>
            <a:ext cx="48641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最高行政机关：国务院</a:t>
            </a:r>
            <a:endParaRPr lang="zh-CN" altLang="en-US" sz="2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</p:txBody>
      </p:sp>
      <p:sp>
        <p:nvSpPr>
          <p:cNvPr id="13" name="圆角矩形 12"/>
          <p:cNvSpPr>
            <a:spLocks noChangeArrowheads="1"/>
          </p:cNvSpPr>
          <p:nvPr/>
        </p:nvSpPr>
        <p:spPr bwMode="auto">
          <a:xfrm>
            <a:off x="4279900" y="2568575"/>
            <a:ext cx="43434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最高审判机关：最高人民法院</a:t>
            </a:r>
            <a:endParaRPr lang="zh-CN" altLang="en-US" sz="2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</p:txBody>
      </p:sp>
      <p:sp>
        <p:nvSpPr>
          <p:cNvPr id="14" name="下箭头 12"/>
          <p:cNvSpPr>
            <a:spLocks noChangeArrowheads="1"/>
          </p:cNvSpPr>
          <p:nvPr/>
        </p:nvSpPr>
        <p:spPr bwMode="auto">
          <a:xfrm>
            <a:off x="2743200" y="4038600"/>
            <a:ext cx="152400" cy="609600"/>
          </a:xfrm>
          <a:prstGeom prst="downArrow">
            <a:avLst>
              <a:gd name="adj1" fmla="val 50000"/>
              <a:gd name="adj2" fmla="val 50000"/>
            </a:avLst>
          </a:prstGeom>
          <a:solidFill>
            <a:srgbClr val="0099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15" name="椭圆 14"/>
          <p:cNvSpPr>
            <a:spLocks noChangeArrowheads="1"/>
          </p:cNvSpPr>
          <p:nvPr/>
        </p:nvSpPr>
        <p:spPr bwMode="auto">
          <a:xfrm>
            <a:off x="1428728" y="4643446"/>
            <a:ext cx="2795588" cy="1728788"/>
          </a:xfrm>
          <a:prstGeom prst="ellipse">
            <a:avLst/>
          </a:prstGeom>
          <a:solidFill>
            <a:srgbClr val="0099FF"/>
          </a:solidFill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全国人大地位最高权力最大</a:t>
            </a:r>
          </a:p>
        </p:txBody>
      </p:sp>
      <p:sp>
        <p:nvSpPr>
          <p:cNvPr id="16" name="圆角矩形 15"/>
          <p:cNvSpPr>
            <a:spLocks noChangeArrowheads="1"/>
          </p:cNvSpPr>
          <p:nvPr/>
        </p:nvSpPr>
        <p:spPr bwMode="auto">
          <a:xfrm>
            <a:off x="4294188" y="3346450"/>
            <a:ext cx="4572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4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最高检察机关：最高人民检察院</a:t>
            </a:r>
            <a:endParaRPr lang="zh-CN" altLang="en-US" sz="240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</p:txBody>
      </p:sp>
      <p:sp>
        <p:nvSpPr>
          <p:cNvPr id="17" name="Rectangle 15"/>
          <p:cNvSpPr>
            <a:spLocks noChangeArrowheads="1"/>
          </p:cNvSpPr>
          <p:nvPr/>
        </p:nvSpPr>
        <p:spPr bwMode="auto">
          <a:xfrm>
            <a:off x="4427538" y="5375275"/>
            <a:ext cx="36068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pitchFamily="34" charset="0"/>
              <a:buNone/>
            </a:pPr>
            <a:r>
              <a:rPr lang="zh-CN" altLang="en-US" sz="2400" b="1"/>
              <a:t>（人大可以提出质询、并要求答复、组织调查）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"/>
                            </p:stCondLst>
                            <p:childTnLst>
                              <p:par>
                                <p:cTn id="19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500"/>
                            </p:stCondLst>
                            <p:childTnLst>
                              <p:par>
                                <p:cTn id="2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2500"/>
                            </p:stCondLst>
                            <p:childTnLst>
                              <p:par>
                                <p:cTn id="3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3000"/>
                            </p:stCondLst>
                            <p:childTnLst>
                              <p:par>
                                <p:cTn id="39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3500"/>
                            </p:stCondLst>
                            <p:childTnLst>
                              <p:par>
                                <p:cTn id="4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5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500"/>
                            </p:stCondLst>
                            <p:childTnLst>
                              <p:par>
                                <p:cTn id="52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1000"/>
                            </p:stCondLst>
                            <p:childTnLst>
                              <p:par>
                                <p:cTn id="56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nimBg="1" autoUpdateAnimBg="0"/>
      <p:bldP spid="6" grpId="0" autoUpdateAnimBg="0"/>
      <p:bldP spid="7" grpId="0" animBg="1" autoUpdateAnimBg="0"/>
      <p:bldP spid="8" grpId="0" animBg="1" autoUpdateAnimBg="0"/>
      <p:bldP spid="9" grpId="0" autoUpdateAnimBg="0"/>
      <p:bldP spid="10" grpId="0" autoUpdateAnimBg="0"/>
      <p:bldP spid="11" grpId="0" animBg="1" autoUpdateAnimBg="0"/>
      <p:bldP spid="12" grpId="0" animBg="1" autoUpdateAnimBg="0"/>
      <p:bldP spid="13" grpId="0" animBg="1" autoUpdateAnimBg="0"/>
      <p:bldP spid="14" grpId="0" animBg="1" autoUpdateAnimBg="0"/>
      <p:bldP spid="15" grpId="0" animBg="1" autoUpdateAnimBg="0"/>
      <p:bldP spid="16" grpId="0" animBg="1" autoUpdateAnimBg="0"/>
      <p:bldP spid="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 txBox="1"/>
          <p:nvPr/>
        </p:nvSpPr>
        <p:spPr>
          <a:xfrm>
            <a:off x="124460" y="949960"/>
            <a:ext cx="8895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WordArt 15"/>
          <p:cNvSpPr>
            <a:spLocks noTextEdit="1"/>
          </p:cNvSpPr>
          <p:nvPr/>
        </p:nvSpPr>
        <p:spPr>
          <a:xfrm rot="360000">
            <a:off x="173038" y="-10160"/>
            <a:ext cx="1828800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dirty="0" smtClean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effectLst>
                  <a:outerShdw dist="53882" dir="2699999" algn="ctr" rotWithShape="0">
                    <a:srgbClr val="9999FF">
                      <a:alpha val="79999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资料展示</a:t>
            </a:r>
            <a:endParaRPr lang="zh-CN" altLang="en-US" sz="3600" dirty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effectLst>
                <a:outerShdw dist="53882" dir="2699999" algn="ctr" rotWithShape="0">
                  <a:srgbClr val="9999FF">
                    <a:alpha val="79999"/>
                  </a:srgbClr>
                </a:outerShdw>
              </a:effectLst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962773"/>
            <a:ext cx="91440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zh-CN" sz="3000" b="1" dirty="0" smtClean="0">
                <a:latin typeface="华文宋体" pitchFamily="2" charset="-122"/>
                <a:ea typeface="华文宋体" pitchFamily="2" charset="-122"/>
              </a:rPr>
              <a:t>在</a:t>
            </a:r>
            <a:r>
              <a:rPr lang="en-US" altLang="zh-CN" sz="3000" b="1" dirty="0" smtClean="0">
                <a:latin typeface="华文宋体" pitchFamily="2" charset="-122"/>
                <a:ea typeface="华文宋体" pitchFamily="2" charset="-122"/>
              </a:rPr>
              <a:t>2000</a:t>
            </a:r>
            <a:r>
              <a:rPr lang="zh-CN" altLang="zh-CN" sz="3000" b="1" dirty="0" smtClean="0">
                <a:latin typeface="华文宋体" pitchFamily="2" charset="-122"/>
                <a:ea typeface="华文宋体" pitchFamily="2" charset="-122"/>
              </a:rPr>
              <a:t>年</a:t>
            </a:r>
            <a:r>
              <a:rPr lang="en-US" altLang="zh-CN" sz="3000" b="1" dirty="0" smtClean="0">
                <a:latin typeface="华文宋体" pitchFamily="2" charset="-122"/>
                <a:ea typeface="华文宋体" pitchFamily="2" charset="-122"/>
              </a:rPr>
              <a:t>1</a:t>
            </a:r>
            <a:r>
              <a:rPr lang="zh-CN" altLang="zh-CN" sz="3000" b="1" dirty="0" smtClean="0">
                <a:latin typeface="华文宋体" pitchFamily="2" charset="-122"/>
                <a:ea typeface="华文宋体" pitchFamily="2" charset="-122"/>
              </a:rPr>
              <a:t>月广东省第九届人民代表大会上</a:t>
            </a:r>
            <a:r>
              <a:rPr lang="zh-CN" altLang="en-US" sz="3000" b="1" dirty="0" smtClean="0">
                <a:latin typeface="华文宋体" pitchFamily="2" charset="-122"/>
                <a:ea typeface="华文宋体" pitchFamily="2" charset="-122"/>
              </a:rPr>
              <a:t>，</a:t>
            </a:r>
            <a:r>
              <a:rPr lang="zh-CN" altLang="zh-CN" sz="3000" b="1" dirty="0" smtClean="0">
                <a:latin typeface="华文宋体" pitchFamily="2" charset="-122"/>
                <a:ea typeface="华文宋体" pitchFamily="2" charset="-122"/>
              </a:rPr>
              <a:t>佛山团</a:t>
            </a:r>
            <a:r>
              <a:rPr lang="en-US" altLang="zh-CN" sz="3000" b="1" dirty="0" smtClean="0">
                <a:latin typeface="华文宋体" pitchFamily="2" charset="-122"/>
                <a:ea typeface="华文宋体" pitchFamily="2" charset="-122"/>
              </a:rPr>
              <a:t>25</a:t>
            </a:r>
            <a:r>
              <a:rPr lang="zh-CN" altLang="zh-CN" sz="3000" b="1" dirty="0" smtClean="0">
                <a:latin typeface="华文宋体" pitchFamily="2" charset="-122"/>
                <a:ea typeface="华文宋体" pitchFamily="2" charset="-122"/>
              </a:rPr>
              <a:t>名代表就“对四会市在北江边建电镀城事件处理不当”的问题向广东省环保局发起质询</a:t>
            </a:r>
            <a:r>
              <a:rPr lang="zh-CN" altLang="en-US" sz="3000" b="1" dirty="0" smtClean="0">
                <a:latin typeface="华文宋体" pitchFamily="2" charset="-122"/>
                <a:ea typeface="华文宋体" pitchFamily="2" charset="-122"/>
              </a:rPr>
              <a:t>：电镀厂为什么要建在饮用水源附近？这个项目要不要撤销或者整改？</a:t>
            </a:r>
            <a:endParaRPr lang="en-US" altLang="zh-CN" sz="3000" b="1" dirty="0" smtClean="0">
              <a:latin typeface="华文宋体" pitchFamily="2" charset="-122"/>
              <a:ea typeface="华文宋体" pitchFamily="2" charset="-122"/>
            </a:endParaRPr>
          </a:p>
          <a:p>
            <a:r>
              <a:rPr lang="zh-CN" altLang="en-US" sz="3000" b="1" dirty="0" smtClean="0">
                <a:latin typeface="华文宋体" pitchFamily="2" charset="-122"/>
                <a:ea typeface="华文宋体" pitchFamily="2" charset="-122"/>
              </a:rPr>
              <a:t>省环保局局长书面回应</a:t>
            </a:r>
            <a:endParaRPr lang="en-US" altLang="zh-CN" sz="3000" b="1" dirty="0" smtClean="0">
              <a:latin typeface="华文宋体" pitchFamily="2" charset="-122"/>
              <a:ea typeface="华文宋体" pitchFamily="2" charset="-122"/>
            </a:endParaRPr>
          </a:p>
          <a:p>
            <a:r>
              <a:rPr lang="zh-CN" altLang="en-US" sz="3000" b="1" dirty="0" smtClean="0">
                <a:latin typeface="华文宋体" pitchFamily="2" charset="-122"/>
                <a:ea typeface="华文宋体" pitchFamily="2" charset="-122"/>
                <a:sym typeface="Wingdings" pitchFamily="2" charset="2"/>
              </a:rPr>
              <a:t>（</a:t>
            </a:r>
            <a:r>
              <a:rPr lang="en-US" altLang="zh-CN" sz="3000" b="1" dirty="0" smtClean="0">
                <a:latin typeface="华文宋体" pitchFamily="2" charset="-122"/>
                <a:ea typeface="华文宋体" pitchFamily="2" charset="-122"/>
                <a:sym typeface="Wingdings" pitchFamily="2" charset="2"/>
              </a:rPr>
              <a:t>1）</a:t>
            </a:r>
            <a:r>
              <a:rPr lang="zh-CN" altLang="en-US" sz="3000" b="1" dirty="0" smtClean="0">
                <a:latin typeface="华文宋体" pitchFamily="2" charset="-122"/>
                <a:ea typeface="华文宋体" pitchFamily="2" charset="-122"/>
              </a:rPr>
              <a:t>环保局监管不力，要电镀厂停产没有停；环保局没有采取强硬措施。</a:t>
            </a:r>
            <a:endParaRPr lang="en-US" altLang="zh-CN" sz="3000" b="1" dirty="0" smtClean="0">
              <a:latin typeface="华文宋体" pitchFamily="2" charset="-122"/>
              <a:ea typeface="华文宋体" pitchFamily="2" charset="-122"/>
            </a:endParaRPr>
          </a:p>
          <a:p>
            <a:r>
              <a:rPr lang="zh-CN" altLang="en-US" sz="3000" b="1" dirty="0" smtClean="0">
                <a:latin typeface="华文宋体" pitchFamily="2" charset="-122"/>
                <a:ea typeface="华文宋体" pitchFamily="2" charset="-122"/>
              </a:rPr>
              <a:t>（</a:t>
            </a:r>
            <a:r>
              <a:rPr lang="en-US" altLang="zh-CN" sz="3000" b="1" dirty="0" smtClean="0">
                <a:latin typeface="华文宋体" pitchFamily="2" charset="-122"/>
                <a:ea typeface="华文宋体" pitchFamily="2" charset="-122"/>
              </a:rPr>
              <a:t>2</a:t>
            </a:r>
            <a:r>
              <a:rPr lang="zh-CN" altLang="en-US" sz="3000" b="1" dirty="0" smtClean="0">
                <a:latin typeface="华文宋体" pitchFamily="2" charset="-122"/>
                <a:ea typeface="华文宋体" pitchFamily="2" charset="-122"/>
              </a:rPr>
              <a:t>）要虚心听取代表意见，接受代表的批评，反思、整改环保工作中存在的问题。</a:t>
            </a:r>
            <a:endParaRPr lang="en-US" altLang="zh-CN" sz="3000" b="1" dirty="0" smtClean="0">
              <a:latin typeface="华文宋体" pitchFamily="2" charset="-122"/>
              <a:ea typeface="华文宋体" pitchFamily="2" charset="-122"/>
            </a:endParaRPr>
          </a:p>
          <a:p>
            <a:r>
              <a:rPr lang="zh-CN" altLang="en-US" sz="3000" b="1" dirty="0" smtClean="0">
                <a:latin typeface="华文宋体" pitchFamily="2" charset="-122"/>
                <a:ea typeface="华文宋体" pitchFamily="2" charset="-122"/>
              </a:rPr>
              <a:t>       </a:t>
            </a:r>
            <a:endParaRPr lang="en-US" altLang="zh-CN" sz="3200" b="1" dirty="0" smtClean="0">
              <a:solidFill>
                <a:srgbClr val="FF0000"/>
              </a:solidFill>
            </a:endParaRPr>
          </a:p>
          <a:p>
            <a:r>
              <a:rPr lang="en-US" altLang="zh-CN" sz="3200" b="1" dirty="0" smtClean="0">
                <a:solidFill>
                  <a:srgbClr val="FF0000"/>
                </a:solidFill>
              </a:rPr>
              <a:t> </a:t>
            </a:r>
            <a:r>
              <a:rPr lang="zh-CN" altLang="en-US" sz="3200" b="1" dirty="0" smtClean="0">
                <a:solidFill>
                  <a:srgbClr val="FF0000"/>
                </a:solidFill>
              </a:rPr>
              <a:t>讨论：上述材料说明了什么？</a:t>
            </a:r>
            <a:endParaRPr lang="zh-CN" altLang="zh-CN" sz="3200" b="1" dirty="0" smtClean="0">
              <a:solidFill>
                <a:srgbClr val="FF0000"/>
              </a:solidFill>
            </a:endParaRPr>
          </a:p>
          <a:p>
            <a:endParaRPr lang="zh-CN" altLang="en-US" sz="3200" dirty="0"/>
          </a:p>
        </p:txBody>
      </p:sp>
      <p:sp>
        <p:nvSpPr>
          <p:cNvPr id="7" name="圆角矩形标注 6"/>
          <p:cNvSpPr/>
          <p:nvPr/>
        </p:nvSpPr>
        <p:spPr>
          <a:xfrm>
            <a:off x="1232846" y="1828800"/>
            <a:ext cx="6868885" cy="3261230"/>
          </a:xfrm>
          <a:prstGeom prst="wedgeRoundRectCallout">
            <a:avLst/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b="1" dirty="0" smtClean="0">
                <a:solidFill>
                  <a:srgbClr val="002060"/>
                </a:solidFill>
              </a:rPr>
              <a:t>1</a:t>
            </a:r>
            <a:r>
              <a:rPr lang="zh-CN" altLang="en-US" sz="2800" b="1" dirty="0" smtClean="0">
                <a:solidFill>
                  <a:srgbClr val="002060"/>
                </a:solidFill>
              </a:rPr>
              <a:t>、说明我国是人民当家作主的法治国家，人民有权决定国家的重大事务。</a:t>
            </a:r>
            <a:endParaRPr lang="en-US" altLang="zh-CN" sz="2800" b="1" dirty="0" smtClean="0">
              <a:solidFill>
                <a:srgbClr val="002060"/>
              </a:solidFill>
            </a:endParaRPr>
          </a:p>
          <a:p>
            <a:r>
              <a:rPr lang="en-US" altLang="zh-CN" sz="2800" b="1" dirty="0" smtClean="0">
                <a:solidFill>
                  <a:srgbClr val="002060"/>
                </a:solidFill>
              </a:rPr>
              <a:t>2</a:t>
            </a:r>
            <a:r>
              <a:rPr lang="zh-CN" altLang="en-US" sz="2800" b="1" dirty="0" smtClean="0">
                <a:solidFill>
                  <a:srgbClr val="002060"/>
                </a:solidFill>
              </a:rPr>
              <a:t>、说明人民代表大会是国家权力机关，有权对其他国家机关提出质询案。</a:t>
            </a:r>
            <a:endParaRPr lang="en-US" altLang="zh-CN" sz="2800" b="1" dirty="0" smtClean="0">
              <a:solidFill>
                <a:srgbClr val="002060"/>
              </a:solidFill>
            </a:endParaRPr>
          </a:p>
          <a:p>
            <a:r>
              <a:rPr lang="en-US" altLang="zh-CN" sz="2800" b="1" dirty="0" smtClean="0">
                <a:solidFill>
                  <a:srgbClr val="002060"/>
                </a:solidFill>
              </a:rPr>
              <a:t>3</a:t>
            </a:r>
            <a:r>
              <a:rPr lang="zh-CN" altLang="en-US" sz="2800" b="1" dirty="0" smtClean="0">
                <a:solidFill>
                  <a:srgbClr val="002060"/>
                </a:solidFill>
              </a:rPr>
              <a:t>、人民代表的主人翁责任意识、参政意识增强，真正代表人民的意志。</a:t>
            </a:r>
            <a:endParaRPr lang="en-US" altLang="zh-CN" sz="2800" b="1" dirty="0" smtClean="0">
              <a:solidFill>
                <a:srgbClr val="002060"/>
              </a:solidFill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23989" y="5685214"/>
            <a:ext cx="1015925" cy="928721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allAtOnce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/>
          <p:nvPr/>
        </p:nvSpPr>
        <p:spPr>
          <a:xfrm>
            <a:off x="2362200" y="914402"/>
            <a:ext cx="457200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400" dirty="0">
              <a:solidFill>
                <a:srgbClr val="000000"/>
              </a:solidFill>
              <a:latin typeface="Tahoma" panose="020B0604030504040204" pitchFamily="2" charset="0"/>
            </a:endParaRPr>
          </a:p>
        </p:txBody>
      </p:sp>
      <p:sp>
        <p:nvSpPr>
          <p:cNvPr id="5" name="Text Box 3">
            <a:hlinkClick r:id="rId2" action="ppaction://hlinksldjump"/>
          </p:cNvPr>
          <p:cNvSpPr txBox="1"/>
          <p:nvPr/>
        </p:nvSpPr>
        <p:spPr>
          <a:xfrm>
            <a:off x="1331925" y="260350"/>
            <a:ext cx="7056437" cy="707886"/>
          </a:xfrm>
          <a:prstGeom prst="rect">
            <a:avLst/>
          </a:prstGeom>
          <a:solidFill>
            <a:srgbClr val="00B0F0"/>
          </a:solidFill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4000" b="1" dirty="0">
                <a:solidFill>
                  <a:srgbClr val="000000"/>
                </a:solidFill>
                <a:latin typeface="Tahoma" panose="020B0604030504040204" pitchFamily="2" charset="0"/>
                <a:ea typeface="黑体" panose="02010609060101010101" pitchFamily="2" charset="-122"/>
              </a:rPr>
              <a:t>中央国家机构组织系统示意图</a:t>
            </a:r>
          </a:p>
        </p:txBody>
      </p:sp>
      <p:graphicFrame>
        <p:nvGraphicFramePr>
          <p:cNvPr id="6" name="表格 5"/>
          <p:cNvGraphicFramePr/>
          <p:nvPr/>
        </p:nvGraphicFramePr>
        <p:xfrm>
          <a:off x="4114800" y="1371610"/>
          <a:ext cx="2971800" cy="533401"/>
        </p:xfrm>
        <a:graphic>
          <a:graphicData uri="http://schemas.openxmlformats.org/drawingml/2006/table">
            <a:tbl>
              <a:tblPr/>
              <a:tblGrid>
                <a:gridCol w="2971800"/>
              </a:tblGrid>
              <a:tr h="533401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5000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en-US" altLang="zh-CN" sz="2400">
                          <a:latin typeface="Times New Roman" panose="02020603050405020304" pitchFamily="2" charset="0"/>
                          <a:ea typeface="黑体" panose="02010609060101010101" pitchFamily="2" charset="-122"/>
                        </a:rPr>
                        <a:t>  </a:t>
                      </a:r>
                      <a:r>
                        <a:rPr lang="zh-CN" altLang="en-US" sz="2400" b="1">
                          <a:solidFill>
                            <a:srgbClr val="FF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全国人民代表大会</a:t>
                      </a:r>
                      <a:r>
                        <a:rPr lang="zh-CN" altLang="en-US" sz="2400" b="1">
                          <a:solidFill>
                            <a:srgbClr val="800000"/>
                          </a:solidFill>
                          <a:latin typeface="微软雅黑" panose="020B0503020204020204" charset="-122"/>
                          <a:ea typeface="微软雅黑" panose="020B0503020204020204" charset="-122"/>
                        </a:rPr>
                        <a:t>  </a:t>
                      </a:r>
                    </a:p>
                  </a:txBody>
                  <a:tcPr marT="45719" marB="4571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7" name="表格 6"/>
          <p:cNvGraphicFramePr/>
          <p:nvPr/>
        </p:nvGraphicFramePr>
        <p:xfrm>
          <a:off x="3814450" y="2307590"/>
          <a:ext cx="4407535" cy="614045"/>
        </p:xfrm>
        <a:graphic>
          <a:graphicData uri="http://schemas.openxmlformats.org/drawingml/2006/table">
            <a:tbl>
              <a:tblPr/>
              <a:tblGrid>
                <a:gridCol w="4407535"/>
              </a:tblGrid>
              <a:tr h="614045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全国人民代表大会常务委员会</a:t>
                      </a:r>
                    </a:p>
                  </a:txBody>
                  <a:tcPr marT="45719" marB="4571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表格 7"/>
          <p:cNvGraphicFramePr/>
          <p:nvPr/>
        </p:nvGraphicFramePr>
        <p:xfrm>
          <a:off x="900748" y="2992756"/>
          <a:ext cx="3124200" cy="433704"/>
        </p:xfrm>
        <a:graphic>
          <a:graphicData uri="http://schemas.openxmlformats.org/drawingml/2006/table">
            <a:tbl>
              <a:tblPr/>
              <a:tblGrid>
                <a:gridCol w="3124200"/>
              </a:tblGrid>
              <a:tr h="433704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20000"/>
                        </a:spcBef>
                        <a:buClr>
                          <a:schemeClr val="tx2"/>
                        </a:buClr>
                        <a:buSzPct val="70000"/>
                        <a:buFont typeface="Wingdings" panose="05000000000000000000" pitchFamily="2" charset="2"/>
                        <a:buNone/>
                      </a:pPr>
                      <a:r>
                        <a:rPr lang="zh-CN" altLang="en-US" sz="2000" b="1" dirty="0" smtClean="0">
                          <a:latin typeface="微软雅黑" panose="020B0503020204020204" charset="-122"/>
                          <a:ea typeface="微软雅黑" panose="020B0503020204020204" charset="-122"/>
                        </a:rPr>
                        <a:t>中华人民共和国主席</a:t>
                      </a:r>
                      <a:endParaRPr lang="zh-CN" altLang="en-US" sz="2000" b="1" dirty="0">
                        <a:latin typeface="微软雅黑" panose="020B0503020204020204" charset="-122"/>
                        <a:ea typeface="微软雅黑" panose="020B0503020204020204" charset="-122"/>
                      </a:endParaRPr>
                    </a:p>
                  </a:txBody>
                  <a:tcPr marT="45719" marB="4571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9" name="Text Box 23"/>
          <p:cNvSpPr txBox="1"/>
          <p:nvPr/>
        </p:nvSpPr>
        <p:spPr>
          <a:xfrm>
            <a:off x="990600" y="3334704"/>
            <a:ext cx="7315200" cy="5232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x-none" sz="2800" b="1" dirty="0">
                <a:solidFill>
                  <a:srgbClr val="000000"/>
                </a:solidFill>
                <a:latin typeface="Times New Roman" panose="02020603050405020304" pitchFamily="2" charset="0"/>
                <a:ea typeface="Tahoma" panose="020B0604030504040204" pitchFamily="2" charset="0"/>
              </a:rPr>
              <a:t>————————————————————</a:t>
            </a:r>
            <a:endParaRPr lang="en-US" altLang="x-none" sz="2800" b="1" dirty="0">
              <a:solidFill>
                <a:srgbClr val="000000"/>
              </a:solidFill>
              <a:latin typeface="Tahoma" panose="020B0604030504040204" pitchFamily="2" charset="0"/>
              <a:ea typeface="Tahoma" panose="020B0604030504040204" pitchFamily="2" charset="0"/>
            </a:endParaRPr>
          </a:p>
        </p:txBody>
      </p:sp>
      <p:sp>
        <p:nvSpPr>
          <p:cNvPr id="10" name="Text Box 24"/>
          <p:cNvSpPr txBox="1"/>
          <p:nvPr/>
        </p:nvSpPr>
        <p:spPr>
          <a:xfrm>
            <a:off x="5410200" y="2756547"/>
            <a:ext cx="414338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x-none" sz="4800" dirty="0">
                <a:solidFill>
                  <a:srgbClr val="000000"/>
                </a:solidFill>
                <a:latin typeface="Tahoma" panose="020B0604030504040204" pitchFamily="2" charset="0"/>
                <a:ea typeface="Tahoma" panose="020B0604030504040204" pitchFamily="2" charset="0"/>
              </a:rPr>
              <a:t>l</a:t>
            </a:r>
            <a:endParaRPr lang="en-US" altLang="x-none" sz="4800" dirty="0">
              <a:solidFill>
                <a:srgbClr val="000000"/>
              </a:solidFill>
              <a:latin typeface="Tahoma" panose="020B0604030504040204" pitchFamily="2" charset="0"/>
            </a:endParaRPr>
          </a:p>
        </p:txBody>
      </p:sp>
      <p:sp>
        <p:nvSpPr>
          <p:cNvPr id="11" name="Text Box 25"/>
          <p:cNvSpPr txBox="1"/>
          <p:nvPr/>
        </p:nvSpPr>
        <p:spPr>
          <a:xfrm>
            <a:off x="762000" y="3733811"/>
            <a:ext cx="114300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endParaRPr lang="zh-CN" altLang="en-US" sz="2400" dirty="0">
              <a:solidFill>
                <a:srgbClr val="000000"/>
              </a:solidFill>
              <a:latin typeface="Tahoma" panose="020B0604030504040204" pitchFamily="2" charset="0"/>
            </a:endParaRPr>
          </a:p>
        </p:txBody>
      </p:sp>
      <p:sp>
        <p:nvSpPr>
          <p:cNvPr id="12" name="Text Box 26"/>
          <p:cNvSpPr txBox="1"/>
          <p:nvPr/>
        </p:nvSpPr>
        <p:spPr>
          <a:xfrm>
            <a:off x="901065" y="3406152"/>
            <a:ext cx="560705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x-none" sz="4800" dirty="0">
                <a:solidFill>
                  <a:srgbClr val="000000"/>
                </a:solidFill>
                <a:latin typeface="Tahoma" panose="020B0604030504040204" pitchFamily="2" charset="0"/>
                <a:ea typeface="Tahoma" panose="020B0604030504040204" pitchFamily="2" charset="0"/>
              </a:rPr>
              <a:t>l</a:t>
            </a:r>
          </a:p>
        </p:txBody>
      </p:sp>
      <p:sp>
        <p:nvSpPr>
          <p:cNvPr id="13" name="Text Box 27"/>
          <p:cNvSpPr txBox="1"/>
          <p:nvPr/>
        </p:nvSpPr>
        <p:spPr>
          <a:xfrm>
            <a:off x="3581404" y="3442348"/>
            <a:ext cx="661035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x-none" sz="4800" dirty="0">
                <a:solidFill>
                  <a:srgbClr val="000000"/>
                </a:solidFill>
                <a:latin typeface="Tahoma" panose="020B0604030504040204" pitchFamily="2" charset="0"/>
                <a:ea typeface="Tahoma" panose="020B0604030504040204" pitchFamily="2" charset="0"/>
              </a:rPr>
              <a:t>l</a:t>
            </a:r>
          </a:p>
        </p:txBody>
      </p:sp>
      <p:sp>
        <p:nvSpPr>
          <p:cNvPr id="14" name="Text Box 28"/>
          <p:cNvSpPr txBox="1"/>
          <p:nvPr/>
        </p:nvSpPr>
        <p:spPr>
          <a:xfrm>
            <a:off x="5410200" y="3442348"/>
            <a:ext cx="685800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x-none" sz="4800" dirty="0">
                <a:solidFill>
                  <a:srgbClr val="000000"/>
                </a:solidFill>
                <a:latin typeface="Tahoma" panose="020B0604030504040204" pitchFamily="2" charset="0"/>
                <a:ea typeface="Tahoma" panose="020B0604030504040204" pitchFamily="2" charset="0"/>
              </a:rPr>
              <a:t>l</a:t>
            </a:r>
          </a:p>
        </p:txBody>
      </p:sp>
      <p:sp>
        <p:nvSpPr>
          <p:cNvPr id="15" name="Text Box 29"/>
          <p:cNvSpPr txBox="1"/>
          <p:nvPr/>
        </p:nvSpPr>
        <p:spPr>
          <a:xfrm>
            <a:off x="8067040" y="3442982"/>
            <a:ext cx="685800" cy="83099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x-none" sz="4800" dirty="0">
                <a:solidFill>
                  <a:srgbClr val="000000"/>
                </a:solidFill>
                <a:latin typeface="Tahoma" panose="020B0604030504040204" pitchFamily="2" charset="0"/>
                <a:ea typeface="Tahoma" panose="020B0604030504040204" pitchFamily="2" charset="0"/>
              </a:rPr>
              <a:t>l</a:t>
            </a:r>
          </a:p>
        </p:txBody>
      </p:sp>
      <p:graphicFrame>
        <p:nvGraphicFramePr>
          <p:cNvPr id="16" name="表格 15"/>
          <p:cNvGraphicFramePr/>
          <p:nvPr/>
        </p:nvGraphicFramePr>
        <p:xfrm>
          <a:off x="152400" y="4088765"/>
          <a:ext cx="2438400" cy="457301"/>
        </p:xfrm>
        <a:graphic>
          <a:graphicData uri="http://schemas.openxmlformats.org/drawingml/2006/table">
            <a:tbl>
              <a:tblPr/>
              <a:tblGrid>
                <a:gridCol w="2438400"/>
              </a:tblGrid>
              <a:tr h="457301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最高人民检察院</a:t>
                      </a:r>
                    </a:p>
                  </a:txBody>
                  <a:tcPr marT="45719" marB="4571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7" name="表格 16"/>
          <p:cNvGraphicFramePr/>
          <p:nvPr/>
        </p:nvGraphicFramePr>
        <p:xfrm>
          <a:off x="2781300" y="4088765"/>
          <a:ext cx="2057400" cy="457200"/>
        </p:xfrm>
        <a:graphic>
          <a:graphicData uri="http://schemas.openxmlformats.org/drawingml/2006/table">
            <a:tbl>
              <a:tblPr/>
              <a:tblGrid>
                <a:gridCol w="2057400"/>
              </a:tblGrid>
              <a:tr h="457200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zh-CN" altLang="en-US" sz="2000" b="1" dirty="0">
                          <a:latin typeface="微软雅黑" panose="020B0503020204020204" charset="-122"/>
                          <a:ea typeface="微软雅黑" panose="020B0503020204020204" charset="-122"/>
                        </a:rPr>
                        <a:t>最高人民法院</a:t>
                      </a:r>
                    </a:p>
                  </a:txBody>
                  <a:tcPr marT="45719" marB="4571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8" name="表格 17"/>
          <p:cNvGraphicFramePr/>
          <p:nvPr/>
        </p:nvGraphicFramePr>
        <p:xfrm>
          <a:off x="4969510" y="4088765"/>
          <a:ext cx="1295400" cy="457301"/>
        </p:xfrm>
        <a:graphic>
          <a:graphicData uri="http://schemas.openxmlformats.org/drawingml/2006/table">
            <a:tbl>
              <a:tblPr/>
              <a:tblGrid>
                <a:gridCol w="1295400"/>
              </a:tblGrid>
              <a:tr h="457301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国务院</a:t>
                      </a:r>
                    </a:p>
                  </a:txBody>
                  <a:tcPr marT="45719" marB="4571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9" name="表格 18"/>
          <p:cNvGraphicFramePr/>
          <p:nvPr/>
        </p:nvGraphicFramePr>
        <p:xfrm>
          <a:off x="7086600" y="4088765"/>
          <a:ext cx="1447800" cy="457301"/>
        </p:xfrm>
        <a:graphic>
          <a:graphicData uri="http://schemas.openxmlformats.org/drawingml/2006/table">
            <a:tbl>
              <a:tblPr/>
              <a:tblGrid>
                <a:gridCol w="1447800"/>
              </a:tblGrid>
              <a:tr h="457301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中央军委</a:t>
                      </a:r>
                    </a:p>
                  </a:txBody>
                  <a:tcPr marT="45719" marB="4571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0" name="表格 19"/>
          <p:cNvGraphicFramePr/>
          <p:nvPr/>
        </p:nvGraphicFramePr>
        <p:xfrm>
          <a:off x="4953000" y="5181611"/>
          <a:ext cx="1143000" cy="533401"/>
        </p:xfrm>
        <a:graphic>
          <a:graphicData uri="http://schemas.openxmlformats.org/drawingml/2006/table">
            <a:tbl>
              <a:tblPr/>
              <a:tblGrid>
                <a:gridCol w="1143000"/>
              </a:tblGrid>
              <a:tr h="533401">
                <a:tc>
                  <a:txBody>
                    <a:bodyPr/>
                    <a:lstStyle>
                      <a:lvl1pPr marL="342900" lvl="0" indent="-342900" algn="l" defTabSz="91440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har char="•"/>
                        <a:defRPr sz="2800" u="none" kern="1200" baseline="0">
                          <a:solidFill>
                            <a:schemeClr val="tx1"/>
                          </a:solidFill>
                          <a:latin typeface="Arial" panose="020B0604020202020204" pitchFamily="34" charset="0"/>
                          <a:ea typeface="宋体" panose="02010600030101010101" pitchFamily="2" charset="-122"/>
                        </a:defRPr>
                      </a:lvl1pPr>
                      <a:lvl2pPr marL="742950" lvl="1" indent="-285750" algn="l">
                        <a:defRPr sz="2400" kern="1200"/>
                      </a:lvl2pPr>
                      <a:lvl3pPr marL="1143000" lvl="2" indent="-228600" algn="l">
                        <a:defRPr sz="2000" kern="1200"/>
                      </a:lvl3pPr>
                      <a:lvl4pPr marL="1600200" lvl="3" indent="-228600" algn="l">
                        <a:defRPr sz="1800" kern="1200"/>
                      </a:lvl4pPr>
                      <a:lvl5pPr marL="2057400" lvl="4" indent="-228600" algn="l">
                        <a:defRPr sz="1800" kern="1200"/>
                      </a:lvl5pPr>
                    </a:lstStyle>
                    <a:p>
                      <a:pPr marL="0" lvl="0" indent="0" eaLnBrk="1" hangingPunct="1">
                        <a:spcBef>
                          <a:spcPct val="0"/>
                        </a:spcBef>
                        <a:buClr>
                          <a:srgbClr val="000000"/>
                        </a:buClr>
                        <a:buFont typeface="Arial" panose="020B0604020202020204" pitchFamily="34" charset="0"/>
                        <a:buNone/>
                      </a:pPr>
                      <a:r>
                        <a:rPr lang="zh-CN" altLang="en-US" sz="2400" b="1">
                          <a:latin typeface="微软雅黑" panose="020B0503020204020204" charset="-122"/>
                          <a:ea typeface="微软雅黑" panose="020B0503020204020204" charset="-122"/>
                        </a:rPr>
                        <a:t>各部委</a:t>
                      </a:r>
                    </a:p>
                  </a:txBody>
                  <a:tcPr marT="45719" marB="45719">
                    <a:lnL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L>
                    <a:lnR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R>
                    <a:lnT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T>
                    <a:lnB w="28575" cap="flat" cmpd="sng">
                      <a:solidFill>
                        <a:schemeClr val="tx1"/>
                      </a:solidFill>
                      <a:prstDash val="solid"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" name="Text Box 60"/>
          <p:cNvSpPr txBox="1"/>
          <p:nvPr/>
        </p:nvSpPr>
        <p:spPr>
          <a:xfrm>
            <a:off x="990600" y="1371612"/>
            <a:ext cx="3124200" cy="46166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400" b="1" dirty="0">
                <a:solidFill>
                  <a:srgbClr val="0000CC"/>
                </a:solidFill>
                <a:latin typeface="Tahoma" panose="020B0604030504040204" pitchFamily="2" charset="0"/>
              </a:rPr>
              <a:t>（</a:t>
            </a:r>
            <a:r>
              <a:rPr lang="zh-CN" altLang="en-US" sz="2400" b="1" dirty="0">
                <a:solidFill>
                  <a:srgbClr val="0000CC"/>
                </a:solidFill>
                <a:latin typeface="Tahoma" panose="020B0604030504040204" pitchFamily="2" charset="0"/>
                <a:ea typeface="黑体" panose="02010609060101010101" pitchFamily="2" charset="-122"/>
              </a:rPr>
              <a:t>最高国家权力机关</a:t>
            </a:r>
            <a:r>
              <a:rPr lang="zh-CN" altLang="en-US" sz="2400" b="1" dirty="0">
                <a:solidFill>
                  <a:srgbClr val="0000CC"/>
                </a:solidFill>
                <a:latin typeface="Tahoma" panose="020B0604030504040204" pitchFamily="2" charset="0"/>
              </a:rPr>
              <a:t>）</a:t>
            </a:r>
          </a:p>
        </p:txBody>
      </p:sp>
      <p:sp>
        <p:nvSpPr>
          <p:cNvPr id="22" name="Text Box 61"/>
          <p:cNvSpPr txBox="1"/>
          <p:nvPr/>
        </p:nvSpPr>
        <p:spPr>
          <a:xfrm>
            <a:off x="2438400" y="4724403"/>
            <a:ext cx="2743200" cy="40011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sz="2000" b="1" dirty="0" smtClean="0">
                <a:solidFill>
                  <a:srgbClr val="0000CC"/>
                </a:solidFill>
                <a:latin typeface="Tahoma" panose="020B0604030504040204" pitchFamily="2" charset="0"/>
              </a:rPr>
              <a:t>       （审判</a:t>
            </a:r>
            <a:r>
              <a:rPr lang="zh-CN" altLang="en-US" sz="2000" b="1" dirty="0">
                <a:solidFill>
                  <a:srgbClr val="0000CC"/>
                </a:solidFill>
                <a:latin typeface="Tahoma" panose="020B0604030504040204" pitchFamily="2" charset="0"/>
              </a:rPr>
              <a:t>机关）</a:t>
            </a:r>
          </a:p>
        </p:txBody>
      </p:sp>
      <p:sp>
        <p:nvSpPr>
          <p:cNvPr id="23" name="Text Box 62"/>
          <p:cNvSpPr txBox="1"/>
          <p:nvPr/>
        </p:nvSpPr>
        <p:spPr>
          <a:xfrm>
            <a:off x="5410200" y="4572014"/>
            <a:ext cx="325730" cy="830997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x-none" sz="4800" dirty="0">
                <a:solidFill>
                  <a:srgbClr val="000000"/>
                </a:solidFill>
                <a:latin typeface="Tahoma" panose="020B0604030504040204" pitchFamily="2" charset="0"/>
                <a:ea typeface="Tahoma" panose="020B0604030504040204" pitchFamily="2" charset="0"/>
              </a:rPr>
              <a:t>l</a:t>
            </a:r>
          </a:p>
        </p:txBody>
      </p:sp>
      <p:sp>
        <p:nvSpPr>
          <p:cNvPr id="24" name="Text Box 63"/>
          <p:cNvSpPr txBox="1"/>
          <p:nvPr/>
        </p:nvSpPr>
        <p:spPr>
          <a:xfrm>
            <a:off x="4724400" y="4724400"/>
            <a:ext cx="2362200" cy="36933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b="1" dirty="0" smtClean="0">
                <a:solidFill>
                  <a:srgbClr val="0000CC"/>
                </a:solidFill>
                <a:latin typeface="Tahoma" panose="020B0604030504040204" pitchFamily="2" charset="0"/>
              </a:rPr>
              <a:t> （行政</a:t>
            </a:r>
            <a:r>
              <a:rPr lang="zh-CN" altLang="en-US" b="1" dirty="0">
                <a:solidFill>
                  <a:srgbClr val="0000CC"/>
                </a:solidFill>
                <a:latin typeface="Tahoma" panose="020B0604030504040204" pitchFamily="2" charset="0"/>
              </a:rPr>
              <a:t>机关）</a:t>
            </a:r>
          </a:p>
        </p:txBody>
      </p:sp>
      <p:sp>
        <p:nvSpPr>
          <p:cNvPr id="25" name="Text Box 64"/>
          <p:cNvSpPr txBox="1"/>
          <p:nvPr/>
        </p:nvSpPr>
        <p:spPr>
          <a:xfrm>
            <a:off x="6609229" y="4736111"/>
            <a:ext cx="2341133" cy="369332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b="1" dirty="0" smtClean="0">
                <a:solidFill>
                  <a:srgbClr val="0000CC"/>
                </a:solidFill>
                <a:latin typeface="Tahoma" panose="020B0604030504040204" pitchFamily="2" charset="0"/>
              </a:rPr>
              <a:t>    （军事</a:t>
            </a:r>
            <a:r>
              <a:rPr lang="zh-CN" altLang="en-US" b="1" dirty="0">
                <a:solidFill>
                  <a:srgbClr val="0000CC"/>
                </a:solidFill>
                <a:latin typeface="Tahoma" panose="020B0604030504040204" pitchFamily="2" charset="0"/>
              </a:rPr>
              <a:t>领导机关）</a:t>
            </a:r>
          </a:p>
        </p:txBody>
      </p:sp>
      <p:sp>
        <p:nvSpPr>
          <p:cNvPr id="26" name="Text Box 65"/>
          <p:cNvSpPr txBox="1"/>
          <p:nvPr/>
        </p:nvSpPr>
        <p:spPr>
          <a:xfrm>
            <a:off x="152400" y="4724400"/>
            <a:ext cx="2438400" cy="369332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zh-CN" altLang="en-US" b="1" dirty="0" smtClean="0">
                <a:solidFill>
                  <a:srgbClr val="0000CC"/>
                </a:solidFill>
                <a:latin typeface="Tahoma" panose="020B0604030504040204" pitchFamily="2" charset="0"/>
              </a:rPr>
              <a:t>    （检察</a:t>
            </a:r>
            <a:r>
              <a:rPr lang="zh-CN" altLang="en-US" b="1" dirty="0">
                <a:solidFill>
                  <a:srgbClr val="0000CC"/>
                </a:solidFill>
                <a:latin typeface="Tahoma" panose="020B0604030504040204" pitchFamily="2" charset="0"/>
              </a:rPr>
              <a:t>机关）</a:t>
            </a:r>
          </a:p>
        </p:txBody>
      </p:sp>
      <p:sp>
        <p:nvSpPr>
          <p:cNvPr id="27" name="Text Box 66"/>
          <p:cNvSpPr txBox="1"/>
          <p:nvPr/>
        </p:nvSpPr>
        <p:spPr>
          <a:xfrm>
            <a:off x="5391797" y="1685306"/>
            <a:ext cx="417513" cy="830997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  <a:buFont typeface="Arial" panose="020B0604020202020204" pitchFamily="34" charset="0"/>
              <a:buNone/>
            </a:pPr>
            <a:r>
              <a:rPr lang="en-US" altLang="x-none" sz="4800" dirty="0">
                <a:solidFill>
                  <a:srgbClr val="000000"/>
                </a:solidFill>
                <a:latin typeface="Tahoma" panose="020B0604030504040204" pitchFamily="2" charset="0"/>
                <a:ea typeface="Tahoma" panose="020B0604030504040204" pitchFamily="2" charset="0"/>
              </a:rPr>
              <a:t>l</a:t>
            </a:r>
          </a:p>
        </p:txBody>
      </p:sp>
      <p:cxnSp>
        <p:nvCxnSpPr>
          <p:cNvPr id="28" name="直接连接符 27"/>
          <p:cNvCxnSpPr/>
          <p:nvPr/>
        </p:nvCxnSpPr>
        <p:spPr>
          <a:xfrm>
            <a:off x="4114820" y="3208974"/>
            <a:ext cx="1438275" cy="0"/>
          </a:xfrm>
          <a:prstGeom prst="line">
            <a:avLst/>
          </a:prstGeom>
          <a:ln w="41275" cmpd="sng">
            <a:solidFill>
              <a:schemeClr val="tx1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56"/>
          <p:cNvSpPr txBox="1">
            <a:spLocks noChangeArrowheads="1"/>
          </p:cNvSpPr>
          <p:nvPr/>
        </p:nvSpPr>
        <p:spPr bwMode="auto">
          <a:xfrm>
            <a:off x="5332413" y="3990975"/>
            <a:ext cx="5334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行</a:t>
            </a:r>
          </a:p>
          <a:p>
            <a:pPr eaLnBrk="0" hangingPunct="0"/>
            <a:endParaRPr lang="zh-CN" altLang="en-US" b="1">
              <a:latin typeface="Trebuchet MS" pitchFamily="34" charset="0"/>
              <a:ea typeface="楷体_GB2312" pitchFamily="49" charset="-122"/>
            </a:endParaRPr>
          </a:p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使</a:t>
            </a:r>
          </a:p>
        </p:txBody>
      </p:sp>
      <p:cxnSp>
        <p:nvCxnSpPr>
          <p:cNvPr id="5" name="直接箭头连接符 37"/>
          <p:cNvCxnSpPr>
            <a:cxnSpLocks noChangeShapeType="1"/>
          </p:cNvCxnSpPr>
          <p:nvPr/>
        </p:nvCxnSpPr>
        <p:spPr bwMode="auto">
          <a:xfrm>
            <a:off x="303213" y="4406900"/>
            <a:ext cx="1447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6" name="左大括号 40"/>
          <p:cNvSpPr>
            <a:spLocks/>
          </p:cNvSpPr>
          <p:nvPr/>
        </p:nvSpPr>
        <p:spPr bwMode="auto">
          <a:xfrm>
            <a:off x="1827213" y="3868738"/>
            <a:ext cx="152400" cy="1201737"/>
          </a:xfrm>
          <a:prstGeom prst="leftBrace">
            <a:avLst>
              <a:gd name="adj1" fmla="val 9382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7" name="圆角矩形 6"/>
          <p:cNvSpPr>
            <a:spLocks noChangeArrowheads="1"/>
          </p:cNvSpPr>
          <p:nvPr/>
        </p:nvSpPr>
        <p:spPr bwMode="auto">
          <a:xfrm>
            <a:off x="1979613" y="3716338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行政机关 ：人民政府</a:t>
            </a:r>
          </a:p>
        </p:txBody>
      </p:sp>
      <p:sp>
        <p:nvSpPr>
          <p:cNvPr id="8" name="圆角矩形 7"/>
          <p:cNvSpPr>
            <a:spLocks noChangeArrowheads="1"/>
          </p:cNvSpPr>
          <p:nvPr/>
        </p:nvSpPr>
        <p:spPr bwMode="auto">
          <a:xfrm>
            <a:off x="1979613" y="4249738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审判机关 ：人民法院</a:t>
            </a:r>
          </a:p>
        </p:txBody>
      </p:sp>
      <p:sp>
        <p:nvSpPr>
          <p:cNvPr id="9" name="圆角矩形 8"/>
          <p:cNvSpPr>
            <a:spLocks noChangeArrowheads="1"/>
          </p:cNvSpPr>
          <p:nvPr/>
        </p:nvSpPr>
        <p:spPr bwMode="auto">
          <a:xfrm>
            <a:off x="1979613" y="4783138"/>
            <a:ext cx="295275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检察</a:t>
            </a:r>
            <a:r>
              <a:rPr lang="zh-CN" altLang="en-US" sz="2000" b="1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机关 ：人民检察院</a:t>
            </a:r>
            <a:endParaRPr lang="zh-CN" altLang="en-US" sz="2000" b="1" dirty="0">
              <a:solidFill>
                <a:srgbClr val="FFFF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rebuchet MS" pitchFamily="34" charset="0"/>
            </a:endParaRPr>
          </a:p>
        </p:txBody>
      </p:sp>
      <p:sp>
        <p:nvSpPr>
          <p:cNvPr id="10" name="TextBox 52"/>
          <p:cNvSpPr txBox="1">
            <a:spLocks noChangeArrowheads="1"/>
          </p:cNvSpPr>
          <p:nvPr/>
        </p:nvSpPr>
        <p:spPr bwMode="auto">
          <a:xfrm>
            <a:off x="468313" y="4005263"/>
            <a:ext cx="1173162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决定产生</a:t>
            </a:r>
          </a:p>
        </p:txBody>
      </p:sp>
      <p:sp>
        <p:nvSpPr>
          <p:cNvPr id="11" name="Rectangle 1"/>
          <p:cNvSpPr>
            <a:spLocks noChangeArrowheads="1"/>
          </p:cNvSpPr>
          <p:nvPr/>
        </p:nvSpPr>
        <p:spPr bwMode="auto">
          <a:xfrm>
            <a:off x="323850" y="4581525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 eaLnBrk="0" hangingPunct="0"/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对它负责</a:t>
            </a:r>
          </a:p>
          <a:p>
            <a:pPr algn="ctr" eaLnBrk="0" hangingPunct="0"/>
            <a:r>
              <a:rPr lang="zh-CN" altLang="en-US" b="1">
                <a:latin typeface="楷体_GB2312" pitchFamily="49" charset="-122"/>
                <a:ea typeface="楷体_GB2312" pitchFamily="49" charset="-122"/>
              </a:rPr>
              <a:t>受它监督</a:t>
            </a:r>
            <a:r>
              <a:rPr lang="zh-CN" altLang="en-US">
                <a:latin typeface="楷体_GB2312" pitchFamily="49" charset="-122"/>
                <a:ea typeface="楷体_GB2312" pitchFamily="49" charset="-122"/>
              </a:rPr>
              <a:t> </a:t>
            </a:r>
          </a:p>
        </p:txBody>
      </p:sp>
      <p:sp>
        <p:nvSpPr>
          <p:cNvPr id="12" name="右大括号 54"/>
          <p:cNvSpPr>
            <a:spLocks/>
          </p:cNvSpPr>
          <p:nvPr/>
        </p:nvSpPr>
        <p:spPr bwMode="auto">
          <a:xfrm>
            <a:off x="4970463" y="3846513"/>
            <a:ext cx="176212" cy="1241425"/>
          </a:xfrm>
          <a:prstGeom prst="rightBrace">
            <a:avLst>
              <a:gd name="adj1" fmla="val 6915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13" name="右箭头 55"/>
          <p:cNvSpPr>
            <a:spLocks noChangeArrowheads="1"/>
          </p:cNvSpPr>
          <p:nvPr/>
        </p:nvSpPr>
        <p:spPr bwMode="auto">
          <a:xfrm>
            <a:off x="5256213" y="4381500"/>
            <a:ext cx="609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99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14" name="圆角矩形 57"/>
          <p:cNvSpPr>
            <a:spLocks noChangeArrowheads="1"/>
          </p:cNvSpPr>
          <p:nvPr/>
        </p:nvSpPr>
        <p:spPr bwMode="auto">
          <a:xfrm>
            <a:off x="5865813" y="3944938"/>
            <a:ext cx="2819400" cy="990600"/>
          </a:xfrm>
          <a:prstGeom prst="roundRect">
            <a:avLst>
              <a:gd name="adj" fmla="val 16667"/>
            </a:avLst>
          </a:prstGeom>
          <a:solidFill>
            <a:srgbClr val="0099FF"/>
          </a:solidFill>
          <a:ln w="9525" algn="ctr">
            <a:noFill/>
            <a:round/>
            <a:headEnd/>
            <a:tailEnd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</p:spPr>
        <p:txBody>
          <a:bodyPr/>
          <a:lstStyle/>
          <a:p>
            <a:pPr eaLnBrk="0" hangingPunct="0">
              <a:defRPr/>
            </a:pPr>
            <a:r>
              <a:rPr lang="zh-CN" altLang="en-US" sz="2400" b="1">
                <a:solidFill>
                  <a:schemeClr val="bg1"/>
                </a:solidFill>
                <a:latin typeface="Trebuchet MS" pitchFamily="34" charset="0"/>
                <a:ea typeface="黑体" pitchFamily="49" charset="-122"/>
              </a:rPr>
              <a:t>管理国家、维护社会秩序的各项权力</a:t>
            </a:r>
            <a:endParaRPr lang="zh-CN" altLang="en-US" sz="2400">
              <a:solidFill>
                <a:schemeClr val="bg1"/>
              </a:solidFill>
              <a:latin typeface="Trebuchet MS" pitchFamily="34" charset="0"/>
              <a:ea typeface="黑体" pitchFamily="49" charset="-122"/>
            </a:endParaRPr>
          </a:p>
        </p:txBody>
      </p:sp>
      <p:sp>
        <p:nvSpPr>
          <p:cNvPr id="15" name="TextBox 2"/>
          <p:cNvSpPr txBox="1">
            <a:spLocks noChangeArrowheads="1"/>
          </p:cNvSpPr>
          <p:nvPr/>
        </p:nvSpPr>
        <p:spPr bwMode="auto">
          <a:xfrm>
            <a:off x="354013" y="1638300"/>
            <a:ext cx="533400" cy="1066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3200" b="1">
                <a:solidFill>
                  <a:srgbClr val="FF0000"/>
                </a:solidFill>
                <a:latin typeface="Trebuchet MS" pitchFamily="34" charset="0"/>
                <a:ea typeface="黑体" pitchFamily="49" charset="-122"/>
              </a:rPr>
              <a:t>人民</a:t>
            </a:r>
          </a:p>
        </p:txBody>
      </p:sp>
      <p:cxnSp>
        <p:nvCxnSpPr>
          <p:cNvPr id="16" name="直接箭头连接符 4"/>
          <p:cNvCxnSpPr>
            <a:cxnSpLocks noChangeShapeType="1"/>
          </p:cNvCxnSpPr>
          <p:nvPr/>
        </p:nvCxnSpPr>
        <p:spPr bwMode="auto">
          <a:xfrm>
            <a:off x="1006475" y="2151063"/>
            <a:ext cx="14478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17" name="TextBox 5"/>
          <p:cNvSpPr txBox="1">
            <a:spLocks noChangeArrowheads="1"/>
          </p:cNvSpPr>
          <p:nvPr/>
        </p:nvSpPr>
        <p:spPr bwMode="auto">
          <a:xfrm>
            <a:off x="971550" y="1412875"/>
            <a:ext cx="144145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直接或间接选举</a:t>
            </a:r>
          </a:p>
        </p:txBody>
      </p:sp>
      <p:sp>
        <p:nvSpPr>
          <p:cNvPr id="18" name="TextBox 6"/>
          <p:cNvSpPr txBox="1">
            <a:spLocks noChangeArrowheads="1"/>
          </p:cNvSpPr>
          <p:nvPr/>
        </p:nvSpPr>
        <p:spPr bwMode="auto">
          <a:xfrm>
            <a:off x="2411413" y="1922463"/>
            <a:ext cx="243840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800" b="1">
                <a:latin typeface="Trebuchet MS" pitchFamily="34" charset="0"/>
              </a:rPr>
              <a:t>各级人民代表</a:t>
            </a:r>
          </a:p>
        </p:txBody>
      </p:sp>
      <p:cxnSp>
        <p:nvCxnSpPr>
          <p:cNvPr id="19" name="直接箭头连接符 8"/>
          <p:cNvCxnSpPr>
            <a:cxnSpLocks noChangeShapeType="1"/>
          </p:cNvCxnSpPr>
          <p:nvPr/>
        </p:nvCxnSpPr>
        <p:spPr bwMode="auto">
          <a:xfrm rot="10800000">
            <a:off x="985838" y="2303463"/>
            <a:ext cx="1447800" cy="1587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20" name="TextBox 10"/>
          <p:cNvSpPr txBox="1">
            <a:spLocks noChangeArrowheads="1"/>
          </p:cNvSpPr>
          <p:nvPr/>
        </p:nvSpPr>
        <p:spPr bwMode="auto">
          <a:xfrm>
            <a:off x="1042988" y="2398713"/>
            <a:ext cx="14478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对人民负责</a:t>
            </a:r>
          </a:p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受人民监督</a:t>
            </a:r>
          </a:p>
        </p:txBody>
      </p:sp>
      <p:sp>
        <p:nvSpPr>
          <p:cNvPr id="21" name="右箭头 17"/>
          <p:cNvSpPr>
            <a:spLocks noChangeArrowheads="1"/>
          </p:cNvSpPr>
          <p:nvPr/>
        </p:nvSpPr>
        <p:spPr bwMode="auto">
          <a:xfrm>
            <a:off x="4697413" y="2151063"/>
            <a:ext cx="6096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22" name="TextBox 18"/>
          <p:cNvSpPr txBox="1">
            <a:spLocks noChangeArrowheads="1"/>
          </p:cNvSpPr>
          <p:nvPr/>
        </p:nvSpPr>
        <p:spPr bwMode="auto">
          <a:xfrm>
            <a:off x="4654550" y="1770063"/>
            <a:ext cx="83820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latin typeface="Trebuchet MS" pitchFamily="34" charset="0"/>
                <a:ea typeface="楷体_GB2312" pitchFamily="49" charset="-122"/>
              </a:rPr>
              <a:t>组成</a:t>
            </a:r>
          </a:p>
        </p:txBody>
      </p:sp>
      <p:sp>
        <p:nvSpPr>
          <p:cNvPr id="23" name="圆角矩形 22"/>
          <p:cNvSpPr>
            <a:spLocks noChangeArrowheads="1"/>
          </p:cNvSpPr>
          <p:nvPr/>
        </p:nvSpPr>
        <p:spPr bwMode="auto">
          <a:xfrm>
            <a:off x="5307013" y="1571625"/>
            <a:ext cx="914400" cy="12954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ffectLst/>
          <a:extLst>
            <a:ext uri="{91240B29-F687-4F45-9708-019B960494DF}"/>
            <a:ext uri="{AF507438-7753-43E0-B8FC-AC1667EBCBE1}"/>
          </a:extLst>
        </p:spPr>
        <p:txBody>
          <a:bodyPr/>
          <a:lstStyle/>
          <a:p>
            <a:pPr algn="ctr" eaLnBrk="0" hangingPunct="0">
              <a:defRPr/>
            </a:pPr>
            <a:r>
              <a:rPr lang="zh-CN" altLang="en-US" sz="24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国家权力机关</a:t>
            </a:r>
          </a:p>
        </p:txBody>
      </p:sp>
      <p:sp>
        <p:nvSpPr>
          <p:cNvPr id="24" name="圆角矩形 23"/>
          <p:cNvSpPr>
            <a:spLocks noChangeArrowheads="1"/>
          </p:cNvSpPr>
          <p:nvPr/>
        </p:nvSpPr>
        <p:spPr bwMode="auto">
          <a:xfrm>
            <a:off x="6450013" y="1571625"/>
            <a:ext cx="2286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地方人民代表大会</a:t>
            </a:r>
          </a:p>
        </p:txBody>
      </p:sp>
      <p:cxnSp>
        <p:nvCxnSpPr>
          <p:cNvPr id="25" name="直接连接符 27"/>
          <p:cNvCxnSpPr>
            <a:cxnSpLocks noChangeShapeType="1"/>
            <a:stCxn id="23" idx="3"/>
          </p:cNvCxnSpPr>
          <p:nvPr/>
        </p:nvCxnSpPr>
        <p:spPr bwMode="auto">
          <a:xfrm flipV="1">
            <a:off x="6221413" y="1800225"/>
            <a:ext cx="228600" cy="4191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cxnSp>
        <p:nvCxnSpPr>
          <p:cNvPr id="26" name="直接连接符 30"/>
          <p:cNvCxnSpPr>
            <a:cxnSpLocks noChangeShapeType="1"/>
            <a:stCxn id="23" idx="3"/>
            <a:endCxn id="27" idx="1"/>
          </p:cNvCxnSpPr>
          <p:nvPr/>
        </p:nvCxnSpPr>
        <p:spPr bwMode="auto">
          <a:xfrm>
            <a:off x="6221413" y="2219325"/>
            <a:ext cx="228600" cy="342900"/>
          </a:xfrm>
          <a:prstGeom prst="line">
            <a:avLst/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</p:cxnSp>
      <p:sp>
        <p:nvSpPr>
          <p:cNvPr id="27" name="圆角矩形 26"/>
          <p:cNvSpPr>
            <a:spLocks noChangeArrowheads="1"/>
          </p:cNvSpPr>
          <p:nvPr/>
        </p:nvSpPr>
        <p:spPr bwMode="auto">
          <a:xfrm>
            <a:off x="6450013" y="2333625"/>
            <a:ext cx="2286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>
            <a:noFill/>
          </a:ln>
          <a:extLst>
            <a:ext uri="{91240B29-F687-4F45-9708-019B960494DF}"/>
          </a:extLst>
        </p:spPr>
        <p:txBody>
          <a:bodyPr/>
          <a:lstStyle/>
          <a:p>
            <a:pPr eaLnBrk="0" hangingPunct="0">
              <a:defRPr/>
            </a:pPr>
            <a:r>
              <a:rPr lang="zh-CN" altLang="en-US" sz="20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rebuchet MS" pitchFamily="34" charset="0"/>
              </a:rPr>
              <a:t>全国人民代表大会</a:t>
            </a:r>
          </a:p>
        </p:txBody>
      </p:sp>
      <p:sp>
        <p:nvSpPr>
          <p:cNvPr id="28" name="TextBox 35"/>
          <p:cNvSpPr txBox="1">
            <a:spLocks noChangeArrowheads="1"/>
          </p:cNvSpPr>
          <p:nvPr/>
        </p:nvSpPr>
        <p:spPr bwMode="auto">
          <a:xfrm>
            <a:off x="6356350" y="2906713"/>
            <a:ext cx="2508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最高国家权力机关</a:t>
            </a:r>
            <a:r>
              <a:rPr lang="en-US" altLang="zh-CN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</a:p>
        </p:txBody>
      </p:sp>
      <p:sp>
        <p:nvSpPr>
          <p:cNvPr id="29" name="矩形 28"/>
          <p:cNvSpPr>
            <a:spLocks noChangeArrowheads="1"/>
          </p:cNvSpPr>
          <p:nvPr/>
        </p:nvSpPr>
        <p:spPr bwMode="auto">
          <a:xfrm>
            <a:off x="77788" y="5711825"/>
            <a:ext cx="8964612" cy="701675"/>
          </a:xfrm>
          <a:prstGeom prst="rect">
            <a:avLst/>
          </a:prstGeom>
          <a:solidFill>
            <a:srgbClr val="A4FAC7">
              <a:alpha val="39000"/>
            </a:srgbClr>
          </a:solidFill>
          <a:ln>
            <a:noFill/>
          </a:ln>
          <a:extLst>
            <a:ext uri="{91240B29-F687-4F45-9708-019B960494DF}"/>
          </a:extLst>
        </p:spPr>
        <p:txBody>
          <a:bodyPr>
            <a:spAutoFit/>
          </a:bodyPr>
          <a:lstStyle/>
          <a:p>
            <a:pPr algn="ctr" eaLnBrk="0" hangingPunct="0">
              <a:defRPr/>
            </a:pPr>
            <a:r>
              <a:rPr lang="en-US" altLang="zh-CN" sz="4000" b="1">
                <a:latin typeface="Trebuchet MS" pitchFamily="34" charset="0"/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49" charset="-122"/>
                <a:ea typeface="黑体" pitchFamily="49" charset="-122"/>
              </a:rPr>
              <a:t>人民代表大会制度是我国的根本政治制度 </a:t>
            </a:r>
          </a:p>
        </p:txBody>
      </p:sp>
      <p:cxnSp>
        <p:nvCxnSpPr>
          <p:cNvPr id="30" name="直接箭头连接符 8"/>
          <p:cNvCxnSpPr>
            <a:cxnSpLocks noChangeShapeType="1"/>
          </p:cNvCxnSpPr>
          <p:nvPr/>
        </p:nvCxnSpPr>
        <p:spPr bwMode="auto">
          <a:xfrm rot="10800000">
            <a:off x="292100" y="4559300"/>
            <a:ext cx="1447800" cy="1588"/>
          </a:xfrm>
          <a:prstGeom prst="straightConnector1">
            <a:avLst/>
          </a:prstGeom>
          <a:noFill/>
          <a:ln w="9525" algn="ctr">
            <a:solidFill>
              <a:schemeClr val="tx1"/>
            </a:solidFill>
            <a:round/>
            <a:headEnd/>
            <a:tailEnd type="arrow" w="med" len="med"/>
          </a:ln>
        </p:spPr>
      </p:cxnSp>
      <p:sp>
        <p:nvSpPr>
          <p:cNvPr id="31" name="TextBox 35"/>
          <p:cNvSpPr txBox="1">
            <a:spLocks noChangeArrowheads="1"/>
          </p:cNvSpPr>
          <p:nvPr/>
        </p:nvSpPr>
        <p:spPr bwMode="auto">
          <a:xfrm>
            <a:off x="6356350" y="1173163"/>
            <a:ext cx="25082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en-US" altLang="zh-CN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(</a:t>
            </a:r>
            <a:r>
              <a:rPr lang="zh-CN" altLang="en-US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地方权力机关</a:t>
            </a:r>
            <a:r>
              <a:rPr lang="en-US" altLang="zh-CN" sz="2000" b="1">
                <a:solidFill>
                  <a:srgbClr val="FF0000"/>
                </a:solidFill>
                <a:latin typeface="楷体_GB2312" pitchFamily="49" charset="-122"/>
                <a:ea typeface="楷体_GB2312" pitchFamily="49" charset="-122"/>
              </a:rPr>
              <a:t>)</a:t>
            </a:r>
          </a:p>
        </p:txBody>
      </p:sp>
      <p:sp>
        <p:nvSpPr>
          <p:cNvPr id="32" name="TextBox 3"/>
          <p:cNvSpPr txBox="1">
            <a:spLocks noChangeArrowheads="1"/>
          </p:cNvSpPr>
          <p:nvPr/>
        </p:nvSpPr>
        <p:spPr bwMode="auto">
          <a:xfrm>
            <a:off x="1835150" y="620713"/>
            <a:ext cx="58674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人民行使国家权力的方式：</a:t>
            </a:r>
          </a:p>
        </p:txBody>
      </p:sp>
      <p:sp>
        <p:nvSpPr>
          <p:cNvPr id="33" name="TextBox 3"/>
          <p:cNvSpPr txBox="1">
            <a:spLocks noChangeArrowheads="1"/>
          </p:cNvSpPr>
          <p:nvPr/>
        </p:nvSpPr>
        <p:spPr bwMode="auto">
          <a:xfrm>
            <a:off x="323850" y="188913"/>
            <a:ext cx="88201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66FF"/>
                </a:solidFill>
              </a:rPr>
              <a:t>人民</a:t>
            </a:r>
            <a:r>
              <a:rPr lang="zh-CN" altLang="en-US" sz="2400" b="1">
                <a:solidFill>
                  <a:srgbClr val="FF0000"/>
                </a:solidFill>
              </a:rPr>
              <a:t>间接（不是直接）</a:t>
            </a:r>
            <a:r>
              <a:rPr lang="zh-CN" altLang="en-US" sz="2400" b="1">
                <a:solidFill>
                  <a:srgbClr val="0066FF"/>
                </a:solidFill>
              </a:rPr>
              <a:t>行使管理国家和社会事务的权力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500"/>
                            </p:stCondLst>
                            <p:childTnLst>
                              <p:par>
                                <p:cTn id="34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000"/>
                            </p:stCondLst>
                            <p:childTnLst>
                              <p:par>
                                <p:cTn id="38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5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000"/>
                            </p:stCondLst>
                            <p:childTnLst>
                              <p:par>
                                <p:cTn id="5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8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500"/>
                            </p:stCondLst>
                            <p:childTnLst>
                              <p:par>
                                <p:cTn id="60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1000"/>
                            </p:stCondLst>
                            <p:childTnLst>
                              <p:par>
                                <p:cTn id="6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1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500"/>
                            </p:stCondLst>
                            <p:childTnLst>
                              <p:par>
                                <p:cTn id="73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>
                            <p:stCondLst>
                              <p:cond delay="1000"/>
                            </p:stCondLst>
                            <p:childTnLst>
                              <p:par>
                                <p:cTn id="77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>
                            <p:stCondLst>
                              <p:cond delay="1500"/>
                            </p:stCondLst>
                            <p:childTnLst>
                              <p:par>
                                <p:cTn id="8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4" fill="hold">
                            <p:stCondLst>
                              <p:cond delay="2000"/>
                            </p:stCondLst>
                            <p:childTnLst>
                              <p:par>
                                <p:cTn id="8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8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>
                            <p:stCondLst>
                              <p:cond delay="2500"/>
                            </p:stCondLst>
                            <p:childTnLst>
                              <p:par>
                                <p:cTn id="8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9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2" fill="hold">
                            <p:stCondLst>
                              <p:cond delay="3000"/>
                            </p:stCondLst>
                            <p:childTnLst>
                              <p:par>
                                <p:cTn id="93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9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>
                            <p:stCondLst>
                              <p:cond delay="3500"/>
                            </p:stCondLst>
                            <p:childTnLst>
                              <p:par>
                                <p:cTn id="97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0" fill="hold">
                      <p:stCondLst>
                        <p:cond delay="indefinite"/>
                      </p:stCondLst>
                      <p:childTnLst>
                        <p:par>
                          <p:cTn id="101" fill="hold">
                            <p:stCondLst>
                              <p:cond delay="0"/>
                            </p:stCondLst>
                            <p:childTnLst>
                              <p:par>
                                <p:cTn id="10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>
                            <p:stCondLst>
                              <p:cond delay="500"/>
                            </p:stCondLst>
                            <p:childTnLst>
                              <p:par>
                                <p:cTn id="10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>
                            <p:stCondLst>
                              <p:cond delay="1000"/>
                            </p:stCondLst>
                            <p:childTnLst>
                              <p:par>
                                <p:cTn id="110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3" fill="hold">
                            <p:stCondLst>
                              <p:cond delay="1500"/>
                            </p:stCondLst>
                            <p:childTnLst>
                              <p:par>
                                <p:cTn id="114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6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utoUpdateAnimBg="0"/>
      <p:bldP spid="11" grpId="0" autoUpdateAnimBg="0"/>
      <p:bldP spid="12" grpId="0" animBg="1" autoUpdateAnimBg="0"/>
      <p:bldP spid="13" grpId="0" animBg="1" autoUpdateAnimBg="0"/>
      <p:bldP spid="14" grpId="0" animBg="1" autoUpdateAnimBg="0"/>
      <p:bldP spid="15" grpId="0" autoUpdateAnimBg="0"/>
      <p:bldP spid="17" grpId="0" autoUpdateAnimBg="0"/>
      <p:bldP spid="18" grpId="0" autoUpdateAnimBg="0"/>
      <p:bldP spid="20" grpId="0" autoUpdateAnimBg="0"/>
      <p:bldP spid="21" grpId="0" animBg="1" autoUpdateAnimBg="0"/>
      <p:bldP spid="22" grpId="0" autoUpdateAnimBg="0"/>
      <p:bldP spid="23" grpId="0" animBg="1" autoUpdateAnimBg="0"/>
      <p:bldP spid="24" grpId="0" animBg="1" autoUpdateAnimBg="0"/>
      <p:bldP spid="27" grpId="0" animBg="1" autoUpdateAnimBg="0"/>
      <p:bldP spid="28" grpId="0" autoUpdateAnimBg="0"/>
      <p:bldP spid="29" grpId="0" animBg="1" autoUpdateAnimBg="0"/>
      <p:bldP spid="3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9217"/>
          <p:cNvSpPr>
            <a:spLocks noChangeArrowheads="1"/>
          </p:cNvSpPr>
          <p:nvPr/>
        </p:nvSpPr>
        <p:spPr bwMode="auto">
          <a:xfrm>
            <a:off x="71438" y="0"/>
            <a:ext cx="9072562" cy="40134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endParaRPr lang="zh-CN" altLang="en-US" sz="2800" dirty="0">
              <a:latin typeface="宋体" pitchFamily="2" charset="-122"/>
            </a:endParaRPr>
          </a:p>
          <a:p>
            <a:pPr>
              <a:lnSpc>
                <a:spcPct val="130000"/>
              </a:lnSpc>
            </a:pPr>
            <a:endParaRPr lang="en-US" altLang="zh-CN" sz="2800" b="1" dirty="0" smtClean="0">
              <a:latin typeface="宋体" pitchFamily="2" charset="-122"/>
            </a:endParaRPr>
          </a:p>
          <a:p>
            <a:pPr>
              <a:lnSpc>
                <a:spcPct val="130000"/>
              </a:lnSpc>
            </a:pPr>
            <a:r>
              <a:rPr lang="en-US" altLang="zh-CN" sz="2800" b="1" dirty="0" smtClean="0">
                <a:latin typeface="宋体" pitchFamily="2" charset="-122"/>
              </a:rPr>
              <a:t>A</a:t>
            </a:r>
            <a:r>
              <a:rPr lang="en-US" altLang="zh-CN" sz="2800" b="1" dirty="0">
                <a:latin typeface="宋体" pitchFamily="2" charset="-122"/>
              </a:rPr>
              <a:t>. </a:t>
            </a:r>
            <a:r>
              <a:rPr lang="zh-CN" altLang="en-US" sz="2800" b="1" dirty="0">
                <a:latin typeface="宋体" pitchFamily="2" charset="-122"/>
              </a:rPr>
              <a:t>广大人民直接或间接选举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宋体" pitchFamily="2" charset="-122"/>
              </a:rPr>
              <a:t>B. </a:t>
            </a:r>
            <a:r>
              <a:rPr lang="zh-CN" altLang="en-US" sz="2800" b="1" dirty="0">
                <a:latin typeface="宋体" pitchFamily="2" charset="-122"/>
              </a:rPr>
              <a:t>行使管理国家的各项权力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宋体" pitchFamily="2" charset="-122"/>
              </a:rPr>
              <a:t>C. </a:t>
            </a:r>
            <a:r>
              <a:rPr lang="zh-CN" altLang="en-US" sz="2800" b="1" dirty="0">
                <a:latin typeface="宋体" pitchFamily="2" charset="-122"/>
              </a:rPr>
              <a:t>产生行政、审判、检察等机关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宋体" pitchFamily="2" charset="-122"/>
              </a:rPr>
              <a:t>D. </a:t>
            </a:r>
            <a:r>
              <a:rPr lang="zh-CN" altLang="en-US" sz="2800" b="1" dirty="0">
                <a:latin typeface="宋体" pitchFamily="2" charset="-122"/>
              </a:rPr>
              <a:t>组成各级人民代表大会</a:t>
            </a:r>
          </a:p>
          <a:p>
            <a:pPr>
              <a:lnSpc>
                <a:spcPct val="130000"/>
              </a:lnSpc>
            </a:pPr>
            <a:r>
              <a:rPr lang="en-US" altLang="zh-CN" sz="2800" b="1" dirty="0">
                <a:latin typeface="宋体" pitchFamily="2" charset="-122"/>
              </a:rPr>
              <a:t>E. </a:t>
            </a:r>
            <a:r>
              <a:rPr lang="zh-CN" altLang="en-US" sz="2800" b="1" dirty="0">
                <a:latin typeface="宋体" pitchFamily="2" charset="-122"/>
              </a:rPr>
              <a:t>产生各级人民代表大会代表</a:t>
            </a:r>
          </a:p>
        </p:txBody>
      </p:sp>
      <p:pic>
        <p:nvPicPr>
          <p:cNvPr id="5" name="图片 9218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02335" y="4330196"/>
            <a:ext cx="8424863" cy="93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矩形 5"/>
          <p:cNvSpPr>
            <a:spLocks noChangeArrowheads="1"/>
          </p:cNvSpPr>
          <p:nvPr/>
        </p:nvSpPr>
        <p:spPr bwMode="auto">
          <a:xfrm>
            <a:off x="827088" y="4524581"/>
            <a:ext cx="441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A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2555875" y="4524581"/>
            <a:ext cx="420688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E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8" name="矩形 7"/>
          <p:cNvSpPr>
            <a:spLocks noChangeArrowheads="1"/>
          </p:cNvSpPr>
          <p:nvPr/>
        </p:nvSpPr>
        <p:spPr bwMode="auto">
          <a:xfrm>
            <a:off x="4284663" y="4581731"/>
            <a:ext cx="441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D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9" name="矩形 8"/>
          <p:cNvSpPr>
            <a:spLocks noChangeArrowheads="1"/>
          </p:cNvSpPr>
          <p:nvPr/>
        </p:nvSpPr>
        <p:spPr bwMode="auto">
          <a:xfrm>
            <a:off x="6011863" y="4524581"/>
            <a:ext cx="441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C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0" name="矩形 9"/>
          <p:cNvSpPr>
            <a:spLocks noChangeArrowheads="1"/>
          </p:cNvSpPr>
          <p:nvPr/>
        </p:nvSpPr>
        <p:spPr bwMode="auto">
          <a:xfrm>
            <a:off x="7740650" y="4524581"/>
            <a:ext cx="4413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B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721125" y="5675562"/>
            <a:ext cx="595227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  <a:latin typeface="宋体" pitchFamily="2" charset="-122"/>
              </a:rPr>
              <a:t>我知道人民是这样当家作主的！</a:t>
            </a:r>
            <a:endParaRPr lang="zh-CN" altLang="en-US" sz="3200" dirty="0">
              <a:solidFill>
                <a:srgbClr val="FF0000"/>
              </a:solidFill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285720" y="0"/>
            <a:ext cx="8135560" cy="1077218"/>
          </a:xfrm>
          <a:prstGeom prst="rect">
            <a:avLst/>
          </a:prstGeom>
          <a:solidFill>
            <a:srgbClr val="00B0F0"/>
          </a:solidFill>
        </p:spPr>
        <p:txBody>
          <a:bodyPr wrap="square">
            <a:spAutoFit/>
          </a:bodyPr>
          <a:lstStyle/>
          <a:p>
            <a:r>
              <a:rPr lang="zh-CN" altLang="en-US" sz="3600" dirty="0" smtClean="0">
                <a:solidFill>
                  <a:srgbClr val="00B0F0"/>
                </a:solidFill>
                <a:effectLst>
                  <a:outerShdw blurRad="50800" dist="50800" dir="5400000" algn="ctr" rotWithShape="0">
                    <a:srgbClr val="FF3300"/>
                  </a:outerShdw>
                </a:effectLst>
              </a:rPr>
              <a:t>练习二：</a:t>
            </a:r>
            <a:r>
              <a:rPr lang="zh-CN" altLang="en-US" sz="2800" dirty="0" smtClean="0"/>
              <a:t>按先后产生的顺序将字母填入下面方框</a:t>
            </a:r>
          </a:p>
          <a:p>
            <a:endParaRPr lang="zh-CN" alt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13"/>
          <p:cNvSpPr txBox="1">
            <a:spLocks noChangeArrowheads="1"/>
          </p:cNvSpPr>
          <p:nvPr/>
        </p:nvSpPr>
        <p:spPr bwMode="auto">
          <a:xfrm>
            <a:off x="6508750" y="2949575"/>
            <a:ext cx="457200" cy="91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b="1">
                <a:solidFill>
                  <a:srgbClr val="FF0000"/>
                </a:solidFill>
                <a:latin typeface="Trebuchet MS" pitchFamily="34" charset="0"/>
                <a:ea typeface="楷体_GB2312" pitchFamily="49" charset="-122"/>
              </a:rPr>
              <a:t>说</a:t>
            </a:r>
          </a:p>
          <a:p>
            <a:pPr eaLnBrk="0" hangingPunct="0"/>
            <a:endParaRPr lang="zh-CN" altLang="en-US" b="1">
              <a:solidFill>
                <a:srgbClr val="FF0000"/>
              </a:solidFill>
              <a:latin typeface="Trebuchet MS" pitchFamily="34" charset="0"/>
              <a:ea typeface="楷体_GB2312" pitchFamily="49" charset="-122"/>
            </a:endParaRPr>
          </a:p>
          <a:p>
            <a:pPr eaLnBrk="0" hangingPunct="0"/>
            <a:r>
              <a:rPr lang="zh-CN" altLang="en-US" b="1">
                <a:solidFill>
                  <a:srgbClr val="FF0000"/>
                </a:solidFill>
                <a:latin typeface="Trebuchet MS" pitchFamily="34" charset="0"/>
                <a:ea typeface="楷体_GB2312" pitchFamily="49" charset="-122"/>
              </a:rPr>
              <a:t>明</a:t>
            </a:r>
          </a:p>
        </p:txBody>
      </p:sp>
      <p:sp>
        <p:nvSpPr>
          <p:cNvPr id="5" name="圆角矩形 4"/>
          <p:cNvSpPr>
            <a:spLocks noChangeArrowheads="1"/>
          </p:cNvSpPr>
          <p:nvPr/>
        </p:nvSpPr>
        <p:spPr bwMode="auto">
          <a:xfrm>
            <a:off x="-214346" y="2857496"/>
            <a:ext cx="2363772" cy="1306517"/>
          </a:xfrm>
          <a:prstGeom prst="roundRect">
            <a:avLst>
              <a:gd name="adj" fmla="val 16667"/>
            </a:avLst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/>
          <a:lstStyle/>
          <a:p>
            <a:pPr algn="ctr" eaLnBrk="0" hangingPunct="0">
              <a:defRPr/>
            </a:pPr>
            <a:r>
              <a:rPr lang="zh-CN" altLang="en-US" sz="2400" b="1" dirty="0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全国人民代表大会的</a:t>
            </a:r>
            <a:r>
              <a:rPr lang="zh-CN" altLang="en-US" sz="2400" b="1" dirty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职权</a:t>
            </a:r>
          </a:p>
        </p:txBody>
      </p:sp>
      <p:sp>
        <p:nvSpPr>
          <p:cNvPr id="6" name="左大括号 4"/>
          <p:cNvSpPr>
            <a:spLocks/>
          </p:cNvSpPr>
          <p:nvPr/>
        </p:nvSpPr>
        <p:spPr bwMode="auto">
          <a:xfrm>
            <a:off x="1917700" y="1052513"/>
            <a:ext cx="304800" cy="4752975"/>
          </a:xfrm>
          <a:prstGeom prst="leftBrace">
            <a:avLst>
              <a:gd name="adj1" fmla="val 11046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7" name="圆角矩形 5"/>
          <p:cNvSpPr>
            <a:spLocks noChangeArrowheads="1"/>
          </p:cNvSpPr>
          <p:nvPr/>
        </p:nvSpPr>
        <p:spPr bwMode="auto">
          <a:xfrm>
            <a:off x="2355850" y="836613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修改宪法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8" name="圆角矩形 6"/>
          <p:cNvSpPr>
            <a:spLocks noChangeArrowheads="1"/>
          </p:cNvSpPr>
          <p:nvPr/>
        </p:nvSpPr>
        <p:spPr bwMode="auto">
          <a:xfrm>
            <a:off x="2355850" y="1603375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监督宪法的实施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9" name="圆角矩形 7"/>
          <p:cNvSpPr>
            <a:spLocks noChangeArrowheads="1"/>
          </p:cNvSpPr>
          <p:nvPr/>
        </p:nvSpPr>
        <p:spPr bwMode="auto">
          <a:xfrm>
            <a:off x="2355850" y="2381250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立法权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10" name="圆角矩形 8"/>
          <p:cNvSpPr>
            <a:spLocks noChangeArrowheads="1"/>
          </p:cNvSpPr>
          <p:nvPr/>
        </p:nvSpPr>
        <p:spPr bwMode="auto">
          <a:xfrm>
            <a:off x="2355850" y="3148013"/>
            <a:ext cx="3733800" cy="12954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任免权，选举或决定国家主席、  中央军委主席、国务院总理等 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11" name="圆角矩形 9"/>
          <p:cNvSpPr>
            <a:spLocks noChangeArrowheads="1"/>
          </p:cNvSpPr>
          <p:nvPr/>
        </p:nvSpPr>
        <p:spPr bwMode="auto">
          <a:xfrm>
            <a:off x="2355850" y="4764088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重大事项决定权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12" name="圆角矩形 10"/>
          <p:cNvSpPr>
            <a:spLocks noChangeArrowheads="1"/>
          </p:cNvSpPr>
          <p:nvPr/>
        </p:nvSpPr>
        <p:spPr bwMode="auto">
          <a:xfrm>
            <a:off x="2355850" y="5541963"/>
            <a:ext cx="2667000" cy="457200"/>
          </a:xfrm>
          <a:prstGeom prst="roundRect">
            <a:avLst>
              <a:gd name="adj" fmla="val 16667"/>
            </a:avLst>
          </a:prstGeom>
          <a:solidFill>
            <a:srgbClr val="0066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r>
              <a:rPr lang="zh-CN" altLang="en-US" sz="2400" b="1">
                <a:solidFill>
                  <a:srgbClr val="FFFF00"/>
                </a:solidFill>
                <a:latin typeface="Trebuchet MS" pitchFamily="34" charset="0"/>
              </a:rPr>
              <a:t>监督权</a:t>
            </a:r>
            <a:endParaRPr lang="zh-CN" altLang="en-US" sz="2400">
              <a:solidFill>
                <a:srgbClr val="FFFF00"/>
              </a:solidFill>
              <a:latin typeface="Trebuchet MS" pitchFamily="34" charset="0"/>
            </a:endParaRPr>
          </a:p>
        </p:txBody>
      </p:sp>
      <p:sp>
        <p:nvSpPr>
          <p:cNvPr id="13" name="右大括号 11"/>
          <p:cNvSpPr>
            <a:spLocks/>
          </p:cNvSpPr>
          <p:nvPr/>
        </p:nvSpPr>
        <p:spPr bwMode="auto">
          <a:xfrm>
            <a:off x="6137275" y="1052513"/>
            <a:ext cx="285750" cy="4752975"/>
          </a:xfrm>
          <a:prstGeom prst="rightBrace">
            <a:avLst>
              <a:gd name="adj1" fmla="val 8471"/>
              <a:gd name="adj2" fmla="val 50000"/>
            </a:avLst>
          </a:prstGeom>
          <a:noFill/>
          <a:ln w="9525" algn="ctr">
            <a:solidFill>
              <a:schemeClr val="tx1"/>
            </a:solidFill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14" name="右箭头 12"/>
          <p:cNvSpPr>
            <a:spLocks noChangeArrowheads="1"/>
          </p:cNvSpPr>
          <p:nvPr/>
        </p:nvSpPr>
        <p:spPr bwMode="auto">
          <a:xfrm>
            <a:off x="6507163" y="3349625"/>
            <a:ext cx="457200" cy="152400"/>
          </a:xfrm>
          <a:prstGeom prst="rightArrow">
            <a:avLst>
              <a:gd name="adj1" fmla="val 50000"/>
              <a:gd name="adj2" fmla="val 50000"/>
            </a:avLst>
          </a:prstGeom>
          <a:solidFill>
            <a:srgbClr val="0099FF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eaLnBrk="0" hangingPunct="0"/>
            <a:endParaRPr lang="zh-CN" altLang="zh-CN" sz="2400">
              <a:latin typeface="Trebuchet MS" pitchFamily="34" charset="0"/>
            </a:endParaRPr>
          </a:p>
        </p:txBody>
      </p:sp>
      <p:sp>
        <p:nvSpPr>
          <p:cNvPr id="15" name="椭圆 14"/>
          <p:cNvSpPr>
            <a:spLocks noChangeArrowheads="1"/>
          </p:cNvSpPr>
          <p:nvPr/>
        </p:nvSpPr>
        <p:spPr bwMode="auto">
          <a:xfrm>
            <a:off x="7019925" y="1935163"/>
            <a:ext cx="1700213" cy="2933700"/>
          </a:xfrm>
          <a:prstGeom prst="ellipse">
            <a:avLst/>
          </a:prstGeom>
          <a:solidFill>
            <a:srgbClr val="0099FF"/>
          </a:solidFill>
          <a:ln>
            <a:noFill/>
          </a:ln>
          <a:effectLst>
            <a:outerShdw dist="107763" dir="2700000" algn="ctr" rotWithShape="0">
              <a:srgbClr val="808080">
                <a:alpha val="50000"/>
              </a:srgbClr>
            </a:outerShdw>
          </a:effectLst>
          <a:extLst>
            <a:ext uri="{91240B29-F687-4F45-9708-019B960494DF}"/>
          </a:extLst>
        </p:spPr>
        <p:txBody>
          <a:bodyPr/>
          <a:lstStyle/>
          <a:p>
            <a:pPr algn="ctr" eaLnBrk="0" hangingPunct="0">
              <a:defRPr/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权全</a:t>
            </a:r>
          </a:p>
          <a:p>
            <a:pPr algn="ctr" eaLnBrk="0" hangingPunct="0">
              <a:defRPr/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力国</a:t>
            </a:r>
          </a:p>
          <a:p>
            <a:pPr algn="ctr" eaLnBrk="0" hangingPunct="0">
              <a:defRPr/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最人</a:t>
            </a:r>
          </a:p>
          <a:p>
            <a:pPr algn="ctr" eaLnBrk="0" hangingPunct="0">
              <a:defRPr/>
            </a:pPr>
            <a:r>
              <a:rPr lang="zh-CN" altLang="en-US" sz="3200" b="1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黑体" pitchFamily="2" charset="-122"/>
                <a:ea typeface="黑体" pitchFamily="2" charset="-122"/>
              </a:rPr>
              <a:t>大大                    </a:t>
            </a:r>
            <a:endParaRPr lang="zh-CN" altLang="en-US" sz="3600" b="1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黑体" pitchFamily="2" charset="-122"/>
              <a:ea typeface="黑体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0"/>
                            </p:stCondLst>
                            <p:childTnLst>
                              <p:par>
                                <p:cTn id="1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000"/>
                            </p:stCondLst>
                            <p:childTnLst>
                              <p:par>
                                <p:cTn id="17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2500"/>
                            </p:stCondLst>
                            <p:childTnLst>
                              <p:par>
                                <p:cTn id="29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000"/>
                            </p:stCondLst>
                            <p:childTnLst>
                              <p:par>
                                <p:cTn id="33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0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5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000"/>
                            </p:stCondLst>
                            <p:childTnLst>
                              <p:par>
                                <p:cTn id="46" presetID="5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>
                            <p:stCondLst>
                              <p:cond delay="1500"/>
                            </p:stCondLst>
                            <p:childTnLst>
                              <p:par>
                                <p:cTn id="50" presetID="14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utoUpdateAnimBg="0"/>
      <p:bldP spid="5" grpId="0" autoUpdateAnimBg="0"/>
      <p:bldP spid="6" grpId="0" animBg="1" autoUpdateAnimBg="0"/>
      <p:bldP spid="7" grpId="0" animBg="1" autoUpdateAnimBg="0"/>
      <p:bldP spid="8" grpId="0" animBg="1" autoUpdateAnimBg="0"/>
      <p:bldP spid="9" grpId="0" animBg="1" autoUpdateAnimBg="0"/>
      <p:bldP spid="10" grpId="0" animBg="1" autoUpdateAnimBg="0"/>
      <p:bldP spid="11" grpId="0" animBg="1" autoUpdateAnimBg="0"/>
      <p:bldP spid="12" grpId="0" animBg="1" autoUpdateAnimBg="0"/>
      <p:bldP spid="13" grpId="0" animBg="1" autoUpdateAnimBg="0"/>
      <p:bldP spid="14" grpId="0" animBg="1" autoUpdateAnimBg="0"/>
      <p:bldP spid="15" grpId="0" animBg="1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 txBox="1"/>
          <p:nvPr/>
        </p:nvSpPr>
        <p:spPr>
          <a:xfrm>
            <a:off x="124476" y="1339612"/>
            <a:ext cx="8895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solidFill>
                  <a:prstClr val="black"/>
                </a:solidFill>
                <a:latin typeface="宋体" panose="02010600030101010101" pitchFamily="2" charset="-122"/>
              </a:rPr>
              <a:t>    </a:t>
            </a:r>
            <a:endParaRPr lang="zh-CN" altLang="en-US" sz="2400" b="1" dirty="0">
              <a:solidFill>
                <a:prstClr val="black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0" y="142852"/>
            <a:ext cx="9144000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zh-CN" sz="2800" b="1" dirty="0" smtClean="0">
              <a:solidFill>
                <a:prstClr val="black"/>
              </a:solidFill>
            </a:endParaRPr>
          </a:p>
          <a:p>
            <a:r>
              <a:rPr lang="en-US" altLang="zh-CN" sz="2800" b="1" dirty="0" smtClean="0">
                <a:solidFill>
                  <a:prstClr val="black"/>
                </a:solidFill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   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判断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下列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情景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中全国人大分别行使了什么权力？</a:t>
            </a:r>
            <a:endParaRPr lang="zh-CN" altLang="zh-CN" sz="2800" b="1" dirty="0" smtClean="0">
              <a:solidFill>
                <a:srgbClr val="FF0000"/>
              </a:solidFill>
            </a:endParaRPr>
          </a:p>
          <a:p>
            <a:endParaRPr lang="en-US" altLang="zh-CN" sz="2800" b="1" dirty="0" smtClean="0">
              <a:solidFill>
                <a:prstClr val="black"/>
              </a:solidFill>
            </a:endParaRPr>
          </a:p>
          <a:p>
            <a:r>
              <a:rPr lang="en-US" altLang="zh-CN" sz="2800" b="1" dirty="0" smtClean="0">
                <a:solidFill>
                  <a:prstClr val="black"/>
                </a:solidFill>
              </a:rPr>
              <a:t>1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、十</a:t>
            </a:r>
            <a:r>
              <a:rPr lang="zh-CN" altLang="en-US" sz="2800" b="1" dirty="0">
                <a:solidFill>
                  <a:prstClr val="black"/>
                </a:solidFill>
              </a:rPr>
              <a:t>届全国人大常委会审议宪法修正案草案</a:t>
            </a:r>
          </a:p>
          <a:p>
            <a:r>
              <a:rPr lang="en-US" altLang="zh-CN" sz="2800" b="1" dirty="0" smtClean="0">
                <a:solidFill>
                  <a:prstClr val="black"/>
                </a:solidFill>
              </a:rPr>
              <a:t>2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、十二</a:t>
            </a:r>
            <a:r>
              <a:rPr lang="zh-CN" altLang="en-US" sz="2800" b="1" dirty="0">
                <a:solidFill>
                  <a:prstClr val="black"/>
                </a:solidFill>
              </a:rPr>
              <a:t>届全国人大一次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会议选举</a:t>
            </a:r>
            <a:r>
              <a:rPr lang="zh-CN" altLang="en-US" sz="2800" b="1" dirty="0">
                <a:solidFill>
                  <a:prstClr val="black"/>
                </a:solidFill>
              </a:rPr>
              <a:t>习近平为中华人民共和国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主席，李克强为中华人民共和国总理。</a:t>
            </a:r>
            <a:endParaRPr lang="en-US" altLang="zh-CN" sz="2800" b="1" dirty="0" smtClean="0">
              <a:solidFill>
                <a:prstClr val="black"/>
              </a:solidFill>
            </a:endParaRPr>
          </a:p>
          <a:p>
            <a:endParaRPr lang="en-US" altLang="zh-CN" sz="2800" b="1" dirty="0" smtClean="0">
              <a:solidFill>
                <a:prstClr val="black"/>
              </a:solidFill>
            </a:endParaRPr>
          </a:p>
          <a:p>
            <a:r>
              <a:rPr lang="en-US" altLang="zh-CN" sz="2800" b="1" dirty="0" smtClean="0">
                <a:solidFill>
                  <a:prstClr val="black"/>
                </a:solidFill>
              </a:rPr>
              <a:t>3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、</a:t>
            </a:r>
            <a:r>
              <a:rPr lang="zh-CN" altLang="zh-CN" sz="2800" b="1" dirty="0" smtClean="0">
                <a:solidFill>
                  <a:prstClr val="black"/>
                </a:solidFill>
              </a:rPr>
              <a:t>十二届全国人大五次会议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听取</a:t>
            </a:r>
            <a:r>
              <a:rPr lang="zh-CN" altLang="en-US" sz="2800" b="1" dirty="0">
                <a:solidFill>
                  <a:prstClr val="black"/>
                </a:solidFill>
              </a:rPr>
              <a:t>和审议政府工作报告、最高人民法院工作报告、最高人民检察院工作报告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。</a:t>
            </a:r>
            <a:endParaRPr lang="en-US" altLang="zh-CN" sz="2800" b="1" dirty="0" smtClean="0">
              <a:solidFill>
                <a:prstClr val="black"/>
              </a:solidFill>
            </a:endParaRPr>
          </a:p>
          <a:p>
            <a:endParaRPr lang="en-US" altLang="zh-CN" sz="2800" b="1" dirty="0" smtClean="0">
              <a:solidFill>
                <a:prstClr val="black"/>
              </a:solidFill>
            </a:endParaRPr>
          </a:p>
          <a:p>
            <a:r>
              <a:rPr lang="en-US" altLang="zh-CN" sz="2800" b="1" dirty="0" smtClean="0">
                <a:solidFill>
                  <a:prstClr val="black"/>
                </a:solidFill>
              </a:rPr>
              <a:t>4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、审查</a:t>
            </a:r>
            <a:r>
              <a:rPr lang="zh-CN" altLang="en-US" sz="2800" b="1" dirty="0">
                <a:solidFill>
                  <a:prstClr val="black"/>
                </a:solidFill>
              </a:rPr>
              <a:t>和批准</a:t>
            </a:r>
            <a:r>
              <a:rPr lang="en-US" altLang="zh-CN" sz="2800" b="1" dirty="0">
                <a:solidFill>
                  <a:prstClr val="black"/>
                </a:solidFill>
              </a:rPr>
              <a:t>2017</a:t>
            </a:r>
            <a:r>
              <a:rPr lang="zh-CN" altLang="en-US" sz="2800" b="1" dirty="0">
                <a:solidFill>
                  <a:prstClr val="black"/>
                </a:solidFill>
              </a:rPr>
              <a:t>年国民经济和社会发展计划</a:t>
            </a:r>
          </a:p>
          <a:p>
            <a:endParaRPr lang="en-US" altLang="zh-CN" sz="2800" b="1" dirty="0" smtClean="0">
              <a:solidFill>
                <a:prstClr val="black"/>
              </a:solidFill>
            </a:endParaRPr>
          </a:p>
          <a:p>
            <a:r>
              <a:rPr lang="en-US" altLang="zh-CN" sz="2800" b="1" dirty="0" smtClean="0">
                <a:solidFill>
                  <a:prstClr val="black"/>
                </a:solidFill>
              </a:rPr>
              <a:t>5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、</a:t>
            </a:r>
            <a:r>
              <a:rPr lang="zh-CN" altLang="zh-CN" sz="2800" b="1" dirty="0" smtClean="0">
                <a:solidFill>
                  <a:prstClr val="black"/>
                </a:solidFill>
              </a:rPr>
              <a:t>审议</a:t>
            </a:r>
            <a:r>
              <a:rPr lang="zh-CN" altLang="en-US" sz="2800" b="1" dirty="0" smtClean="0">
                <a:solidFill>
                  <a:prstClr val="black"/>
                </a:solidFill>
              </a:rPr>
              <a:t>通过</a:t>
            </a:r>
            <a:r>
              <a:rPr lang="zh-CN" altLang="zh-CN" sz="2800" b="1" dirty="0" smtClean="0">
                <a:solidFill>
                  <a:prstClr val="black"/>
                </a:solidFill>
              </a:rPr>
              <a:t>《中华人民共和国民法总则</a:t>
            </a:r>
            <a:r>
              <a:rPr lang="en-US" altLang="zh-CN" sz="2800" b="1" dirty="0" smtClean="0">
                <a:solidFill>
                  <a:prstClr val="black"/>
                </a:solidFill>
              </a:rPr>
              <a:t>(</a:t>
            </a:r>
            <a:r>
              <a:rPr lang="zh-CN" altLang="zh-CN" sz="2800" b="1" dirty="0" smtClean="0">
                <a:solidFill>
                  <a:prstClr val="black"/>
                </a:solidFill>
              </a:rPr>
              <a:t>草案</a:t>
            </a:r>
            <a:r>
              <a:rPr lang="en-US" altLang="zh-CN" sz="2800" b="1" dirty="0" smtClean="0">
                <a:solidFill>
                  <a:prstClr val="black"/>
                </a:solidFill>
              </a:rPr>
              <a:t>)</a:t>
            </a:r>
            <a:r>
              <a:rPr lang="zh-CN" altLang="zh-CN" sz="2800" b="1" dirty="0" smtClean="0">
                <a:solidFill>
                  <a:prstClr val="black"/>
                </a:solidFill>
              </a:rPr>
              <a:t>》</a:t>
            </a:r>
            <a:endParaRPr lang="en-US" altLang="zh-CN" sz="2800" b="1" dirty="0" smtClean="0">
              <a:solidFill>
                <a:prstClr val="black"/>
              </a:solidFill>
            </a:endParaRPr>
          </a:p>
        </p:txBody>
      </p:sp>
      <p:sp>
        <p:nvSpPr>
          <p:cNvPr id="9" name="圆角矩形标注 8"/>
          <p:cNvSpPr/>
          <p:nvPr/>
        </p:nvSpPr>
        <p:spPr>
          <a:xfrm>
            <a:off x="6582784" y="1874424"/>
            <a:ext cx="2205317" cy="656216"/>
          </a:xfrm>
          <a:prstGeom prst="wedgeRoundRectCallout">
            <a:avLst>
              <a:gd name="adj1" fmla="val -83929"/>
              <a:gd name="adj2" fmla="val 4610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任免权</a:t>
            </a:r>
          </a:p>
        </p:txBody>
      </p:sp>
      <p:sp>
        <p:nvSpPr>
          <p:cNvPr id="10" name="圆角矩形标注 9"/>
          <p:cNvSpPr/>
          <p:nvPr/>
        </p:nvSpPr>
        <p:spPr>
          <a:xfrm>
            <a:off x="6572264" y="4000504"/>
            <a:ext cx="2258365" cy="939826"/>
          </a:xfrm>
          <a:prstGeom prst="wedgeRoundRectCallout">
            <a:avLst>
              <a:gd name="adj1" fmla="val -73065"/>
              <a:gd name="adj2" fmla="val 33744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重大事项</a:t>
            </a:r>
            <a:endParaRPr lang="en-US" altLang="zh-CN" sz="3200" b="1" dirty="0" smtClean="0">
              <a:solidFill>
                <a:srgbClr val="FF0000"/>
              </a:solidFill>
            </a:endParaRPr>
          </a:p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决定权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1" name="矩形标注 10"/>
          <p:cNvSpPr/>
          <p:nvPr/>
        </p:nvSpPr>
        <p:spPr>
          <a:xfrm>
            <a:off x="6715140" y="5500702"/>
            <a:ext cx="2038816" cy="584612"/>
          </a:xfrm>
          <a:prstGeom prst="wedgeRectCallout">
            <a:avLst>
              <a:gd name="adj1" fmla="val -127839"/>
              <a:gd name="adj2" fmla="val -42666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立法权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2" name="圆角矩形标注 11"/>
          <p:cNvSpPr/>
          <p:nvPr/>
        </p:nvSpPr>
        <p:spPr>
          <a:xfrm>
            <a:off x="6582784" y="2810528"/>
            <a:ext cx="2205317" cy="656216"/>
          </a:xfrm>
          <a:prstGeom prst="wedgeRoundRectCallout">
            <a:avLst>
              <a:gd name="adj1" fmla="val -74172"/>
              <a:gd name="adj2" fmla="val 96927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 smtClean="0">
                <a:solidFill>
                  <a:srgbClr val="FF0000"/>
                </a:solidFill>
              </a:rPr>
              <a:t>监督权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圆角矩形标注 12"/>
          <p:cNvSpPr/>
          <p:nvPr/>
        </p:nvSpPr>
        <p:spPr>
          <a:xfrm>
            <a:off x="6572264" y="857232"/>
            <a:ext cx="2222122" cy="656216"/>
          </a:xfrm>
          <a:prstGeom prst="wedgeRoundRectCallout">
            <a:avLst>
              <a:gd name="adj1" fmla="val -70270"/>
              <a:gd name="adj2" fmla="val 83812"/>
              <a:gd name="adj3" fmla="val 16667"/>
            </a:avLst>
          </a:prstGeom>
          <a:solidFill>
            <a:schemeClr val="accent4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3200" b="1" dirty="0">
                <a:solidFill>
                  <a:srgbClr val="FF0000"/>
                </a:solidFill>
              </a:rPr>
              <a:t>修改宪法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  <p:bldP spid="1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 txBox="1"/>
          <p:nvPr/>
        </p:nvSpPr>
        <p:spPr>
          <a:xfrm>
            <a:off x="124460" y="949960"/>
            <a:ext cx="8895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6" name="Text Box 101"/>
          <p:cNvSpPr txBox="1">
            <a:spLocks noChangeArrowheads="1"/>
          </p:cNvSpPr>
          <p:nvPr/>
        </p:nvSpPr>
        <p:spPr bwMode="auto">
          <a:xfrm>
            <a:off x="230849" y="594122"/>
            <a:ext cx="8291512" cy="6001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n-US" altLang="zh-CN" sz="32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①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.</a:t>
            </a:r>
            <a:r>
              <a:rPr lang="en-US" altLang="zh-CN" sz="3200" b="1" dirty="0">
                <a:latin typeface="Times New Roman" pitchFamily="18" charset="0"/>
                <a:ea typeface="黑体" pitchFamily="49" charset="-122"/>
              </a:rPr>
              <a:t> 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全国人大代表表决</a:t>
            </a:r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兴</a:t>
            </a:r>
            <a:endParaRPr lang="en-US" altLang="zh-CN" sz="3200" b="1" dirty="0" smtClean="0">
              <a:latin typeface="黑体" pitchFamily="49" charset="-122"/>
              <a:ea typeface="黑体" pitchFamily="49" charset="-122"/>
            </a:endParaRPr>
          </a:p>
          <a:p>
            <a:r>
              <a:rPr lang="zh-CN" altLang="en-US" sz="3200" b="1" dirty="0" smtClean="0">
                <a:latin typeface="黑体" pitchFamily="49" charset="-122"/>
                <a:ea typeface="黑体" pitchFamily="49" charset="-122"/>
              </a:rPr>
              <a:t>修建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长江三峡工程             </a:t>
            </a:r>
            <a:r>
              <a:rPr lang="en-US" altLang="zh-CN" sz="3200" b="1" dirty="0" smtClean="0">
                <a:latin typeface="黑体" pitchFamily="49" charset="-122"/>
                <a:ea typeface="黑体" pitchFamily="49" charset="-122"/>
              </a:rPr>
              <a:t>A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.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立法权 </a:t>
            </a: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②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.</a:t>
            </a:r>
            <a:r>
              <a:rPr lang="en-US" altLang="zh-CN" sz="3200" b="1" dirty="0">
                <a:latin typeface="Times New Roman" pitchFamily="18" charset="0"/>
                <a:ea typeface="黑体" pitchFamily="49" charset="-122"/>
              </a:rPr>
              <a:t> 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全国人大通过新修订</a:t>
            </a: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的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义务教育法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》              B.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任免权</a:t>
            </a: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③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全国人大任命中央军</a:t>
            </a: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事委员会成员                  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C.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决定权</a:t>
            </a: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④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全国人大会议通过</a:t>
            </a:r>
          </a:p>
          <a:p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宪法修正案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》                D.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监督权</a:t>
            </a:r>
          </a:p>
          <a:p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⑤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.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全国人大审议并通过</a:t>
            </a:r>
          </a:p>
          <a:p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《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政府工作报告</a:t>
            </a:r>
            <a:r>
              <a:rPr lang="en-US" altLang="zh-CN" sz="3200" b="1" dirty="0">
                <a:latin typeface="黑体" pitchFamily="49" charset="-122"/>
                <a:ea typeface="黑体" pitchFamily="49" charset="-122"/>
              </a:rPr>
              <a:t>》            E. </a:t>
            </a:r>
            <a:r>
              <a:rPr lang="zh-CN" altLang="en-US" sz="3200" b="1" dirty="0">
                <a:latin typeface="黑体" pitchFamily="49" charset="-122"/>
                <a:ea typeface="黑体" pitchFamily="49" charset="-122"/>
              </a:rPr>
              <a:t>修改宪法</a:t>
            </a:r>
          </a:p>
          <a:p>
            <a:endParaRPr lang="zh-CN" altLang="en-US" sz="3200" b="1" dirty="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" name="Line 102"/>
          <p:cNvSpPr>
            <a:spLocks noChangeShapeType="1"/>
          </p:cNvSpPr>
          <p:nvPr/>
        </p:nvSpPr>
        <p:spPr bwMode="auto">
          <a:xfrm flipV="1">
            <a:off x="3872753" y="2952673"/>
            <a:ext cx="2478312" cy="877048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" name="Line 103"/>
          <p:cNvSpPr>
            <a:spLocks noChangeShapeType="1"/>
          </p:cNvSpPr>
          <p:nvPr/>
        </p:nvSpPr>
        <p:spPr bwMode="auto">
          <a:xfrm>
            <a:off x="4120179" y="1850314"/>
            <a:ext cx="2549562" cy="2000924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" name="Line 104"/>
          <p:cNvSpPr>
            <a:spLocks noChangeShapeType="1"/>
          </p:cNvSpPr>
          <p:nvPr/>
        </p:nvSpPr>
        <p:spPr bwMode="auto">
          <a:xfrm flipV="1">
            <a:off x="3732904" y="2108498"/>
            <a:ext cx="2581835" cy="828339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0" name="Line 105"/>
          <p:cNvSpPr>
            <a:spLocks noChangeShapeType="1"/>
          </p:cNvSpPr>
          <p:nvPr/>
        </p:nvSpPr>
        <p:spPr bwMode="auto">
          <a:xfrm>
            <a:off x="3892027" y="4608438"/>
            <a:ext cx="2422712" cy="10716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Line 106"/>
          <p:cNvSpPr>
            <a:spLocks noChangeShapeType="1"/>
          </p:cNvSpPr>
          <p:nvPr/>
        </p:nvSpPr>
        <p:spPr bwMode="auto">
          <a:xfrm flipV="1">
            <a:off x="4684190" y="4968800"/>
            <a:ext cx="1828800" cy="5334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b="1" smtClean="0">
                <a:solidFill>
                  <a:schemeClr val="tx1"/>
                </a:solidFill>
                <a:ea typeface="华文仿宋" pitchFamily="2" charset="-122"/>
              </a:rPr>
              <a:t>特别注意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79388" y="1752600"/>
            <a:ext cx="8964612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立法权：通过或修改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《…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法</a:t>
            </a:r>
            <a:r>
              <a:rPr kumimoji="0" lang="en-US" altLang="zh-CN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》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草案、修正案的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决定 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zh-CN" altLang="en-US" sz="3200" b="1" i="0" u="none" strike="noStrike" kern="1200" cap="none" spc="0" normalizeH="0" baseline="0" noProof="0" dirty="0" smtClean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华文仿宋" pitchFamily="2" charset="-122"/>
              <a:ea typeface="华文仿宋" pitchFamily="2" charset="-122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监督权：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国务院、最高人民法院、最高人民检察院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向全国人大作工作报告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；</a:t>
            </a: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           或全国人大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0066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审议</a:t>
            </a:r>
            <a:r>
              <a:rPr kumimoji="0" lang="zh-CN" altLang="en-US" sz="3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仿宋" pitchFamily="2" charset="-122"/>
                <a:ea typeface="华文仿宋" pitchFamily="2" charset="-122"/>
                <a:cs typeface="+mn-cs"/>
              </a:rPr>
              <a:t>国务院、最高人民法院、最高人民检察院工作报告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913188" y="4468813"/>
            <a:ext cx="1128712" cy="64135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kumimoji="1" lang="zh-CN" altLang="zh-CN" sz="3600" b="1">
              <a:solidFill>
                <a:srgbClr val="FF0000"/>
              </a:solidFill>
              <a:latin typeface="Times New Roman" pitchFamily="18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0" y="2852738"/>
            <a:ext cx="1439863" cy="1216025"/>
          </a:xfrm>
          <a:prstGeom prst="rect">
            <a:avLst/>
          </a:prstGeom>
          <a:solidFill>
            <a:srgbClr val="CCFF66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在我国，一切权力属于</a:t>
            </a:r>
            <a:r>
              <a:rPr lang="en-US" altLang="zh-CN" sz="2400" b="1"/>
              <a:t>___</a:t>
            </a:r>
          </a:p>
        </p:txBody>
      </p:sp>
      <p:sp>
        <p:nvSpPr>
          <p:cNvPr id="6" name="Line 5"/>
          <p:cNvSpPr>
            <a:spLocks noChangeShapeType="1"/>
          </p:cNvSpPr>
          <p:nvPr/>
        </p:nvSpPr>
        <p:spPr bwMode="auto">
          <a:xfrm flipV="1">
            <a:off x="1476375" y="3789363"/>
            <a:ext cx="431800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Text Box 6"/>
          <p:cNvSpPr txBox="1">
            <a:spLocks noChangeArrowheads="1"/>
          </p:cNvSpPr>
          <p:nvPr/>
        </p:nvSpPr>
        <p:spPr bwMode="auto">
          <a:xfrm>
            <a:off x="1331913" y="3429000"/>
            <a:ext cx="792162" cy="703263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/>
              <a:t>选举</a:t>
            </a:r>
          </a:p>
          <a:p>
            <a:pPr>
              <a:spcBef>
                <a:spcPct val="50000"/>
              </a:spcBef>
            </a:pPr>
            <a:r>
              <a:rPr lang="zh-CN" altLang="en-US" sz="1600" b="1"/>
              <a:t>产生</a:t>
            </a:r>
          </a:p>
        </p:txBody>
      </p:sp>
      <p:sp>
        <p:nvSpPr>
          <p:cNvPr id="8" name="Text Box 7"/>
          <p:cNvSpPr txBox="1">
            <a:spLocks noChangeArrowheads="1"/>
          </p:cNvSpPr>
          <p:nvPr/>
        </p:nvSpPr>
        <p:spPr bwMode="auto">
          <a:xfrm>
            <a:off x="2752725" y="2492375"/>
            <a:ext cx="577850" cy="2663825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各级人民代表大会</a:t>
            </a:r>
          </a:p>
        </p:txBody>
      </p:sp>
      <p:sp>
        <p:nvSpPr>
          <p:cNvPr id="9" name="Text Box 8"/>
          <p:cNvSpPr txBox="1">
            <a:spLocks noChangeArrowheads="1"/>
          </p:cNvSpPr>
          <p:nvPr/>
        </p:nvSpPr>
        <p:spPr bwMode="auto">
          <a:xfrm>
            <a:off x="3616325" y="2492375"/>
            <a:ext cx="517525" cy="2592388"/>
          </a:xfrm>
          <a:prstGeom prst="rect">
            <a:avLst/>
          </a:prstGeom>
          <a:solidFill>
            <a:srgbClr val="CC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2000" b="1"/>
              <a:t>   (</a:t>
            </a:r>
            <a:r>
              <a:rPr lang="zh-CN" altLang="en-US" sz="2000" b="1"/>
              <a:t>国家</a:t>
            </a:r>
            <a:r>
              <a:rPr lang="en-US" altLang="zh-CN" sz="2000" b="1"/>
              <a:t>______</a:t>
            </a:r>
            <a:r>
              <a:rPr lang="zh-CN" altLang="en-US" sz="2000" b="1"/>
              <a:t>机关</a:t>
            </a:r>
            <a:r>
              <a:rPr lang="en-US" altLang="zh-CN" sz="1600" b="1"/>
              <a:t>)</a:t>
            </a:r>
          </a:p>
        </p:txBody>
      </p:sp>
      <p:sp>
        <p:nvSpPr>
          <p:cNvPr id="10" name="AutoShape 9"/>
          <p:cNvSpPr>
            <a:spLocks noChangeArrowheads="1"/>
          </p:cNvSpPr>
          <p:nvPr/>
        </p:nvSpPr>
        <p:spPr bwMode="auto">
          <a:xfrm>
            <a:off x="3348038" y="3573463"/>
            <a:ext cx="287337" cy="287337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kumimoji="1" lang="zh-CN" altLang="zh-CN" sz="2400" b="1">
              <a:latin typeface="Times New Roman" pitchFamily="18" charset="0"/>
              <a:ea typeface="华文细黑" pitchFamily="2" charset="-122"/>
            </a:endParaRPr>
          </a:p>
        </p:txBody>
      </p:sp>
      <p:sp>
        <p:nvSpPr>
          <p:cNvPr id="11" name="Line 10"/>
          <p:cNvSpPr>
            <a:spLocks noChangeShapeType="1"/>
          </p:cNvSpPr>
          <p:nvPr/>
        </p:nvSpPr>
        <p:spPr bwMode="auto">
          <a:xfrm>
            <a:off x="4140200" y="3573463"/>
            <a:ext cx="360363" cy="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2" name="AutoShape 11"/>
          <p:cNvSpPr>
            <a:spLocks/>
          </p:cNvSpPr>
          <p:nvPr/>
        </p:nvSpPr>
        <p:spPr bwMode="auto">
          <a:xfrm>
            <a:off x="4500563" y="2781300"/>
            <a:ext cx="215900" cy="1655763"/>
          </a:xfrm>
          <a:prstGeom prst="leftBrace">
            <a:avLst>
              <a:gd name="adj1" fmla="val 63909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kumimoji="1" lang="zh-CN" altLang="zh-CN" sz="2400" b="1">
              <a:latin typeface="Times New Roman" pitchFamily="18" charset="0"/>
              <a:ea typeface="华文细黑" pitchFamily="2" charset="-122"/>
            </a:endParaRPr>
          </a:p>
        </p:txBody>
      </p:sp>
      <p:sp>
        <p:nvSpPr>
          <p:cNvPr id="13" name="Text Box 12"/>
          <p:cNvSpPr txBox="1">
            <a:spLocks noChangeArrowheads="1"/>
          </p:cNvSpPr>
          <p:nvPr/>
        </p:nvSpPr>
        <p:spPr bwMode="auto">
          <a:xfrm>
            <a:off x="6804025" y="3213100"/>
            <a:ext cx="935038" cy="39528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CC3300"/>
                </a:solidFill>
              </a:rPr>
              <a:t>决定权</a:t>
            </a:r>
          </a:p>
        </p:txBody>
      </p:sp>
      <p:sp>
        <p:nvSpPr>
          <p:cNvPr id="14" name="Text Box 13"/>
          <p:cNvSpPr txBox="1">
            <a:spLocks noChangeArrowheads="1"/>
          </p:cNvSpPr>
          <p:nvPr/>
        </p:nvSpPr>
        <p:spPr bwMode="auto">
          <a:xfrm>
            <a:off x="6804025" y="3789363"/>
            <a:ext cx="935038" cy="39528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CC3300"/>
                </a:solidFill>
              </a:rPr>
              <a:t>任免权</a:t>
            </a:r>
          </a:p>
        </p:txBody>
      </p:sp>
      <p:sp>
        <p:nvSpPr>
          <p:cNvPr id="15" name="Text Box 14"/>
          <p:cNvSpPr txBox="1">
            <a:spLocks noChangeArrowheads="1"/>
          </p:cNvSpPr>
          <p:nvPr/>
        </p:nvSpPr>
        <p:spPr bwMode="auto">
          <a:xfrm>
            <a:off x="6804025" y="4437063"/>
            <a:ext cx="935038" cy="395287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CC3300"/>
                </a:solidFill>
              </a:rPr>
              <a:t>立法权</a:t>
            </a:r>
          </a:p>
        </p:txBody>
      </p:sp>
      <p:sp>
        <p:nvSpPr>
          <p:cNvPr id="16" name="AutoShape 15"/>
          <p:cNvSpPr>
            <a:spLocks/>
          </p:cNvSpPr>
          <p:nvPr/>
        </p:nvSpPr>
        <p:spPr bwMode="auto">
          <a:xfrm>
            <a:off x="7740650" y="1989138"/>
            <a:ext cx="215900" cy="3240087"/>
          </a:xfrm>
          <a:prstGeom prst="rightBrace">
            <a:avLst>
              <a:gd name="adj1" fmla="val 125061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kumimoji="1" lang="zh-CN" altLang="zh-CN" sz="2400" b="1">
              <a:latin typeface="Times New Roman" pitchFamily="18" charset="0"/>
              <a:ea typeface="华文细黑" pitchFamily="2" charset="-122"/>
            </a:endParaRPr>
          </a:p>
        </p:txBody>
      </p:sp>
      <p:sp>
        <p:nvSpPr>
          <p:cNvPr id="17" name="Text Box 16"/>
          <p:cNvSpPr txBox="1">
            <a:spLocks noChangeArrowheads="1"/>
          </p:cNvSpPr>
          <p:nvPr/>
        </p:nvSpPr>
        <p:spPr bwMode="auto">
          <a:xfrm>
            <a:off x="7956550" y="2781300"/>
            <a:ext cx="487363" cy="1944688"/>
          </a:xfrm>
          <a:prstGeom prst="rect">
            <a:avLst/>
          </a:prstGeom>
          <a:solidFill>
            <a:srgbClr val="CC99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人民代表大会制度</a:t>
            </a:r>
          </a:p>
        </p:txBody>
      </p:sp>
      <p:sp>
        <p:nvSpPr>
          <p:cNvPr id="18" name="Text Box 17"/>
          <p:cNvSpPr txBox="1">
            <a:spLocks noChangeArrowheads="1"/>
          </p:cNvSpPr>
          <p:nvPr/>
        </p:nvSpPr>
        <p:spPr bwMode="auto">
          <a:xfrm>
            <a:off x="8459788" y="2781300"/>
            <a:ext cx="457200" cy="1944688"/>
          </a:xfrm>
          <a:prstGeom prst="rect">
            <a:avLst/>
          </a:prstGeom>
          <a:solidFill>
            <a:srgbClr val="CC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/>
              <a:t>我国的根本政治制度</a:t>
            </a:r>
          </a:p>
        </p:txBody>
      </p:sp>
      <p:sp>
        <p:nvSpPr>
          <p:cNvPr id="19" name="Text Box 18"/>
          <p:cNvSpPr txBox="1">
            <a:spLocks noChangeArrowheads="1"/>
          </p:cNvSpPr>
          <p:nvPr/>
        </p:nvSpPr>
        <p:spPr bwMode="auto">
          <a:xfrm>
            <a:off x="611188" y="3573463"/>
            <a:ext cx="720725" cy="39687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000" b="1">
                <a:solidFill>
                  <a:srgbClr val="CC3300"/>
                </a:solidFill>
              </a:rPr>
              <a:t>人民</a:t>
            </a:r>
          </a:p>
        </p:txBody>
      </p:sp>
      <p:sp>
        <p:nvSpPr>
          <p:cNvPr id="20" name="Text Box 19"/>
          <p:cNvSpPr txBox="1">
            <a:spLocks noChangeArrowheads="1"/>
          </p:cNvSpPr>
          <p:nvPr/>
        </p:nvSpPr>
        <p:spPr bwMode="auto">
          <a:xfrm>
            <a:off x="4787900" y="2708275"/>
            <a:ext cx="1152525" cy="669925"/>
          </a:xfrm>
          <a:prstGeom prst="rect">
            <a:avLst/>
          </a:prstGeom>
          <a:solidFill>
            <a:srgbClr val="FFCC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全国人民代表大会</a:t>
            </a:r>
          </a:p>
        </p:txBody>
      </p:sp>
      <p:sp>
        <p:nvSpPr>
          <p:cNvPr id="21" name="Text Box 20"/>
          <p:cNvSpPr txBox="1">
            <a:spLocks noChangeArrowheads="1"/>
          </p:cNvSpPr>
          <p:nvPr/>
        </p:nvSpPr>
        <p:spPr bwMode="auto">
          <a:xfrm>
            <a:off x="4787900" y="3716338"/>
            <a:ext cx="1152525" cy="944562"/>
          </a:xfrm>
          <a:prstGeom prst="rect">
            <a:avLst/>
          </a:prstGeom>
          <a:solidFill>
            <a:srgbClr val="FFCC99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地方各级人民代表大会</a:t>
            </a:r>
          </a:p>
        </p:txBody>
      </p:sp>
      <p:sp>
        <p:nvSpPr>
          <p:cNvPr id="22" name="AutoShape 21"/>
          <p:cNvSpPr>
            <a:spLocks noChangeArrowheads="1"/>
          </p:cNvSpPr>
          <p:nvPr/>
        </p:nvSpPr>
        <p:spPr bwMode="auto">
          <a:xfrm>
            <a:off x="5940425" y="2924175"/>
            <a:ext cx="215900" cy="287338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kumimoji="1" lang="zh-CN" altLang="zh-CN" sz="2400" b="1">
              <a:latin typeface="Times New Roman" pitchFamily="18" charset="0"/>
              <a:ea typeface="华文细黑" pitchFamily="2" charset="-122"/>
            </a:endParaRPr>
          </a:p>
        </p:txBody>
      </p:sp>
      <p:sp>
        <p:nvSpPr>
          <p:cNvPr id="23" name="Text Box 22"/>
          <p:cNvSpPr txBox="1">
            <a:spLocks noChangeArrowheads="1"/>
          </p:cNvSpPr>
          <p:nvPr/>
        </p:nvSpPr>
        <p:spPr bwMode="auto">
          <a:xfrm>
            <a:off x="6137275" y="2636838"/>
            <a:ext cx="457200" cy="1800225"/>
          </a:xfrm>
          <a:prstGeom prst="rect">
            <a:avLst/>
          </a:prstGeom>
          <a:solidFill>
            <a:srgbClr val="CCFFFF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1600" b="1">
                <a:solidFill>
                  <a:srgbClr val="FF0000"/>
                </a:solidFill>
              </a:rPr>
              <a:t>最高</a:t>
            </a:r>
            <a:r>
              <a:rPr lang="zh-CN" altLang="en-US" sz="1600" b="1"/>
              <a:t>国家权力机关</a:t>
            </a:r>
          </a:p>
        </p:txBody>
      </p:sp>
      <p:sp>
        <p:nvSpPr>
          <p:cNvPr id="24" name="AutoShape 23"/>
          <p:cNvSpPr>
            <a:spLocks/>
          </p:cNvSpPr>
          <p:nvPr/>
        </p:nvSpPr>
        <p:spPr bwMode="auto">
          <a:xfrm>
            <a:off x="6588125" y="1989138"/>
            <a:ext cx="142875" cy="3311525"/>
          </a:xfrm>
          <a:prstGeom prst="leftBrace">
            <a:avLst>
              <a:gd name="adj1" fmla="val 193148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kumimoji="1" lang="zh-CN" altLang="zh-CN" sz="2400" b="1">
              <a:latin typeface="Times New Roman" pitchFamily="18" charset="0"/>
              <a:ea typeface="华文细黑" pitchFamily="2" charset="-122"/>
            </a:endParaRPr>
          </a:p>
        </p:txBody>
      </p:sp>
      <p:sp>
        <p:nvSpPr>
          <p:cNvPr id="25" name="Text Box 24"/>
          <p:cNvSpPr txBox="1">
            <a:spLocks noChangeArrowheads="1"/>
          </p:cNvSpPr>
          <p:nvPr/>
        </p:nvSpPr>
        <p:spPr bwMode="auto">
          <a:xfrm>
            <a:off x="3708400" y="3500438"/>
            <a:ext cx="458788" cy="720725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FF0000"/>
                </a:solidFill>
              </a:rPr>
              <a:t>权力</a:t>
            </a:r>
          </a:p>
        </p:txBody>
      </p:sp>
      <p:sp>
        <p:nvSpPr>
          <p:cNvPr id="26" name="Text Box 25"/>
          <p:cNvSpPr txBox="1">
            <a:spLocks noChangeArrowheads="1"/>
          </p:cNvSpPr>
          <p:nvPr/>
        </p:nvSpPr>
        <p:spPr bwMode="auto">
          <a:xfrm>
            <a:off x="6804025" y="5013325"/>
            <a:ext cx="935038" cy="395288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CC3300"/>
                </a:solidFill>
              </a:rPr>
              <a:t>监督权</a:t>
            </a:r>
          </a:p>
        </p:txBody>
      </p:sp>
      <p:sp>
        <p:nvSpPr>
          <p:cNvPr id="27" name="Text Box 27"/>
          <p:cNvSpPr txBox="1">
            <a:spLocks noChangeArrowheads="1"/>
          </p:cNvSpPr>
          <p:nvPr/>
        </p:nvSpPr>
        <p:spPr bwMode="auto">
          <a:xfrm>
            <a:off x="6804025" y="2420938"/>
            <a:ext cx="935038" cy="66992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CC3300"/>
                </a:solidFill>
              </a:rPr>
              <a:t>监督宪法实施</a:t>
            </a:r>
          </a:p>
        </p:txBody>
      </p:sp>
      <p:sp>
        <p:nvSpPr>
          <p:cNvPr id="28" name="Text Box 28"/>
          <p:cNvSpPr txBox="1">
            <a:spLocks noChangeArrowheads="1"/>
          </p:cNvSpPr>
          <p:nvPr/>
        </p:nvSpPr>
        <p:spPr bwMode="auto">
          <a:xfrm>
            <a:off x="1908175" y="2997200"/>
            <a:ext cx="577850" cy="1368425"/>
          </a:xfrm>
          <a:prstGeom prst="rect">
            <a:avLst/>
          </a:prstGeom>
          <a:solidFill>
            <a:srgbClr val="FFFFCC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人大代表</a:t>
            </a:r>
          </a:p>
        </p:txBody>
      </p:sp>
      <p:sp>
        <p:nvSpPr>
          <p:cNvPr id="29" name="AutoShape 29"/>
          <p:cNvSpPr>
            <a:spLocks noChangeArrowheads="1"/>
          </p:cNvSpPr>
          <p:nvPr/>
        </p:nvSpPr>
        <p:spPr bwMode="auto">
          <a:xfrm>
            <a:off x="2484438" y="3644900"/>
            <a:ext cx="287337" cy="287338"/>
          </a:xfrm>
          <a:prstGeom prst="rightArrow">
            <a:avLst>
              <a:gd name="adj1" fmla="val 50000"/>
              <a:gd name="adj2" fmla="val 25000"/>
            </a:avLst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>
              <a:spcBef>
                <a:spcPct val="50000"/>
              </a:spcBef>
            </a:pPr>
            <a:endParaRPr kumimoji="1" lang="zh-CN" altLang="zh-CN" sz="2400" b="1">
              <a:latin typeface="Times New Roman" pitchFamily="18" charset="0"/>
              <a:ea typeface="华文细黑" pitchFamily="2" charset="-122"/>
            </a:endParaRPr>
          </a:p>
        </p:txBody>
      </p:sp>
      <p:sp>
        <p:nvSpPr>
          <p:cNvPr id="30" name="Text Box 30"/>
          <p:cNvSpPr txBox="1">
            <a:spLocks noChangeArrowheads="1"/>
          </p:cNvSpPr>
          <p:nvPr/>
        </p:nvSpPr>
        <p:spPr bwMode="auto">
          <a:xfrm>
            <a:off x="6804025" y="1628775"/>
            <a:ext cx="935038" cy="669925"/>
          </a:xfrm>
          <a:prstGeom prst="rect">
            <a:avLst/>
          </a:prstGeom>
          <a:solidFill>
            <a:schemeClr val="accent1"/>
          </a:solidFill>
          <a:ln w="28575">
            <a:solidFill>
              <a:schemeClr val="tx1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>
                <a:solidFill>
                  <a:srgbClr val="CC3300"/>
                </a:solidFill>
              </a:rPr>
              <a:t>修改宪法</a:t>
            </a:r>
          </a:p>
        </p:txBody>
      </p:sp>
      <p:sp>
        <p:nvSpPr>
          <p:cNvPr id="31" name="Text Box 30"/>
          <p:cNvSpPr txBox="1">
            <a:spLocks noChangeArrowheads="1"/>
          </p:cNvSpPr>
          <p:nvPr/>
        </p:nvSpPr>
        <p:spPr bwMode="auto">
          <a:xfrm>
            <a:off x="250825" y="260350"/>
            <a:ext cx="88931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  <a:ea typeface="华文细黑" pitchFamily="2" charset="-122"/>
              </a:rPr>
              <a:t>人民</a:t>
            </a:r>
            <a:r>
              <a:rPr kumimoji="1" lang="zh-CN" altLang="en-US" sz="2800" b="1">
                <a:solidFill>
                  <a:srgbClr val="FF0066"/>
                </a:solidFill>
                <a:latin typeface="Times New Roman" pitchFamily="18" charset="0"/>
                <a:ea typeface="华文细黑" pitchFamily="2" charset="-122"/>
              </a:rPr>
              <a:t>间接（不能直接）</a:t>
            </a:r>
            <a:r>
              <a:rPr kumimoji="1" lang="zh-CN" altLang="en-US" sz="2800" b="1">
                <a:latin typeface="Times New Roman" pitchFamily="18" charset="0"/>
                <a:ea typeface="华文细黑" pitchFamily="2" charset="-122"/>
              </a:rPr>
              <a:t>行使管理国家和社会事务的权力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900" decel="100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5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6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9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2" fill="hold">
                      <p:stCondLst>
                        <p:cond delay="indefinite"/>
                      </p:stCondLst>
                      <p:childTnLst>
                        <p:par>
                          <p:cTn id="93" fill="hold">
                            <p:stCondLst>
                              <p:cond delay="0"/>
                            </p:stCondLst>
                            <p:childTnLst>
                              <p:par>
                                <p:cTn id="9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96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3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49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50" dur="228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1" dur="228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2" dur="78" decel="50000" autoRev="1" fill="hold">
                                          <p:stCondLst>
                                            <p:cond delay="228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3" dur="68" fill="hold">
                                          <p:stCondLst>
                                            <p:cond delay="432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4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ashreg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4" fill="hold">
                      <p:stCondLst>
                        <p:cond delay="indefinite"/>
                      </p:stCondLst>
                      <p:childTnLst>
                        <p:par>
                          <p:cTn id="155" fill="hold">
                            <p:stCondLst>
                              <p:cond delay="0"/>
                            </p:stCondLst>
                            <p:childTnLst>
                              <p:par>
                                <p:cTn id="156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8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2" dur="500" tmFilter="0,0; .5, 1; 1, 1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chimes.wav" builtIn="1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/>
      <p:bldP spid="20" grpId="0" animBg="1"/>
      <p:bldP spid="21" grpId="0" animBg="1"/>
      <p:bldP spid="22" grpId="0" animBg="1"/>
      <p:bldP spid="23" grpId="0" animBg="1"/>
      <p:bldP spid="24" grpId="0" animBg="1"/>
      <p:bldP spid="25" grpId="0"/>
      <p:bldP spid="26" grpId="0" animBg="1"/>
      <p:bldP spid="27" grpId="0" animBg="1"/>
      <p:bldP spid="28" grpId="0" animBg="1"/>
      <p:bldP spid="29" grpId="0" animBg="1"/>
      <p:bldP spid="30" grpId="0" animBg="1"/>
      <p:bldP spid="31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1042988" y="1341438"/>
            <a:ext cx="4032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</a:rPr>
              <a:t>根本</a:t>
            </a:r>
            <a:r>
              <a:rPr lang="zh-CN" altLang="en-US" sz="2800" b="1"/>
              <a:t>政治制度：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3635375" y="1341438"/>
            <a:ext cx="41052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人民代表大会制度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900113" y="4221163"/>
            <a:ext cx="244792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66"/>
                </a:solidFill>
              </a:rPr>
              <a:t>基本</a:t>
            </a:r>
            <a:r>
              <a:rPr lang="zh-CN" altLang="en-US" sz="2800" b="1"/>
              <a:t>政治制度：</a:t>
            </a:r>
          </a:p>
        </p:txBody>
      </p:sp>
      <p:sp>
        <p:nvSpPr>
          <p:cNvPr id="7" name="AutoShape 5"/>
          <p:cNvSpPr>
            <a:spLocks/>
          </p:cNvSpPr>
          <p:nvPr/>
        </p:nvSpPr>
        <p:spPr bwMode="auto">
          <a:xfrm>
            <a:off x="3348038" y="3933825"/>
            <a:ext cx="358775" cy="1150938"/>
          </a:xfrm>
          <a:prstGeom prst="leftBrace">
            <a:avLst>
              <a:gd name="adj1" fmla="val 26733"/>
              <a:gd name="adj2" fmla="val 50000"/>
            </a:avLst>
          </a:prstGeom>
          <a:noFill/>
          <a:ln w="31750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8" name="Text Box 6"/>
          <p:cNvSpPr txBox="1">
            <a:spLocks noChangeArrowheads="1"/>
          </p:cNvSpPr>
          <p:nvPr/>
        </p:nvSpPr>
        <p:spPr bwMode="auto">
          <a:xfrm>
            <a:off x="3636963" y="3644900"/>
            <a:ext cx="4752975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/>
              <a:t>多党合作和政治协商制度</a:t>
            </a:r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3708400" y="4221163"/>
            <a:ext cx="47529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0000"/>
                </a:solidFill>
              </a:rPr>
              <a:t>民族区域自治制度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3708400" y="4797425"/>
            <a:ext cx="4752975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 rtl="1">
              <a:spcBef>
                <a:spcPct val="50000"/>
              </a:spcBef>
            </a:pPr>
            <a:r>
              <a:rPr lang="zh-CN" altLang="en-US" sz="2800" b="1" dirty="0"/>
              <a:t>基层群众自治制度</a:t>
            </a:r>
            <a:r>
              <a:rPr lang="en-US" altLang="zh-CN" sz="2800" b="1" dirty="0"/>
              <a:t>:</a:t>
            </a:r>
            <a:r>
              <a:rPr lang="zh-CN" altLang="en-US" sz="2800" b="1" dirty="0"/>
              <a:t>居委会、村委会，</a:t>
            </a:r>
            <a:r>
              <a:rPr lang="zh-CN" altLang="en-US" sz="2800" b="1" dirty="0">
                <a:solidFill>
                  <a:srgbClr val="FF0000"/>
                </a:solidFill>
              </a:rPr>
              <a:t>不是政府机关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Box 2"/>
          <p:cNvSpPr txBox="1">
            <a:spLocks noChangeArrowheads="1"/>
          </p:cNvSpPr>
          <p:nvPr/>
        </p:nvSpPr>
        <p:spPr bwMode="auto">
          <a:xfrm>
            <a:off x="228600" y="228600"/>
            <a:ext cx="495300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3600" b="1"/>
              <a:t>根本制度</a:t>
            </a:r>
            <a:r>
              <a:rPr lang="en-US" altLang="zh-CN" sz="3600" b="1"/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/>
              <a:t>根本政治制度</a:t>
            </a:r>
            <a:r>
              <a:rPr lang="en-US" altLang="zh-CN" sz="3600" b="1"/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/>
              <a:t>基本政治制度</a:t>
            </a:r>
            <a:r>
              <a:rPr lang="en-US" altLang="zh-CN" sz="3600" b="1"/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/>
              <a:t>权力机关</a:t>
            </a:r>
            <a:r>
              <a:rPr lang="en-US" altLang="zh-CN" sz="3600" b="1"/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/>
              <a:t>最高国家权力机关</a:t>
            </a:r>
            <a:r>
              <a:rPr lang="en-US" altLang="zh-CN" sz="3600" b="1"/>
              <a:t>——</a:t>
            </a:r>
          </a:p>
          <a:p>
            <a:pPr>
              <a:spcBef>
                <a:spcPct val="50000"/>
              </a:spcBef>
            </a:pPr>
            <a:r>
              <a:rPr lang="zh-CN" altLang="en-US" sz="3600" b="1"/>
              <a:t>最高国家行政机关</a:t>
            </a:r>
            <a:r>
              <a:rPr lang="en-US" altLang="zh-CN" sz="3600" b="1"/>
              <a:t>——</a:t>
            </a:r>
          </a:p>
        </p:txBody>
      </p:sp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2133600" y="228600"/>
            <a:ext cx="7010400" cy="4760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/>
              <a:t>        </a:t>
            </a:r>
            <a:r>
              <a:rPr lang="zh-CN" altLang="en-US" sz="3600" b="1">
                <a:solidFill>
                  <a:srgbClr val="FF0000"/>
                </a:solidFill>
              </a:rPr>
              <a:t>社会主义制度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</a:rPr>
              <a:t>              </a:t>
            </a:r>
            <a:r>
              <a:rPr lang="zh-CN" altLang="en-US" sz="3600" b="1">
                <a:solidFill>
                  <a:srgbClr val="FF0000"/>
                </a:solidFill>
              </a:rPr>
              <a:t>人民代表大会制度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</a:rPr>
              <a:t>              </a:t>
            </a:r>
            <a:r>
              <a:rPr lang="zh-CN" altLang="en-US" sz="3600" b="1">
                <a:solidFill>
                  <a:srgbClr val="FF0000"/>
                </a:solidFill>
              </a:rPr>
              <a:t>民族区域自治制度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</a:rPr>
              <a:t>        </a:t>
            </a:r>
            <a:r>
              <a:rPr lang="zh-CN" altLang="en-US" sz="3600" b="1">
                <a:solidFill>
                  <a:srgbClr val="FF0000"/>
                </a:solidFill>
              </a:rPr>
              <a:t>人民代表大会（全国和地方）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</a:rPr>
              <a:t>                      </a:t>
            </a:r>
            <a:r>
              <a:rPr lang="zh-CN" altLang="en-US" sz="3600" b="1">
                <a:solidFill>
                  <a:srgbClr val="FF0000"/>
                </a:solidFill>
              </a:rPr>
              <a:t>全国人民代表大会</a:t>
            </a:r>
          </a:p>
          <a:p>
            <a:pPr>
              <a:spcBef>
                <a:spcPct val="50000"/>
              </a:spcBef>
            </a:pPr>
            <a:r>
              <a:rPr lang="zh-CN" altLang="en-US" sz="3600" b="1">
                <a:solidFill>
                  <a:schemeClr val="tx2"/>
                </a:solidFill>
              </a:rPr>
              <a:t>                     </a:t>
            </a:r>
            <a:r>
              <a:rPr lang="zh-CN" altLang="en-US" sz="3600" b="1">
                <a:solidFill>
                  <a:srgbClr val="FF0000"/>
                </a:solidFill>
              </a:rPr>
              <a:t>国务院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395288" y="0"/>
            <a:ext cx="8229600" cy="1143000"/>
          </a:xfrm>
        </p:spPr>
        <p:txBody>
          <a:bodyPr/>
          <a:lstStyle/>
          <a:p>
            <a:pPr eaLnBrk="1" hangingPunct="1"/>
            <a:r>
              <a:rPr lang="zh-CN" altLang="en-US" smtClean="0"/>
              <a:t>易错易混</a:t>
            </a:r>
          </a:p>
        </p:txBody>
      </p:sp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468313" y="1268413"/>
            <a:ext cx="8229600" cy="48577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3200" b="1" i="0" u="none" strike="noStrike" kern="1200" cap="none" spc="0" normalizeH="0" baseline="0" noProof="0" smtClean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人民代表、人民代表大会与人民代表大会制度有何区别？</a:t>
            </a:r>
          </a:p>
        </p:txBody>
      </p:sp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466725" y="4149726"/>
            <a:ext cx="5400675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 dirty="0">
                <a:latin typeface="Arial Narrow" pitchFamily="34" charset="0"/>
                <a:ea typeface="黑体" pitchFamily="49" charset="-122"/>
              </a:rPr>
              <a:t>人民代表大会</a:t>
            </a:r>
            <a:r>
              <a:rPr lang="en-US" altLang="zh-CN" sz="2800" b="1" dirty="0">
                <a:latin typeface="Arial Narrow" pitchFamily="34" charset="0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Arial Narrow" pitchFamily="34" charset="0"/>
                <a:ea typeface="黑体" pitchFamily="49" charset="-122"/>
              </a:rPr>
              <a:t>国家权力</a:t>
            </a:r>
            <a:r>
              <a:rPr lang="zh-CN" altLang="en-US" sz="2800" b="1" dirty="0">
                <a:solidFill>
                  <a:srgbClr val="FF3300"/>
                </a:solidFill>
                <a:latin typeface="Arial Narrow" pitchFamily="34" charset="0"/>
                <a:ea typeface="黑体" pitchFamily="49" charset="-122"/>
              </a:rPr>
              <a:t>机关</a:t>
            </a:r>
          </a:p>
        </p:txBody>
      </p:sp>
      <p:sp>
        <p:nvSpPr>
          <p:cNvPr id="7" name="Text Box 5"/>
          <p:cNvSpPr txBox="1">
            <a:spLocks noChangeArrowheads="1"/>
          </p:cNvSpPr>
          <p:nvPr/>
        </p:nvSpPr>
        <p:spPr bwMode="auto">
          <a:xfrm>
            <a:off x="428596" y="5357826"/>
            <a:ext cx="5746750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Arial Narrow" pitchFamily="34" charset="0"/>
                <a:ea typeface="黑体" pitchFamily="49" charset="-122"/>
              </a:rPr>
              <a:t>人民代表大会</a:t>
            </a:r>
            <a:r>
              <a:rPr lang="zh-CN" altLang="en-US" sz="2800" b="1" dirty="0">
                <a:solidFill>
                  <a:srgbClr val="FF3300"/>
                </a:solidFill>
                <a:latin typeface="Arial Narrow" pitchFamily="34" charset="0"/>
                <a:ea typeface="黑体" pitchFamily="49" charset="-122"/>
              </a:rPr>
              <a:t>制度</a:t>
            </a:r>
            <a:r>
              <a:rPr lang="en-US" altLang="zh-CN" sz="2800" b="1" dirty="0">
                <a:latin typeface="Arial Narrow" pitchFamily="34" charset="0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Arial Narrow" pitchFamily="34" charset="0"/>
                <a:ea typeface="黑体" pitchFamily="49" charset="-122"/>
              </a:rPr>
              <a:t>根本政治</a:t>
            </a:r>
            <a:r>
              <a:rPr lang="zh-CN" altLang="en-US" sz="2800" b="1" dirty="0">
                <a:solidFill>
                  <a:srgbClr val="FF3300"/>
                </a:solidFill>
                <a:latin typeface="Arial Narrow" pitchFamily="34" charset="0"/>
                <a:ea typeface="黑体" pitchFamily="49" charset="-122"/>
              </a:rPr>
              <a:t>制度</a:t>
            </a:r>
          </a:p>
        </p:txBody>
      </p:sp>
      <p:sp>
        <p:nvSpPr>
          <p:cNvPr id="8" name="AutoShape 6"/>
          <p:cNvSpPr>
            <a:spLocks/>
          </p:cNvSpPr>
          <p:nvPr/>
        </p:nvSpPr>
        <p:spPr bwMode="auto">
          <a:xfrm>
            <a:off x="5364163" y="3933826"/>
            <a:ext cx="431800" cy="1079500"/>
          </a:xfrm>
          <a:prstGeom prst="leftBrace">
            <a:avLst>
              <a:gd name="adj1" fmla="val 20833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zh-CN" altLang="zh-CN"/>
          </a:p>
        </p:txBody>
      </p:sp>
      <p:sp>
        <p:nvSpPr>
          <p:cNvPr id="9" name="Text Box 7"/>
          <p:cNvSpPr txBox="1">
            <a:spLocks noChangeArrowheads="1"/>
          </p:cNvSpPr>
          <p:nvPr/>
        </p:nvSpPr>
        <p:spPr bwMode="auto">
          <a:xfrm>
            <a:off x="5651500" y="3500438"/>
            <a:ext cx="349250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 u="sng">
                <a:solidFill>
                  <a:srgbClr val="FF3300"/>
                </a:solidFill>
              </a:rPr>
              <a:t>全国</a:t>
            </a:r>
            <a:r>
              <a:rPr lang="zh-CN" altLang="en-US" sz="2400" b="1"/>
              <a:t>人大</a:t>
            </a:r>
            <a:r>
              <a:rPr lang="en-US" altLang="zh-CN" sz="2400" b="1"/>
              <a:t>——</a:t>
            </a:r>
            <a:r>
              <a:rPr lang="zh-CN" altLang="en-US" sz="2400" b="1" u="sng">
                <a:solidFill>
                  <a:srgbClr val="FF3300"/>
                </a:solidFill>
              </a:rPr>
              <a:t>最高</a:t>
            </a:r>
            <a:r>
              <a:rPr lang="zh-CN" altLang="en-US" sz="2400" b="1"/>
              <a:t>国家权力机关</a:t>
            </a:r>
          </a:p>
        </p:txBody>
      </p:sp>
      <p:sp>
        <p:nvSpPr>
          <p:cNvPr id="10" name="Text Box 8"/>
          <p:cNvSpPr txBox="1">
            <a:spLocks noChangeArrowheads="1"/>
          </p:cNvSpPr>
          <p:nvPr/>
        </p:nvSpPr>
        <p:spPr bwMode="auto">
          <a:xfrm>
            <a:off x="5724525" y="4365626"/>
            <a:ext cx="3384550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地方各级人大</a:t>
            </a:r>
            <a:r>
              <a:rPr lang="en-US" altLang="zh-CN" sz="2400" b="1"/>
              <a:t>——</a:t>
            </a:r>
            <a:r>
              <a:rPr lang="zh-CN" altLang="en-US" sz="2400" b="1"/>
              <a:t>地方国家权力机关</a:t>
            </a:r>
          </a:p>
        </p:txBody>
      </p:sp>
      <p:sp>
        <p:nvSpPr>
          <p:cNvPr id="11" name="Text Box 9"/>
          <p:cNvSpPr txBox="1">
            <a:spLocks noChangeArrowheads="1"/>
          </p:cNvSpPr>
          <p:nvPr/>
        </p:nvSpPr>
        <p:spPr bwMode="auto">
          <a:xfrm>
            <a:off x="428596" y="2786058"/>
            <a:ext cx="5035550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Arial Narrow" pitchFamily="34" charset="0"/>
                <a:ea typeface="黑体" pitchFamily="49" charset="-122"/>
              </a:rPr>
              <a:t>人大代表</a:t>
            </a:r>
            <a:r>
              <a:rPr lang="en-US" altLang="zh-CN" sz="2800" b="1" dirty="0">
                <a:latin typeface="Arial Narrow" pitchFamily="34" charset="0"/>
                <a:ea typeface="黑体" pitchFamily="49" charset="-122"/>
              </a:rPr>
              <a:t>——</a:t>
            </a:r>
            <a:r>
              <a:rPr lang="zh-CN" altLang="en-US" sz="2800" b="1" dirty="0">
                <a:latin typeface="Arial Narrow" pitchFamily="34" charset="0"/>
                <a:ea typeface="黑体" pitchFamily="49" charset="-122"/>
              </a:rPr>
              <a:t>组成人民代表大会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utoUpdateAnimBg="0"/>
      <p:bldP spid="6" grpId="0" autoUpdateAnimBg="0"/>
      <p:bldP spid="7" grpId="0" autoUpdateAnimBg="0"/>
      <p:bldP spid="8" grpId="0" animBg="1"/>
      <p:bldP spid="9" grpId="0" autoUpdateAnimBg="0"/>
      <p:bldP spid="10" grpId="0" autoUpdateAnimBg="0"/>
      <p:bldP spid="11" grpId="0" autoUpdateAnimBg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1"/>
          <p:cNvSpPr txBox="1"/>
          <p:nvPr/>
        </p:nvSpPr>
        <p:spPr>
          <a:xfrm>
            <a:off x="124460" y="949960"/>
            <a:ext cx="889571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400" b="1" dirty="0">
                <a:latin typeface="宋体" panose="02010600030101010101" pitchFamily="2" charset="-122"/>
                <a:ea typeface="宋体" panose="02010600030101010101" pitchFamily="2" charset="-122"/>
              </a:rPr>
              <a:t>    </a:t>
            </a:r>
            <a:endParaRPr lang="zh-CN" altLang="en-US" sz="2400" b="1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5" name="WordArt 15"/>
          <p:cNvSpPr>
            <a:spLocks noTextEdit="1"/>
          </p:cNvSpPr>
          <p:nvPr/>
        </p:nvSpPr>
        <p:spPr>
          <a:xfrm rot="360000">
            <a:off x="471811" y="139312"/>
            <a:ext cx="2719439" cy="1028700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b="1" dirty="0" smtClean="0">
                <a:ln w="9525" cap="flat" cmpd="sng">
                  <a:solidFill>
                    <a:srgbClr val="CC99FF"/>
                  </a:solidFill>
                  <a:prstDash val="solid"/>
                  <a:headEnd type="none" w="med" len="med"/>
                  <a:tailEnd type="none" w="med" len="med"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  <a:tileRect/>
                </a:gradFill>
                <a:latin typeface="宋体" panose="02010600030101010101" pitchFamily="2" charset="-122"/>
                <a:ea typeface="宋体" panose="02010600030101010101" pitchFamily="2" charset="-122"/>
              </a:rPr>
              <a:t>判断对错</a:t>
            </a:r>
            <a:endParaRPr lang="zh-CN" altLang="en-US" sz="3600" b="1" dirty="0">
              <a:ln w="9525" cap="flat" cmpd="sng">
                <a:solidFill>
                  <a:srgbClr val="CC99FF"/>
                </a:solidFill>
                <a:prstDash val="solid"/>
                <a:headEnd type="none" w="med" len="med"/>
                <a:tailEnd type="none" w="med" len="med"/>
              </a:ln>
              <a:gradFill rotWithShape="1">
                <a:gsLst>
                  <a:gs pos="0">
                    <a:srgbClr val="6600CC"/>
                  </a:gs>
                  <a:gs pos="100000">
                    <a:srgbClr val="CC00CC"/>
                  </a:gs>
                </a:gsLst>
                <a:lin ang="5400000" scaled="1"/>
                <a:tileRect/>
              </a:gradFill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6" name="图片 5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723989" y="5394757"/>
            <a:ext cx="1015925" cy="928721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163207" y="1211138"/>
            <a:ext cx="875488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0"/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1、中华人民共和国国务院是我国最高国家权力机关。</a:t>
            </a:r>
            <a:b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</a:br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                                </a:t>
            </a:r>
          </a:p>
          <a:p>
            <a:pPr lvl="0" indent="0"/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2、人民代表大会是我国的根本政治制度。                                                </a:t>
            </a:r>
          </a:p>
          <a:p>
            <a:pPr lvl="0" indent="0"/>
            <a:endParaRPr lang="zh-CN" altLang="en-US" sz="3600" b="1" dirty="0" smtClean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3、各级人民代表大会的代表都是人民直接选举产生的。</a:t>
            </a:r>
            <a:endParaRPr lang="en-US" altLang="zh-CN" sz="3600" b="1" dirty="0" smtClean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endParaRPr lang="en-US" altLang="zh-CN" sz="3600" b="1" dirty="0" smtClean="0">
              <a:solidFill>
                <a:srgbClr val="0000FF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pPr lvl="0" indent="0"/>
            <a:r>
              <a:rPr lang="en-US" altLang="zh-CN" sz="3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4</a:t>
            </a:r>
            <a:r>
              <a:rPr lang="zh-CN" altLang="en-US" sz="3600" b="1" dirty="0" smtClean="0">
                <a:solidFill>
                  <a:srgbClr val="0000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、我国人民直接管理国家和社会事务。</a:t>
            </a:r>
            <a:r>
              <a:rPr lang="zh-CN" altLang="en-US" sz="3600" b="1" dirty="0" smtClean="0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</a:t>
            </a:r>
            <a:r>
              <a:rPr lang="zh-CN" altLang="en-US" sz="3600" dirty="0" smtClean="0">
                <a:solidFill>
                  <a:srgbClr val="0000CC"/>
                </a:solidFill>
                <a:latin typeface="Times New Roman" panose="02020603050405020304" pitchFamily="2" charset="0"/>
                <a:ea typeface="宋体" panose="02010600030101010101" pitchFamily="2" charset="-122"/>
              </a:rPr>
              <a:t>                         </a:t>
            </a:r>
            <a:endParaRPr lang="zh-CN" altLang="en-US" sz="3600" dirty="0">
              <a:solidFill>
                <a:srgbClr val="0000CC"/>
              </a:solidFill>
              <a:latin typeface="Times New Roman" panose="02020603050405020304" pitchFamily="2" charset="0"/>
              <a:ea typeface="宋体" panose="02010600030101010101" pitchFamily="2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73915" y="2938632"/>
            <a:ext cx="3515958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人民代表大会制度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595769" y="2906360"/>
            <a:ext cx="2964273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国家权力机关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624405" y="1226371"/>
            <a:ext cx="3877985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全国人民代表大会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1" name="乘号 10"/>
          <p:cNvSpPr/>
          <p:nvPr/>
        </p:nvSpPr>
        <p:spPr>
          <a:xfrm>
            <a:off x="7960659" y="3851237"/>
            <a:ext cx="849854" cy="871369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0" y="3969570"/>
            <a:ext cx="1832553" cy="58477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none" rtlCol="0">
            <a:spAutoFit/>
          </a:bodyPr>
          <a:lstStyle/>
          <a:p>
            <a:r>
              <a:rPr lang="zh-CN" altLang="en-US" sz="3200" b="1" dirty="0" smtClean="0">
                <a:solidFill>
                  <a:srgbClr val="FF0000"/>
                </a:solidFill>
              </a:rPr>
              <a:t>区县乡镇</a:t>
            </a:r>
            <a:endParaRPr lang="zh-CN" altLang="en-US" sz="3200" b="1" dirty="0">
              <a:solidFill>
                <a:srgbClr val="FF0000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-1" y="1785770"/>
            <a:ext cx="1140311" cy="646331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>
                <a:solidFill>
                  <a:srgbClr val="FF0000"/>
                </a:solidFill>
              </a:rPr>
              <a:t>行政</a:t>
            </a:r>
            <a:endParaRPr lang="zh-CN" altLang="en-US" sz="3600" b="1" dirty="0">
              <a:solidFill>
                <a:srgbClr val="FF0000"/>
              </a:solidFill>
            </a:endParaRPr>
          </a:p>
        </p:txBody>
      </p:sp>
      <p:sp>
        <p:nvSpPr>
          <p:cNvPr id="14" name="乘号 13"/>
          <p:cNvSpPr/>
          <p:nvPr/>
        </p:nvSpPr>
        <p:spPr>
          <a:xfrm>
            <a:off x="2831054" y="5498950"/>
            <a:ext cx="849854" cy="871369"/>
          </a:xfrm>
          <a:prstGeom prst="mathMultiply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xit" presetSubtype="4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1" dur="500"/>
                                        <p:tgtEl>
                                          <p:spTgt spid="9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0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" presetClass="exit" presetSubtype="4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5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allAtOnce" animBg="1"/>
      <p:bldP spid="8" grpId="1" build="allAtOnce" animBg="1"/>
      <p:bldP spid="9" grpId="0" build="allAtOnce" animBg="1"/>
      <p:bldP spid="10" grpId="0" animBg="1"/>
      <p:bldP spid="10" grpId="1" animBg="1"/>
      <p:bldP spid="10" grpId="2" animBg="1"/>
      <p:bldP spid="11" grpId="0" animBg="1"/>
      <p:bldP spid="11" grpId="1" animBg="1"/>
      <p:bldP spid="12" grpId="0" animBg="1"/>
      <p:bldP spid="13" grpId="0" animBg="1"/>
      <p:bldP spid="14" grpId="0" animBg="1"/>
      <p:bldP spid="14" grpId="1" animBg="1"/>
    </p:bld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94</TotalTime>
  <Words>1224</Words>
  <Application>Microsoft Office PowerPoint</Application>
  <PresentationFormat>全屏显示(4:3)</PresentationFormat>
  <Paragraphs>229</Paragraphs>
  <Slides>23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23</vt:i4>
      </vt:variant>
    </vt:vector>
  </HeadingPairs>
  <TitlesOfParts>
    <vt:vector size="24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特别注意</vt:lpstr>
      <vt:lpstr>幻灯片 19</vt:lpstr>
      <vt:lpstr>幻灯片 20</vt:lpstr>
      <vt:lpstr>幻灯片 21</vt:lpstr>
      <vt:lpstr>易错易混</vt:lpstr>
      <vt:lpstr>幻灯片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lenovo</dc:creator>
  <cp:lastModifiedBy>lenovo</cp:lastModifiedBy>
  <cp:revision>4</cp:revision>
  <dcterms:created xsi:type="dcterms:W3CDTF">2017-11-22T11:56:47Z</dcterms:created>
  <dcterms:modified xsi:type="dcterms:W3CDTF">2017-11-23T07:34:56Z</dcterms:modified>
</cp:coreProperties>
</file>