
<file path=[Content_Types].xml><?xml version="1.0" encoding="utf-8"?>
<Types xmlns="http://schemas.openxmlformats.org/package/2006/content-types"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1"/>
  </p:notesMasterIdLst>
  <p:sldIdLst>
    <p:sldId id="437" r:id="rId3"/>
    <p:sldId id="438" r:id="rId4"/>
    <p:sldId id="439" r:id="rId5"/>
    <p:sldId id="440" r:id="rId6"/>
    <p:sldId id="441" r:id="rId7"/>
    <p:sldId id="442" r:id="rId8"/>
    <p:sldId id="443" r:id="rId9"/>
    <p:sldId id="456" r:id="rId10"/>
    <p:sldId id="457" r:id="rId11"/>
    <p:sldId id="444" r:id="rId12"/>
    <p:sldId id="450" r:id="rId13"/>
    <p:sldId id="445" r:id="rId14"/>
    <p:sldId id="446" r:id="rId15"/>
    <p:sldId id="458" r:id="rId16"/>
    <p:sldId id="459" r:id="rId17"/>
    <p:sldId id="466" r:id="rId18"/>
    <p:sldId id="467" r:id="rId19"/>
    <p:sldId id="469" r:id="rId20"/>
    <p:sldId id="468" r:id="rId22"/>
    <p:sldId id="448" r:id="rId23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8081F"/>
    <a:srgbClr val="6600FF"/>
    <a:srgbClr val="000099"/>
    <a:srgbClr val="CC0066"/>
    <a:srgbClr val="6600CC"/>
    <a:srgbClr val="F5FB05"/>
    <a:srgbClr val="BAB745"/>
    <a:srgbClr val="0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howGuides="1">
      <p:cViewPr varScale="1">
        <p:scale>
          <a:sx n="82" d="100"/>
          <a:sy n="82" d="100"/>
        </p:scale>
        <p:origin x="-1536" y="-84"/>
      </p:cViewPr>
      <p:guideLst>
        <p:guide orient="horz" pos="2156"/>
        <p:guide pos="2905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5" cy="72005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6" Type="http://schemas.openxmlformats.org/officeDocument/2006/relationships/tableStyles" Target="tableStyles.xml"/><Relationship Id="rId25" Type="http://schemas.openxmlformats.org/officeDocument/2006/relationships/viewProps" Target="viewProps.xml"/><Relationship Id="rId24" Type="http://schemas.openxmlformats.org/officeDocument/2006/relationships/presProps" Target="presProps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notesMaster" Target="notesMasters/notesMaster1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4" Type="http://schemas.openxmlformats.org/officeDocument/2006/relationships/image" Target="../media/image6.wmf"/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2530" name="Rectangle 2"/>
          <p:cNvSpPr/>
          <p:nvPr>
            <p:ph type="sldImg"/>
          </p:nvPr>
        </p:nvSpPr>
        <p:spPr>
          <a:xfrm>
            <a:off x="1050925" y="754063"/>
            <a:ext cx="4572000" cy="3294062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2051" name="Rectangle 3"/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538163" y="4387850"/>
            <a:ext cx="5780088" cy="3952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lvl="0"/>
            <a:r>
              <a:rPr lang="zh-CN" altLang="en-US" dirty="0"/>
              <a:t>单击此处编辑母版文本样式
第二级
第三级
第四级
第五级</a:t>
            </a:r>
            <a:endParaRPr lang="zh-CN" altLang="en-US" dirty="0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dt" idx="1"/>
          </p:nvPr>
        </p:nvSpPr>
        <p:spPr bwMode="auto">
          <a:xfrm>
            <a:off x="3883025" y="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3025" y="868680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lvl="0" algn="r" eaLnBrk="1" hangingPunct="1">
              <a:buNone/>
            </a:pPr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3554" name="Rectangle 2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1413" y="754063"/>
            <a:ext cx="4391025" cy="3294062"/>
          </a:xfrm>
          <a:ln/>
        </p:spPr>
      </p:sp>
      <p:sp>
        <p:nvSpPr>
          <p:cNvPr id="23555" name="Rectangle 3"/>
          <p:cNvSpPr>
            <a:spLocks noGrp="1" noRot="1"/>
          </p:cNvSpPr>
          <p:nvPr>
            <p:ph type="body"/>
          </p:nvPr>
        </p:nvSpPr>
        <p:spPr>
          <a:xfrm>
            <a:off x="538163" y="4387850"/>
            <a:ext cx="5780087" cy="3952875"/>
          </a:xfrm>
          <a:ln/>
        </p:spPr>
        <p:txBody>
          <a:bodyPr wrap="square" lIns="91440" tIns="45720" rIns="91440" bIns="45720" anchor="t"/>
          <a:p>
            <a:pPr lvl="0" eaLnBrk="1" hangingPunct="1"/>
            <a:r>
              <a:rPr lang="zh-CN" altLang="en-US" dirty="0"/>
              <a:t>本资料来自于资源最齐全的２１世纪教育网</a:t>
            </a:r>
            <a:r>
              <a:rPr lang="zh-CN" altLang="zh-CN" dirty="0"/>
              <a:t>www.21cnjy.com</a:t>
            </a:r>
            <a:endParaRPr lang="zh-CN" altLang="zh-CN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4578" name="Rectangle 2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1413" y="754063"/>
            <a:ext cx="4391025" cy="3294062"/>
          </a:xfrm>
          <a:ln/>
        </p:spPr>
      </p:sp>
      <p:sp>
        <p:nvSpPr>
          <p:cNvPr id="24579" name="Rectangle 3"/>
          <p:cNvSpPr>
            <a:spLocks noGrp="1" noRot="1"/>
          </p:cNvSpPr>
          <p:nvPr>
            <p:ph type="body"/>
          </p:nvPr>
        </p:nvSpPr>
        <p:spPr>
          <a:xfrm>
            <a:off x="538163" y="4387850"/>
            <a:ext cx="5780087" cy="3952875"/>
          </a:xfrm>
          <a:ln/>
        </p:spPr>
        <p:txBody>
          <a:bodyPr wrap="square" lIns="91440" tIns="45720" rIns="91440" bIns="45720" anchor="t"/>
          <a:p>
            <a:pPr lvl="0" eaLnBrk="1" hangingPunct="1"/>
            <a:r>
              <a:rPr lang="zh-CN" altLang="en-US" dirty="0"/>
              <a:t>本资料来自于资源最齐全的２１世纪教育网</a:t>
            </a:r>
            <a:r>
              <a:rPr lang="zh-CN" altLang="zh-CN" dirty="0"/>
              <a:t>www.21cnjy.com</a:t>
            </a:r>
            <a:endParaRPr lang="zh-CN" altLang="zh-CN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Rectangle 3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>
              <a:buNone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image" Target="../media/image7.png"/><Relationship Id="rId8" Type="http://schemas.openxmlformats.org/officeDocument/2006/relationships/image" Target="../media/image6.wmf"/><Relationship Id="rId7" Type="http://schemas.openxmlformats.org/officeDocument/2006/relationships/oleObject" Target="../embeddings/oleObject4.bin"/><Relationship Id="rId6" Type="http://schemas.openxmlformats.org/officeDocument/2006/relationships/image" Target="../media/image5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4.wmf"/><Relationship Id="rId3" Type="http://schemas.openxmlformats.org/officeDocument/2006/relationships/oleObject" Target="../embeddings/oleObject2.bin"/><Relationship Id="rId2" Type="http://schemas.openxmlformats.org/officeDocument/2006/relationships/image" Target="../media/image3.wmf"/><Relationship Id="rId11" Type="http://schemas.openxmlformats.org/officeDocument/2006/relationships/vmlDrawing" Target="../drawings/vmlDrawing1.vml"/><Relationship Id="rId10" Type="http://schemas.openxmlformats.org/officeDocument/2006/relationships/slideLayout" Target="../slideLayouts/slideLayout2.xml"/><Relationship Id="rId1" Type="http://schemas.openxmlformats.org/officeDocument/2006/relationships/oleObject" Target="../embeddings/oleObject1.bin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50" name="Text Box 4"/>
          <p:cNvSpPr txBox="1"/>
          <p:nvPr/>
        </p:nvSpPr>
        <p:spPr>
          <a:xfrm>
            <a:off x="252413" y="765175"/>
            <a:ext cx="8856662" cy="914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5400" dirty="0">
                <a:solidFill>
                  <a:srgbClr val="070707"/>
                </a:solidFill>
                <a:latin typeface="隶书" pitchFamily="49" charset="-122"/>
                <a:ea typeface="隶书" pitchFamily="49" charset="-122"/>
              </a:rPr>
              <a:t>第九章  不等式与不等式组</a:t>
            </a:r>
            <a:endParaRPr lang="zh-CN" altLang="en-US" sz="5400" dirty="0">
              <a:solidFill>
                <a:srgbClr val="070707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2051" name="AutoShape 7"/>
          <p:cNvSpPr/>
          <p:nvPr/>
        </p:nvSpPr>
        <p:spPr>
          <a:xfrm>
            <a:off x="0" y="6429375"/>
            <a:ext cx="9144000" cy="428625"/>
          </a:xfrm>
          <a:prstGeom prst="flowChartProcess">
            <a:avLst/>
          </a:prstGeom>
          <a:solidFill>
            <a:srgbClr val="00808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 dirty="0"/>
          </a:p>
        </p:txBody>
      </p:sp>
      <p:sp>
        <p:nvSpPr>
          <p:cNvPr id="2052" name="MH_Text_1"/>
          <p:cNvSpPr/>
          <p:nvPr/>
        </p:nvSpPr>
        <p:spPr>
          <a:xfrm>
            <a:off x="723900" y="5016500"/>
            <a:ext cx="1665288" cy="1055688"/>
          </a:xfrm>
          <a:prstGeom prst="roundRect">
            <a:avLst>
              <a:gd name="adj" fmla="val 6991"/>
            </a:avLst>
          </a:prstGeom>
          <a:solidFill>
            <a:srgbClr val="CCFFFF"/>
          </a:solidFill>
          <a:ln w="9525">
            <a:noFill/>
          </a:ln>
          <a:effectLst>
            <a:outerShdw dist="25401" dir="2699999" algn="ctr" rotWithShape="0">
              <a:srgbClr val="000000">
                <a:alpha val="28000"/>
              </a:srgbClr>
            </a:outerShdw>
          </a:effectLst>
        </p:spPr>
        <p:txBody>
          <a:bodyPr lIns="90170" tIns="720090" rIns="90170" bIns="46990" anchor="ctr"/>
          <a:p>
            <a:pPr algn="ctr">
              <a:lnSpc>
                <a:spcPct val="130000"/>
              </a:lnSpc>
            </a:pPr>
            <a:endParaRPr lang="zh-CN" altLang="en-US" sz="1600" dirty="0">
              <a:solidFill>
                <a:srgbClr val="4D4D4D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2053" name="MH_SubTitle_1"/>
          <p:cNvSpPr/>
          <p:nvPr/>
        </p:nvSpPr>
        <p:spPr>
          <a:xfrm>
            <a:off x="722313" y="5287963"/>
            <a:ext cx="1665287" cy="539750"/>
          </a:xfrm>
          <a:prstGeom prst="rect">
            <a:avLst/>
          </a:prstGeom>
          <a:solidFill>
            <a:srgbClr val="008080"/>
          </a:solidFill>
          <a:ln w="9525">
            <a:noFill/>
          </a:ln>
        </p:spPr>
        <p:txBody>
          <a:bodyPr lIns="0" tIns="0" rIns="0" bIns="0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b="1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导入新课</a:t>
            </a:r>
            <a:endParaRPr lang="zh-CN" altLang="en-US" sz="1800" b="1" dirty="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54" name="MH_Other_1"/>
          <p:cNvSpPr/>
          <p:nvPr/>
        </p:nvSpPr>
        <p:spPr>
          <a:xfrm>
            <a:off x="2149475" y="5459413"/>
            <a:ext cx="168275" cy="171450"/>
          </a:xfrm>
          <a:prstGeom prst="ellipse">
            <a:avLst/>
          </a:prstGeom>
          <a:solidFill>
            <a:srgbClr val="FFFFFF"/>
          </a:solidFill>
          <a:ln w="25400" cap="flat" cmpd="sng">
            <a:solidFill>
              <a:srgbClr val="2E617E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 dirty="0">
              <a:solidFill>
                <a:srgbClr val="FFFFFF"/>
              </a:solidFill>
              <a:ea typeface="微软雅黑" panose="020B0503020204020204" charset="-122"/>
            </a:endParaRPr>
          </a:p>
        </p:txBody>
      </p:sp>
      <p:sp>
        <p:nvSpPr>
          <p:cNvPr id="2055" name="MH_Text_2"/>
          <p:cNvSpPr/>
          <p:nvPr/>
        </p:nvSpPr>
        <p:spPr>
          <a:xfrm>
            <a:off x="2711450" y="5014913"/>
            <a:ext cx="1665288" cy="1057275"/>
          </a:xfrm>
          <a:prstGeom prst="roundRect">
            <a:avLst>
              <a:gd name="adj" fmla="val 6991"/>
            </a:avLst>
          </a:prstGeom>
          <a:solidFill>
            <a:srgbClr val="CCFFFF"/>
          </a:solidFill>
          <a:ln w="9525">
            <a:noFill/>
          </a:ln>
          <a:effectLst>
            <a:outerShdw dist="25401" dir="2699999" algn="ctr" rotWithShape="0">
              <a:srgbClr val="000000">
                <a:alpha val="28000"/>
              </a:srgbClr>
            </a:outerShdw>
          </a:effectLst>
        </p:spPr>
        <p:txBody>
          <a:bodyPr lIns="90170" tIns="720090" rIns="90170" bIns="46990" anchor="ctr"/>
          <a:p>
            <a:pPr algn="ctr">
              <a:lnSpc>
                <a:spcPct val="130000"/>
              </a:lnSpc>
            </a:pPr>
            <a:endParaRPr lang="zh-CN" altLang="en-US" sz="1600" dirty="0">
              <a:solidFill>
                <a:srgbClr val="4D4D4D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2056" name="MH_SubTitle_2"/>
          <p:cNvSpPr/>
          <p:nvPr/>
        </p:nvSpPr>
        <p:spPr>
          <a:xfrm>
            <a:off x="2711450" y="5287963"/>
            <a:ext cx="1665288" cy="539750"/>
          </a:xfrm>
          <a:prstGeom prst="rect">
            <a:avLst/>
          </a:prstGeom>
          <a:solidFill>
            <a:srgbClr val="008080"/>
          </a:solidFill>
          <a:ln w="9525">
            <a:noFill/>
          </a:ln>
        </p:spPr>
        <p:txBody>
          <a:bodyPr lIns="0" tIns="0" rIns="0" bIns="0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b="1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讲授新课</a:t>
            </a:r>
            <a:endParaRPr lang="zh-CN" altLang="en-US" sz="1800" b="1" dirty="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57" name="MH_Other_2"/>
          <p:cNvSpPr/>
          <p:nvPr/>
        </p:nvSpPr>
        <p:spPr>
          <a:xfrm>
            <a:off x="2746375" y="5456238"/>
            <a:ext cx="168275" cy="171450"/>
          </a:xfrm>
          <a:prstGeom prst="ellipse">
            <a:avLst/>
          </a:prstGeom>
          <a:solidFill>
            <a:srgbClr val="FFFFFF"/>
          </a:solidFill>
          <a:ln w="25400" cap="flat" cmpd="sng">
            <a:solidFill>
              <a:srgbClr val="707C1A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 dirty="0">
              <a:solidFill>
                <a:srgbClr val="FFFFFF"/>
              </a:solidFill>
              <a:ea typeface="微软雅黑" panose="020B0503020204020204" charset="-122"/>
            </a:endParaRPr>
          </a:p>
        </p:txBody>
      </p:sp>
      <p:sp>
        <p:nvSpPr>
          <p:cNvPr id="2058" name="MH_Other_3"/>
          <p:cNvSpPr/>
          <p:nvPr/>
        </p:nvSpPr>
        <p:spPr>
          <a:xfrm>
            <a:off x="4179888" y="5459413"/>
            <a:ext cx="168275" cy="171450"/>
          </a:xfrm>
          <a:prstGeom prst="ellipse">
            <a:avLst/>
          </a:prstGeom>
          <a:solidFill>
            <a:srgbClr val="FFFFFF"/>
          </a:solidFill>
          <a:ln w="25400" cap="flat" cmpd="sng">
            <a:solidFill>
              <a:srgbClr val="707C1A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 dirty="0">
              <a:solidFill>
                <a:srgbClr val="FFFFFF"/>
              </a:solidFill>
              <a:ea typeface="微软雅黑" panose="020B0503020204020204" charset="-122"/>
            </a:endParaRPr>
          </a:p>
        </p:txBody>
      </p:sp>
      <p:sp>
        <p:nvSpPr>
          <p:cNvPr id="2059" name="MH_Text_3"/>
          <p:cNvSpPr/>
          <p:nvPr/>
        </p:nvSpPr>
        <p:spPr>
          <a:xfrm>
            <a:off x="4719638" y="5014913"/>
            <a:ext cx="1666875" cy="1057275"/>
          </a:xfrm>
          <a:prstGeom prst="roundRect">
            <a:avLst>
              <a:gd name="adj" fmla="val 6991"/>
            </a:avLst>
          </a:prstGeom>
          <a:solidFill>
            <a:srgbClr val="CCFFFF"/>
          </a:solidFill>
          <a:ln w="9525">
            <a:noFill/>
          </a:ln>
          <a:effectLst>
            <a:outerShdw dist="25401" dir="2699999" algn="ctr" rotWithShape="0">
              <a:srgbClr val="000000">
                <a:alpha val="28000"/>
              </a:srgbClr>
            </a:outerShdw>
          </a:effectLst>
        </p:spPr>
        <p:txBody>
          <a:bodyPr lIns="90170" tIns="720090" rIns="90170" bIns="46990" anchor="ctr"/>
          <a:p>
            <a:pPr algn="ctr">
              <a:lnSpc>
                <a:spcPct val="130000"/>
              </a:lnSpc>
            </a:pPr>
            <a:endParaRPr lang="zh-CN" altLang="en-US" sz="1600" dirty="0">
              <a:solidFill>
                <a:srgbClr val="4D4D4D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2060" name="MH_SubTitle_3"/>
          <p:cNvSpPr/>
          <p:nvPr/>
        </p:nvSpPr>
        <p:spPr>
          <a:xfrm>
            <a:off x="4719638" y="5287963"/>
            <a:ext cx="1665287" cy="539750"/>
          </a:xfrm>
          <a:prstGeom prst="rect">
            <a:avLst/>
          </a:prstGeom>
          <a:solidFill>
            <a:srgbClr val="008080"/>
          </a:solidFill>
          <a:ln w="9525">
            <a:noFill/>
          </a:ln>
        </p:spPr>
        <p:txBody>
          <a:bodyPr lIns="0" tIns="0" rIns="0" bIns="0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b="1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当堂练习</a:t>
            </a:r>
            <a:endParaRPr lang="zh-CN" altLang="en-US" sz="1800" b="1" dirty="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61" name="MH_Other_4"/>
          <p:cNvSpPr/>
          <p:nvPr/>
        </p:nvSpPr>
        <p:spPr>
          <a:xfrm>
            <a:off x="4776788" y="5456238"/>
            <a:ext cx="169862" cy="171450"/>
          </a:xfrm>
          <a:prstGeom prst="ellipse">
            <a:avLst/>
          </a:prstGeom>
          <a:solidFill>
            <a:srgbClr val="FFFFFF"/>
          </a:solidFill>
          <a:ln w="25400" cap="flat" cmpd="sng">
            <a:solidFill>
              <a:srgbClr val="2E617E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 dirty="0">
              <a:solidFill>
                <a:srgbClr val="FFFFFF"/>
              </a:solidFill>
              <a:ea typeface="微软雅黑" panose="020B0503020204020204" charset="-122"/>
            </a:endParaRPr>
          </a:p>
        </p:txBody>
      </p:sp>
      <p:sp>
        <p:nvSpPr>
          <p:cNvPr id="2062" name="MH_Other_5"/>
          <p:cNvSpPr/>
          <p:nvPr/>
        </p:nvSpPr>
        <p:spPr>
          <a:xfrm>
            <a:off x="6178550" y="5459413"/>
            <a:ext cx="168275" cy="171450"/>
          </a:xfrm>
          <a:prstGeom prst="ellipse">
            <a:avLst/>
          </a:prstGeom>
          <a:solidFill>
            <a:srgbClr val="FFFFFF"/>
          </a:solidFill>
          <a:ln w="25400" cap="flat" cmpd="sng">
            <a:solidFill>
              <a:srgbClr val="2E617E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 dirty="0">
              <a:solidFill>
                <a:srgbClr val="FFFFFF"/>
              </a:solidFill>
              <a:ea typeface="微软雅黑" panose="020B0503020204020204" charset="-122"/>
            </a:endParaRPr>
          </a:p>
        </p:txBody>
      </p:sp>
      <p:sp>
        <p:nvSpPr>
          <p:cNvPr id="2063" name="MH_Text_4"/>
          <p:cNvSpPr/>
          <p:nvPr/>
        </p:nvSpPr>
        <p:spPr>
          <a:xfrm>
            <a:off x="6727825" y="5014913"/>
            <a:ext cx="1665288" cy="1057275"/>
          </a:xfrm>
          <a:prstGeom prst="roundRect">
            <a:avLst>
              <a:gd name="adj" fmla="val 6991"/>
            </a:avLst>
          </a:prstGeom>
          <a:solidFill>
            <a:srgbClr val="CCFFFF"/>
          </a:solidFill>
          <a:ln w="9525">
            <a:noFill/>
          </a:ln>
          <a:effectLst>
            <a:outerShdw dist="25401" dir="2699999" algn="ctr" rotWithShape="0">
              <a:srgbClr val="000000">
                <a:alpha val="28000"/>
              </a:srgbClr>
            </a:outerShdw>
          </a:effectLst>
        </p:spPr>
        <p:txBody>
          <a:bodyPr lIns="90170" tIns="720090" rIns="90170" bIns="46990" anchor="ctr"/>
          <a:p>
            <a:pPr algn="ctr">
              <a:lnSpc>
                <a:spcPct val="130000"/>
              </a:lnSpc>
            </a:pPr>
            <a:endParaRPr lang="zh-CN" altLang="en-US" sz="1600" dirty="0">
              <a:solidFill>
                <a:srgbClr val="4D4D4D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2064" name="MH_SubTitle_4"/>
          <p:cNvSpPr/>
          <p:nvPr/>
        </p:nvSpPr>
        <p:spPr>
          <a:xfrm>
            <a:off x="6727825" y="5287963"/>
            <a:ext cx="1668463" cy="539750"/>
          </a:xfrm>
          <a:prstGeom prst="rect">
            <a:avLst/>
          </a:prstGeom>
          <a:solidFill>
            <a:srgbClr val="008080"/>
          </a:solidFill>
          <a:ln w="9525">
            <a:noFill/>
          </a:ln>
        </p:spPr>
        <p:txBody>
          <a:bodyPr lIns="0" tIns="0" rIns="0" bIns="0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b="1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课堂小结</a:t>
            </a:r>
            <a:endParaRPr lang="zh-CN" altLang="en-US" sz="1800" b="1" dirty="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65" name="MH_Other_6"/>
          <p:cNvSpPr/>
          <p:nvPr/>
        </p:nvSpPr>
        <p:spPr>
          <a:xfrm>
            <a:off x="6777038" y="5456238"/>
            <a:ext cx="168275" cy="171450"/>
          </a:xfrm>
          <a:prstGeom prst="ellipse">
            <a:avLst/>
          </a:prstGeom>
          <a:solidFill>
            <a:srgbClr val="FFFFFF"/>
          </a:solidFill>
          <a:ln w="25400" cap="flat" cmpd="sng">
            <a:solidFill>
              <a:srgbClr val="707C1A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 dirty="0">
              <a:solidFill>
                <a:srgbClr val="FFFFFF"/>
              </a:solidFill>
              <a:ea typeface="微软雅黑" panose="020B0503020204020204" charset="-122"/>
            </a:endParaRPr>
          </a:p>
        </p:txBody>
      </p:sp>
      <p:grpSp>
        <p:nvGrpSpPr>
          <p:cNvPr id="2066" name="MH_Other_7"/>
          <p:cNvGrpSpPr/>
          <p:nvPr/>
        </p:nvGrpSpPr>
        <p:grpSpPr>
          <a:xfrm>
            <a:off x="2085975" y="5411788"/>
            <a:ext cx="890588" cy="266700"/>
            <a:chOff x="0" y="0"/>
            <a:chExt cx="561" cy="169"/>
          </a:xfrm>
        </p:grpSpPr>
        <p:pic>
          <p:nvPicPr>
            <p:cNvPr id="2083" name="MH_Other_7"/>
            <p:cNvPicPr/>
            <p:nvPr/>
          </p:nvPicPr>
          <p:blipFill>
            <a:blip r:embed="rId1"/>
            <a:stretch>
              <a:fillRect/>
            </a:stretch>
          </p:blipFill>
          <p:spPr>
            <a:xfrm>
              <a:off x="0" y="0"/>
              <a:ext cx="561" cy="169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084" name="Text Box 24"/>
            <p:cNvSpPr txBox="1"/>
            <p:nvPr/>
          </p:nvSpPr>
          <p:spPr>
            <a:xfrm>
              <a:off x="70" y="65"/>
              <a:ext cx="422" cy="3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400" dirty="0">
                <a:solidFill>
                  <a:srgbClr val="FFFFFF"/>
                </a:solidFill>
                <a:ea typeface="微软雅黑" panose="020B0503020204020204" charset="-122"/>
              </a:endParaRPr>
            </a:p>
          </p:txBody>
        </p:sp>
      </p:grpSp>
      <p:sp>
        <p:nvSpPr>
          <p:cNvPr id="3095" name="MH_Other_8"/>
          <p:cNvSpPr>
            <a:spLocks noChangeArrowheads="1"/>
          </p:cNvSpPr>
          <p:nvPr/>
        </p:nvSpPr>
        <p:spPr bwMode="auto">
          <a:xfrm>
            <a:off x="2184400" y="5500688"/>
            <a:ext cx="695325" cy="889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000000">
                  <a:alpha val="1999"/>
                </a:srgbClr>
              </a:gs>
              <a:gs pos="28999">
                <a:srgbClr val="000000">
                  <a:alpha val="5189"/>
                </a:srgbClr>
              </a:gs>
              <a:gs pos="100000">
                <a:srgbClr val="000000">
                  <a:alpha val="12999"/>
                </a:srgbClr>
              </a:gs>
            </a:gsLst>
            <a:path path="rect">
              <a:fillToRect l="50000" t="50000" r="50000" b="50000"/>
            </a:path>
          </a:gradFill>
          <a:ln w="9525">
            <a:noFill/>
            <a:round/>
          </a:ln>
          <a:effectLst>
            <a:outerShdw sx="102000" sy="102000" algn="ctr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charset="-122"/>
              <a:cs typeface="+mn-cs"/>
            </a:endParaRPr>
          </a:p>
        </p:txBody>
      </p:sp>
      <p:grpSp>
        <p:nvGrpSpPr>
          <p:cNvPr id="2070" name="MH_Other_9"/>
          <p:cNvGrpSpPr/>
          <p:nvPr/>
        </p:nvGrpSpPr>
        <p:grpSpPr>
          <a:xfrm>
            <a:off x="4116388" y="5411788"/>
            <a:ext cx="889000" cy="266700"/>
            <a:chOff x="0" y="0"/>
            <a:chExt cx="560" cy="169"/>
          </a:xfrm>
        </p:grpSpPr>
        <p:pic>
          <p:nvPicPr>
            <p:cNvPr id="2081" name="MH_Other_9"/>
            <p:cNvPicPr/>
            <p:nvPr/>
          </p:nvPicPr>
          <p:blipFill>
            <a:blip r:embed="rId1"/>
            <a:stretch>
              <a:fillRect/>
            </a:stretch>
          </p:blipFill>
          <p:spPr>
            <a:xfrm>
              <a:off x="0" y="0"/>
              <a:ext cx="560" cy="169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082" name="Text Box 28"/>
            <p:cNvSpPr txBox="1"/>
            <p:nvPr/>
          </p:nvSpPr>
          <p:spPr>
            <a:xfrm>
              <a:off x="70" y="65"/>
              <a:ext cx="422" cy="3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400" dirty="0">
                <a:solidFill>
                  <a:srgbClr val="FFFFFF"/>
                </a:solidFill>
                <a:ea typeface="微软雅黑" panose="020B0503020204020204" charset="-122"/>
              </a:endParaRPr>
            </a:p>
          </p:txBody>
        </p:sp>
      </p:grpSp>
      <p:sp>
        <p:nvSpPr>
          <p:cNvPr id="3099" name="MH_Other_10"/>
          <p:cNvSpPr>
            <a:spLocks noChangeArrowheads="1"/>
          </p:cNvSpPr>
          <p:nvPr/>
        </p:nvSpPr>
        <p:spPr bwMode="auto">
          <a:xfrm>
            <a:off x="4214813" y="5500688"/>
            <a:ext cx="695325" cy="889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000000">
                  <a:alpha val="1999"/>
                </a:srgbClr>
              </a:gs>
              <a:gs pos="28999">
                <a:srgbClr val="000000">
                  <a:alpha val="5189"/>
                </a:srgbClr>
              </a:gs>
              <a:gs pos="100000">
                <a:srgbClr val="000000">
                  <a:alpha val="12999"/>
                </a:srgbClr>
              </a:gs>
            </a:gsLst>
            <a:path path="rect">
              <a:fillToRect l="50000" t="50000" r="50000" b="50000"/>
            </a:path>
          </a:gradFill>
          <a:ln w="9525">
            <a:noFill/>
            <a:round/>
          </a:ln>
          <a:effectLst>
            <a:outerShdw sx="102000" sy="102000" algn="ctr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charset="-122"/>
              <a:cs typeface="+mn-cs"/>
            </a:endParaRPr>
          </a:p>
        </p:txBody>
      </p:sp>
      <p:pic>
        <p:nvPicPr>
          <p:cNvPr id="2074" name="MH_Other_11"/>
          <p:cNvPicPr/>
          <p:nvPr/>
        </p:nvPicPr>
        <p:blipFill>
          <a:blip r:embed="rId1"/>
          <a:stretch>
            <a:fillRect/>
          </a:stretch>
        </p:blipFill>
        <p:spPr>
          <a:xfrm>
            <a:off x="6115050" y="5411788"/>
            <a:ext cx="890588" cy="2667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75" name="Text Box 31"/>
          <p:cNvSpPr txBox="1"/>
          <p:nvPr/>
        </p:nvSpPr>
        <p:spPr>
          <a:xfrm>
            <a:off x="6226175" y="5513388"/>
            <a:ext cx="669925" cy="61912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 dirty="0">
              <a:solidFill>
                <a:srgbClr val="FFFFFF"/>
              </a:solidFill>
              <a:ea typeface="微软雅黑" panose="020B0503020204020204" charset="-122"/>
            </a:endParaRPr>
          </a:p>
        </p:txBody>
      </p:sp>
      <p:sp>
        <p:nvSpPr>
          <p:cNvPr id="3102" name="MH_Other_12"/>
          <p:cNvSpPr>
            <a:spLocks noChangeArrowheads="1"/>
          </p:cNvSpPr>
          <p:nvPr/>
        </p:nvSpPr>
        <p:spPr bwMode="auto">
          <a:xfrm>
            <a:off x="6213475" y="5500688"/>
            <a:ext cx="695325" cy="889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000000">
                  <a:alpha val="1999"/>
                </a:srgbClr>
              </a:gs>
              <a:gs pos="28999">
                <a:srgbClr val="000000">
                  <a:alpha val="5189"/>
                </a:srgbClr>
              </a:gs>
              <a:gs pos="100000">
                <a:srgbClr val="000000">
                  <a:alpha val="12999"/>
                </a:srgbClr>
              </a:gs>
            </a:gsLst>
            <a:path path="rect">
              <a:fillToRect l="50000" t="50000" r="50000" b="50000"/>
            </a:path>
          </a:gradFill>
          <a:ln w="9525">
            <a:noFill/>
            <a:round/>
          </a:ln>
          <a:effectLst>
            <a:outerShdw sx="102000" sy="102000" algn="ctr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charset="-122"/>
              <a:cs typeface="+mn-cs"/>
            </a:endParaRPr>
          </a:p>
        </p:txBody>
      </p:sp>
      <p:sp>
        <p:nvSpPr>
          <p:cNvPr id="2079" name="Rectangle 5"/>
          <p:cNvSpPr/>
          <p:nvPr/>
        </p:nvSpPr>
        <p:spPr>
          <a:xfrm>
            <a:off x="2049463" y="2128838"/>
            <a:ext cx="5351462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4400" dirty="0">
                <a:solidFill>
                  <a:srgbClr val="CC0066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9.2</a:t>
            </a:r>
            <a:r>
              <a:rPr lang="zh-CN" altLang="en-US" sz="4400" dirty="0">
                <a:solidFill>
                  <a:srgbClr val="CC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一元一次不等式</a:t>
            </a:r>
            <a:endParaRPr lang="zh-CN" altLang="en-US" sz="4400" dirty="0">
              <a:solidFill>
                <a:srgbClr val="CC0066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80" name="Rectangle 5"/>
          <p:cNvSpPr/>
          <p:nvPr/>
        </p:nvSpPr>
        <p:spPr>
          <a:xfrm>
            <a:off x="1630363" y="3314700"/>
            <a:ext cx="6583362" cy="639763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600" dirty="0">
                <a:latin typeface="Times New Roman" panose="02020603050405020304" pitchFamily="18" charset="0"/>
                <a:ea typeface="黑体" panose="02010609060101010101" pitchFamily="49" charset="-122"/>
              </a:rPr>
              <a:t>第</a:t>
            </a:r>
            <a:r>
              <a:rPr lang="en-US" altLang="zh-CN" sz="3600" dirty="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3600" dirty="0">
                <a:latin typeface="Times New Roman" panose="02020603050405020304" pitchFamily="18" charset="0"/>
                <a:ea typeface="黑体" panose="02010609060101010101" pitchFamily="49" charset="-122"/>
              </a:rPr>
              <a:t>课时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 一元一次不等式的应用</a:t>
            </a:r>
            <a:endParaRPr lang="zh-CN" altLang="en-US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323850" y="2216150"/>
            <a:ext cx="8696325" cy="267652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200025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1.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会通过列一元一次不等式去解决生活中的实际问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00025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 题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经历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“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实际问题抽象为不等式模型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”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的过程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;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(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重点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)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  <a:sym typeface="Arial" panose="020B0604020202020204" pitchFamily="34" charset="0"/>
            </a:endParaRPr>
          </a:p>
          <a:p>
            <a:pPr marL="0" lvl="0" indent="200025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2.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体会解不等式过程中的化归思想与类比思想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体会分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00025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 类讨论思想在用不等式解决实际问题中的应用．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075" name="MH_SubTitle_4"/>
          <p:cNvSpPr txBox="1"/>
          <p:nvPr/>
        </p:nvSpPr>
        <p:spPr>
          <a:xfrm>
            <a:off x="3422650" y="1479550"/>
            <a:ext cx="2297113" cy="635000"/>
          </a:xfrm>
          <a:prstGeom prst="rect">
            <a:avLst/>
          </a:prstGeom>
          <a:noFill/>
          <a:ln w="9525">
            <a:noFill/>
          </a:ln>
        </p:spPr>
        <p:txBody>
          <a:bodyPr lIns="90170" tIns="46990" rIns="90170" bIns="46990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 dirty="0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rPr>
              <a:t>学习目标</a:t>
            </a:r>
            <a:endParaRPr lang="zh-CN" altLang="en-US" b="1" dirty="0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8" name="矩形 80"/>
          <p:cNvSpPr/>
          <p:nvPr/>
        </p:nvSpPr>
        <p:spPr>
          <a:xfrm>
            <a:off x="34925" y="44450"/>
            <a:ext cx="1392238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00" b="1" dirty="0">
                <a:solidFill>
                  <a:srgbClr val="228B8B"/>
                </a:solidFill>
                <a:ea typeface="方正姚体" pitchFamily="2" charset="-122"/>
              </a:rPr>
              <a:t>导入新课</a:t>
            </a:r>
            <a:endParaRPr lang="zh-CN" altLang="en-US" sz="2000" dirty="0">
              <a:solidFill>
                <a:srgbClr val="228B8B"/>
              </a:solidFill>
            </a:endParaRPr>
          </a:p>
        </p:txBody>
      </p:sp>
      <p:sp>
        <p:nvSpPr>
          <p:cNvPr id="4111" name="文本框 2"/>
          <p:cNvSpPr txBox="1"/>
          <p:nvPr/>
        </p:nvSpPr>
        <p:spPr>
          <a:xfrm>
            <a:off x="923925" y="1562100"/>
            <a:ext cx="5516563" cy="517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一元一次方程解实际问题的步骤：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7668" name="流程图: 过程 27667"/>
          <p:cNvSpPr/>
          <p:nvPr/>
        </p:nvSpPr>
        <p:spPr>
          <a:xfrm>
            <a:off x="1058863" y="2500313"/>
            <a:ext cx="1752600" cy="538162"/>
          </a:xfrm>
          <a:prstGeom prst="flowChartProcess">
            <a:avLst/>
          </a:prstGeom>
          <a:gradFill rotWithShape="1">
            <a:gsLst>
              <a:gs pos="0">
                <a:srgbClr val="012D86"/>
              </a:gs>
              <a:gs pos="100000">
                <a:srgbClr val="0E2557"/>
              </a:gs>
            </a:gsLst>
            <a:lin ang="5400000"/>
            <a:tileRect/>
          </a:gradFill>
          <a:ln w="1905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实际问题</a:t>
            </a:r>
            <a:endParaRPr lang="zh-CN" altLang="en-US" sz="2800" b="1" dirty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3" name="组合 8"/>
          <p:cNvGrpSpPr/>
          <p:nvPr/>
        </p:nvGrpSpPr>
        <p:grpSpPr>
          <a:xfrm>
            <a:off x="5811838" y="2495550"/>
            <a:ext cx="2309812" cy="538163"/>
            <a:chOff x="9153" y="3930"/>
            <a:chExt cx="3637" cy="848"/>
          </a:xfrm>
        </p:grpSpPr>
        <p:sp>
          <p:nvSpPr>
            <p:cNvPr id="4116" name="右箭头 27685"/>
            <p:cNvSpPr/>
            <p:nvPr/>
          </p:nvSpPr>
          <p:spPr>
            <a:xfrm>
              <a:off x="9153" y="4130"/>
              <a:ext cx="925" cy="452"/>
            </a:xfrm>
            <a:prstGeom prst="rightArrow">
              <a:avLst>
                <a:gd name="adj1" fmla="val 50000"/>
                <a:gd name="adj2" fmla="val 50934"/>
              </a:avLst>
            </a:prstGeom>
            <a:solidFill>
              <a:srgbClr val="CC99FF"/>
            </a:solidFill>
            <a:ln w="19050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  <p:sp>
          <p:nvSpPr>
            <p:cNvPr id="4117" name="流程图: 过程 27669"/>
            <p:cNvSpPr/>
            <p:nvPr/>
          </p:nvSpPr>
          <p:spPr>
            <a:xfrm>
              <a:off x="10150" y="3930"/>
              <a:ext cx="2640" cy="848"/>
            </a:xfrm>
            <a:prstGeom prst="flowChartProcess">
              <a:avLst/>
            </a:prstGeom>
            <a:gradFill rotWithShape="1">
              <a:gsLst>
                <a:gs pos="0">
                  <a:srgbClr val="012D86"/>
                </a:gs>
                <a:gs pos="100000">
                  <a:srgbClr val="0E2557"/>
                </a:gs>
              </a:gsLst>
              <a:lin ang="5400000"/>
              <a:tileRect/>
            </a:gradFill>
            <a:ln w="19050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ctr" eaLnBrk="1" hangingPunct="1"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zh-CN" altLang="en-US" sz="2800" b="1" dirty="0">
                  <a:solidFill>
                    <a:srgbClr val="FFFF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设未知数</a:t>
              </a:r>
              <a:endParaRPr lang="zh-CN" altLang="en-US" sz="28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4" name="组合 2"/>
          <p:cNvGrpSpPr/>
          <p:nvPr/>
        </p:nvGrpSpPr>
        <p:grpSpPr>
          <a:xfrm>
            <a:off x="2963863" y="2495550"/>
            <a:ext cx="2751137" cy="536575"/>
            <a:chOff x="4668" y="3930"/>
            <a:chExt cx="4333" cy="846"/>
          </a:xfrm>
        </p:grpSpPr>
        <p:sp>
          <p:nvSpPr>
            <p:cNvPr id="4114" name="流程图: 过程 27675"/>
            <p:cNvSpPr/>
            <p:nvPr/>
          </p:nvSpPr>
          <p:spPr>
            <a:xfrm>
              <a:off x="5593" y="3930"/>
              <a:ext cx="3408" cy="847"/>
            </a:xfrm>
            <a:prstGeom prst="flowChartProcess">
              <a:avLst/>
            </a:prstGeom>
            <a:gradFill rotWithShape="1">
              <a:gsLst>
                <a:gs pos="0">
                  <a:srgbClr val="012D86"/>
                </a:gs>
                <a:gs pos="100000">
                  <a:srgbClr val="0E2557"/>
                </a:gs>
              </a:gsLst>
              <a:lin ang="5400000"/>
              <a:tileRect/>
            </a:gradFill>
            <a:ln w="19050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ctr" eaLnBrk="1" hangingPunct="1"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zh-CN" altLang="en-US" sz="2800" b="1" dirty="0">
                  <a:solidFill>
                    <a:srgbClr val="FFFF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找相等关系</a:t>
              </a:r>
              <a:endParaRPr lang="zh-CN" altLang="en-US" sz="28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4115" name="右箭头 27686"/>
            <p:cNvSpPr/>
            <p:nvPr/>
          </p:nvSpPr>
          <p:spPr>
            <a:xfrm>
              <a:off x="4668" y="4198"/>
              <a:ext cx="925" cy="453"/>
            </a:xfrm>
            <a:prstGeom prst="rightArrow">
              <a:avLst>
                <a:gd name="adj1" fmla="val 50000"/>
                <a:gd name="adj2" fmla="val 50935"/>
              </a:avLst>
            </a:prstGeom>
            <a:solidFill>
              <a:srgbClr val="CC99FF"/>
            </a:solidFill>
            <a:ln w="19050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</p:grpSp>
      <p:grpSp>
        <p:nvGrpSpPr>
          <p:cNvPr id="5" name="组合 27711"/>
          <p:cNvGrpSpPr/>
          <p:nvPr/>
        </p:nvGrpSpPr>
        <p:grpSpPr>
          <a:xfrm>
            <a:off x="6316663" y="3252788"/>
            <a:ext cx="1828800" cy="1152525"/>
            <a:chOff x="4176" y="1626"/>
            <a:chExt cx="1152" cy="726"/>
          </a:xfrm>
        </p:grpSpPr>
        <p:sp>
          <p:nvSpPr>
            <p:cNvPr id="4112" name="流程图: 过程 27672"/>
            <p:cNvSpPr/>
            <p:nvPr/>
          </p:nvSpPr>
          <p:spPr>
            <a:xfrm>
              <a:off x="4176" y="2013"/>
              <a:ext cx="1152" cy="339"/>
            </a:xfrm>
            <a:prstGeom prst="flowChartProcess">
              <a:avLst/>
            </a:prstGeom>
            <a:gradFill rotWithShape="1">
              <a:gsLst>
                <a:gs pos="0">
                  <a:srgbClr val="012D86"/>
                </a:gs>
                <a:gs pos="100000">
                  <a:srgbClr val="0E2557"/>
                </a:gs>
              </a:gsLst>
              <a:lin ang="5400000"/>
              <a:tileRect/>
            </a:gradFill>
            <a:ln w="19050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ctr" eaLnBrk="1" hangingPunct="1"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zh-CN" altLang="en-US" sz="2800" b="1" dirty="0">
                  <a:solidFill>
                    <a:srgbClr val="FFFF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列出方程</a:t>
              </a:r>
              <a:endParaRPr lang="zh-CN" altLang="en-US" sz="28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4113" name="右箭头 27694"/>
            <p:cNvSpPr/>
            <p:nvPr/>
          </p:nvSpPr>
          <p:spPr>
            <a:xfrm rot="5400000">
              <a:off x="4543" y="1708"/>
              <a:ext cx="370" cy="181"/>
            </a:xfrm>
            <a:prstGeom prst="rightArrow">
              <a:avLst>
                <a:gd name="adj1" fmla="val 50000"/>
                <a:gd name="adj2" fmla="val 50934"/>
              </a:avLst>
            </a:prstGeom>
            <a:solidFill>
              <a:srgbClr val="CC99FF"/>
            </a:solidFill>
            <a:ln w="19050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rot="10800000" vert="eaVert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</p:grpSp>
      <p:grpSp>
        <p:nvGrpSpPr>
          <p:cNvPr id="6" name="组合 27708"/>
          <p:cNvGrpSpPr/>
          <p:nvPr/>
        </p:nvGrpSpPr>
        <p:grpSpPr>
          <a:xfrm>
            <a:off x="1147763" y="3567113"/>
            <a:ext cx="2720975" cy="965200"/>
            <a:chOff x="480" y="1776"/>
            <a:chExt cx="1714" cy="608"/>
          </a:xfrm>
        </p:grpSpPr>
        <p:sp>
          <p:nvSpPr>
            <p:cNvPr id="4110" name="流程图: 过程 27683"/>
            <p:cNvSpPr/>
            <p:nvPr/>
          </p:nvSpPr>
          <p:spPr>
            <a:xfrm>
              <a:off x="480" y="1776"/>
              <a:ext cx="1104" cy="608"/>
            </a:xfrm>
            <a:prstGeom prst="flowChartProcess">
              <a:avLst/>
            </a:prstGeom>
            <a:gradFill rotWithShape="1">
              <a:gsLst>
                <a:gs pos="0">
                  <a:srgbClr val="012D86"/>
                </a:gs>
                <a:gs pos="100000">
                  <a:srgbClr val="0E2557"/>
                </a:gs>
              </a:gsLst>
              <a:lin ang="5400000"/>
              <a:tileRect/>
            </a:gradFill>
            <a:ln w="19050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ctr" eaLnBrk="1" hangingPunct="1"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zh-CN" altLang="en-US" sz="2800" b="1" dirty="0">
                  <a:solidFill>
                    <a:srgbClr val="FFFF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检验解的合理性</a:t>
              </a:r>
              <a:endParaRPr lang="zh-CN" altLang="en-US" sz="28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2" name="右箭头 27695"/>
            <p:cNvSpPr/>
            <p:nvPr/>
          </p:nvSpPr>
          <p:spPr>
            <a:xfrm rot="10800000">
              <a:off x="1598" y="2016"/>
              <a:ext cx="596" cy="181"/>
            </a:xfrm>
            <a:prstGeom prst="rightArrow">
              <a:avLst>
                <a:gd name="adj1" fmla="val 50000"/>
                <a:gd name="adj2" fmla="val 50840"/>
              </a:avLst>
            </a:prstGeom>
            <a:solidFill>
              <a:srgbClr val="CC99FF"/>
            </a:solidFill>
            <a:ln w="19050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rot="10800000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</p:grpSp>
      <p:grpSp>
        <p:nvGrpSpPr>
          <p:cNvPr id="7" name="组合 27710"/>
          <p:cNvGrpSpPr/>
          <p:nvPr/>
        </p:nvGrpSpPr>
        <p:grpSpPr>
          <a:xfrm>
            <a:off x="3949700" y="3852863"/>
            <a:ext cx="2209800" cy="538162"/>
            <a:chOff x="2352" y="2013"/>
            <a:chExt cx="1392" cy="339"/>
          </a:xfrm>
        </p:grpSpPr>
        <p:sp>
          <p:nvSpPr>
            <p:cNvPr id="4108" name="流程图: 过程 27680"/>
            <p:cNvSpPr/>
            <p:nvPr/>
          </p:nvSpPr>
          <p:spPr>
            <a:xfrm>
              <a:off x="2352" y="2013"/>
              <a:ext cx="995" cy="339"/>
            </a:xfrm>
            <a:prstGeom prst="flowChartProcess">
              <a:avLst/>
            </a:prstGeom>
            <a:gradFill rotWithShape="1">
              <a:gsLst>
                <a:gs pos="0">
                  <a:srgbClr val="012D86"/>
                </a:gs>
                <a:gs pos="100000">
                  <a:srgbClr val="0E2557"/>
                </a:gs>
              </a:gsLst>
              <a:lin ang="5400000"/>
              <a:tileRect/>
            </a:gradFill>
            <a:ln w="19050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ctr" eaLnBrk="1" hangingPunct="1"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zh-CN" altLang="en-US" sz="2800" b="1" dirty="0">
                  <a:solidFill>
                    <a:srgbClr val="FFFF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解方程</a:t>
              </a:r>
              <a:endParaRPr lang="zh-CN" altLang="en-US" sz="28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4109" name="右箭头 27709"/>
            <p:cNvSpPr/>
            <p:nvPr/>
          </p:nvSpPr>
          <p:spPr>
            <a:xfrm rot="10800000">
              <a:off x="3374" y="2075"/>
              <a:ext cx="370" cy="181"/>
            </a:xfrm>
            <a:prstGeom prst="rightArrow">
              <a:avLst>
                <a:gd name="adj1" fmla="val 50000"/>
                <a:gd name="adj2" fmla="val 50934"/>
              </a:avLst>
            </a:prstGeom>
            <a:solidFill>
              <a:srgbClr val="CC99FF"/>
            </a:solidFill>
            <a:ln w="19050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rot="10800000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</p:grpSp>
      <p:sp>
        <p:nvSpPr>
          <p:cNvPr id="4106" name="圆角矩形 31"/>
          <p:cNvSpPr/>
          <p:nvPr/>
        </p:nvSpPr>
        <p:spPr>
          <a:xfrm>
            <a:off x="411163" y="788988"/>
            <a:ext cx="2011362" cy="482600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回顾与思考</a:t>
            </a:r>
            <a:endParaRPr lang="zh-CN" altLang="en-US" sz="2800" b="1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8" name="文本框 2"/>
          <p:cNvSpPr txBox="1"/>
          <p:nvPr/>
        </p:nvSpPr>
        <p:spPr>
          <a:xfrm>
            <a:off x="568325" y="5337175"/>
            <a:ext cx="8005763" cy="5222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交流：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那么如何用一元一次不等式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解实际问题呢？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76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11" grpId="0"/>
      <p:bldP spid="27668" grpId="0" bldLvl="0" animBg="1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2" name="矩形 60439"/>
          <p:cNvSpPr/>
          <p:nvPr/>
        </p:nvSpPr>
        <p:spPr>
          <a:xfrm>
            <a:off x="225425" y="1168400"/>
            <a:ext cx="8416925" cy="2362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ts val="3575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       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小华打算在星期天与同学去登山，计划上午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7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点出发，到达山顶后休息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2h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，下午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点以前必须回到出发点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如果他们去时的平均速度是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3km/h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，回来时的平均速度是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4km/h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，他们最远能登上哪座山顶（图中数字表示出发点到山顶的路程）？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4099" name="图片 60441" descr="数学(新)1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122738" y="3397250"/>
            <a:ext cx="4668837" cy="2801938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5124" name="组合 6147"/>
          <p:cNvGrpSpPr/>
          <p:nvPr/>
        </p:nvGrpSpPr>
        <p:grpSpPr>
          <a:xfrm>
            <a:off x="325438" y="263525"/>
            <a:ext cx="4803775" cy="869950"/>
            <a:chOff x="0" y="0"/>
            <a:chExt cx="7571" cy="1373"/>
          </a:xfrm>
        </p:grpSpPr>
        <p:sp>
          <p:nvSpPr>
            <p:cNvPr id="5126" name="矩形 7"/>
            <p:cNvSpPr/>
            <p:nvPr/>
          </p:nvSpPr>
          <p:spPr>
            <a:xfrm>
              <a:off x="882" y="0"/>
              <a:ext cx="2634" cy="1200"/>
            </a:xfrm>
            <a:custGeom>
              <a:avLst/>
              <a:gdLst>
                <a:gd name="txL" fmla="*/ 0 w 2520280"/>
                <a:gd name="txT" fmla="*/ 0 h 1872208"/>
                <a:gd name="txR" fmla="*/ 2520280 w 2520280"/>
                <a:gd name="txB" fmla="*/ 1872208 h 1872208"/>
              </a:gdLst>
              <a:ahLst/>
              <a:cxnLst>
                <a:cxn ang="0">
                  <a:pos x="0" y="1200"/>
                </a:cxn>
                <a:cxn ang="0">
                  <a:pos x="2634" y="1200"/>
                </a:cxn>
                <a:cxn ang="0">
                  <a:pos x="0" y="1200"/>
                </a:cxn>
                <a:cxn ang="0">
                  <a:pos x="0" y="0"/>
                </a:cxn>
                <a:cxn ang="0">
                  <a:pos x="1" y="0"/>
                </a:cxn>
                <a:cxn ang="0">
                  <a:pos x="0" y="0"/>
                </a:cxn>
              </a:cxnLst>
              <a:rect l="txL" t="txT" r="txR" b="txB"/>
              <a:pathLst>
                <a:path w="2520280" h="1872208">
                  <a:moveTo>
                    <a:pt x="0" y="1872208"/>
                  </a:moveTo>
                  <a:lnTo>
                    <a:pt x="2520280" y="1872208"/>
                  </a:lnTo>
                  <a:lnTo>
                    <a:pt x="0" y="1872208"/>
                  </a:lnTo>
                  <a:close/>
                  <a:moveTo>
                    <a:pt x="0" y="0"/>
                  </a:moveTo>
                  <a:lnTo>
                    <a:pt x="916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sq" cmpd="sng">
              <a:solidFill>
                <a:srgbClr val="DDDDDD">
                  <a:alpha val="10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127" name="任意多边形 16"/>
            <p:cNvSpPr/>
            <p:nvPr/>
          </p:nvSpPr>
          <p:spPr>
            <a:xfrm>
              <a:off x="0" y="454"/>
              <a:ext cx="826" cy="760"/>
            </a:xfrm>
            <a:custGeom>
              <a:avLst/>
              <a:gdLst>
                <a:gd name="txL" fmla="*/ 0 w 696310"/>
                <a:gd name="txT" fmla="*/ 0 h 696310"/>
                <a:gd name="txR" fmla="*/ 696310 w 696310"/>
                <a:gd name="txB" fmla="*/ 696310 h 696310"/>
              </a:gdLst>
              <a:ahLst/>
              <a:cxnLst>
                <a:cxn ang="0">
                  <a:pos x="0" y="0"/>
                </a:cxn>
                <a:cxn ang="0">
                  <a:pos x="545" y="0"/>
                </a:cxn>
                <a:cxn ang="0">
                  <a:pos x="545" y="258"/>
                </a:cxn>
                <a:cxn ang="0">
                  <a:pos x="826" y="258"/>
                </a:cxn>
                <a:cxn ang="0">
                  <a:pos x="826" y="760"/>
                </a:cxn>
                <a:cxn ang="0">
                  <a:pos x="0" y="760"/>
                </a:cxn>
                <a:cxn ang="0">
                  <a:pos x="0" y="0"/>
                </a:cxn>
              </a:cxnLst>
              <a:rect l="txL" t="txT" r="txR" b="txB"/>
              <a:pathLst>
                <a:path w="696310" h="696310">
                  <a:moveTo>
                    <a:pt x="0" y="0"/>
                  </a:moveTo>
                  <a:lnTo>
                    <a:pt x="459827" y="0"/>
                  </a:lnTo>
                  <a:lnTo>
                    <a:pt x="459827" y="236483"/>
                  </a:lnTo>
                  <a:lnTo>
                    <a:pt x="696310" y="236483"/>
                  </a:lnTo>
                  <a:lnTo>
                    <a:pt x="696310" y="696310"/>
                  </a:lnTo>
                  <a:lnTo>
                    <a:pt x="0" y="6963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808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128" name="矩形 17"/>
            <p:cNvSpPr/>
            <p:nvPr/>
          </p:nvSpPr>
          <p:spPr>
            <a:xfrm>
              <a:off x="570" y="374"/>
              <a:ext cx="258" cy="265"/>
            </a:xfrm>
            <a:prstGeom prst="rect">
              <a:avLst/>
            </a:prstGeom>
            <a:solidFill>
              <a:srgbClr val="008080">
                <a:alpha val="50980"/>
              </a:srgbClr>
            </a:solidFill>
            <a:ln w="9525">
              <a:noFill/>
            </a:ln>
          </p:spPr>
          <p:txBody>
            <a:bodyPr lIns="0" tIns="215900" rIns="179705" bIns="0" anchor="ctr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dirty="0">
                <a:solidFill>
                  <a:srgbClr val="FFFFFF"/>
                </a:solidFill>
                <a:ea typeface="微软雅黑" panose="020B0503020204020204" charset="-122"/>
              </a:endParaRPr>
            </a:p>
          </p:txBody>
        </p:sp>
        <p:sp>
          <p:nvSpPr>
            <p:cNvPr id="5129" name="文本框 6151"/>
            <p:cNvSpPr txBox="1"/>
            <p:nvPr/>
          </p:nvSpPr>
          <p:spPr>
            <a:xfrm>
              <a:off x="878" y="432"/>
              <a:ext cx="6693" cy="92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b="1" dirty="0">
                  <a:solidFill>
                    <a:srgbClr val="006666"/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一元一次不等式的应用</a:t>
              </a:r>
              <a:endParaRPr lang="zh-CN" altLang="en-US" b="1" dirty="0">
                <a:solidFill>
                  <a:srgbClr val="006666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endParaRPr>
            </a:p>
          </p:txBody>
        </p:sp>
        <p:sp>
          <p:nvSpPr>
            <p:cNvPr id="5130" name="文本框 6152"/>
            <p:cNvSpPr txBox="1"/>
            <p:nvPr/>
          </p:nvSpPr>
          <p:spPr>
            <a:xfrm>
              <a:off x="0" y="453"/>
              <a:ext cx="872" cy="92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dirty="0">
                <a:solidFill>
                  <a:schemeClr val="accent1"/>
                </a:solidFill>
                <a:ea typeface="微软雅黑" panose="020B0503020204020204" charset="-122"/>
              </a:endParaRPr>
            </a:p>
          </p:txBody>
        </p:sp>
      </p:grpSp>
      <p:sp>
        <p:nvSpPr>
          <p:cNvPr id="5125" name="矩形 80"/>
          <p:cNvSpPr/>
          <p:nvPr/>
        </p:nvSpPr>
        <p:spPr>
          <a:xfrm>
            <a:off x="34925" y="44450"/>
            <a:ext cx="1392238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00" b="1" dirty="0">
                <a:solidFill>
                  <a:srgbClr val="228B8B"/>
                </a:solidFill>
                <a:ea typeface="方正姚体" pitchFamily="2" charset="-122"/>
              </a:rPr>
              <a:t>讲授新课</a:t>
            </a:r>
            <a:endParaRPr lang="zh-CN" altLang="en-US" sz="2000" dirty="0">
              <a:solidFill>
                <a:srgbClr val="228B8B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6" name="矩形 61448"/>
          <p:cNvSpPr/>
          <p:nvPr/>
        </p:nvSpPr>
        <p:spPr>
          <a:xfrm>
            <a:off x="1223963" y="1393825"/>
            <a:ext cx="5734050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前面问题中涉及的数量关系是：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129" name="矩形 61449"/>
          <p:cNvSpPr/>
          <p:nvPr/>
        </p:nvSpPr>
        <p:spPr>
          <a:xfrm>
            <a:off x="1223963" y="2098675"/>
            <a:ext cx="7750175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去时所花时间</a:t>
            </a:r>
            <a:r>
              <a:rPr lang="en-US" altLang="zh-CN" sz="2800" dirty="0">
                <a:solidFill>
                  <a:srgbClr val="0000FF"/>
                </a:solidFill>
                <a:latin typeface="宋体" panose="02010600030101010101" pitchFamily="2" charset="-122"/>
              </a:rPr>
              <a:t>+</a:t>
            </a:r>
            <a:r>
              <a:rPr lang="zh-CN" altLang="en-US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休息时间</a:t>
            </a:r>
            <a:r>
              <a:rPr lang="en-US" altLang="zh-CN" sz="2800" dirty="0">
                <a:solidFill>
                  <a:srgbClr val="0000FF"/>
                </a:solidFill>
                <a:latin typeface="宋体" panose="02010600030101010101" pitchFamily="2" charset="-122"/>
              </a:rPr>
              <a:t>+</a:t>
            </a:r>
            <a:r>
              <a:rPr lang="zh-CN" altLang="en-US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回来所花时间</a:t>
            </a:r>
            <a:r>
              <a:rPr lang="en-US" altLang="zh-CN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≤</a:t>
            </a:r>
            <a:r>
              <a:rPr lang="zh-CN" altLang="en-US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总时间</a:t>
            </a:r>
            <a:r>
              <a:rPr lang="en-US" altLang="zh-CN" sz="28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6148" name="图片 60441" descr="数学(新)1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890963" y="2932113"/>
            <a:ext cx="5014912" cy="30099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" name="组合 62474"/>
          <p:cNvGrpSpPr/>
          <p:nvPr/>
        </p:nvGrpSpPr>
        <p:grpSpPr>
          <a:xfrm>
            <a:off x="557213" y="949325"/>
            <a:ext cx="8199437" cy="1000125"/>
            <a:chOff x="720" y="384"/>
            <a:chExt cx="4320" cy="629"/>
          </a:xfrm>
        </p:grpSpPr>
        <p:sp>
          <p:nvSpPr>
            <p:cNvPr id="7179" name="矩形 62465"/>
            <p:cNvSpPr/>
            <p:nvPr/>
          </p:nvSpPr>
          <p:spPr>
            <a:xfrm>
              <a:off x="720" y="384"/>
              <a:ext cx="4320" cy="6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lnSpc>
                  <a:spcPts val="3575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解：设从出发点到山顶的距离为</a:t>
              </a:r>
              <a:r>
                <a:rPr lang="en-US" altLang="zh-CN" sz="2800" i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x </a:t>
              </a:r>
              <a:r>
                <a:rPr lang="en-US" altLang="zh-CN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km,</a:t>
              </a:r>
              <a:endPara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  <a:p>
              <a:pPr marL="0" lvl="0" indent="0" eaLnBrk="1" hangingPunct="1">
                <a:lnSpc>
                  <a:spcPts val="3575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        则他们去时所花时间为     </a:t>
              </a:r>
              <a:r>
                <a:rPr lang="en-US" altLang="zh-CN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h,</a:t>
              </a:r>
              <a:r>
                <a:rPr lang="zh-CN" altLang="en-US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回来所花时间为    </a:t>
              </a:r>
              <a:r>
                <a:rPr lang="en-US" altLang="zh-CN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h. </a:t>
              </a:r>
              <a:endPara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graphicFrame>
          <p:nvGraphicFramePr>
            <p:cNvPr id="7180" name="对象 62467"/>
            <p:cNvGraphicFramePr/>
            <p:nvPr/>
          </p:nvGraphicFramePr>
          <p:xfrm>
            <a:off x="3080" y="701"/>
            <a:ext cx="144" cy="31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8" name="" r:id="rId1" imgW="228600" imgH="495300" progId="Equation.DSMT4">
                    <p:embed/>
                  </p:oleObj>
                </mc:Choice>
                <mc:Fallback>
                  <p:oleObj name="" r:id="rId1" imgW="228600" imgH="495300" progId="Equation.DSMT4">
                    <p:embed/>
                    <p:pic>
                      <p:nvPicPr>
                        <p:cNvPr id="0" name="图片 3077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3080" y="701"/>
                          <a:ext cx="144" cy="31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7181" name="对象 62468"/>
            <p:cNvGraphicFramePr/>
            <p:nvPr/>
          </p:nvGraphicFramePr>
          <p:xfrm>
            <a:off x="4728" y="691"/>
            <a:ext cx="144" cy="31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7" name="" r:id="rId3" imgW="228600" imgH="495300" progId="Equation.DSMT4">
                    <p:embed/>
                  </p:oleObj>
                </mc:Choice>
                <mc:Fallback>
                  <p:oleObj name="" r:id="rId3" imgW="228600" imgH="495300" progId="Equation.DSMT4">
                    <p:embed/>
                    <p:pic>
                      <p:nvPicPr>
                        <p:cNvPr id="0" name="图片 3076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4728" y="691"/>
                          <a:ext cx="144" cy="31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62471" name="矩形 62470"/>
          <p:cNvSpPr/>
          <p:nvPr/>
        </p:nvSpPr>
        <p:spPr>
          <a:xfrm>
            <a:off x="1285875" y="2192338"/>
            <a:ext cx="7535863" cy="10001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ts val="3575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他们在山顶休息了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 h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，又上午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7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点到下午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点之间总共相隔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9 h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，即所用时间应小于或等于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9 h.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3" name="组合 62473"/>
          <p:cNvGrpSpPr/>
          <p:nvPr/>
        </p:nvGrpSpPr>
        <p:grpSpPr>
          <a:xfrm>
            <a:off x="1189038" y="3422650"/>
            <a:ext cx="3429000" cy="517525"/>
            <a:chOff x="768" y="1976"/>
            <a:chExt cx="2160" cy="326"/>
          </a:xfrm>
        </p:grpSpPr>
        <p:sp>
          <p:nvSpPr>
            <p:cNvPr id="7176" name="矩形 62469"/>
            <p:cNvSpPr/>
            <p:nvPr/>
          </p:nvSpPr>
          <p:spPr>
            <a:xfrm>
              <a:off x="768" y="1976"/>
              <a:ext cx="2160" cy="32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 </a:t>
              </a:r>
              <a:r>
                <a:rPr lang="zh-CN" altLang="en-US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所以有    </a:t>
              </a:r>
              <a:r>
                <a:rPr lang="en-US" altLang="zh-CN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+2+    </a:t>
              </a:r>
              <a:r>
                <a:rPr lang="en-US" altLang="zh-CN" sz="2800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≤ </a:t>
              </a:r>
              <a:r>
                <a:rPr lang="en-US" altLang="zh-CN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9.</a:t>
              </a:r>
              <a:endPara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graphicFrame>
          <p:nvGraphicFramePr>
            <p:cNvPr id="7177" name="对象 62471"/>
            <p:cNvGraphicFramePr/>
            <p:nvPr/>
          </p:nvGraphicFramePr>
          <p:xfrm>
            <a:off x="1597" y="1976"/>
            <a:ext cx="144" cy="31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6" name="" r:id="rId5" imgW="228600" imgH="495300" progId="Equation.DSMT4">
                    <p:embed/>
                  </p:oleObj>
                </mc:Choice>
                <mc:Fallback>
                  <p:oleObj name="" r:id="rId5" imgW="228600" imgH="495300" progId="Equation.DSMT4">
                    <p:embed/>
                    <p:pic>
                      <p:nvPicPr>
                        <p:cNvPr id="0" name="图片 3075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1597" y="1976"/>
                          <a:ext cx="144" cy="31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7178" name="对象 62472"/>
            <p:cNvGraphicFramePr/>
            <p:nvPr/>
          </p:nvGraphicFramePr>
          <p:xfrm>
            <a:off x="2163" y="1983"/>
            <a:ext cx="144" cy="31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9" name="" r:id="rId7" imgW="228600" imgH="495300" progId="Equation.DSMT4">
                    <p:embed/>
                  </p:oleObj>
                </mc:Choice>
                <mc:Fallback>
                  <p:oleObj name="" r:id="rId7" imgW="228600" imgH="495300" progId="Equation.DSMT4">
                    <p:embed/>
                    <p:pic>
                      <p:nvPicPr>
                        <p:cNvPr id="0" name="图片 3078"/>
                        <p:cNvPicPr/>
                        <p:nvPr/>
                      </p:nvPicPr>
                      <p:blipFill>
                        <a:blip r:embed="rId8"/>
                        <a:stretch>
                          <a:fillRect/>
                        </a:stretch>
                      </p:blipFill>
                      <p:spPr>
                        <a:xfrm>
                          <a:off x="2163" y="1983"/>
                          <a:ext cx="144" cy="31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pic>
        <p:nvPicPr>
          <p:cNvPr id="7173" name="图片 62475" descr="数学(新)1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505450" y="4125913"/>
            <a:ext cx="3638550" cy="2184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2477" name="矩形 62476"/>
          <p:cNvSpPr/>
          <p:nvPr/>
        </p:nvSpPr>
        <p:spPr>
          <a:xfrm>
            <a:off x="1285875" y="4102100"/>
            <a:ext cx="4572000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解得   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≤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12.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2478" name="矩形 62477"/>
          <p:cNvSpPr/>
          <p:nvPr/>
        </p:nvSpPr>
        <p:spPr>
          <a:xfrm>
            <a:off x="1143000" y="4724400"/>
            <a:ext cx="4343400" cy="17541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因此要满足下午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点以前必须返回出发点，小华他们最远能登上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山顶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62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62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71" grpId="0"/>
      <p:bldP spid="62477" grpId="0"/>
      <p:bldP spid="6247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98" name="文本框 12297"/>
          <p:cNvSpPr txBox="1"/>
          <p:nvPr/>
        </p:nvSpPr>
        <p:spPr>
          <a:xfrm>
            <a:off x="3170238" y="4799013"/>
            <a:ext cx="2239962" cy="5667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 </a:t>
            </a:r>
            <a:r>
              <a:rPr lang="en-US" altLang="zh-CN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≥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125.</a:t>
            </a:r>
            <a:endParaRPr lang="en-US" altLang="zh-CN" sz="24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8195" name="文本框 12289"/>
          <p:cNvSpPr txBox="1"/>
          <p:nvPr/>
        </p:nvSpPr>
        <p:spPr>
          <a:xfrm>
            <a:off x="396875" y="1354138"/>
            <a:ext cx="8872538" cy="1454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ts val="3575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3C8C93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例</a:t>
            </a:r>
            <a:r>
              <a:rPr lang="en-US" altLang="zh-CN" sz="2800" dirty="0">
                <a:solidFill>
                  <a:srgbClr val="3C8C93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 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某童装店按每套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90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元的价格购进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40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套童装，应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ts val="3575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        缴纳的税费为销售额的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10%.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如果要获得不低于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ts val="3575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        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900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元的纯利润，每套童装的售价至少是多少元？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2294" name="文本框 12293"/>
          <p:cNvSpPr txBox="1"/>
          <p:nvPr/>
        </p:nvSpPr>
        <p:spPr>
          <a:xfrm>
            <a:off x="1231900" y="3695700"/>
            <a:ext cx="6781800" cy="646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解：    设每套童装的售价是 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 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元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2296" name="文本框 12295"/>
          <p:cNvSpPr txBox="1"/>
          <p:nvPr/>
        </p:nvSpPr>
        <p:spPr>
          <a:xfrm>
            <a:off x="1231900" y="4152900"/>
            <a:ext cx="6781800" cy="646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则                 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40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－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90×40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－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40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·10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％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≥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900.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2297" name="文本框 12296"/>
          <p:cNvSpPr txBox="1"/>
          <p:nvPr/>
        </p:nvSpPr>
        <p:spPr>
          <a:xfrm>
            <a:off x="1231900" y="4799013"/>
            <a:ext cx="1327150" cy="646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解得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2299" name="文本框 12298"/>
          <p:cNvSpPr txBox="1"/>
          <p:nvPr/>
        </p:nvSpPr>
        <p:spPr>
          <a:xfrm>
            <a:off x="1128713" y="5364163"/>
            <a:ext cx="7086600" cy="646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答：每套童装的售价至少是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125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元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2300" name="文本框 12299"/>
          <p:cNvSpPr txBox="1"/>
          <p:nvPr/>
        </p:nvSpPr>
        <p:spPr>
          <a:xfrm>
            <a:off x="1219200" y="2774950"/>
            <a:ext cx="7359650" cy="9525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marR="0" defTabSz="914400">
              <a:buClrTx/>
              <a:buSzTx/>
              <a:defRPr/>
            </a:pPr>
            <a:r>
              <a:rPr kumimoji="0" lang="zh-CN" altLang="en-US" sz="2800" b="1" kern="1200" cap="none" spc="0" normalizeH="0" baseline="0" noProof="1">
                <a:solidFill>
                  <a:schemeClr val="accent6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分析：  本题涉及的数量关系是：</a:t>
            </a:r>
            <a:endParaRPr kumimoji="0" lang="zh-CN" altLang="en-US" sz="2800" b="1" kern="1200" cap="none" spc="0" normalizeH="0" baseline="0" noProof="1">
              <a:solidFill>
                <a:schemeClr val="accent6">
                  <a:lumMod val="7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R="0" defTabSz="914400">
              <a:buClrTx/>
              <a:buSzTx/>
              <a:defRPr/>
            </a:pPr>
            <a:r>
              <a:rPr kumimoji="0" lang="zh-CN" altLang="en-US" sz="2800" b="1" kern="1200" cap="none" spc="0" normalizeH="0" baseline="0" noProof="1">
                <a:solidFill>
                  <a:schemeClr val="accent6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	 销售额－成本</a:t>
            </a:r>
            <a:r>
              <a:rPr kumimoji="0" lang="zh-CN" altLang="en-US" sz="2800" b="1" kern="1200" cap="none" spc="0" normalizeH="0" baseline="0" noProof="1">
                <a:solidFill>
                  <a:schemeClr val="accent6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Arial" panose="020B0604020202020204" pitchFamily="34" charset="0"/>
              </a:rPr>
              <a:t>－</a:t>
            </a:r>
            <a:r>
              <a:rPr kumimoji="0" lang="zh-CN" altLang="en-US" sz="2800" b="1" kern="1200" cap="none" spc="0" normalizeH="0" baseline="0" noProof="1">
                <a:solidFill>
                  <a:schemeClr val="accent6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税费</a:t>
            </a:r>
            <a:r>
              <a:rPr kumimoji="0" lang="en-US" altLang="zh-CN" sz="2800" b="1" kern="1200" cap="none" spc="0" normalizeH="0" baseline="0" noProof="1">
                <a:solidFill>
                  <a:schemeClr val="accent6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≥</a:t>
            </a:r>
            <a:r>
              <a:rPr kumimoji="0" lang="zh-CN" altLang="en-US" sz="2800" b="1" kern="1200" cap="none" spc="0" normalizeH="0" baseline="0" noProof="1">
                <a:solidFill>
                  <a:schemeClr val="accent6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纯利润</a:t>
            </a:r>
            <a:r>
              <a:rPr kumimoji="0" lang="en-US" altLang="zh-CN" sz="2800" b="1" kern="1200" cap="none" spc="0" normalizeH="0" baseline="0" noProof="1">
                <a:solidFill>
                  <a:schemeClr val="accent6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(900</a:t>
            </a:r>
            <a:r>
              <a:rPr kumimoji="0" lang="zh-CN" altLang="en-US" sz="2800" b="1" kern="1200" cap="none" spc="0" normalizeH="0" baseline="0" noProof="1">
                <a:solidFill>
                  <a:schemeClr val="accent6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元</a:t>
            </a:r>
            <a:r>
              <a:rPr kumimoji="0" lang="en-US" altLang="zh-CN" sz="2800" b="1" kern="1200" cap="none" spc="0" normalizeH="0" baseline="0" noProof="1">
                <a:solidFill>
                  <a:schemeClr val="accent6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).</a:t>
            </a:r>
            <a:endParaRPr kumimoji="0" lang="en-US" altLang="zh-CN" sz="2800" b="1" kern="1200" cap="none" spc="0" normalizeH="0" baseline="0" noProof="1">
              <a:solidFill>
                <a:schemeClr val="accent6">
                  <a:lumMod val="7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8201" name="圆角矩形 31"/>
          <p:cNvSpPr/>
          <p:nvPr/>
        </p:nvSpPr>
        <p:spPr>
          <a:xfrm>
            <a:off x="468313" y="620713"/>
            <a:ext cx="1682750" cy="484187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典例精析</a:t>
            </a:r>
            <a:endParaRPr lang="zh-CN" altLang="en-US" sz="2800" b="1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2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8" grpId="0"/>
      <p:bldP spid="12294" grpId="0"/>
      <p:bldP spid="12296" grpId="0"/>
      <p:bldP spid="12297" grpId="0"/>
      <p:bldP spid="12299" grpId="0"/>
      <p:bldP spid="1230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8" name="文本框 15361"/>
          <p:cNvSpPr txBox="1"/>
          <p:nvPr/>
        </p:nvSpPr>
        <p:spPr>
          <a:xfrm>
            <a:off x="384175" y="596900"/>
            <a:ext cx="8475663" cy="23844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ts val="3575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3C8C93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例</a:t>
            </a:r>
            <a:r>
              <a:rPr lang="en-US" altLang="zh-CN" sz="2800" dirty="0">
                <a:solidFill>
                  <a:srgbClr val="3C8C93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 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当一个人坐下时，不宜提举超过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4.5 kg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的重物，以免受伤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 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小明坐在书桌前，桌上有两本各重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1.2 kg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的画册和一批每本重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0.4 kg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的记事本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如果小明想坐着搬动这两本画册和一些记事本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问他最多只应搬动多少本记事本？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5366" name="文本框 15365"/>
          <p:cNvSpPr txBox="1"/>
          <p:nvPr/>
        </p:nvSpPr>
        <p:spPr>
          <a:xfrm>
            <a:off x="457200" y="2981325"/>
            <a:ext cx="7237413" cy="650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解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:</a:t>
            </a:r>
            <a:r>
              <a:rPr lang="zh-CN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设小明应搬动</a:t>
            </a:r>
            <a:r>
              <a:rPr lang="zh-CN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本记事本，则</a:t>
            </a:r>
            <a:endParaRPr lang="zh-CN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5369" name="文本框 15368"/>
          <p:cNvSpPr txBox="1"/>
          <p:nvPr/>
        </p:nvSpPr>
        <p:spPr>
          <a:xfrm>
            <a:off x="1562100" y="4203700"/>
            <a:ext cx="4572000" cy="650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解得         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≤5.25.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5372" name="文本框 15371"/>
          <p:cNvSpPr txBox="1"/>
          <p:nvPr/>
        </p:nvSpPr>
        <p:spPr>
          <a:xfrm>
            <a:off x="2424113" y="3632200"/>
            <a:ext cx="3195637" cy="650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1.2×2+0.4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≤4.5.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5375" name="文本框 15374"/>
          <p:cNvSpPr txBox="1"/>
          <p:nvPr/>
        </p:nvSpPr>
        <p:spPr>
          <a:xfrm>
            <a:off x="757238" y="5815013"/>
            <a:ext cx="5500687" cy="650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答：</a:t>
            </a:r>
            <a:r>
              <a:rPr lang="zh-CN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小明最多只应搬动5本记事本.</a:t>
            </a:r>
            <a:endParaRPr lang="zh-CN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5371" name="文本框 15370"/>
          <p:cNvSpPr txBox="1"/>
          <p:nvPr/>
        </p:nvSpPr>
        <p:spPr>
          <a:xfrm>
            <a:off x="1331913" y="4854575"/>
            <a:ext cx="4802187" cy="11239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由于记事本的数目必须是整数，所以</a:t>
            </a:r>
            <a:r>
              <a:rPr lang="zh-CN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的最大值为5.</a:t>
            </a:r>
            <a:endParaRPr lang="zh-CN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9224" name="图片 15383" descr="数学(新)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318250" y="4203700"/>
            <a:ext cx="2395538" cy="212566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15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>
                                            <p:txEl>
                                              <p:charRg st="0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15371">
                                            <p:txEl>
                                              <p:charRg st="0" end="2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000"/>
                                        <p:tgtEl>
                                          <p:spTgt spid="15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6" grpId="0"/>
      <p:bldP spid="15369" grpId="0"/>
      <p:bldP spid="15372" grpId="0"/>
      <p:bldP spid="1537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12289"/>
          <p:cNvSpPr txBox="1"/>
          <p:nvPr/>
        </p:nvSpPr>
        <p:spPr>
          <a:xfrm>
            <a:off x="217488" y="2535238"/>
            <a:ext cx="8872537" cy="4010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: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设小明家每月用水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立方米．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∵5×1.8＝9＜15，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∴小明家每月用水超过5立方米，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则超出(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－5)立方米，按每立方米2元收费，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列出不等式为：5×1.8＋(x－5)×2≥15，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解不等式得：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≥8.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答：小明家每月用水量至少是8立方米．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0243" name="文本框 12289"/>
          <p:cNvSpPr txBox="1"/>
          <p:nvPr/>
        </p:nvSpPr>
        <p:spPr>
          <a:xfrm>
            <a:off x="134938" y="560388"/>
            <a:ext cx="8872537" cy="19065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ts val="3575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3C8C93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例</a:t>
            </a:r>
            <a:r>
              <a:rPr lang="en-US" altLang="zh-CN" sz="2800" dirty="0">
                <a:solidFill>
                  <a:srgbClr val="3C8C93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小明家每月水费都不少于15元，自来水公司的收费标准如下：若每户每月用水不超过5立方米，则每立方米收费1.8元；若每户每月用水超过5立方米，则超出部分每立方米收费2元，小明家每月用水量至少是多少？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0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charRg st="0" end="2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29" end="4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charRg st="29" end="4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45" end="6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charRg st="45" end="6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68" end="9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charRg st="68" end="9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93" end="10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charRg st="93" end="10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104" end="1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charRg st="104" end="12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104" end="1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charRg st="104" end="12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6" name="文本框 12289"/>
          <p:cNvSpPr txBox="1"/>
          <p:nvPr/>
        </p:nvSpPr>
        <p:spPr>
          <a:xfrm>
            <a:off x="192088" y="528638"/>
            <a:ext cx="8872537" cy="33226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3C8C93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例</a:t>
            </a:r>
            <a:r>
              <a:rPr lang="en-US" altLang="zh-CN" sz="2800" dirty="0">
                <a:solidFill>
                  <a:srgbClr val="3C8C93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 </a:t>
            </a:r>
            <a:r>
              <a:rPr lang="zh-CN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甲、乙两超市以同样价格出售同样的商品，并且给出了不同的优惠方案：在甲超市累计购物超过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100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元后，超出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100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元的部分按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90%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收费；在乙超市累计购物超过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50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元后，超出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50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元的部分按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95%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收费，顾客到哪家超市购物花费少？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" name="文本框 12289"/>
          <p:cNvSpPr txBox="1"/>
          <p:nvPr/>
        </p:nvSpPr>
        <p:spPr>
          <a:xfrm>
            <a:off x="247650" y="3851275"/>
            <a:ext cx="8872538" cy="2676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R="0" defTabSz="914400">
              <a:lnSpc>
                <a:spcPct val="150000"/>
              </a:lnSpc>
              <a:buClrTx/>
              <a:buSzTx/>
              <a:defRPr/>
            </a:pPr>
            <a:r>
              <a:rPr kumimoji="0" lang="zh-CN" altLang="en-US" sz="2800" kern="1200" cap="none" spc="0" normalizeH="0" baseline="0" noProof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分析</a:t>
            </a:r>
            <a:r>
              <a:rPr kumimoji="0" lang="en-US" altLang="zh-CN" sz="2800" kern="1200" cap="none" spc="0" normalizeH="0" baseline="0" noProof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:</a:t>
            </a:r>
            <a:r>
              <a:rPr kumimoji="0" lang="zh-CN" altLang="en-US" sz="2800" kern="1200" cap="none" spc="0" normalizeH="0" baseline="0" noProof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甲乙两超市的优惠价格不一样，因此需要分类讨论：</a:t>
            </a:r>
            <a:endParaRPr kumimoji="0" lang="zh-CN" altLang="en-US" sz="2800" kern="1200" cap="none" spc="0" normalizeH="0" baseline="0" noProof="1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  <a:p>
            <a:pPr marR="0" defTabSz="914400">
              <a:lnSpc>
                <a:spcPct val="150000"/>
              </a:lnSpc>
              <a:buClrTx/>
              <a:buSzTx/>
              <a:defRPr/>
            </a:pPr>
            <a:r>
              <a:rPr kumimoji="0" lang="en-US" altLang="zh-CN" sz="2800" kern="1200" cap="none" spc="0" normalizeH="0" baseline="0" noProof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(1)</a:t>
            </a:r>
            <a:r>
              <a:rPr kumimoji="0" lang="zh-CN" altLang="en-US" sz="2800" kern="1200" cap="none" spc="0" normalizeH="0" baseline="0" noProof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当购物不超过</a:t>
            </a:r>
            <a:r>
              <a:rPr kumimoji="0" lang="en-US" altLang="zh-CN" sz="2800" kern="1200" cap="none" spc="0" normalizeH="0" baseline="0" noProof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50</a:t>
            </a:r>
            <a:r>
              <a:rPr kumimoji="0" lang="zh-CN" altLang="en-US" sz="2800" kern="1200" cap="none" spc="0" normalizeH="0" baseline="0" noProof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元；</a:t>
            </a:r>
            <a:endParaRPr kumimoji="0" lang="zh-CN" altLang="en-US" sz="2800" kern="1200" cap="none" spc="0" normalizeH="0" baseline="0" noProof="1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  <a:p>
            <a:pPr marR="0" defTabSz="914400">
              <a:lnSpc>
                <a:spcPct val="150000"/>
              </a:lnSpc>
              <a:buClrTx/>
              <a:buSzTx/>
              <a:defRPr/>
            </a:pPr>
            <a:r>
              <a:rPr kumimoji="0" lang="en-US" altLang="zh-CN" sz="2800" kern="1200" cap="none" spc="0" normalizeH="0" baseline="0" noProof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(2)</a:t>
            </a:r>
            <a:r>
              <a:rPr kumimoji="0" lang="zh-CN" altLang="en-US" sz="2800" kern="1200" cap="none" spc="0" normalizeH="0" baseline="0" noProof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  <a:sym typeface="宋体" panose="02010600030101010101" pitchFamily="2" charset="-122"/>
              </a:rPr>
              <a:t>当购物超过</a:t>
            </a:r>
            <a:r>
              <a:rPr kumimoji="0" lang="en-US" altLang="zh-CN" sz="2800" kern="1200" cap="none" spc="0" normalizeH="0" baseline="0" noProof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  <a:sym typeface="宋体" panose="02010600030101010101" pitchFamily="2" charset="-122"/>
              </a:rPr>
              <a:t>50</a:t>
            </a:r>
            <a:r>
              <a:rPr kumimoji="0" lang="zh-CN" altLang="en-US" sz="2800" kern="1200" cap="none" spc="0" normalizeH="0" baseline="0" noProof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  <a:sym typeface="宋体" panose="02010600030101010101" pitchFamily="2" charset="-122"/>
              </a:rPr>
              <a:t>元而不超过</a:t>
            </a:r>
            <a:r>
              <a:rPr kumimoji="0" lang="en-US" altLang="zh-CN" sz="2800" kern="1200" cap="none" spc="0" normalizeH="0" baseline="0" noProof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  <a:sym typeface="宋体" panose="02010600030101010101" pitchFamily="2" charset="-122"/>
              </a:rPr>
              <a:t>100</a:t>
            </a:r>
            <a:r>
              <a:rPr kumimoji="0" lang="zh-CN" altLang="en-US" sz="2800" kern="1200" cap="none" spc="0" normalizeH="0" baseline="0" noProof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  <a:sym typeface="宋体" panose="02010600030101010101" pitchFamily="2" charset="-122"/>
              </a:rPr>
              <a:t>元</a:t>
            </a:r>
            <a:r>
              <a:rPr kumimoji="0" lang="en-US" altLang="zh-CN" sz="2800" kern="1200" cap="none" spc="0" normalizeH="0" baseline="0" noProof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  <a:sym typeface="宋体" panose="02010600030101010101" pitchFamily="2" charset="-122"/>
              </a:rPr>
              <a:t>,</a:t>
            </a:r>
            <a:endParaRPr kumimoji="0" lang="en-US" altLang="zh-CN" sz="2800" kern="1200" cap="none" spc="0" normalizeH="0" baseline="0" noProof="1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  <a:cs typeface="+mn-cs"/>
              <a:sym typeface="宋体" panose="02010600030101010101" pitchFamily="2" charset="-122"/>
            </a:endParaRPr>
          </a:p>
          <a:p>
            <a:pPr marR="0" defTabSz="914400">
              <a:lnSpc>
                <a:spcPct val="150000"/>
              </a:lnSpc>
              <a:buClrTx/>
              <a:buSzTx/>
              <a:defRPr/>
            </a:pPr>
            <a:r>
              <a:rPr kumimoji="0" lang="en-US" altLang="zh-CN" sz="2800" kern="1200" cap="none" spc="0" normalizeH="0" baseline="0" noProof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  <a:sym typeface="宋体" panose="02010600030101010101" pitchFamily="2" charset="-122"/>
              </a:rPr>
              <a:t>(3)</a:t>
            </a:r>
            <a:r>
              <a:rPr kumimoji="0" lang="zh-CN" altLang="en-US" sz="2800" kern="1200" cap="none" spc="0" normalizeH="0" baseline="0" noProof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  <a:sym typeface="宋体" panose="02010600030101010101" pitchFamily="2" charset="-122"/>
              </a:rPr>
              <a:t>当</a:t>
            </a:r>
            <a:r>
              <a:rPr kumimoji="0" lang="zh-CN" altLang="zh-CN" sz="2800" kern="1200" cap="none" spc="0" normalizeH="0" baseline="0" noProof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购物超过</a:t>
            </a:r>
            <a:r>
              <a:rPr kumimoji="0" lang="en-US" altLang="zh-CN" sz="2800" kern="1200" cap="none" spc="0" normalizeH="0" baseline="0" noProof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100</a:t>
            </a:r>
            <a:r>
              <a:rPr kumimoji="0" lang="zh-CN" altLang="en-US" sz="2800" kern="1200" cap="none" spc="0" normalizeH="0" baseline="0" noProof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元</a:t>
            </a:r>
            <a:r>
              <a:rPr kumimoji="0" lang="en-US" altLang="zh-CN" sz="2800" kern="1200" cap="none" spc="0" normalizeH="0" baseline="0" noProof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.</a:t>
            </a:r>
            <a:r>
              <a:rPr kumimoji="0" lang="zh-CN" altLang="en-US" sz="2800" kern="1200" cap="none" spc="0" normalizeH="0" baseline="0" noProof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  <a:sym typeface="宋体" panose="02010600030101010101" pitchFamily="2" charset="-122"/>
              </a:rPr>
              <a:t>   </a:t>
            </a:r>
            <a:r>
              <a:rPr kumimoji="0" lang="zh-CN" altLang="en-US" sz="2800" kern="1200" cap="none" spc="0" normalizeH="0" baseline="0" noProof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   </a:t>
            </a:r>
            <a:endParaRPr kumimoji="0" lang="zh-CN" altLang="en-US" sz="2800" kern="1200" cap="none" spc="0" normalizeH="0" baseline="0" noProof="1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12289"/>
          <p:cNvSpPr txBox="1"/>
          <p:nvPr/>
        </p:nvSpPr>
        <p:spPr>
          <a:xfrm>
            <a:off x="134938" y="357188"/>
            <a:ext cx="8872537" cy="62499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:(1)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当购物不超过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50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元时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在</a:t>
            </a:r>
            <a:r>
              <a:rPr lang="zh-CN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甲、乙两超市都不享受优</a:t>
            </a:r>
            <a:endParaRPr lang="zh-CN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惠，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购物</a:t>
            </a:r>
            <a:r>
              <a:rPr lang="zh-CN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花费一样；</a:t>
            </a:r>
            <a:endParaRPr lang="zh-CN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(2)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当购物超过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50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元而不超过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100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元时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,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在</a:t>
            </a:r>
            <a:r>
              <a:rPr lang="zh-CN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乙超市享受优惠，  </a:t>
            </a:r>
            <a:endParaRPr lang="zh-CN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    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购物</a:t>
            </a:r>
            <a:r>
              <a:rPr lang="zh-CN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花费少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;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(3)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当</a:t>
            </a:r>
            <a:r>
              <a:rPr lang="zh-CN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累计购物超过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100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元后，设购物为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&gt;100)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元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   ①若  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50+0.95(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-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50)&gt;100+0.9(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-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100) 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即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&gt;150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在甲超市购物</a:t>
            </a:r>
            <a:r>
              <a:rPr lang="zh-CN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花费少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;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②若  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50+0.95(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-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50)&lt;100+0.9(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-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100) 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即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&lt;150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在乙超市购物</a:t>
            </a:r>
            <a:r>
              <a:rPr lang="zh-CN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花费少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;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③若  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50+0.95(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-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50)=100+0.9(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-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100) 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即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=150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       在</a:t>
            </a:r>
            <a:r>
              <a:rPr lang="zh-CN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甲、乙两超市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购物</a:t>
            </a:r>
            <a:r>
              <a:rPr lang="zh-CN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花费</a:t>
            </a:r>
            <a:r>
              <a:rPr lang="zh-CN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一样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0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charRg st="0" end="2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29" end="4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charRg st="29" end="4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44" end="7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charRg st="44" end="7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77" end="8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charRg st="77" end="8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88" end="1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charRg st="88" end="1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118" end="16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8" dur="500"/>
                                        <p:tgtEl>
                                          <p:spTgt spid="4">
                                            <p:txEl>
                                              <p:charRg st="118" end="16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162" end="18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4">
                                            <p:txEl>
                                              <p:charRg st="162" end="18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180" end="2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6" dur="500"/>
                                        <p:tgtEl>
                                          <p:spTgt spid="4">
                                            <p:txEl>
                                              <p:charRg st="180" end="22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224" end="24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9" dur="500"/>
                                        <p:tgtEl>
                                          <p:spTgt spid="4">
                                            <p:txEl>
                                              <p:charRg st="224" end="24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242" end="28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4" dur="500"/>
                                        <p:tgtEl>
                                          <p:spTgt spid="4">
                                            <p:txEl>
                                              <p:charRg st="242" end="28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286" end="30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charRg st="286" end="30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文本框 17410"/>
          <p:cNvSpPr txBox="1"/>
          <p:nvPr/>
        </p:nvSpPr>
        <p:spPr>
          <a:xfrm>
            <a:off x="914400" y="1676400"/>
            <a:ext cx="7315200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应用一元一次不等式解决实际问题的步骤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: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7431" name="矩形 17430"/>
          <p:cNvSpPr/>
          <p:nvPr/>
        </p:nvSpPr>
        <p:spPr>
          <a:xfrm>
            <a:off x="525463" y="3124200"/>
            <a:ext cx="1370012" cy="457200"/>
          </a:xfrm>
          <a:prstGeom prst="rect">
            <a:avLst/>
          </a:prstGeom>
          <a:solidFill>
            <a:srgbClr val="FFFF8F"/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rgbClr val="FFCC00"/>
            </a:outerShdw>
          </a:effectLst>
        </p:spPr>
        <p:txBody>
          <a:bodyPr wrap="none" anchor="ctr"/>
          <a:p>
            <a:pPr algn="ctr"/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实际问题</a:t>
            </a:r>
            <a:endParaRPr lang="zh-CN" altLang="en-US" sz="24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7432" name="矩形 17431"/>
          <p:cNvSpPr/>
          <p:nvPr/>
        </p:nvSpPr>
        <p:spPr>
          <a:xfrm>
            <a:off x="6242050" y="3124200"/>
            <a:ext cx="1508125" cy="457200"/>
          </a:xfrm>
          <a:prstGeom prst="rect">
            <a:avLst/>
          </a:prstGeom>
          <a:solidFill>
            <a:srgbClr val="FFFF8F"/>
          </a:solidFill>
          <a:ln w="9525">
            <a:noFill/>
          </a:ln>
          <a:effectLst>
            <a:outerShdw dist="107763" dir="2699999" algn="ctr" rotWithShape="0">
              <a:srgbClr val="FFCC00"/>
            </a:outerShdw>
          </a:effectLst>
        </p:spPr>
        <p:txBody>
          <a:bodyPr wrap="none" anchor="ctr"/>
          <a:p>
            <a:pPr algn="ctr"/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解不等式</a:t>
            </a:r>
            <a:endParaRPr lang="zh-CN" altLang="en-US" sz="24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7434" name="矩形 17433"/>
          <p:cNvSpPr/>
          <p:nvPr/>
        </p:nvSpPr>
        <p:spPr>
          <a:xfrm>
            <a:off x="3924300" y="3124200"/>
            <a:ext cx="1438275" cy="457200"/>
          </a:xfrm>
          <a:prstGeom prst="rect">
            <a:avLst/>
          </a:prstGeom>
          <a:solidFill>
            <a:srgbClr val="FFFF8F"/>
          </a:solidFill>
          <a:ln w="9525">
            <a:noFill/>
          </a:ln>
          <a:effectLst>
            <a:outerShdw dist="107763" dir="2699999" algn="ctr" rotWithShape="0">
              <a:srgbClr val="FFCC00"/>
            </a:outerShdw>
          </a:effectLst>
        </p:spPr>
        <p:txBody>
          <a:bodyPr wrap="none" anchor="ctr"/>
          <a:p>
            <a:pPr algn="ctr"/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列不等式</a:t>
            </a:r>
            <a:endParaRPr lang="zh-CN" altLang="en-US" sz="24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7435" name="矩形 17434"/>
          <p:cNvSpPr/>
          <p:nvPr/>
        </p:nvSpPr>
        <p:spPr>
          <a:xfrm>
            <a:off x="6284913" y="4652963"/>
            <a:ext cx="1598612" cy="838200"/>
          </a:xfrm>
          <a:prstGeom prst="rect">
            <a:avLst/>
          </a:prstGeom>
          <a:solidFill>
            <a:srgbClr val="FFFF8F"/>
          </a:solidFill>
          <a:ln w="9525">
            <a:noFill/>
          </a:ln>
          <a:effectLst>
            <a:outerShdw dist="107763" dir="2699999" algn="ctr" rotWithShape="0">
              <a:srgbClr val="FFCC00"/>
            </a:outerShdw>
          </a:effectLst>
        </p:spPr>
        <p:txBody>
          <a:bodyPr wrap="none" anchor="ctr"/>
          <a:p>
            <a:pPr algn="ctr"/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结合实际</a:t>
            </a:r>
            <a:endParaRPr lang="zh-CN" altLang="en-US" sz="24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algn="ctr"/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确定答案</a:t>
            </a:r>
            <a:endParaRPr lang="zh-CN" altLang="en-US" sz="24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2" name="组合 17440"/>
          <p:cNvGrpSpPr/>
          <p:nvPr/>
        </p:nvGrpSpPr>
        <p:grpSpPr>
          <a:xfrm>
            <a:off x="1979613" y="2924175"/>
            <a:ext cx="2249487" cy="938213"/>
            <a:chOff x="1278" y="1794"/>
            <a:chExt cx="1178" cy="620"/>
          </a:xfrm>
        </p:grpSpPr>
        <p:sp>
          <p:nvSpPr>
            <p:cNvPr id="13323" name="直接连接符 17435"/>
            <p:cNvSpPr/>
            <p:nvPr/>
          </p:nvSpPr>
          <p:spPr>
            <a:xfrm>
              <a:off x="1283" y="2112"/>
              <a:ext cx="973" cy="1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13324" name="文本框 17436"/>
            <p:cNvSpPr txBox="1"/>
            <p:nvPr/>
          </p:nvSpPr>
          <p:spPr>
            <a:xfrm>
              <a:off x="1278" y="1794"/>
              <a:ext cx="1178" cy="30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400" dirty="0">
                  <a:solidFill>
                    <a:srgbClr val="0000FF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找出不等关系</a:t>
              </a:r>
              <a:endParaRPr lang="zh-CN" altLang="en-US" sz="24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3325" name="文本框 17437"/>
            <p:cNvSpPr txBox="1"/>
            <p:nvPr/>
          </p:nvSpPr>
          <p:spPr>
            <a:xfrm>
              <a:off x="1352" y="2112"/>
              <a:ext cx="815" cy="30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400" dirty="0">
                  <a:solidFill>
                    <a:srgbClr val="0000FF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  </a:t>
              </a:r>
              <a:r>
                <a:rPr lang="zh-CN" altLang="en-US" sz="2400" dirty="0">
                  <a:solidFill>
                    <a:srgbClr val="0000FF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设未知数</a:t>
              </a:r>
              <a:endParaRPr lang="zh-CN" altLang="en-US" sz="24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sp>
        <p:nvSpPr>
          <p:cNvPr id="17439" name="直接连接符 17438"/>
          <p:cNvSpPr/>
          <p:nvPr/>
        </p:nvSpPr>
        <p:spPr>
          <a:xfrm flipV="1">
            <a:off x="5462588" y="3352800"/>
            <a:ext cx="741362" cy="635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7440" name="直接连接符 17439"/>
          <p:cNvSpPr/>
          <p:nvPr/>
        </p:nvSpPr>
        <p:spPr>
          <a:xfrm>
            <a:off x="7092950" y="3716338"/>
            <a:ext cx="0" cy="9144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3322" name="圆角矩形 31"/>
          <p:cNvSpPr/>
          <p:nvPr/>
        </p:nvSpPr>
        <p:spPr>
          <a:xfrm>
            <a:off x="684213" y="836613"/>
            <a:ext cx="1687512" cy="504825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总结归纳</a:t>
            </a:r>
            <a:endParaRPr lang="zh-CN" altLang="en-US" sz="2800" b="1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7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17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74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000"/>
                                        <p:tgtEl>
                                          <p:spTgt spid="17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5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1000"/>
                                        <p:tgtEl>
                                          <p:spTgt spid="17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31" grpId="0" bldLvl="0" animBg="1"/>
      <p:bldP spid="17432" grpId="0" bldLvl="0" animBg="1"/>
      <p:bldP spid="17434" grpId="0" bldLvl="0" animBg="1"/>
      <p:bldP spid="17435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2" name="文本框 19472"/>
          <p:cNvSpPr txBox="1"/>
          <p:nvPr/>
        </p:nvSpPr>
        <p:spPr>
          <a:xfrm>
            <a:off x="569913" y="2886075"/>
            <a:ext cx="8007350" cy="2862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设需要购买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块地板砖，则有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            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5×4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≤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0.6×0.6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endParaRPr lang="en-US" altLang="zh-CN" sz="2800" i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解得 </a:t>
            </a:r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 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≥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55.6</a:t>
            </a:r>
            <a:endParaRPr lang="en-US" altLang="zh-CN" sz="24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由于地板砖的数目必须是整数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所以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的最小值为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56. 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答：小明至少要购买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56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块地板砖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5363" name="文本框 19473"/>
          <p:cNvSpPr txBox="1"/>
          <p:nvPr/>
        </p:nvSpPr>
        <p:spPr>
          <a:xfrm>
            <a:off x="195263" y="2978150"/>
            <a:ext cx="925512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解：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4340" name="矩形 80"/>
          <p:cNvSpPr/>
          <p:nvPr/>
        </p:nvSpPr>
        <p:spPr>
          <a:xfrm>
            <a:off x="107950" y="44450"/>
            <a:ext cx="1206500" cy="396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00" b="1" dirty="0">
                <a:solidFill>
                  <a:srgbClr val="228B8B"/>
                </a:solidFill>
                <a:ea typeface="方正姚体" pitchFamily="2" charset="-122"/>
              </a:rPr>
              <a:t>当堂练习</a:t>
            </a:r>
            <a:endParaRPr lang="zh-CN" altLang="en-US" sz="2000" dirty="0">
              <a:solidFill>
                <a:srgbClr val="228B8B"/>
              </a:solidFill>
            </a:endParaRPr>
          </a:p>
        </p:txBody>
      </p:sp>
      <p:sp>
        <p:nvSpPr>
          <p:cNvPr id="14341" name="文本框 19461"/>
          <p:cNvSpPr txBox="1"/>
          <p:nvPr/>
        </p:nvSpPr>
        <p:spPr>
          <a:xfrm>
            <a:off x="285750" y="884238"/>
            <a:ext cx="8291513" cy="17541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342900" lvl="0" indent="-34290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1.</a:t>
            </a:r>
            <a:r>
              <a:rPr lang="zh-CN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小明家的客厅长5 m，宽4 m．现在想购买边长为60 cm的正方形地板砖把地面铺满，至少需要购买多少块这样的地板砖？</a:t>
            </a:r>
            <a:endParaRPr lang="zh-CN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5362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charRg st="16" end="5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5362">
                                            <p:txEl>
                                              <p:charRg st="16" end="5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charRg st="51" end="7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5362">
                                            <p:txEl>
                                              <p:charRg st="51" end="7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charRg st="74" end="10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5362">
                                            <p:txEl>
                                              <p:charRg st="74" end="10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charRg st="102" end="1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5362">
                                            <p:txEl>
                                              <p:charRg st="102" end="1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2" name="文本框 12289"/>
          <p:cNvSpPr txBox="1"/>
          <p:nvPr/>
        </p:nvSpPr>
        <p:spPr>
          <a:xfrm>
            <a:off x="304800" y="655638"/>
            <a:ext cx="7772400" cy="19081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ts val="3575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en-US" sz="2800" dirty="0">
                <a:solidFill>
                  <a:srgbClr val="3C8C93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2.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一次环保知识竞赛共有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25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道题，规定答对一道题得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分，答错或不答一道题扣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分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在这次竞赛中，小明被评为优秀（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85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分或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85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分以上），小明至少答对了几道题？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2294" name="文本框 12293"/>
          <p:cNvSpPr txBox="1"/>
          <p:nvPr/>
        </p:nvSpPr>
        <p:spPr>
          <a:xfrm>
            <a:off x="468313" y="3228975"/>
            <a:ext cx="7608887" cy="1200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解：    设小明答对了 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 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道题，则他答错和不答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   的共有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(25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－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道题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根据题意，得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2296" name="文本框 12295"/>
          <p:cNvSpPr txBox="1"/>
          <p:nvPr/>
        </p:nvSpPr>
        <p:spPr>
          <a:xfrm>
            <a:off x="1458913" y="4429125"/>
            <a:ext cx="6781800" cy="646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－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1×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(25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－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)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≥85.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2298" name="文本框 12297"/>
          <p:cNvSpPr txBox="1"/>
          <p:nvPr/>
        </p:nvSpPr>
        <p:spPr>
          <a:xfrm>
            <a:off x="1458913" y="5075238"/>
            <a:ext cx="6781800" cy="644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解这个不等式，得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x ≥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22.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2299" name="文本框 12298"/>
          <p:cNvSpPr txBox="1"/>
          <p:nvPr/>
        </p:nvSpPr>
        <p:spPr>
          <a:xfrm>
            <a:off x="730250" y="5719763"/>
            <a:ext cx="7086600" cy="646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所以，小明至少答对了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22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道题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2300" name="文本框 12299"/>
          <p:cNvSpPr txBox="1"/>
          <p:nvPr/>
        </p:nvSpPr>
        <p:spPr>
          <a:xfrm>
            <a:off x="468313" y="2638425"/>
            <a:ext cx="7772400" cy="520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R="0" defTabSz="914400">
              <a:buClrTx/>
              <a:buSzTx/>
              <a:defRPr/>
            </a:pPr>
            <a:r>
              <a:rPr kumimoji="0" lang="zh-CN" altLang="en-US" sz="2800" b="1" kern="1200" cap="none" spc="0" normalizeH="0" baseline="0" noProof="1">
                <a:solidFill>
                  <a:schemeClr val="accent6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分析：  本题涉及的数量关系是：总得分</a:t>
            </a:r>
            <a:r>
              <a:rPr kumimoji="0" lang="en-US" altLang="zh-CN" sz="2800" b="1" kern="1200" cap="none" spc="0" normalizeH="0" baseline="0" noProof="1">
                <a:solidFill>
                  <a:schemeClr val="accent6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≥</a:t>
            </a:r>
            <a:r>
              <a:rPr kumimoji="0" lang="en-US" altLang="en-US" sz="2800" b="1" kern="1200" cap="none" spc="0" normalizeH="0" baseline="0" noProof="1">
                <a:solidFill>
                  <a:schemeClr val="accent6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85</a:t>
            </a:r>
            <a:r>
              <a:rPr kumimoji="0" lang="en-US" altLang="zh-CN" sz="2800" b="1" kern="1200" cap="none" spc="0" normalizeH="0" baseline="0" noProof="1">
                <a:solidFill>
                  <a:schemeClr val="accent6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.</a:t>
            </a:r>
            <a:endParaRPr kumimoji="0" lang="en-US" altLang="zh-CN" sz="2800" b="1" kern="1200" cap="none" spc="0" normalizeH="0" baseline="0" noProof="1">
              <a:solidFill>
                <a:schemeClr val="accent6">
                  <a:lumMod val="7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2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4" grpId="0"/>
      <p:bldP spid="12296" grpId="0"/>
      <p:bldP spid="12298" grpId="0"/>
      <p:bldP spid="12299" grpId="0"/>
      <p:bldP spid="1230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6" name="文本框 63493"/>
          <p:cNvSpPr txBox="1"/>
          <p:nvPr/>
        </p:nvSpPr>
        <p:spPr>
          <a:xfrm>
            <a:off x="55563" y="523875"/>
            <a:ext cx="8990012" cy="23082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342900" lvl="0" indent="-34290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    3.</a:t>
            </a:r>
            <a:r>
              <a:rPr lang="zh-CN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某市打市内电话的收费标准是：每次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3 </a:t>
            </a:r>
            <a:r>
              <a:rPr lang="zh-CN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min以内（含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3 </a:t>
            </a:r>
            <a:r>
              <a:rPr lang="zh-CN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min）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0.22</a:t>
            </a:r>
            <a:r>
              <a:rPr lang="zh-CN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元，以后每分钟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0.11</a:t>
            </a:r>
            <a:r>
              <a:rPr lang="zh-CN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元（不足1 min部分按1 mi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n</a:t>
            </a:r>
            <a:r>
              <a:rPr lang="zh-CN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计）．小琴一天在家里给同学打了一次市内电话，所用电话费没超过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0.5</a:t>
            </a:r>
            <a:r>
              <a:rPr lang="zh-CN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元．她最多打了几分钟的电话？</a:t>
            </a:r>
            <a:endParaRPr lang="zh-CN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" name="文本框 63502"/>
          <p:cNvSpPr txBox="1"/>
          <p:nvPr/>
        </p:nvSpPr>
        <p:spPr>
          <a:xfrm>
            <a:off x="930275" y="2832100"/>
            <a:ext cx="7239000" cy="34496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: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设小琴打了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分钟的电话，则有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            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0.22+ (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3) ×0.11≤0.5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解得           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≤5.5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由于电话计时按照分钟计时，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应是整数，所以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的最大值为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5.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答：小琴最多打了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5min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的电话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19" end="6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charRg st="19" end="6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63" end="8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charRg st="63" end="8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87" end="1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charRg st="87" end="1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121" end="14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charRg st="121" end="14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6" name="Rectangle 22"/>
          <p:cNvSpPr/>
          <p:nvPr/>
        </p:nvSpPr>
        <p:spPr>
          <a:xfrm>
            <a:off x="225425" y="590550"/>
            <a:ext cx="8693150" cy="215900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26670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4.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某汽车租赁公司要购买轿车和面包车共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10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辆，其中轿车至少要购买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辆，轿车每辆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7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万元，面包车每辆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万元，公司可投入的购车款不超过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55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万元．</a:t>
            </a:r>
            <a:endParaRPr lang="zh-CN" altLang="en-US" sz="2800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(1)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符合公司要求的购买方案有哪几种？请说明理由。</a:t>
            </a:r>
            <a:endParaRPr lang="zh-CN" altLang="en-US" sz="2800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3" name="Rectangle 22"/>
          <p:cNvSpPr/>
          <p:nvPr/>
        </p:nvSpPr>
        <p:spPr>
          <a:xfrm>
            <a:off x="277813" y="2921000"/>
            <a:ext cx="8775700" cy="3192463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26670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解：设轿车要购买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辆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那么面包车要购买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(10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辆，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	7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＋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4(10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)≤55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，解得 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≤5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	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又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≥3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，则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5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	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∴有三种方案：①轿车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辆，面包车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7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辆；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			        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②轿车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辆，面包车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6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辆；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			        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③轿车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5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辆，面包车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5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辆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　</a:t>
            </a:r>
            <a:endParaRPr lang="zh-CN" altLang="en-US" sz="1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charRg st="0" end="7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626">
                                            <p:txEl>
                                              <p:charRg st="0" end="7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charRg st="70" end="9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6626">
                                            <p:txEl>
                                              <p:charRg st="70" end="9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charRg st="0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>
                                            <p:txEl>
                                              <p:charRg st="0" end="2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charRg st="28" end="5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>
                                            <p:txEl>
                                              <p:charRg st="28" end="5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charRg st="50" end="6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>
                                            <p:txEl>
                                              <p:charRg st="50" end="6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charRg st="66" end="8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>
                                            <p:txEl>
                                              <p:charRg st="66" end="8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charRg st="87" end="1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">
                                            <p:txEl>
                                              <p:charRg st="87" end="1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charRg st="111" end="13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>
                                            <p:txEl>
                                              <p:charRg st="111" end="13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50" name="Rectangle 22"/>
          <p:cNvSpPr/>
          <p:nvPr/>
        </p:nvSpPr>
        <p:spPr>
          <a:xfrm>
            <a:off x="266700" y="704850"/>
            <a:ext cx="8610600" cy="215900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26670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(2)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如果每辆轿车的日租金为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200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元，每辆面包车的日租金为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110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元，假设新购买的这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10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辆车每日都可租出，要使这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10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辆车的日租金收入不低于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1500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元，那么应选择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以上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哪种购买方案？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　</a:t>
            </a:r>
            <a:endParaRPr lang="zh-CN" altLang="en-US" sz="1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3" name="Rectangle 22"/>
          <p:cNvSpPr/>
          <p:nvPr/>
        </p:nvSpPr>
        <p:spPr>
          <a:xfrm>
            <a:off x="266700" y="3043238"/>
            <a:ext cx="8428038" cy="215900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26670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解：方案一的日租金为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3×200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＋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7×110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1370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；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	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方案二的日租金为：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4×200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＋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6×110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1460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；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	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方案三的日租金为：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5×200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＋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5×110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1550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；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为保证日租金不低于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1500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，应选方案三</a:t>
            </a:r>
            <a:endParaRPr lang="zh-CN" altLang="en-US" sz="1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charRg st="0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>
                                            <p:txEl>
                                              <p:charRg st="0" end="2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charRg st="28" end="5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>
                                            <p:txEl>
                                              <p:charRg st="28" end="5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charRg st="56" end="8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>
                                            <p:txEl>
                                              <p:charRg st="56" end="8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charRg st="84" end="10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>
                                            <p:txEl>
                                              <p:charRg st="84" end="10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3" name="Text Box 3"/>
          <p:cNvSpPr txBox="1"/>
          <p:nvPr/>
        </p:nvSpPr>
        <p:spPr>
          <a:xfrm>
            <a:off x="215900" y="1150938"/>
            <a:ext cx="8459788" cy="34496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     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某学校计划购买若干台电脑，现从两家商店了解到同一型号的电脑每台报价均为</a:t>
            </a:r>
            <a:r>
              <a:rPr lang="zh-CN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6000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元，并且多买都有一定的优惠．甲商场的优惠条件是：第一台按原报价收款，其余每台优惠</a:t>
            </a:r>
            <a:r>
              <a:rPr lang="zh-CN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25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％；乙商场的优惠条件是：每台优惠</a:t>
            </a:r>
            <a:r>
              <a:rPr lang="zh-CN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20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％．学校经核算选择甲商场比较合算，你知道学校至少要买多少台电脑吗？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9459" name="圆角矩形 31"/>
          <p:cNvSpPr/>
          <p:nvPr/>
        </p:nvSpPr>
        <p:spPr>
          <a:xfrm>
            <a:off x="334963" y="646113"/>
            <a:ext cx="1733550" cy="504825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能力提升</a:t>
            </a:r>
            <a:endParaRPr lang="zh-CN" altLang="en-US" sz="2800" b="1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2" name="Text Box 2"/>
          <p:cNvSpPr txBox="1"/>
          <p:nvPr/>
        </p:nvSpPr>
        <p:spPr>
          <a:xfrm>
            <a:off x="376238" y="865188"/>
            <a:ext cx="8135937" cy="4400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解：设购买</a:t>
            </a:r>
            <a:r>
              <a:rPr lang="zh-CN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台电脑，到甲商场比较合算，则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6000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＋</a:t>
            </a:r>
            <a:r>
              <a:rPr lang="zh-CN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6000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</a:t>
            </a:r>
            <a:r>
              <a:rPr lang="zh-CN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zh-CN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25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％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)(</a:t>
            </a:r>
            <a:r>
              <a:rPr lang="zh-CN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zh-CN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＜</a:t>
            </a:r>
            <a:r>
              <a:rPr lang="zh-CN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6000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</a:t>
            </a:r>
            <a:r>
              <a:rPr lang="zh-CN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zh-CN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20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％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endParaRPr lang="zh-CN" altLang="zh-CN" sz="2800" i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去括号，得：</a:t>
            </a:r>
            <a:r>
              <a:rPr lang="zh-CN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6000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＋</a:t>
            </a:r>
            <a:r>
              <a:rPr lang="zh-CN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4500</a:t>
            </a:r>
            <a:r>
              <a:rPr lang="zh-CN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zh-CN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4500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＜</a:t>
            </a:r>
            <a:r>
              <a:rPr lang="zh-CN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4800</a:t>
            </a:r>
            <a:r>
              <a:rPr lang="zh-CN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endParaRPr lang="zh-CN" altLang="zh-CN" sz="2800" i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移项且合并同类项，得：－</a:t>
            </a:r>
            <a:r>
              <a:rPr lang="zh-CN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300</a:t>
            </a:r>
            <a:r>
              <a:rPr lang="zh-CN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＜－</a:t>
            </a:r>
            <a:r>
              <a:rPr lang="zh-CN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1500</a:t>
            </a:r>
            <a:endParaRPr lang="zh-CN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不等式两边同除以－</a:t>
            </a:r>
            <a:r>
              <a:rPr lang="zh-CN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300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，得：</a:t>
            </a:r>
            <a:r>
              <a:rPr lang="zh-CN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&gt;5</a:t>
            </a:r>
            <a:endParaRPr lang="zh-CN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zh-CN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为整数，∴</a:t>
            </a:r>
            <a:r>
              <a:rPr lang="zh-CN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≥6</a:t>
            </a:r>
            <a:endParaRPr lang="zh-CN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答：至少要购买</a:t>
            </a:r>
            <a:r>
              <a:rPr lang="zh-CN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6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台电脑时，选择甲商场更合算．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charRg st="0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42">
                                            <p:txEl>
                                              <p:charRg st="0" end="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charRg st="21" end="5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242">
                                            <p:txEl>
                                              <p:charRg st="21" end="5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charRg st="56" end="8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242">
                                            <p:txEl>
                                              <p:charRg st="56" end="8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charRg st="85" end="10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242">
                                            <p:txEl>
                                              <p:charRg st="85" end="10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charRg st="104" end="1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242">
                                            <p:txEl>
                                              <p:charRg st="104" end="12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charRg st="123" end="13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242">
                                            <p:txEl>
                                              <p:charRg st="123" end="13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charRg st="137" end="16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0242">
                                            <p:txEl>
                                              <p:charRg st="137" end="16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3" name="Text Box 16"/>
          <p:cNvSpPr txBox="1"/>
          <p:nvPr/>
        </p:nvSpPr>
        <p:spPr>
          <a:xfrm>
            <a:off x="1114425" y="1912938"/>
            <a:ext cx="1835150" cy="847725"/>
          </a:xfrm>
          <a:prstGeom prst="rect">
            <a:avLst/>
          </a:prstGeom>
          <a:solidFill>
            <a:srgbClr val="FFFFFF"/>
          </a:solidFill>
          <a:ln w="25400" cap="flat" cmpd="sng">
            <a:solidFill>
              <a:srgbClr val="CC0066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一元一次不等式的应用</a:t>
            </a:r>
            <a:endParaRPr lang="zh-CN" altLang="en-US" sz="2400" dirty="0">
              <a:solidFill>
                <a:schemeClr val="tx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1507" name="矩形 80"/>
          <p:cNvSpPr/>
          <p:nvPr/>
        </p:nvSpPr>
        <p:spPr>
          <a:xfrm>
            <a:off x="-36512" y="38100"/>
            <a:ext cx="1206500" cy="396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00" b="1" dirty="0">
                <a:solidFill>
                  <a:srgbClr val="008080"/>
                </a:solidFill>
                <a:ea typeface="方正姚体" pitchFamily="2" charset="-122"/>
              </a:rPr>
              <a:t>课堂小结</a:t>
            </a:r>
            <a:endParaRPr lang="zh-CN" altLang="en-US" sz="2000" b="1" dirty="0">
              <a:solidFill>
                <a:srgbClr val="008080"/>
              </a:solidFill>
              <a:ea typeface="方正姚体" pitchFamily="2" charset="-122"/>
            </a:endParaRPr>
          </a:p>
        </p:txBody>
      </p:sp>
      <p:grpSp>
        <p:nvGrpSpPr>
          <p:cNvPr id="2" name="组合 4"/>
          <p:cNvGrpSpPr/>
          <p:nvPr/>
        </p:nvGrpSpPr>
        <p:grpSpPr>
          <a:xfrm>
            <a:off x="1314450" y="2663825"/>
            <a:ext cx="1457325" cy="884238"/>
            <a:chOff x="2070" y="4195"/>
            <a:chExt cx="2294" cy="1393"/>
          </a:xfrm>
        </p:grpSpPr>
        <p:sp>
          <p:nvSpPr>
            <p:cNvPr id="21521" name="Text Box 18"/>
            <p:cNvSpPr txBox="1"/>
            <p:nvPr/>
          </p:nvSpPr>
          <p:spPr>
            <a:xfrm>
              <a:off x="2070" y="4828"/>
              <a:ext cx="2294" cy="760"/>
            </a:xfrm>
            <a:prstGeom prst="rect">
              <a:avLst/>
            </a:prstGeom>
            <a:solidFill>
              <a:srgbClr val="FFFFFF"/>
            </a:solidFill>
            <a:ln w="25400" cap="flat" cmpd="sng">
              <a:solidFill>
                <a:srgbClr val="CC0066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400" dirty="0">
                  <a:ea typeface="黑体" panose="02010609060101010101" pitchFamily="49" charset="-122"/>
                </a:rPr>
                <a:t>实际问题</a:t>
              </a:r>
              <a:endParaRPr lang="zh-CN" altLang="en-US" sz="2400" dirty="0">
                <a:ea typeface="黑体" panose="02010609060101010101" pitchFamily="49" charset="-122"/>
              </a:endParaRPr>
            </a:p>
          </p:txBody>
        </p:sp>
        <p:sp>
          <p:nvSpPr>
            <p:cNvPr id="21522" name="文本框 4"/>
            <p:cNvSpPr txBox="1"/>
            <p:nvPr/>
          </p:nvSpPr>
          <p:spPr>
            <a:xfrm>
              <a:off x="2845" y="4195"/>
              <a:ext cx="769" cy="72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400" dirty="0">
                  <a:solidFill>
                    <a:srgbClr val="CC0066"/>
                  </a:solidFill>
                </a:rPr>
                <a:t>↓</a:t>
              </a:r>
              <a:endParaRPr lang="zh-CN" altLang="en-US" sz="2400" dirty="0">
                <a:solidFill>
                  <a:srgbClr val="CC0066"/>
                </a:solidFill>
              </a:endParaRPr>
            </a:p>
          </p:txBody>
        </p:sp>
      </p:grpSp>
      <p:grpSp>
        <p:nvGrpSpPr>
          <p:cNvPr id="3" name="组合 5"/>
          <p:cNvGrpSpPr/>
          <p:nvPr/>
        </p:nvGrpSpPr>
        <p:grpSpPr>
          <a:xfrm>
            <a:off x="1330325" y="3436938"/>
            <a:ext cx="1438275" cy="1268412"/>
            <a:chOff x="2095" y="5412"/>
            <a:chExt cx="2264" cy="1997"/>
          </a:xfrm>
        </p:grpSpPr>
        <p:sp>
          <p:nvSpPr>
            <p:cNvPr id="21519" name="Text Box 18"/>
            <p:cNvSpPr txBox="1"/>
            <p:nvPr/>
          </p:nvSpPr>
          <p:spPr>
            <a:xfrm>
              <a:off x="2095" y="6075"/>
              <a:ext cx="2264" cy="1334"/>
            </a:xfrm>
            <a:prstGeom prst="rect">
              <a:avLst/>
            </a:prstGeom>
            <a:solidFill>
              <a:srgbClr val="FFFFFF"/>
            </a:solidFill>
            <a:ln w="25400" cap="flat" cmpd="sng">
              <a:solidFill>
                <a:srgbClr val="CC0066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400" dirty="0">
                  <a:solidFill>
                    <a:schemeClr val="tx2"/>
                  </a:solidFill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根据题意列不等式</a:t>
              </a:r>
              <a:endParaRPr lang="en-US" altLang="zh-CN" sz="2400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endParaRPr>
            </a:p>
          </p:txBody>
        </p:sp>
        <p:sp>
          <p:nvSpPr>
            <p:cNvPr id="21520" name="文本框 5"/>
            <p:cNvSpPr txBox="1"/>
            <p:nvPr/>
          </p:nvSpPr>
          <p:spPr>
            <a:xfrm>
              <a:off x="2820" y="5412"/>
              <a:ext cx="769" cy="72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400" dirty="0">
                  <a:solidFill>
                    <a:srgbClr val="CC0066"/>
                  </a:solidFill>
                </a:rPr>
                <a:t>↓</a:t>
              </a:r>
              <a:endParaRPr lang="zh-CN" altLang="en-US" sz="2400" dirty="0">
                <a:solidFill>
                  <a:srgbClr val="CC0066"/>
                </a:solidFill>
              </a:endParaRPr>
            </a:p>
          </p:txBody>
        </p:sp>
      </p:grpSp>
      <p:grpSp>
        <p:nvGrpSpPr>
          <p:cNvPr id="4" name="组合 6"/>
          <p:cNvGrpSpPr/>
          <p:nvPr/>
        </p:nvGrpSpPr>
        <p:grpSpPr>
          <a:xfrm>
            <a:off x="2667000" y="3857625"/>
            <a:ext cx="1824038" cy="847725"/>
            <a:chOff x="4200" y="6075"/>
            <a:chExt cx="2872" cy="1334"/>
          </a:xfrm>
        </p:grpSpPr>
        <p:sp>
          <p:nvSpPr>
            <p:cNvPr id="21517" name="Text Box 18"/>
            <p:cNvSpPr txBox="1"/>
            <p:nvPr/>
          </p:nvSpPr>
          <p:spPr>
            <a:xfrm>
              <a:off x="4817" y="6075"/>
              <a:ext cx="2255" cy="1334"/>
            </a:xfrm>
            <a:prstGeom prst="rect">
              <a:avLst/>
            </a:prstGeom>
            <a:solidFill>
              <a:srgbClr val="FFFFFF"/>
            </a:solidFill>
            <a:ln w="25400" cap="flat" cmpd="sng">
              <a:solidFill>
                <a:srgbClr val="CC0066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400" dirty="0">
                  <a:solidFill>
                    <a:schemeClr val="tx2"/>
                  </a:solidFill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解一元一次不等式</a:t>
              </a:r>
              <a:endParaRPr lang="en-US" altLang="zh-CN" sz="2400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endParaRPr>
            </a:p>
          </p:txBody>
        </p:sp>
        <p:sp>
          <p:nvSpPr>
            <p:cNvPr id="21518" name="文本框 6"/>
            <p:cNvSpPr txBox="1"/>
            <p:nvPr/>
          </p:nvSpPr>
          <p:spPr>
            <a:xfrm>
              <a:off x="4200" y="6342"/>
              <a:ext cx="770" cy="72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400" dirty="0">
                  <a:solidFill>
                    <a:srgbClr val="CC0066"/>
                  </a:solidFill>
                </a:rPr>
                <a:t>→</a:t>
              </a:r>
              <a:endParaRPr lang="zh-CN" altLang="en-US" sz="2400" dirty="0">
                <a:solidFill>
                  <a:srgbClr val="CC0066"/>
                </a:solidFill>
              </a:endParaRPr>
            </a:p>
          </p:txBody>
        </p:sp>
      </p:grpSp>
      <p:grpSp>
        <p:nvGrpSpPr>
          <p:cNvPr id="5" name="组合 7"/>
          <p:cNvGrpSpPr/>
          <p:nvPr/>
        </p:nvGrpSpPr>
        <p:grpSpPr>
          <a:xfrm>
            <a:off x="4373563" y="3841750"/>
            <a:ext cx="3798887" cy="847725"/>
            <a:chOff x="6887" y="6050"/>
            <a:chExt cx="5738" cy="1334"/>
          </a:xfrm>
        </p:grpSpPr>
        <p:sp>
          <p:nvSpPr>
            <p:cNvPr id="21515" name="文本框 7"/>
            <p:cNvSpPr txBox="1"/>
            <p:nvPr/>
          </p:nvSpPr>
          <p:spPr>
            <a:xfrm>
              <a:off x="6887" y="6317"/>
              <a:ext cx="739" cy="72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400" dirty="0">
                  <a:solidFill>
                    <a:srgbClr val="CC0066"/>
                  </a:solidFill>
                </a:rPr>
                <a:t>→</a:t>
              </a:r>
              <a:endParaRPr lang="zh-CN" altLang="en-US" sz="2400" dirty="0">
                <a:solidFill>
                  <a:srgbClr val="CC0066"/>
                </a:solidFill>
              </a:endParaRPr>
            </a:p>
          </p:txBody>
        </p:sp>
        <p:sp>
          <p:nvSpPr>
            <p:cNvPr id="21516" name="Text Box 18"/>
            <p:cNvSpPr txBox="1"/>
            <p:nvPr/>
          </p:nvSpPr>
          <p:spPr>
            <a:xfrm>
              <a:off x="7506" y="6050"/>
              <a:ext cx="5119" cy="1334"/>
            </a:xfrm>
            <a:prstGeom prst="rect">
              <a:avLst/>
            </a:prstGeom>
            <a:solidFill>
              <a:srgbClr val="FFFFFF"/>
            </a:solidFill>
            <a:ln w="25400" cap="flat" cmpd="sng">
              <a:solidFill>
                <a:srgbClr val="CC0066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400" dirty="0">
                  <a:solidFill>
                    <a:schemeClr val="tx2"/>
                  </a:solidFill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根据实际问题找出符合条件的解集或整数解</a:t>
              </a:r>
              <a:endParaRPr lang="en-US" altLang="zh-CN" sz="2400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6" name="组合 9"/>
          <p:cNvGrpSpPr/>
          <p:nvPr/>
        </p:nvGrpSpPr>
        <p:grpSpPr>
          <a:xfrm>
            <a:off x="5475288" y="2757488"/>
            <a:ext cx="1835150" cy="1154112"/>
            <a:chOff x="8623" y="4343"/>
            <a:chExt cx="2890" cy="1817"/>
          </a:xfrm>
        </p:grpSpPr>
        <p:sp>
          <p:nvSpPr>
            <p:cNvPr id="21513" name="文本框 9"/>
            <p:cNvSpPr txBox="1"/>
            <p:nvPr/>
          </p:nvSpPr>
          <p:spPr>
            <a:xfrm>
              <a:off x="9851" y="5440"/>
              <a:ext cx="770" cy="72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400" dirty="0">
                  <a:solidFill>
                    <a:srgbClr val="CC0066"/>
                  </a:solidFill>
                </a:rPr>
                <a:t>↑</a:t>
              </a:r>
              <a:endParaRPr lang="zh-CN" altLang="en-US" sz="2400" dirty="0">
                <a:solidFill>
                  <a:srgbClr val="CC0066"/>
                </a:solidFill>
              </a:endParaRPr>
            </a:p>
          </p:txBody>
        </p:sp>
        <p:sp>
          <p:nvSpPr>
            <p:cNvPr id="21514" name="Text Box 16"/>
            <p:cNvSpPr txBox="1"/>
            <p:nvPr/>
          </p:nvSpPr>
          <p:spPr>
            <a:xfrm>
              <a:off x="8623" y="4343"/>
              <a:ext cx="2890" cy="1335"/>
            </a:xfrm>
            <a:prstGeom prst="rect">
              <a:avLst/>
            </a:prstGeom>
            <a:solidFill>
              <a:srgbClr val="FFFFFF"/>
            </a:solidFill>
            <a:ln w="25400" cap="flat" cmpd="sng">
              <a:solidFill>
                <a:srgbClr val="CC0066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400" dirty="0">
                  <a:solidFill>
                    <a:schemeClr val="tx2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得出解决问题的答案</a:t>
              </a:r>
              <a:endParaRPr lang="zh-CN" altLang="en-US" sz="2400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3" grpId="0" bldLvl="0" animBg="1"/>
    </p:bldLst>
  </p:timing>
</p:sld>
</file>

<file path=ppt/tags/tag1.xml><?xml version="1.0" encoding="utf-8"?>
<p:tagLst xmlns:p="http://schemas.openxmlformats.org/presentationml/2006/main">
  <p:tag name="KSO_WM_TEMPLATE_CATEGORY" val="custom"/>
  <p:tag name="KSO_WM_TEMPLATE_INDEX" val="155"/>
</p:tagLst>
</file>

<file path=ppt/tags/tag2.xml><?xml version="1.0" encoding="utf-8"?>
<p:tagLst xmlns:p="http://schemas.openxmlformats.org/presentationml/2006/main">
  <p:tag name="KSO_WM_TEMPLATE_CATEGORY" val="custom"/>
  <p:tag name="KSO_WM_TEMPLATE_INDEX" val="155"/>
</p:tagLst>
</file>

<file path=ppt/theme/theme1.xml><?xml version="1.0" encoding="utf-8"?>
<a:theme xmlns:a="http://schemas.openxmlformats.org/drawingml/2006/main" name="默认设计模板">
  <a:themeElements>
    <a:clrScheme name="默认设计模板 5">
      <a:dk1>
        <a:srgbClr val="000000"/>
      </a:dk1>
      <a:lt1>
        <a:srgbClr val="FFFFD9"/>
      </a:lt1>
      <a:dk2>
        <a:srgbClr val="000000"/>
      </a:dk2>
      <a:lt2>
        <a:srgbClr val="777777"/>
      </a:lt2>
      <a:accent1>
        <a:srgbClr val="FFFFF7"/>
      </a:accent1>
      <a:accent2>
        <a:srgbClr val="33CCCC"/>
      </a:accent2>
      <a:accent3>
        <a:srgbClr val="FFFFE9"/>
      </a:accent3>
      <a:accent4>
        <a:srgbClr val="000000"/>
      </a:accent4>
      <a:accent5>
        <a:srgbClr val="FFFFFA"/>
      </a:accent5>
      <a:accent6>
        <a:srgbClr val="2DB9B9"/>
      </a:accent6>
      <a:hlink>
        <a:srgbClr val="FF5050"/>
      </a:hlink>
      <a:folHlink>
        <a:srgbClr val="FF99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3200</Words>
  <Application>WPS 演示</Application>
  <PresentationFormat>全屏显示(4:3)</PresentationFormat>
  <Paragraphs>225</Paragraphs>
  <Slides>20</Slides>
  <Notes>2</Notes>
  <HiddenSlides>0</HiddenSlides>
  <MMClips>0</MMClips>
  <ScaleCrop>false</ScaleCrop>
  <HeadingPairs>
    <vt:vector size="8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4</vt:i4>
      </vt:variant>
      <vt:variant>
        <vt:lpstr>幻灯片标题</vt:lpstr>
      </vt:variant>
      <vt:variant>
        <vt:i4>20</vt:i4>
      </vt:variant>
    </vt:vector>
  </HeadingPairs>
  <TitlesOfParts>
    <vt:vector size="34" baseType="lpstr">
      <vt:lpstr>Arial</vt:lpstr>
      <vt:lpstr>宋体</vt:lpstr>
      <vt:lpstr>Wingdings</vt:lpstr>
      <vt:lpstr>隶书</vt:lpstr>
      <vt:lpstr>微软雅黑</vt:lpstr>
      <vt:lpstr>Times New Roman</vt:lpstr>
      <vt:lpstr>黑体</vt:lpstr>
      <vt:lpstr>方正姚体</vt:lpstr>
      <vt:lpstr>Arial Unicode MS</vt:lpstr>
      <vt:lpstr>默认设计模板</vt:lpstr>
      <vt:lpstr>Equation.DSMT4</vt:lpstr>
      <vt:lpstr>Equation.DSMT4</vt:lpstr>
      <vt:lpstr>Equation.DSMT4</vt:lpstr>
      <vt:lpstr>Equation.DSMT4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www.czsx.com.cn</dc:title>
  <dc:creator>www.czsx.com.cn</dc:creator>
  <cp:keywords>www.czsx.com.cn</cp:keywords>
  <dc:description>www.czsx.com.cn</dc:description>
  <dc:subject>www.czsx.com.cn</dc:subject>
  <cp:category>www.czsx.com.cn</cp:category>
  <cp:lastModifiedBy>民</cp:lastModifiedBy>
  <cp:revision>162</cp:revision>
  <dcterms:created xsi:type="dcterms:W3CDTF">2015-07-09T08:14:00Z</dcterms:created>
  <dcterms:modified xsi:type="dcterms:W3CDTF">2020-03-21T13:23:58Z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2052-11.3.0.9221</vt:lpwstr>
  </property>
</Properties>
</file>