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279" r:id="rId2"/>
    <p:sldId id="280" r:id="rId3"/>
    <p:sldId id="274" r:id="rId4"/>
    <p:sldId id="285" r:id="rId5"/>
    <p:sldId id="273" r:id="rId6"/>
    <p:sldId id="281" r:id="rId7"/>
    <p:sldId id="275" r:id="rId8"/>
    <p:sldId id="276" r:id="rId9"/>
    <p:sldId id="259" r:id="rId10"/>
    <p:sldId id="261" r:id="rId11"/>
    <p:sldId id="277" r:id="rId12"/>
    <p:sldId id="265" r:id="rId13"/>
    <p:sldId id="266" r:id="rId14"/>
    <p:sldId id="267" r:id="rId15"/>
    <p:sldId id="282" r:id="rId16"/>
    <p:sldId id="310" r:id="rId17"/>
    <p:sldId id="283" r:id="rId18"/>
    <p:sldId id="290" r:id="rId19"/>
    <p:sldId id="270" r:id="rId20"/>
    <p:sldId id="268" r:id="rId21"/>
    <p:sldId id="287" r:id="rId22"/>
    <p:sldId id="288" r:id="rId23"/>
    <p:sldId id="289" r:id="rId24"/>
    <p:sldId id="286" r:id="rId25"/>
    <p:sldId id="284" r:id="rId26"/>
    <p:sldId id="278" r:id="rId27"/>
    <p:sldId id="291" r:id="rId28"/>
    <p:sldId id="271" r:id="rId29"/>
    <p:sldId id="311" r:id="rId30"/>
    <p:sldId id="312" r:id="rId31"/>
    <p:sldId id="313" r:id="rId32"/>
    <p:sldId id="292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780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890B9-BC36-4C17-8E38-ADBB0A90B05C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94B7C-64BF-46C5-8E9A-2AB1FCFD0A8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而我们的课本也为我们支了一招，它告诉我们，应该用跳读与精读相结合的方式，来处理这样的一部经典小说。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D6702-A145-4260-ACFC-C2E19C806D0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594B7C-64BF-46C5-8E9A-2AB1FCFD0A83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1728263" y="3057528"/>
            <a:ext cx="8735484" cy="3521075"/>
          </a:xfrm>
          <a:prstGeom prst="rect">
            <a:avLst/>
          </a:prstGeom>
        </p:spPr>
        <p:txBody>
          <a:bodyPr/>
          <a:lstStyle>
            <a:lvl1pPr>
              <a:defRPr sz="48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" t="58427"/>
          <a:stretch>
            <a:fillRect/>
          </a:stretch>
        </p:blipFill>
        <p:spPr bwMode="auto">
          <a:xfrm>
            <a:off x="-44450" y="-358776"/>
            <a:ext cx="12255500" cy="2522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/>
          <a:srcRect t="17107" r="598" b="47515"/>
          <a:stretch>
            <a:fillRect/>
          </a:stretch>
        </p:blipFill>
        <p:spPr bwMode="auto">
          <a:xfrm>
            <a:off x="93987" y="4754249"/>
            <a:ext cx="12337415" cy="21748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副标题 2"/>
          <p:cNvSpPr>
            <a:spLocks noGrp="1"/>
          </p:cNvSpPr>
          <p:nvPr>
            <p:ph type="subTitle" idx="1"/>
          </p:nvPr>
        </p:nvSpPr>
        <p:spPr>
          <a:xfrm>
            <a:off x="1833244" y="3247869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/>
          </p:nvPr>
        </p:nvSpPr>
        <p:spPr>
          <a:xfrm>
            <a:off x="1057550" y="1497245"/>
            <a:ext cx="10049407" cy="1433512"/>
          </a:xfrm>
          <a:prstGeom prst="rect">
            <a:avLst/>
          </a:prstGeom>
        </p:spPr>
        <p:txBody>
          <a:bodyPr/>
          <a:lstStyle>
            <a:lvl1pPr>
              <a:defRPr kumimoji="0" lang="zh-CN" altLang="en-US" sz="4800" b="1" i="0" u="none" strike="noStrike" kern="1200" cap="none" spc="600" normalizeH="0" baseline="0" noProof="1" dirty="0" smtClean="0">
                <a:solidFill>
                  <a:schemeClr val="accent1"/>
                </a:solidFill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Aki\porject\荔湾教育局\inside page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360" y="1700808"/>
            <a:ext cx="2520280" cy="2952328"/>
          </a:xfrm>
          <a:prstGeom prst="rect">
            <a:avLst/>
          </a:prstGeom>
        </p:spPr>
      </p:pic>
      <p:sp>
        <p:nvSpPr>
          <p:cNvPr id="7" name="标题 1"/>
          <p:cNvSpPr txBox="1"/>
          <p:nvPr/>
        </p:nvSpPr>
        <p:spPr>
          <a:xfrm>
            <a:off x="1199456" y="1628800"/>
            <a:ext cx="10363200" cy="1470025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CN" sz="5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58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5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5800" b="1" dirty="0">
                <a:latin typeface="黑体" panose="02010609060101010101" pitchFamily="49" charset="-122"/>
                <a:ea typeface="黑体" panose="02010609060101010101" pitchFamily="49" charset="-122"/>
              </a:rPr>
              <a:t>导读</a:t>
            </a:r>
            <a:endParaRPr lang="en-US" altLang="zh-CN" sz="5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0"/>
              </a:spcBef>
              <a:defRPr/>
            </a:pPr>
            <a:endParaRPr lang="en-US" altLang="zh-CN" sz="58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0"/>
              </a:spcBef>
              <a:defRPr/>
            </a:pPr>
            <a:r>
              <a:rPr lang="zh-CN" altLang="en-US" sz="58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跳读与精读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3836" y="642918"/>
            <a:ext cx="10096571" cy="133882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4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rPr>
              <a:t>学 习 目 标：</a:t>
            </a:r>
            <a:endParaRPr lang="en-US" altLang="zh-CN" sz="4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  <a:p>
            <a:endParaRPr lang="en-US" altLang="zh-CN" sz="13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66646" y="1785926"/>
            <a:ext cx="11858708" cy="286232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13335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3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了解作品以及运用精读和跳读的方法阅读名著。</a:t>
            </a:r>
            <a:endParaRPr kumimoji="0" lang="zh-CN" altLang="en-US" sz="3600" b="1" i="0" u="none" strike="noStrike" cap="none" normalizeH="0" baseline="0" dirty="0">
              <a:ln>
                <a:noFill/>
              </a:ln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zh-CN" sz="3600" b="1" i="0" u="none" strike="noStrike" cap="none" normalizeH="0" baseline="0" dirty="0">
              <a:ln>
                <a:noFill/>
              </a:ln>
              <a:solidFill>
                <a:srgbClr val="1E1E1E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36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通过赏读小说精彩</a:t>
            </a:r>
            <a:r>
              <a:rPr lang="zh-CN" altLang="en-US" sz="36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故事情节</a:t>
            </a: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1E1E1E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多角度分析人物形象</a:t>
            </a:r>
            <a:r>
              <a:rPr lang="zh-CN" altLang="en-US" sz="36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sz="3600" b="1" dirty="0">
              <a:solidFill>
                <a:srgbClr val="1E1E1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indent="1333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600" b="1" dirty="0">
                <a:solidFill>
                  <a:srgbClr val="1E1E1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培养阅读名著的能力。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 lvl="0" indent="13335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zh-CN" altLang="en-US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1415415" y="692448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整体感知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1487139" y="1844979"/>
            <a:ext cx="842968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Tahoma" panose="020B060403050404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这部著作的作者及其朝代？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5287" y="2708902"/>
            <a:ext cx="110014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吴承恩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1501—1582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） 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字汝忠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明代小说家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。吴承恩自幼熟悉古代神话和民间传说。官场的失意，生活的困顿，使他加深了对封建科举制度、黑暗社会的认识，促使他运用志怪小说的形式来表达内心的不满和愤懑。</a:t>
            </a:r>
          </a:p>
          <a:p>
            <a:endParaRPr lang="zh-CN" altLang="en-US" dirty="0"/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500306"/>
            <a:ext cx="11001375" cy="4114800"/>
          </a:xfrm>
        </p:spPr>
        <p:txBody>
          <a:bodyPr/>
          <a:lstStyle/>
          <a:p>
            <a:pPr marL="609600" indent="-609600"/>
            <a:endParaRPr lang="en-US" altLang="zh-CN" dirty="0"/>
          </a:p>
          <a:p>
            <a:pPr marL="609600" indent="-609600"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     主要描述了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孙悟空、猪八戒、沙和尚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三人保护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唐僧</a:t>
            </a:r>
            <a:r>
              <a:rPr lang="zh-CN" altLang="en-US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西行取经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的故事，经受了九九八十一难，一路降妖伏魔，终于到达西天见到如来佛祖。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609600" indent="-609600">
              <a:buNone/>
            </a:pPr>
            <a:endParaRPr lang="en-US" altLang="zh-CN" dirty="0"/>
          </a:p>
        </p:txBody>
      </p:sp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1631593" y="1052813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整体感知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1023902" y="2214554"/>
            <a:ext cx="8429684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长篇小说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的主要讲述什么内容？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25" y="1571625"/>
            <a:ext cx="11001375" cy="4114800"/>
          </a:xfrm>
        </p:spPr>
        <p:txBody>
          <a:bodyPr/>
          <a:lstStyle/>
          <a:p>
            <a:pPr marL="609600" indent="-609600"/>
            <a:endParaRPr lang="en-US" altLang="zh-CN" dirty="0"/>
          </a:p>
          <a:p>
            <a:pPr marL="609600" indent="-609600"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609600" indent="-609600">
              <a:buNone/>
            </a:pPr>
            <a:endParaRPr lang="en-US" altLang="zh-CN" dirty="0"/>
          </a:p>
        </p:txBody>
      </p:sp>
      <p:sp>
        <p:nvSpPr>
          <p:cNvPr id="69636" name="WordArt 4"/>
          <p:cNvSpPr>
            <a:spLocks noChangeArrowheads="1" noChangeShapeType="1" noTextEdit="1"/>
          </p:cNvSpPr>
          <p:nvPr/>
        </p:nvSpPr>
        <p:spPr bwMode="auto">
          <a:xfrm>
            <a:off x="479385" y="1124885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内容结构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3167" y="2204709"/>
            <a:ext cx="109300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全书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一百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回，从结构上看，可分成三个部分。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第一部分（第一回至第七回），主要写了孙悟空出世、拜师、大闹天宫，这是全书最精彩的章节，热闹非凡，孙悟空上天入地好一顿折腾，将他的反抗性格表现得淋漓尽致。可谓是孙悟空的一部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“英雄史”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523836" y="1643050"/>
            <a:ext cx="10358510" cy="4824413"/>
          </a:xfrm>
        </p:spPr>
        <p:txBody>
          <a:bodyPr vert="horz" wrap="square" lIns="91440" tIns="45720" rIns="91440" bIns="45720" numCol="1" anchor="t" anchorCtr="0" compatLnSpc="1"/>
          <a:lstStyle/>
          <a:p>
            <a:pPr lvl="0" fontAlgn="base">
              <a:spcAft>
                <a:spcPct val="0"/>
              </a:spcAft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　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     </a:t>
            </a:r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第二</a:t>
            </a: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部分（第八回至第十二回），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主要写了唐僧的出身及取经的缘由。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fontAlgn="base">
              <a:spcAft>
                <a:spcPct val="0"/>
              </a:spcAft>
              <a:buNone/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第三部分（第十三回至最后一回），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主要写唐僧西天取经，路上先后收了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孙悟空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猪八戒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沙和尚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三个徒弟，并历经九九八十一难，终于取得了真经，修成了正果。这是唐僧师徒四人的一部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“创业史”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166646" y="714356"/>
            <a:ext cx="3276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 dirty="0">
                <a:ln w="9525">
                  <a:solidFill>
                    <a:srgbClr val="000000"/>
                  </a:solidFill>
                  <a:miter lim="800000"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内容结构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0960" y="1071546"/>
            <a:ext cx="1107289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女菩萨，你语言差了。圣经云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“父母在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不远游，游必有方。”你既有父母在堂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又与你招了女婿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有愿心，教你男子还，便也罢，怎么自家在山行走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又没个侍儿随从。</a:t>
            </a:r>
          </a:p>
          <a:p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“你这个呆子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“妖怪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休走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看棍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b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“猴哥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猴哥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……”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“你回你的流沙河，我回我的高老庄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b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(4)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“大师兄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师父被妖怪抓走了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b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“二师兄，师父被妖怪抓走了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b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“大师兄，师父和二师兄被妖怪抓走了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b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“师父放心吧，大师兄会来救我们的。”</a:t>
            </a:r>
            <a:br>
              <a:rPr 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0544" y="1285860"/>
            <a:ext cx="117872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同学们，你们是根据什么能准确猜出这四位取经人呢</a:t>
            </a:r>
            <a:r>
              <a:rPr 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br>
              <a:rPr 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588" y="2357430"/>
            <a:ext cx="104299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主要通过语言来猜的。书中人物所说的每一句话都反映出他的性格。所以我们在写作中也要注意抓住人物的语言特征，使话语符合人物的身份、年龄、性格等。</a:t>
            </a:r>
          </a:p>
          <a:p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666712" y="714356"/>
            <a:ext cx="9961029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人物名片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孙悟空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绰号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齐天大圣、弼马温、孙行者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兵器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如意金箍棒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性格：疾恶如仇，不怕困难，坚忍不拔，英勇无畏。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主要事迹：三打白骨精、收服红孩儿、熄灭火焰山。</a:t>
            </a:r>
          </a:p>
        </p:txBody>
      </p:sp>
      <p:pic>
        <p:nvPicPr>
          <p:cNvPr id="79877" name="Picture 5" descr="孙悟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28785" y="440055"/>
            <a:ext cx="2411095" cy="2345690"/>
          </a:xfrm>
          <a:prstGeom prst="rect">
            <a:avLst/>
          </a:prstGeom>
          <a:noFill/>
          <a:effectLst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150" y="3643314"/>
            <a:ext cx="10858576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人物：唐僧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法名：玄奘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太宗皇帝李世民赐名唐三藏、唐御弟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受唐王命西天取经，历经八十一难取回三十五部真经。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性格：善良，有时不辨真伪，成正果。</a:t>
            </a:r>
          </a:p>
          <a:p>
            <a:endParaRPr lang="en-US" altLang="zh-CN" sz="2800" dirty="0">
              <a:solidFill>
                <a:srgbClr val="FF0000"/>
              </a:solidFill>
            </a:endParaRPr>
          </a:p>
        </p:txBody>
      </p:sp>
      <p:pic>
        <p:nvPicPr>
          <p:cNvPr id="5" name="Picture 5" descr="唐僧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93860" y="3379470"/>
            <a:ext cx="2410460" cy="249809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 bldLvl="0" animBg="1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415693" y="692131"/>
            <a:ext cx="11144328" cy="48320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人物：猪八戒（悟能）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绰号：天蓬元帅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兵器：九齿钉耙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性格：温和、单纯、憨厚、好吃懒做，有时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耍个心眼子，对师傅忠心耿耿。</a:t>
            </a:r>
          </a:p>
          <a:p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人物：沙和尚（悟净）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绰号：卷帘大将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兵器：月牙铲</a:t>
            </a: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宝物：菩萨葫芦，九个骷髅项圈。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性格：任劳任怨，忠心不二。</a:t>
            </a:r>
          </a:p>
        </p:txBody>
      </p:sp>
      <p:pic>
        <p:nvPicPr>
          <p:cNvPr id="3" name="Picture 13" descr="E:\伍诗莹文档\西游记2\猪八戒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69712" y="548620"/>
            <a:ext cx="2252663" cy="2065432"/>
          </a:xfrm>
          <a:prstGeom prst="rect">
            <a:avLst/>
          </a:prstGeom>
          <a:noFill/>
        </p:spPr>
      </p:pic>
      <p:pic>
        <p:nvPicPr>
          <p:cNvPr id="4" name="Picture 14" descr="E:\伍诗莹文档\西游记2\沙僧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20" y="3286124"/>
            <a:ext cx="2286000" cy="242889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19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19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452398" y="928670"/>
            <a:ext cx="91440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考</a:t>
            </a:r>
          </a:p>
        </p:txBody>
      </p:sp>
      <p:sp>
        <p:nvSpPr>
          <p:cNvPr id="4105" name="WordArt 9"/>
          <p:cNvSpPr>
            <a:spLocks noChangeArrowheads="1" noChangeShapeType="1" noTextEdit="1"/>
          </p:cNvSpPr>
          <p:nvPr/>
        </p:nvSpPr>
        <p:spPr bwMode="auto">
          <a:xfrm>
            <a:off x="2666976" y="1071546"/>
            <a:ext cx="1219200" cy="1085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107763" dir="189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</a:t>
            </a:r>
          </a:p>
        </p:txBody>
      </p:sp>
      <p:sp>
        <p:nvSpPr>
          <p:cNvPr id="4106" name="WordArt 10"/>
          <p:cNvSpPr>
            <a:spLocks noChangeArrowheads="1" noChangeShapeType="1" noTextEdit="1"/>
          </p:cNvSpPr>
          <p:nvPr/>
        </p:nvSpPr>
        <p:spPr bwMode="auto">
          <a:xfrm>
            <a:off x="1523968" y="1071546"/>
            <a:ext cx="914400" cy="781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339966"/>
                  </a:solidFill>
                  <a:rou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0066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考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-261982" y="2714620"/>
            <a:ext cx="11001452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400" dirty="0">
                <a:ea typeface="宋体" panose="02010600030101010101" pitchFamily="2" charset="-122"/>
              </a:rPr>
              <a:t>                      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大家知道阅读长篇古典名著，应该怎么读？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: 圆角 7"/>
          <p:cNvSpPr/>
          <p:nvPr/>
        </p:nvSpPr>
        <p:spPr>
          <a:xfrm>
            <a:off x="8328149" y="1557166"/>
            <a:ext cx="2533715" cy="314003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主要情节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人物形象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小说主旨</a:t>
            </a:r>
          </a:p>
        </p:txBody>
      </p:sp>
      <p:sp>
        <p:nvSpPr>
          <p:cNvPr id="10" name="矩形: 圆角 9"/>
          <p:cNvSpPr/>
          <p:nvPr/>
        </p:nvSpPr>
        <p:spPr>
          <a:xfrm>
            <a:off x="1914901" y="1530096"/>
            <a:ext cx="1739246" cy="326167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长篇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古典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名著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: 圆角 10"/>
          <p:cNvSpPr/>
          <p:nvPr/>
        </p:nvSpPr>
        <p:spPr>
          <a:xfrm>
            <a:off x="3215680" y="4730854"/>
            <a:ext cx="6264696" cy="108408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文言文、回目多、人物繁杂、前后情节曲折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166646" y="714356"/>
            <a:ext cx="9007475" cy="773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/>
              <a:t>   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如何降低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“整本书阅读”的难度</a:t>
            </a:r>
          </a:p>
        </p:txBody>
      </p:sp>
      <p:sp>
        <p:nvSpPr>
          <p:cNvPr id="6" name="椭圆 5"/>
          <p:cNvSpPr/>
          <p:nvPr/>
        </p:nvSpPr>
        <p:spPr>
          <a:xfrm>
            <a:off x="3791744" y="1844824"/>
            <a:ext cx="2155877" cy="1488987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了解书本的背景知识</a:t>
            </a:r>
          </a:p>
        </p:txBody>
      </p:sp>
      <p:sp>
        <p:nvSpPr>
          <p:cNvPr id="12" name="椭圆 11"/>
          <p:cNvSpPr/>
          <p:nvPr/>
        </p:nvSpPr>
        <p:spPr>
          <a:xfrm>
            <a:off x="5807715" y="2492896"/>
            <a:ext cx="2510590" cy="157961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dirty="0"/>
              <a:t> </a:t>
            </a:r>
            <a:r>
              <a:rPr lang="en-US" altLang="zh-CN" sz="2800" dirty="0"/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利用回目、概述性内容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0" grpId="0" animBg="1"/>
      <p:bldP spid="11" grpId="0" animBg="1"/>
      <p:bldP spid="5" grpId="0" build="p"/>
      <p:bldP spid="6" grpId="0" animBg="1"/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82148" y="1928802"/>
            <a:ext cx="2643206" cy="38081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2398" y="1571612"/>
            <a:ext cx="892975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我们读一本书，根据兴趣或读书书目的不同，可以分别采取精读或跳读的阅读方法。</a:t>
            </a:r>
          </a:p>
          <a:p>
            <a:pPr fontAlgn="auto">
              <a:lnSpc>
                <a:spcPct val="150000"/>
              </a:lnSpc>
            </a:pPr>
            <a:r>
              <a:rPr lang="zh-CN" altLang="en-US" sz="32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精读指向细腻的感受、透彻的理解和广泛的联想；跳读则是主动地舍弃、有意地忽略，以求更高的效率。这两种方法在同一阅读过程中是可以交替使用的。</a:t>
            </a:r>
          </a:p>
        </p:txBody>
      </p:sp>
      <p:sp>
        <p:nvSpPr>
          <p:cNvPr id="6" name="矩形 5"/>
          <p:cNvSpPr/>
          <p:nvPr/>
        </p:nvSpPr>
        <p:spPr>
          <a:xfrm>
            <a:off x="622891" y="649585"/>
            <a:ext cx="500570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读书方法指导：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/>
        </p:nvSpPr>
        <p:spPr>
          <a:xfrm>
            <a:off x="1846956" y="1988566"/>
            <a:ext cx="1739246" cy="326167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长篇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古典</a:t>
            </a:r>
            <a:endParaRPr lang="en-US" altLang="zh-CN" sz="40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名著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: 圆角 10"/>
          <p:cNvSpPr/>
          <p:nvPr/>
        </p:nvSpPr>
        <p:spPr>
          <a:xfrm>
            <a:off x="3143673" y="5401414"/>
            <a:ext cx="5544616" cy="124229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文言文、回目多、人物繁杂、前后情节曲折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……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0" y="1000108"/>
            <a:ext cx="7096132" cy="7747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如何降低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“整本书阅读”的难度</a:t>
            </a:r>
          </a:p>
        </p:txBody>
      </p:sp>
      <p:sp>
        <p:nvSpPr>
          <p:cNvPr id="6" name="椭圆 5"/>
          <p:cNvSpPr/>
          <p:nvPr/>
        </p:nvSpPr>
        <p:spPr>
          <a:xfrm>
            <a:off x="3647440" y="2277110"/>
            <a:ext cx="2385695" cy="108394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了解书本的背景知识</a:t>
            </a:r>
          </a:p>
        </p:txBody>
      </p:sp>
      <p:sp>
        <p:nvSpPr>
          <p:cNvPr id="12" name="椭圆 11"/>
          <p:cNvSpPr/>
          <p:nvPr/>
        </p:nvSpPr>
        <p:spPr>
          <a:xfrm>
            <a:off x="4788535" y="3284855"/>
            <a:ext cx="2480945" cy="1083945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2800" dirty="0"/>
              <a:t> </a:t>
            </a: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利用回目、概述性内容</a:t>
            </a:r>
          </a:p>
        </p:txBody>
      </p:sp>
      <p:sp>
        <p:nvSpPr>
          <p:cNvPr id="14" name="椭圆 13"/>
          <p:cNvSpPr/>
          <p:nvPr/>
        </p:nvSpPr>
        <p:spPr>
          <a:xfrm>
            <a:off x="5951855" y="4293235"/>
            <a:ext cx="2507615" cy="96901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精读与跳读</a:t>
            </a:r>
          </a:p>
        </p:txBody>
      </p:sp>
      <p:sp>
        <p:nvSpPr>
          <p:cNvPr id="15" name="流程图: 资料带 14"/>
          <p:cNvSpPr/>
          <p:nvPr/>
        </p:nvSpPr>
        <p:spPr>
          <a:xfrm>
            <a:off x="6882130" y="464185"/>
            <a:ext cx="3024505" cy="1330325"/>
          </a:xfrm>
          <a:prstGeom prst="flowChartPunchedTap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“精读和跳读”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内容的选择</a:t>
            </a:r>
          </a:p>
        </p:txBody>
      </p:sp>
      <p:sp>
        <p:nvSpPr>
          <p:cNvPr id="16" name="矩形 15"/>
          <p:cNvSpPr/>
          <p:nvPr/>
        </p:nvSpPr>
        <p:spPr>
          <a:xfrm>
            <a:off x="6881818" y="785794"/>
            <a:ext cx="153461" cy="342021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: 圆角 12"/>
          <p:cNvSpPr/>
          <p:nvPr/>
        </p:nvSpPr>
        <p:spPr>
          <a:xfrm>
            <a:off x="8472469" y="2124281"/>
            <a:ext cx="2132123" cy="32616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主要情节</a:t>
            </a:r>
            <a:endParaRPr lang="en-US" altLang="zh-CN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人物形象</a:t>
            </a:r>
            <a:endParaRPr lang="en-US" altLang="zh-CN" sz="32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小说主旨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79108" y="1484630"/>
            <a:ext cx="1131728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zh-CN" altLang="en-US" dirty="0"/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他见那些小妖齐上，慌了手脚，遮架不住，败了阵，回头就跑。原来是道路不平，未曾细看，忽被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蓏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萝藤绊了个踉跄。挣起来正走，又被个小妖，睡倒在地，扳着他脚跟，扑的又跌了个狗吃屎，被一群赶上按住，抓鬃毛，揪耳朵，扯着脚，拉着尾，扛扛抬抬，擒进洞去。（节选自《西游记》第32回）</a:t>
            </a:r>
          </a:p>
          <a:p>
            <a:pPr marL="0" indent="0" algn="l" fontAlgn="auto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2398" y="642918"/>
            <a:ext cx="5572164" cy="9220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怎样跳读与精读</a:t>
            </a:r>
          </a:p>
        </p:txBody>
      </p:sp>
      <p:sp>
        <p:nvSpPr>
          <p:cNvPr id="4" name="椭圆形标注 3"/>
          <p:cNvSpPr/>
          <p:nvPr/>
        </p:nvSpPr>
        <p:spPr>
          <a:xfrm>
            <a:off x="7755890" y="1704340"/>
            <a:ext cx="2355850" cy="1323340"/>
          </a:xfrm>
          <a:prstGeom prst="wedgeEllipseCallout">
            <a:avLst>
              <a:gd name="adj1" fmla="val -47113"/>
              <a:gd name="adj2" fmla="val 5044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err="1">
                <a:latin typeface="黑体" panose="02010609060101010101" pitchFamily="49" charset="-122"/>
                <a:ea typeface="黑体" panose="02010609060101010101" pitchFamily="49" charset="-122"/>
              </a:rPr>
              <a:t>luǒ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695325" y="1052195"/>
            <a:ext cx="10897870" cy="31038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zh-CN" altLang="en-US" dirty="0"/>
          </a:p>
          <a:p>
            <a:pPr marL="0" algn="l" fontAlgn="auto">
              <a:lnSpc>
                <a:spcPct val="125000"/>
              </a:lnSpc>
              <a:spcBef>
                <a:spcPts val="0"/>
              </a:spcBef>
              <a:buNone/>
            </a:pPr>
            <a:r>
              <a:rPr lang="zh-CN" altLang="en-US" sz="12800" dirty="0">
                <a:latin typeface="黑体" panose="02010609060101010101" pitchFamily="49" charset="-122"/>
                <a:ea typeface="黑体" panose="02010609060101010101" pitchFamily="49" charset="-122"/>
              </a:rPr>
              <a:t>2.话表齐天大圣到底是个妖猴，更不知官衔品从，也不较俸禄高低，但只注名便了。那齐天府下二司仙吏，早晚扶侍，只知日食三餐，夜眠一榻，无事牵萦，自由自在。闲时节会友游宫，交朋结义。见三清，称个“老”字；逢四帝，道个“陛下”。与那</a:t>
            </a:r>
            <a:r>
              <a:rPr lang="zh-CN" altLang="en-US" sz="12800" b="1" i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九曜星、五方将、二十八宿、四大天王、十二元辰、五方五老、普天星相、河汉群神</a:t>
            </a:r>
            <a:r>
              <a:rPr lang="zh-CN" altLang="en-US" sz="1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12800" dirty="0">
                <a:latin typeface="黑体" panose="02010609060101010101" pitchFamily="49" charset="-122"/>
                <a:ea typeface="黑体" panose="02010609060101010101" pitchFamily="49" charset="-122"/>
              </a:rPr>
              <a:t>俱只以弟兄相待，彼此称呼。今日东游，明日西荡，云去云来，行踪不定。（节选自《西游记》第5回）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79385" y="1340470"/>
            <a:ext cx="11358642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304800"/>
            <a:r>
              <a:rPr lang="en-US" sz="2800" b="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遂别了樵夫，径至芭蕉洞口，但见那两扇门紧闭牢关，洞外风光秀丽。好去处！正是那：</a:t>
            </a:r>
          </a:p>
          <a:p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山以石为骨，石作土之精。烟霞含宿润，苔藓助新青。嵯峨势耸欺蓬岛，幽静花香若海瀛。几树乔松栖野鹤，数株衰柳语山莺。诚然是千年古迹，万载仙踪。碧梧鸣彩凤，活水隐苍龙。曲径荜萝垂挂，石梯藤葛攀笼。猿啸翠岩忻月上，鸟啼高树喜晴空。两林竹荫凉如雨，一径花浓没绣绒。时见白云来远岫，略无定体漫随风。</a:t>
            </a:r>
          </a:p>
          <a:p>
            <a:pPr indent="304800"/>
            <a:r>
              <a:rPr lang="en-US" alt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行者上前叫：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“牛大哥，开门！开门！”（节选自《西游记》第</a:t>
            </a:r>
            <a:r>
              <a:rPr lang="en-US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59</a:t>
            </a:r>
            <a:r>
              <a:rPr lang="zh-CN" sz="2800" b="0" dirty="0">
                <a:latin typeface="黑体" panose="02010609060101010101" pitchFamily="49" charset="-122"/>
                <a:ea typeface="黑体" panose="02010609060101010101" pitchFamily="49" charset="-122"/>
              </a:rPr>
              <a:t>回）</a:t>
            </a:r>
            <a:endParaRPr lang="zh-CN" altLang="en-US" sz="2800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285" y="1341102"/>
            <a:ext cx="11001452" cy="3846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小结：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36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跳过与阅读目的无关（例如生僻字）或自己不感兴趣的内容。</a:t>
            </a:r>
            <a:endParaRPr lang="en-US" sz="36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sz="36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36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跳过不完全读懂的内容。</a:t>
            </a:r>
          </a:p>
          <a:p>
            <a:endParaRPr lang="zh-CN" altLang="en-US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127125" y="980758"/>
            <a:ext cx="9969535" cy="4351337"/>
          </a:xfrm>
        </p:spPr>
        <p:txBody>
          <a:bodyPr/>
          <a:lstStyle/>
          <a:p>
            <a:pPr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“三调芭蕉扇”片段深受读者喜爱，它有什么特点？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箭头: 五边形 5"/>
          <p:cNvSpPr/>
          <p:nvPr/>
        </p:nvSpPr>
        <p:spPr>
          <a:xfrm>
            <a:off x="2711450" y="2066290"/>
            <a:ext cx="175641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①情节</a:t>
            </a:r>
          </a:p>
        </p:txBody>
      </p:sp>
      <p:sp>
        <p:nvSpPr>
          <p:cNvPr id="7" name="流程图: 可选过程 6"/>
          <p:cNvSpPr/>
          <p:nvPr/>
        </p:nvSpPr>
        <p:spPr>
          <a:xfrm>
            <a:off x="4727877" y="2070726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紧凑跌宕</a:t>
            </a:r>
          </a:p>
        </p:txBody>
      </p:sp>
      <p:sp>
        <p:nvSpPr>
          <p:cNvPr id="9" name="箭头: 五边形 8"/>
          <p:cNvSpPr/>
          <p:nvPr/>
        </p:nvSpPr>
        <p:spPr>
          <a:xfrm>
            <a:off x="2700655" y="3071495"/>
            <a:ext cx="180022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②人物</a:t>
            </a:r>
          </a:p>
        </p:txBody>
      </p:sp>
      <p:sp>
        <p:nvSpPr>
          <p:cNvPr id="11" name="流程图: 可选过程 10"/>
          <p:cNvSpPr/>
          <p:nvPr/>
        </p:nvSpPr>
        <p:spPr>
          <a:xfrm>
            <a:off x="4727877" y="3013390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形象突出</a:t>
            </a:r>
          </a:p>
        </p:txBody>
      </p:sp>
      <p:sp>
        <p:nvSpPr>
          <p:cNvPr id="13" name="箭头: 五边形 12"/>
          <p:cNvSpPr/>
          <p:nvPr/>
        </p:nvSpPr>
        <p:spPr>
          <a:xfrm>
            <a:off x="2695575" y="4004945"/>
            <a:ext cx="172847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③场面</a:t>
            </a:r>
          </a:p>
        </p:txBody>
      </p:sp>
      <p:sp>
        <p:nvSpPr>
          <p:cNvPr id="15" name="流程图: 可选过程 14"/>
          <p:cNvSpPr/>
          <p:nvPr/>
        </p:nvSpPr>
        <p:spPr>
          <a:xfrm>
            <a:off x="4656122" y="3971929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宏大热闹</a:t>
            </a:r>
          </a:p>
        </p:txBody>
      </p:sp>
      <p:sp>
        <p:nvSpPr>
          <p:cNvPr id="17" name="箭头: 五边形 16"/>
          <p:cNvSpPr/>
          <p:nvPr/>
        </p:nvSpPr>
        <p:spPr>
          <a:xfrm>
            <a:off x="2737485" y="5013325"/>
            <a:ext cx="168656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④语言</a:t>
            </a:r>
          </a:p>
        </p:txBody>
      </p:sp>
      <p:sp>
        <p:nvSpPr>
          <p:cNvPr id="19" name="流程图: 可选过程 18"/>
          <p:cNvSpPr/>
          <p:nvPr/>
        </p:nvSpPr>
        <p:spPr>
          <a:xfrm>
            <a:off x="4656122" y="4941263"/>
            <a:ext cx="2193823" cy="805218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细致生动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ldLvl="0" animBg="1"/>
      <p:bldP spid="7" grpId="0" bldLvl="0" animBg="1"/>
      <p:bldP spid="9" grpId="0" bldLvl="0" animBg="1"/>
      <p:bldP spid="11" grpId="0" bldLvl="0" animBg="1"/>
      <p:bldP spid="13" grpId="0" bldLvl="0" animBg="1"/>
      <p:bldP spid="15" grpId="0" bldLvl="0" animBg="1"/>
      <p:bldP spid="17" grpId="0" bldLvl="0" animBg="1"/>
      <p:bldP spid="1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流程图: 可选过程 13"/>
          <p:cNvSpPr/>
          <p:nvPr/>
        </p:nvSpPr>
        <p:spPr>
          <a:xfrm>
            <a:off x="8111848" y="3285103"/>
            <a:ext cx="2193823" cy="838799"/>
          </a:xfrm>
          <a:prstGeom prst="flowChartAlternateProcess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人物内在的变化或成长</a:t>
            </a:r>
          </a:p>
        </p:txBody>
      </p:sp>
      <p:sp>
        <p:nvSpPr>
          <p:cNvPr id="15" name="加号 14"/>
          <p:cNvSpPr/>
          <p:nvPr/>
        </p:nvSpPr>
        <p:spPr>
          <a:xfrm>
            <a:off x="7463916" y="3339501"/>
            <a:ext cx="542624" cy="640767"/>
          </a:xfrm>
          <a:prstGeom prst="mathPlus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6" name="矩形: 圆角 5"/>
          <p:cNvSpPr/>
          <p:nvPr/>
        </p:nvSpPr>
        <p:spPr>
          <a:xfrm>
            <a:off x="2881290" y="500042"/>
            <a:ext cx="4219313" cy="105676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精读内容选择标准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11308" r="32598" b="21936"/>
          <a:stretch>
            <a:fillRect/>
          </a:stretch>
        </p:blipFill>
        <p:spPr bwMode="auto">
          <a:xfrm>
            <a:off x="1076960" y="1844675"/>
            <a:ext cx="1122680" cy="281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箭头: 五边形 25"/>
          <p:cNvSpPr/>
          <p:nvPr/>
        </p:nvSpPr>
        <p:spPr>
          <a:xfrm>
            <a:off x="3155315" y="2204720"/>
            <a:ext cx="1870075" cy="78740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①情节</a:t>
            </a:r>
          </a:p>
        </p:txBody>
      </p:sp>
      <p:sp>
        <p:nvSpPr>
          <p:cNvPr id="27" name="流程图: 可选过程 26"/>
          <p:cNvSpPr/>
          <p:nvPr/>
        </p:nvSpPr>
        <p:spPr>
          <a:xfrm>
            <a:off x="5087925" y="2132655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紧凑跌宕</a:t>
            </a:r>
          </a:p>
        </p:txBody>
      </p:sp>
      <p:sp>
        <p:nvSpPr>
          <p:cNvPr id="28" name="箭头: 五边形 27"/>
          <p:cNvSpPr/>
          <p:nvPr/>
        </p:nvSpPr>
        <p:spPr>
          <a:xfrm>
            <a:off x="3126105" y="3213100"/>
            <a:ext cx="187007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②人物</a:t>
            </a:r>
          </a:p>
        </p:txBody>
      </p:sp>
      <p:sp>
        <p:nvSpPr>
          <p:cNvPr id="29" name="流程图: 可选过程 28"/>
          <p:cNvSpPr/>
          <p:nvPr/>
        </p:nvSpPr>
        <p:spPr>
          <a:xfrm>
            <a:off x="5092370" y="3213143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形象突出</a:t>
            </a:r>
          </a:p>
        </p:txBody>
      </p:sp>
      <p:sp>
        <p:nvSpPr>
          <p:cNvPr id="30" name="箭头: 五边形 29"/>
          <p:cNvSpPr/>
          <p:nvPr/>
        </p:nvSpPr>
        <p:spPr>
          <a:xfrm>
            <a:off x="3155950" y="4305935"/>
            <a:ext cx="1869440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③场面</a:t>
            </a:r>
          </a:p>
        </p:txBody>
      </p:sp>
      <p:sp>
        <p:nvSpPr>
          <p:cNvPr id="31" name="流程图: 可选过程 30"/>
          <p:cNvSpPr/>
          <p:nvPr/>
        </p:nvSpPr>
        <p:spPr>
          <a:xfrm>
            <a:off x="5127295" y="4189970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宏大热闹</a:t>
            </a:r>
          </a:p>
        </p:txBody>
      </p:sp>
      <p:sp>
        <p:nvSpPr>
          <p:cNvPr id="32" name="箭头: 五边形 31"/>
          <p:cNvSpPr/>
          <p:nvPr/>
        </p:nvSpPr>
        <p:spPr>
          <a:xfrm>
            <a:off x="3155315" y="5252085"/>
            <a:ext cx="1870075" cy="80518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④语言</a:t>
            </a:r>
          </a:p>
        </p:txBody>
      </p:sp>
      <p:sp>
        <p:nvSpPr>
          <p:cNvPr id="33" name="流程图: 可选过程 32"/>
          <p:cNvSpPr/>
          <p:nvPr/>
        </p:nvSpPr>
        <p:spPr>
          <a:xfrm>
            <a:off x="5127295" y="5166162"/>
            <a:ext cx="2193823" cy="805218"/>
          </a:xfrm>
          <a:prstGeom prst="flowChartAlternateProcess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细致生动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109728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sz="4000" dirty="0"/>
              <a:t>      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dirty="0">
                <a:latin typeface="Calibri" panose="020F0502020204030204" charset="0"/>
                <a:ea typeface="宋体" panose="02010600030101010101" pitchFamily="2" charset="-122"/>
              </a:rPr>
              <a:t>     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孙悟空借芭蕉扇为什么会遭到拒绝？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一借芭蕉扇被骗后沙僧、猪八戒、唐僧三人关于是否“西行”的对话，表现了各自怎样的心理？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   3.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精读就是鉴赏。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想一想，孙悟空、罗刹女的语言各有什么特点？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24298" y="500042"/>
            <a:ext cx="40479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怎样精读？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38150" y="928670"/>
            <a:ext cx="110014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孙悟空借芭蕉扇为什么会遭到拒绝？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09654" y="2571744"/>
            <a:ext cx="95726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罗刹道：“你这泼猴！既有兄弟之亲，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如何坑陷我子？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”行者佯问道：“令郎是谁？”罗刹道：“我儿是号山枯松涧火云洞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圣婴大王红孩儿，被你倾了。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我们正没处寻你报仇，你今上门纳命，我肯饶你！”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836" y="1071546"/>
            <a:ext cx="110014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一借芭蕉扇被骗后沙僧、猪八戒、唐僧三人关于是否“西行”的对话，表现了各自怎样的心理？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09588" y="3643314"/>
            <a:ext cx="10429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沙僧认为“进退两难”，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深为取经前途担忧；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猪八戒想“拣无火处走”，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其一贯的“散伙”想法再次复燃；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唐僧“只欲往有经处去”，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表达了坚定不移的取经决心。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15480" y="4725144"/>
            <a:ext cx="792961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孙悟空的话　　　　　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机智善变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罗刹女的话　　　　　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泼辣犀利</a:t>
            </a:r>
          </a:p>
          <a:p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67408" y="1196752"/>
            <a:ext cx="106442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3.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精读就是鉴赏。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孙悟空、罗刹女的语言各有什么特点？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1055370" y="2277110"/>
            <a:ext cx="10089515" cy="2953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罗刹道：“你这泼猴！既有兄弟之亲，如何坑陷我子？</a:t>
            </a: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</a:p>
          <a:p>
            <a:r>
              <a:rPr lang="zh-CN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孙悟空佯问道：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令郎是谁？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zh-CN" sz="24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罗刹道：“你这个巧嘴泼猴！</a:t>
            </a:r>
            <a:endParaRPr lang="en-US" altLang="zh-CN" sz="2400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zh-CN" sz="2400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我那儿虽不伤命，再怎么生得到我的跟前，几时能见一面？”</a:t>
            </a:r>
          </a:p>
          <a:p>
            <a:r>
              <a:rPr lang="zh-CN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行者笑道：“嫂嫂要见令郎，有何难处？你且把扇子借我，扇息了火，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</a:p>
          <a:p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送我师父过去，我就到南海菩萨处请他来见你。”</a:t>
            </a:r>
            <a:endParaRPr lang="zh-CN" alt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dirty="0"/>
              <a:t> </a:t>
            </a:r>
            <a:endParaRPr lang="zh-CN" altLang="zh-CN" sz="2400" dirty="0"/>
          </a:p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2398" y="571480"/>
            <a:ext cx="1150151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作业：</a:t>
            </a:r>
            <a:endParaRPr lang="en-US" altLang="zh-CN" sz="40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用精读和跳读的方法阅读第六十回和六十一回</a:t>
            </a:r>
            <a:r>
              <a:rPr lang="en-US" altLang="zh-CN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孙行者二调芭蕉扇</a:t>
            </a:r>
            <a:r>
              <a:rPr lang="en-US" altLang="zh-CN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》《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孙行者三调芭蕉扇</a:t>
            </a:r>
            <a:r>
              <a:rPr lang="en-US" altLang="zh-CN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，完成精读读书笔记卡的制作。</a:t>
            </a:r>
          </a:p>
        </p:txBody>
      </p:sp>
      <p:pic>
        <p:nvPicPr>
          <p:cNvPr id="3" name="图片 2" descr="VHV(`{NQH4{X(96UHMWCGM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024034" y="2928934"/>
            <a:ext cx="8332470" cy="31432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1309654" y="1071546"/>
            <a:ext cx="10388615" cy="2203450"/>
          </a:xfrm>
        </p:spPr>
        <p:txBody>
          <a:bodyPr rtlCol="0" anchor="ctr">
            <a:noAutofit/>
          </a:bodyPr>
          <a:lstStyle/>
          <a:p>
            <a:pPr marL="0" indent="0" algn="ctr">
              <a:buNone/>
              <a:defRPr/>
            </a:pPr>
            <a:r>
              <a:rPr lang="zh-CN" altLang="en-US" sz="12000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 谢 观 看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/>
        </p:nvSpPr>
        <p:spPr>
          <a:xfrm>
            <a:off x="839753" y="1196328"/>
            <a:ext cx="10363200" cy="14700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algn="ctr" fontAlgn="auto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CN" sz="176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17600" b="1" dirty="0">
                <a:latin typeface="黑体" panose="02010609060101010101" pitchFamily="49" charset="-122"/>
                <a:ea typeface="黑体" panose="02010609060101010101" pitchFamily="49" charset="-122"/>
              </a:rPr>
              <a:t>西游记</a:t>
            </a:r>
            <a:r>
              <a:rPr lang="en-US" altLang="zh-CN" sz="176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17600" b="1" dirty="0">
                <a:latin typeface="黑体" panose="02010609060101010101" pitchFamily="49" charset="-122"/>
                <a:ea typeface="黑体" panose="02010609060101010101" pitchFamily="49" charset="-122"/>
              </a:rPr>
              <a:t>导读</a:t>
            </a:r>
            <a:endParaRPr lang="en-US" altLang="zh-CN" sz="17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fontAlgn="auto">
              <a:lnSpc>
                <a:spcPct val="150000"/>
              </a:lnSpc>
              <a:spcBef>
                <a:spcPct val="0"/>
              </a:spcBef>
              <a:defRPr/>
            </a:pPr>
            <a:r>
              <a:rPr lang="zh-CN" altLang="en-US" sz="17600" b="1" dirty="0">
                <a:latin typeface="黑体" panose="02010609060101010101" pitchFamily="49" charset="-122"/>
                <a:ea typeface="黑体" panose="02010609060101010101" pitchFamily="49" charset="-122"/>
              </a:rPr>
              <a:t>课 堂 答 疑</a:t>
            </a:r>
            <a:endParaRPr lang="en-US" altLang="zh-CN" sz="17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7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96000" y="0"/>
            <a:ext cx="6096000" cy="9531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七年级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统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编版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语文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第六单元</a:t>
            </a:r>
            <a:b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09984" y="3857628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广州市一中外国语学校  徐思慧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10972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4000" dirty="0"/>
              <a:t>      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精读就是细读。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4000" dirty="0">
                <a:latin typeface="Calibri" panose="020F0502020204030204" charset="0"/>
                <a:ea typeface="宋体" panose="02010600030101010101" pitchFamily="2" charset="-122"/>
              </a:rPr>
              <a:t>      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孙悟空假装是牛魔王骗得了扇子，为什么又失掉了？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   2.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精读就是精思。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为什么第三次借芭蕉扇能够成功？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   3.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精读就是鉴赏。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片段中的孙悟空是一个怎样的形象？</a:t>
            </a:r>
            <a:endParaRPr lang="zh-CN" altLang="en-US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35760" y="548680"/>
            <a:ext cx="40479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怎样精读？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09588" y="1357298"/>
            <a:ext cx="104299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孙悟空假装是牛魔王骗得了扇子，为什么又失掉了？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09654" y="2500306"/>
            <a:ext cx="92869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           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粗心毛糙：拿了扇子由于性急，只知道扇子变大的口诀，却不问如何使它变小；不能识破魔王假装八戒。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09720" y="1357298"/>
            <a:ext cx="7109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为什么第三次借芭蕉扇能够成功？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81026" y="3000372"/>
            <a:ext cx="107871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善于合作，借助外部力量：叫来猪八戒，又请来众神（二郎神、哪吒）；英勇善战。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09786" y="642918"/>
            <a:ext cx="75713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片段中的孙悟空是一个怎样的形象？</a:t>
            </a:r>
            <a:endParaRPr lang="zh-CN" alt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881026" y="1357298"/>
            <a:ext cx="103585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机智：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利用牛魔王的身份巧妙地借助了芭蕉扇，可见悟 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空八面玲珑，聪敏机灵。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重情义：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第三次借芭蕉扇直接变成小虫进入铁扇公主腹中    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也是为了百姓无可奈何，最后除去狐狸精，暴打牛  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魔王也是迫于无奈，才大打出手。悟空是个心地极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善良。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勇敢：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勇敢地去挑战自我孙悟空每次去借芭蕉扇的时候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都会遇到种种困难，可是他不放弃，坚持不懈。用 </a:t>
            </a:r>
            <a:endParaRPr lang="en-US" altLang="zh-CN" sz="3200" dirty="0">
              <a:solidFill>
                <a:srgbClr val="00206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200" dirty="0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他那超凡的耐心在第三次终于借到了芭蕉扇。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1095340" y="1071546"/>
            <a:ext cx="10388615" cy="2203450"/>
          </a:xfrm>
        </p:spPr>
        <p:txBody>
          <a:bodyPr rtlCol="0" anchor="ctr">
            <a:noAutofit/>
          </a:bodyPr>
          <a:lstStyle/>
          <a:p>
            <a:pPr marL="0" indent="0" algn="ctr">
              <a:buNone/>
              <a:defRPr/>
            </a:pPr>
            <a:r>
              <a:rPr lang="zh-CN" altLang="en-US" sz="12000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 谢 观 看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485,&quot;width&quot;:852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2228</Words>
  <Application>Microsoft Office PowerPoint</Application>
  <PresentationFormat>宽屏</PresentationFormat>
  <Paragraphs>172</Paragraphs>
  <Slides>32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1" baseType="lpstr">
      <vt:lpstr>黑体</vt:lpstr>
      <vt:lpstr>华文新魏</vt:lpstr>
      <vt:lpstr>楷体</vt:lpstr>
      <vt:lpstr>隶书</vt:lpstr>
      <vt:lpstr>微软雅黑</vt:lpstr>
      <vt:lpstr>Arial</vt:lpstr>
      <vt:lpstr>Calibri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Yan .</cp:lastModifiedBy>
  <cp:revision>341</cp:revision>
  <dcterms:created xsi:type="dcterms:W3CDTF">2020-11-10T08:42:00Z</dcterms:created>
  <dcterms:modified xsi:type="dcterms:W3CDTF">2021-09-27T01:46:52Z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800CD9EA6F894B8FB8A7C9AB57E21D79</vt:lpwstr>
  </property>
  <property fmtid="{D5CDD505-2E9C-101B-9397-08002B2CF9AE}" pid="3" name="KSOProductBuildVer">
    <vt:lpwstr>2052-11.1.0.10502</vt:lpwstr>
  </property>
</Properties>
</file>