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1" r:id="rId4"/>
    <p:sldId id="260" r:id="rId5"/>
    <p:sldId id="263" r:id="rId6"/>
    <p:sldId id="262" r:id="rId7"/>
    <p:sldId id="264" r:id="rId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8E4"/>
    <a:srgbClr val="F5F6DE"/>
    <a:srgbClr val="EDEEC4"/>
    <a:srgbClr val="E9EAB4"/>
    <a:srgbClr val="E4E4BA"/>
    <a:srgbClr val="006600"/>
    <a:srgbClr val="00CC66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170" autoAdjust="0"/>
  </p:normalViewPr>
  <p:slideViewPr>
    <p:cSldViewPr>
      <p:cViewPr varScale="1">
        <p:scale>
          <a:sx n="69" d="100"/>
          <a:sy n="69" d="100"/>
        </p:scale>
        <p:origin x="-1340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4B362-6003-478D-B262-D2624B0410C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5A84CE-9AD5-4296-845B-1432C9917C8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3867C-74CE-4B8A-8567-1BF7290EF8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31D18-24AA-4EC7-BE81-CEDE03A5763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8444B-1C82-475B-BBF9-604C85A3AFF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DAF98-5CE1-47F6-9D0B-BC1CE677F15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E2C73-A1C3-44A9-9B97-211B8F5B72B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69AD6-8C95-4C2A-92FB-E0BD01D6F0C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5F9DD-D65C-43B7-820E-E730D2787D7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3E4C5-CAD4-45FE-8167-C77FF73BE8B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6E67F-2866-485C-A636-4EDB156760B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235F16-7C00-4797-AB48-F020B94C2DA9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5000" t="20000" r="48750" b="70000"/>
          <a:stretch>
            <a:fillRect/>
          </a:stretch>
        </p:blipFill>
        <p:spPr bwMode="auto">
          <a:xfrm>
            <a:off x="1142999" y="457200"/>
            <a:ext cx="308186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371600" y="1752600"/>
            <a:ext cx="6705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400" b="1" dirty="0" smtClean="0">
                <a:latin typeface="+mj-lt"/>
              </a:rPr>
              <a:t>1</a:t>
            </a:r>
            <a:r>
              <a:rPr lang="zh-CN" altLang="en-US" sz="2400" b="1" dirty="0" smtClean="0">
                <a:latin typeface="+mj-lt"/>
              </a:rPr>
              <a:t>、学会定义变量并赋值</a:t>
            </a:r>
            <a:endParaRPr lang="en-US" altLang="zh-CN" sz="2400" b="1" dirty="0" smtClean="0"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zh-CN" sz="2400" b="1" dirty="0" smtClean="0">
                <a:latin typeface="+mj-lt"/>
              </a:rPr>
              <a:t>2</a:t>
            </a:r>
            <a:r>
              <a:rPr lang="zh-CN" altLang="en-US" sz="2400" b="1" dirty="0" smtClean="0">
                <a:latin typeface="+mj-lt"/>
              </a:rPr>
              <a:t>、学会使用</a:t>
            </a:r>
            <a:r>
              <a:rPr lang="en-US" altLang="zh-CN" sz="2400" b="1" dirty="0" smtClean="0">
                <a:latin typeface="+mj-lt"/>
              </a:rPr>
              <a:t>input()</a:t>
            </a:r>
            <a:r>
              <a:rPr lang="zh-CN" altLang="en-US" sz="2400" b="1" dirty="0" smtClean="0">
                <a:latin typeface="+mj-lt"/>
              </a:rPr>
              <a:t>函数输入数据</a:t>
            </a:r>
            <a:endParaRPr lang="en-US" altLang="zh-CN" sz="2400" b="1" dirty="0" smtClean="0"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zh-CN" sz="2400" b="1" dirty="0" smtClean="0">
                <a:latin typeface="+mj-lt"/>
              </a:rPr>
              <a:t>3</a:t>
            </a:r>
            <a:r>
              <a:rPr lang="zh-CN" altLang="en-US" sz="2400" b="1" dirty="0" smtClean="0">
                <a:latin typeface="+mj-lt"/>
              </a:rPr>
              <a:t>、学会使用注释语句增加程序的可读性</a:t>
            </a:r>
            <a:endParaRPr lang="zh-CN" altLang="en-US" sz="24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9375" t="16462" r="44112" b="79005"/>
          <a:stretch>
            <a:fillRect/>
          </a:stretch>
        </p:blipFill>
        <p:spPr bwMode="auto">
          <a:xfrm>
            <a:off x="609599" y="609600"/>
            <a:ext cx="3962401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219200" y="3124200"/>
            <a:ext cx="6886822" cy="25939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使用赋值命令“</a:t>
            </a:r>
            <a:r>
              <a:rPr lang="en-US" altLang="zh-CN" sz="2800" b="1" dirty="0" smtClean="0"/>
              <a:t>=</a:t>
            </a:r>
            <a:r>
              <a:rPr lang="zh-CN" altLang="en-US" sz="2800" b="1" dirty="0" smtClean="0"/>
              <a:t>”将数据存放到变量中。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C00000"/>
                </a:solidFill>
              </a:rPr>
              <a:t>注意与数学表达的区别：</a:t>
            </a:r>
            <a:endParaRPr lang="en-US" altLang="zh-CN" sz="2800" b="1" dirty="0" smtClean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C00000"/>
                </a:solidFill>
              </a:rPr>
              <a:t>数学      </a:t>
            </a:r>
            <a:r>
              <a:rPr lang="en-US" altLang="zh-CN" sz="2800" b="1" dirty="0" smtClean="0">
                <a:solidFill>
                  <a:srgbClr val="C00000"/>
                </a:solidFill>
              </a:rPr>
              <a:t>3+5=8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C00000"/>
                </a:solidFill>
              </a:rPr>
              <a:t>程序      </a:t>
            </a:r>
            <a:r>
              <a:rPr lang="en-US" altLang="zh-CN" sz="2800" b="1" dirty="0" smtClean="0">
                <a:solidFill>
                  <a:srgbClr val="C00000"/>
                </a:solidFill>
              </a:rPr>
              <a:t>X=3+5    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592" t="34591" r="21678" b="51813"/>
          <a:stretch>
            <a:fillRect/>
          </a:stretch>
        </p:blipFill>
        <p:spPr bwMode="auto">
          <a:xfrm>
            <a:off x="990600" y="1447800"/>
            <a:ext cx="7518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9200" y="1295400"/>
            <a:ext cx="7162800" cy="3352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/>
              <a:t>1</a:t>
            </a:r>
            <a:r>
              <a:rPr lang="zh-CN" altLang="en-US" sz="2800" dirty="0" smtClean="0"/>
              <a:t>、连续给多个变量赋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相同</a:t>
            </a:r>
            <a:r>
              <a:rPr lang="zh-CN" altLang="en-US" sz="2800" dirty="0" smtClean="0"/>
              <a:t>的值：</a:t>
            </a:r>
            <a:endParaRPr lang="en-US" altLang="zh-CN" sz="2800" dirty="0" smtClean="0"/>
          </a:p>
          <a:p>
            <a:pPr>
              <a:lnSpc>
                <a:spcPct val="150000"/>
              </a:lnSpc>
            </a:pPr>
            <a:r>
              <a:rPr lang="en-US" altLang="zh-CN" sz="2800" dirty="0" smtClean="0"/>
              <a:t> </a:t>
            </a:r>
            <a:r>
              <a:rPr lang="en-US" altLang="zh-CN" sz="2800" dirty="0" smtClean="0"/>
              <a:t>     x=y=z=“</a:t>
            </a:r>
            <a:r>
              <a:rPr lang="zh-CN" altLang="en-US" sz="2800" dirty="0" smtClean="0"/>
              <a:t>我们</a:t>
            </a:r>
            <a:r>
              <a:rPr lang="en-US" altLang="zh-CN" sz="2800" dirty="0" smtClean="0"/>
              <a:t>”*2</a:t>
            </a:r>
          </a:p>
          <a:p>
            <a:pPr>
              <a:lnSpc>
                <a:spcPct val="150000"/>
              </a:lnSpc>
            </a:pPr>
            <a:endParaRPr lang="en-US" altLang="zh-CN" sz="2800" dirty="0" smtClean="0"/>
          </a:p>
          <a:p>
            <a:pPr>
              <a:lnSpc>
                <a:spcPct val="150000"/>
              </a:lnSpc>
            </a:pPr>
            <a:r>
              <a:rPr lang="en-US" altLang="zh-CN" sz="2800" dirty="0" smtClean="0"/>
              <a:t>2</a:t>
            </a:r>
            <a:r>
              <a:rPr lang="zh-CN" altLang="en-US" sz="2800" dirty="0" smtClean="0"/>
              <a:t>、</a:t>
            </a:r>
            <a:r>
              <a:rPr lang="zh-CN" altLang="en-US" sz="2800" dirty="0" smtClean="0"/>
              <a:t>连续给多个变量</a:t>
            </a:r>
            <a:r>
              <a:rPr lang="zh-CN" altLang="en-US" sz="2800" dirty="0" smtClean="0"/>
              <a:t>赋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不同</a:t>
            </a:r>
            <a:r>
              <a:rPr lang="zh-CN" altLang="en-US" sz="2800" dirty="0" smtClean="0"/>
              <a:t>的值</a:t>
            </a:r>
            <a:r>
              <a:rPr lang="zh-CN" altLang="en-US" sz="2800" dirty="0" smtClean="0"/>
              <a:t>：</a:t>
            </a:r>
            <a:endParaRPr lang="en-US" altLang="zh-CN" sz="2800" dirty="0" smtClean="0"/>
          </a:p>
          <a:p>
            <a:pPr>
              <a:lnSpc>
                <a:spcPct val="150000"/>
              </a:lnSpc>
            </a:pPr>
            <a:r>
              <a:rPr lang="en-US" altLang="zh-CN" sz="2800" dirty="0" smtClean="0"/>
              <a:t>      </a:t>
            </a:r>
            <a:r>
              <a:rPr lang="en-US" altLang="zh-CN" sz="2800" dirty="0" err="1" smtClean="0"/>
              <a:t>x,y,z</a:t>
            </a:r>
            <a:r>
              <a:rPr lang="en-US" altLang="zh-CN" sz="2800" dirty="0" smtClean="0"/>
              <a:t>=“</a:t>
            </a:r>
            <a:r>
              <a:rPr lang="zh-CN" altLang="en-US" sz="2800" dirty="0" smtClean="0"/>
              <a:t>我们</a:t>
            </a:r>
            <a:r>
              <a:rPr lang="en-US" altLang="zh-CN" sz="2800" dirty="0" smtClean="0"/>
              <a:t>”,”</a:t>
            </a:r>
            <a:r>
              <a:rPr lang="zh-CN" altLang="en-US" sz="2800" dirty="0" smtClean="0"/>
              <a:t>你们</a:t>
            </a:r>
            <a:r>
              <a:rPr lang="en-US" altLang="zh-CN" sz="2800" dirty="0" smtClean="0"/>
              <a:t>”,”</a:t>
            </a:r>
            <a:r>
              <a:rPr lang="zh-CN" altLang="en-US" sz="2800" dirty="0" smtClean="0"/>
              <a:t>他们</a:t>
            </a:r>
            <a:r>
              <a:rPr lang="en-US" altLang="zh-CN" sz="2800" dirty="0" smtClean="0"/>
              <a:t>”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5625" t="26667" r="11250" b="22222"/>
          <a:stretch>
            <a:fillRect/>
          </a:stretch>
        </p:blipFill>
        <p:spPr bwMode="auto">
          <a:xfrm>
            <a:off x="76200" y="838200"/>
            <a:ext cx="89916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5000" t="33333" r="19899" b="40306"/>
          <a:stretch>
            <a:fillRect/>
          </a:stretch>
        </p:blipFill>
        <p:spPr bwMode="auto">
          <a:xfrm>
            <a:off x="990600" y="1600200"/>
            <a:ext cx="6553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762000" y="3976807"/>
            <a:ext cx="80010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 smtClean="0"/>
              <a:t> 2</a:t>
            </a:r>
            <a:r>
              <a:rPr lang="zh-CN" altLang="en-US" sz="2000" b="1" dirty="0" smtClean="0"/>
              <a:t>、输出语句</a:t>
            </a:r>
            <a:r>
              <a:rPr lang="en-US" altLang="zh-CN" sz="2000" b="1" dirty="0" smtClean="0"/>
              <a:t>print</a:t>
            </a:r>
            <a:r>
              <a:rPr lang="en-US" altLang="zh-CN" sz="2000" b="1" dirty="0" smtClean="0"/>
              <a:t>()</a:t>
            </a:r>
            <a:r>
              <a:rPr lang="zh-CN" altLang="en-US" sz="2000" b="1" dirty="0" smtClean="0"/>
              <a:t>函数的用法格式：</a:t>
            </a:r>
            <a:endParaRPr lang="en-US" altLang="zh-CN" sz="2000" b="1" dirty="0" smtClean="0"/>
          </a:p>
          <a:p>
            <a:pPr>
              <a:lnSpc>
                <a:spcPct val="150000"/>
              </a:lnSpc>
            </a:pPr>
            <a:r>
              <a:rPr lang="zh-CN" altLang="en-US" dirty="0" smtClean="0"/>
              <a:t>               </a:t>
            </a:r>
            <a:r>
              <a:rPr lang="zh-CN" altLang="en-US" b="1" dirty="0" smtClean="0"/>
              <a:t>格式：</a:t>
            </a:r>
            <a:r>
              <a:rPr lang="en-US" altLang="zh-CN" dirty="0" smtClean="0"/>
              <a:t>   print</a:t>
            </a:r>
            <a:r>
              <a:rPr lang="en-US" altLang="zh-CN" dirty="0" smtClean="0"/>
              <a:t>(</a:t>
            </a:r>
            <a:r>
              <a:rPr lang="zh-CN" altLang="en-US" dirty="0" smtClean="0"/>
              <a:t>表达式</a:t>
            </a:r>
            <a:r>
              <a:rPr lang="en-US" altLang="zh-CN" dirty="0" smtClean="0"/>
              <a:t>1</a:t>
            </a:r>
            <a:r>
              <a:rPr lang="zh-CN" altLang="en-US" dirty="0" smtClean="0"/>
              <a:t>，表达式</a:t>
            </a:r>
            <a:r>
              <a:rPr lang="en-US" altLang="zh-CN" dirty="0" smtClean="0"/>
              <a:t>2</a:t>
            </a:r>
            <a:r>
              <a:rPr lang="zh-CN" altLang="en-US" dirty="0" smtClean="0"/>
              <a:t>，</a:t>
            </a:r>
            <a:r>
              <a:rPr lang="en-US" altLang="zh-CN" dirty="0" smtClean="0"/>
              <a:t>……)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/>
              <a:t>               功能：   </a:t>
            </a:r>
            <a:r>
              <a:rPr lang="zh-CN" altLang="en-US" dirty="0" smtClean="0"/>
              <a:t>输出表达式的结果。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en-US" altLang="zh-CN" dirty="0" smtClean="0"/>
              <a:t> </a:t>
            </a:r>
            <a:r>
              <a:rPr lang="en-US" altLang="zh-CN" dirty="0" smtClean="0"/>
              <a:t>      </a:t>
            </a:r>
            <a:r>
              <a:rPr lang="zh-CN" altLang="en-US" dirty="0" smtClean="0"/>
              <a:t>表达式可以是算术表达式、字符串表达式。如果</a:t>
            </a:r>
            <a:r>
              <a:rPr lang="zh-CN" altLang="en-US" dirty="0" smtClean="0"/>
              <a:t>是</a:t>
            </a:r>
            <a:r>
              <a:rPr lang="zh-CN" altLang="en-US" dirty="0" smtClean="0"/>
              <a:t>字符串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en-US" altLang="zh-CN" dirty="0" smtClean="0"/>
              <a:t> </a:t>
            </a:r>
            <a:r>
              <a:rPr lang="en-US" altLang="zh-CN" dirty="0" smtClean="0"/>
              <a:t>      </a:t>
            </a:r>
            <a:r>
              <a:rPr lang="zh-CN" altLang="en-US" dirty="0" smtClean="0"/>
              <a:t>则</a:t>
            </a:r>
            <a:r>
              <a:rPr lang="zh-CN" altLang="en-US" dirty="0" smtClean="0"/>
              <a:t>需要使用引号括</a:t>
            </a:r>
            <a:r>
              <a:rPr lang="zh-CN" altLang="en-US" dirty="0" smtClean="0"/>
              <a:t>起来。</a:t>
            </a:r>
            <a:endParaRPr lang="zh-CN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29375" t="16377" r="43832" b="78695"/>
          <a:stretch>
            <a:fillRect/>
          </a:stretch>
        </p:blipFill>
        <p:spPr bwMode="auto">
          <a:xfrm>
            <a:off x="304800" y="304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762000" y="990600"/>
            <a:ext cx="44791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 smtClean="0"/>
              <a:t>1</a:t>
            </a:r>
            <a:r>
              <a:rPr lang="zh-CN" altLang="en-US" sz="2000" b="1" dirty="0" smtClean="0"/>
              <a:t>、输入语句</a:t>
            </a:r>
            <a:r>
              <a:rPr lang="en-US" altLang="zh-CN" sz="2000" b="1" dirty="0" smtClean="0"/>
              <a:t>input()</a:t>
            </a:r>
            <a:r>
              <a:rPr lang="zh-CN" altLang="en-US" sz="2000" b="1" dirty="0" smtClean="0"/>
              <a:t>函数的用法格式：</a:t>
            </a:r>
            <a:endParaRPr lang="en-US" altLang="zh-CN" sz="2000" b="1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 l="29375" t="16297" r="47292" b="78518"/>
          <a:stretch>
            <a:fillRect/>
          </a:stretch>
        </p:blipFill>
        <p:spPr bwMode="auto">
          <a:xfrm>
            <a:off x="609600" y="457200"/>
            <a:ext cx="426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750" t="58889" r="19375" b="28889"/>
          <a:stretch>
            <a:fillRect/>
          </a:stretch>
        </p:blipFill>
        <p:spPr bwMode="auto">
          <a:xfrm>
            <a:off x="685800" y="1295400"/>
            <a:ext cx="779318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685800"/>
            <a:ext cx="2525050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/>
              <a:t>求圆的面积</a:t>
            </a:r>
            <a:r>
              <a:rPr lang="zh-CN" altLang="en-US" sz="2000" b="1" dirty="0" smtClean="0">
                <a:solidFill>
                  <a:srgbClr val="C00000"/>
                </a:solidFill>
              </a:rPr>
              <a:t>程序一</a:t>
            </a:r>
            <a:r>
              <a:rPr lang="zh-CN" altLang="en-US" sz="2000" b="1" dirty="0" smtClean="0"/>
              <a:t>：</a:t>
            </a:r>
            <a:endParaRPr lang="en-US" altLang="zh-CN" sz="2000" b="1" dirty="0" smtClean="0"/>
          </a:p>
          <a:p>
            <a:endParaRPr lang="en-US" altLang="zh-CN" sz="2000" b="1" dirty="0" smtClean="0"/>
          </a:p>
          <a:p>
            <a:r>
              <a:rPr lang="en-US" altLang="zh-CN" sz="2000" dirty="0" smtClean="0"/>
              <a:t>r=100</a:t>
            </a:r>
          </a:p>
          <a:p>
            <a:r>
              <a:rPr lang="en-US" altLang="zh-CN" sz="2000" dirty="0" smtClean="0"/>
              <a:t>s=3.14*r*r</a:t>
            </a:r>
          </a:p>
          <a:p>
            <a:r>
              <a:rPr lang="en-US" altLang="zh-CN" sz="2000" dirty="0" smtClean="0"/>
              <a:t>print(“</a:t>
            </a:r>
            <a:r>
              <a:rPr lang="zh-CN" altLang="en-US" sz="2000" dirty="0" smtClean="0"/>
              <a:t>圆的面积</a:t>
            </a:r>
            <a:r>
              <a:rPr lang="en-US" altLang="zh-CN" sz="2000" dirty="0" smtClean="0"/>
              <a:t>s=“,s)</a:t>
            </a:r>
            <a:endParaRPr lang="zh-CN" altLang="en-US" sz="2000" dirty="0" smtClean="0"/>
          </a:p>
        </p:txBody>
      </p:sp>
      <p:sp>
        <p:nvSpPr>
          <p:cNvPr id="3" name="矩形 2"/>
          <p:cNvSpPr/>
          <p:nvPr/>
        </p:nvSpPr>
        <p:spPr>
          <a:xfrm>
            <a:off x="4648200" y="685800"/>
            <a:ext cx="3950120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/>
              <a:t>求圆的面积</a:t>
            </a:r>
            <a:r>
              <a:rPr lang="zh-CN" altLang="en-US" sz="2000" b="1" dirty="0" smtClean="0">
                <a:solidFill>
                  <a:srgbClr val="C00000"/>
                </a:solidFill>
              </a:rPr>
              <a:t>程序二：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en-US" altLang="zh-CN" sz="2000" dirty="0" smtClean="0"/>
              <a:t>r=float(input('</a:t>
            </a:r>
            <a:r>
              <a:rPr lang="zh-CN" altLang="en-US" sz="2000" dirty="0" smtClean="0"/>
              <a:t>请输入圆的半径：</a:t>
            </a:r>
            <a:r>
              <a:rPr lang="en-US" altLang="zh-CN" sz="2000" dirty="0" smtClean="0"/>
              <a:t>'))</a:t>
            </a:r>
          </a:p>
          <a:p>
            <a:r>
              <a:rPr lang="en-US" altLang="zh-CN" sz="2000" dirty="0" smtClean="0"/>
              <a:t>s=3.14*r*r</a:t>
            </a:r>
          </a:p>
          <a:p>
            <a:r>
              <a:rPr lang="en-US" altLang="zh-CN" sz="2000" dirty="0" smtClean="0"/>
              <a:t>print(“</a:t>
            </a:r>
            <a:r>
              <a:rPr lang="zh-CN" altLang="en-US" sz="2000" dirty="0" smtClean="0"/>
              <a:t>圆的面积</a:t>
            </a:r>
            <a:r>
              <a:rPr lang="en-US" altLang="zh-CN" sz="2000" dirty="0" smtClean="0"/>
              <a:t>s=“,s)</a:t>
            </a:r>
            <a:endParaRPr lang="zh-CN" altLang="en-US" sz="2000" dirty="0" smtClean="0"/>
          </a:p>
        </p:txBody>
      </p:sp>
      <p:sp>
        <p:nvSpPr>
          <p:cNvPr id="4" name="矩形 3"/>
          <p:cNvSpPr/>
          <p:nvPr/>
        </p:nvSpPr>
        <p:spPr>
          <a:xfrm>
            <a:off x="152400" y="3276600"/>
            <a:ext cx="8991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/>
              <a:t>求圆的面积</a:t>
            </a:r>
            <a:r>
              <a:rPr lang="zh-CN" altLang="en-US" sz="2000" b="1" dirty="0" smtClean="0">
                <a:solidFill>
                  <a:srgbClr val="C00000"/>
                </a:solidFill>
              </a:rPr>
              <a:t>程序三：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en-US" altLang="zh-CN" sz="2000" b="1" dirty="0" smtClean="0">
                <a:solidFill>
                  <a:srgbClr val="C00000"/>
                </a:solidFill>
              </a:rPr>
              <a:t>#</a:t>
            </a:r>
            <a:r>
              <a:rPr lang="zh-CN" altLang="en-US" sz="2000" b="1" dirty="0" smtClean="0">
                <a:solidFill>
                  <a:srgbClr val="C00000"/>
                </a:solidFill>
              </a:rPr>
              <a:t>这是一个求圆的面积的程序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en-US" altLang="zh-CN" sz="2000" dirty="0" smtClean="0"/>
              <a:t>r=float(input('</a:t>
            </a:r>
            <a:r>
              <a:rPr lang="zh-CN" altLang="en-US" sz="2000" dirty="0" smtClean="0"/>
              <a:t>请输入圆的半径：</a:t>
            </a:r>
            <a:r>
              <a:rPr lang="en-US" altLang="zh-CN" sz="2000" dirty="0" smtClean="0"/>
              <a:t>'))</a:t>
            </a:r>
            <a:r>
              <a:rPr lang="zh-CN" altLang="en-US" sz="2000" dirty="0" smtClean="0"/>
              <a:t> </a:t>
            </a:r>
            <a:r>
              <a:rPr lang="en-US" altLang="zh-CN" sz="1600" dirty="0" smtClean="0">
                <a:solidFill>
                  <a:srgbClr val="C00000"/>
                </a:solidFill>
              </a:rPr>
              <a:t>#</a:t>
            </a:r>
            <a:r>
              <a:rPr lang="zh-CN" altLang="en-US" sz="1600" dirty="0" smtClean="0">
                <a:solidFill>
                  <a:srgbClr val="C00000"/>
                </a:solidFill>
              </a:rPr>
              <a:t>输入圆的半径赋值给变量</a:t>
            </a:r>
            <a:r>
              <a:rPr lang="en-US" altLang="zh-CN" sz="1600" dirty="0" smtClean="0">
                <a:solidFill>
                  <a:srgbClr val="C00000"/>
                </a:solidFill>
              </a:rPr>
              <a:t>r</a:t>
            </a:r>
            <a:r>
              <a:rPr lang="zh-CN" altLang="en-US" sz="1600" dirty="0" smtClean="0">
                <a:solidFill>
                  <a:srgbClr val="C00000"/>
                </a:solidFill>
              </a:rPr>
              <a:t>，并用</a:t>
            </a:r>
            <a:r>
              <a:rPr lang="en-US" altLang="zh-CN" sz="1600" dirty="0" smtClean="0">
                <a:solidFill>
                  <a:srgbClr val="C00000"/>
                </a:solidFill>
              </a:rPr>
              <a:t>float()</a:t>
            </a:r>
            <a:r>
              <a:rPr lang="zh-CN" altLang="en-US" sz="1600" dirty="0" smtClean="0">
                <a:solidFill>
                  <a:srgbClr val="C00000"/>
                </a:solidFill>
              </a:rPr>
              <a:t>转换成浮点数值</a:t>
            </a:r>
            <a:endParaRPr lang="en-US" altLang="zh-CN" sz="1600" dirty="0" smtClean="0">
              <a:solidFill>
                <a:srgbClr val="C00000"/>
              </a:solidFill>
            </a:endParaRPr>
          </a:p>
          <a:p>
            <a:r>
              <a:rPr lang="en-US" altLang="zh-CN" sz="2000" dirty="0" smtClean="0"/>
              <a:t>s=3.14*r*r  </a:t>
            </a:r>
            <a:r>
              <a:rPr lang="en-US" altLang="zh-CN" sz="1600" dirty="0" smtClean="0">
                <a:solidFill>
                  <a:srgbClr val="C00000"/>
                </a:solidFill>
              </a:rPr>
              <a:t>#</a:t>
            </a:r>
            <a:r>
              <a:rPr lang="zh-CN" altLang="en-US" sz="1600" dirty="0" smtClean="0">
                <a:solidFill>
                  <a:srgbClr val="C00000"/>
                </a:solidFill>
              </a:rPr>
              <a:t>用求圆面积公式计算圆的面积并赋值给变量</a:t>
            </a:r>
            <a:r>
              <a:rPr lang="en-US" altLang="zh-CN" sz="1600" dirty="0" smtClean="0">
                <a:solidFill>
                  <a:srgbClr val="C00000"/>
                </a:solidFill>
              </a:rPr>
              <a:t>s</a:t>
            </a:r>
          </a:p>
          <a:p>
            <a:r>
              <a:rPr lang="en-US" altLang="zh-CN" sz="2000" dirty="0" smtClean="0"/>
              <a:t>print(“</a:t>
            </a:r>
            <a:r>
              <a:rPr lang="zh-CN" altLang="en-US" sz="2000" dirty="0" smtClean="0"/>
              <a:t>圆的面积</a:t>
            </a:r>
            <a:r>
              <a:rPr lang="en-US" altLang="zh-CN" sz="2000" dirty="0" smtClean="0"/>
              <a:t>s=“,s) </a:t>
            </a:r>
            <a:r>
              <a:rPr lang="en-US" altLang="zh-CN" sz="2000" dirty="0" smtClean="0"/>
              <a:t>  </a:t>
            </a:r>
            <a:r>
              <a:rPr lang="en-US" altLang="zh-CN" sz="1600" dirty="0" smtClean="0">
                <a:solidFill>
                  <a:srgbClr val="C00000"/>
                </a:solidFill>
              </a:rPr>
              <a:t>#</a:t>
            </a:r>
            <a:r>
              <a:rPr lang="zh-CN" altLang="en-US" sz="1600" dirty="0" smtClean="0">
                <a:solidFill>
                  <a:srgbClr val="C00000"/>
                </a:solidFill>
              </a:rPr>
              <a:t>输出圆的面积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1346</TotalTime>
  <Words>268</Words>
  <Application>Microsoft PowerPoint</Application>
  <PresentationFormat>全屏显示(4:3)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</cp:lastModifiedBy>
  <cp:revision>124</cp:revision>
  <cp:lastPrinted>1601-01-01T00:00:00Z</cp:lastPrinted>
  <dcterms:created xsi:type="dcterms:W3CDTF">1601-01-01T00:00:00Z</dcterms:created>
  <dcterms:modified xsi:type="dcterms:W3CDTF">2021-03-15T06:02:48Z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