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7" r:id="rId3"/>
  </p:sldIdLst>
  <p:sldSz cx="12192000" cy="6858000"/>
  <p:notesSz cx="6858000" cy="9144000"/>
  <p:custDataLst>
    <p:tags r:id="rId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5FF"/>
    <a:srgbClr val="B2D8FF"/>
    <a:srgbClr val="B0D5FF"/>
    <a:srgbClr val="B9EDFF"/>
    <a:srgbClr val="C1F5FF"/>
    <a:srgbClr val="8BE1FF"/>
    <a:srgbClr val="33CCFF"/>
    <a:srgbClr val="FFFFFF"/>
    <a:srgbClr val="0000FF"/>
    <a:srgbClr val="44A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102" y="20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1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image7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封面">
    <p:bg>
      <p:bgPr>
        <a:gradFill>
          <a:gsLst>
            <a:gs pos="0">
              <a:srgbClr val="EBF5FF"/>
            </a:gs>
            <a:gs pos="36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3628734"/>
            <a:ext cx="12192000" cy="3229275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17" name="图片 16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77" y="124746"/>
            <a:ext cx="2224931" cy="92440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63" y="1758914"/>
            <a:ext cx="5075156" cy="1775973"/>
          </a:xfrm>
          <a:prstGeom prst="rect">
            <a:avLst/>
          </a:prstGeom>
        </p:spPr>
      </p:pic>
      <p:sp>
        <p:nvSpPr>
          <p:cNvPr id="2" name="文本框 1"/>
          <p:cNvSpPr txBox="1"/>
          <p:nvPr userDrawn="1"/>
        </p:nvSpPr>
        <p:spPr>
          <a:xfrm>
            <a:off x="2380407" y="3845753"/>
            <a:ext cx="48013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latin typeface="方正大黑_GBK" panose="03000509000000000000" pitchFamily="65" charset="-122"/>
                <a:ea typeface="方正大黑_GBK" panose="03000509000000000000" pitchFamily="65" charset="-122"/>
              </a:rPr>
              <a:t>配套教学课件</a:t>
            </a:r>
            <a:endParaRPr lang="zh-CN" altLang="en-US" sz="6000" dirty="0">
              <a:latin typeface="方正大黑_GBK" panose="03000509000000000000" pitchFamily="65" charset="-122"/>
              <a:ea typeface="方正大黑_GBK" panose="03000509000000000000" pitchFamily="65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69212" y="3997988"/>
            <a:ext cx="711201" cy="71120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使用说明">
    <p:bg>
      <p:bgPr>
        <a:solidFill>
          <a:srgbClr val="B2D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60"/>
            <a:ext cx="2743200" cy="365125"/>
          </a:xfrm>
          <a:prstGeom prst="rect">
            <a:avLst/>
          </a:prstGeom>
        </p:spPr>
        <p:txBody>
          <a:bodyPr/>
          <a:lstStyle/>
          <a:p>
            <a:fld id="{4465E80D-A6E3-41D9-A41E-2799A04F042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6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60"/>
            <a:ext cx="2743200" cy="365125"/>
          </a:xfrm>
          <a:prstGeom prst="rect">
            <a:avLst/>
          </a:prstGeom>
        </p:spPr>
        <p:txBody>
          <a:bodyPr/>
          <a:lstStyle/>
          <a:p>
            <a:fld id="{E2ACF490-1ACA-487C-9874-DA1E7A140FBB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MasterShapeName?linknodeid=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" y="1462"/>
            <a:ext cx="12186814" cy="685508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一级标题">
    <p:bg>
      <p:bgPr>
        <a:solidFill>
          <a:srgbClr val="B9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304800" y="247651"/>
            <a:ext cx="11582400" cy="6372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7770" y="1110767"/>
            <a:ext cx="4636473" cy="4636473"/>
          </a:xfrm>
          <a:prstGeom prst="rect">
            <a:avLst/>
          </a:prstGeom>
        </p:spPr>
      </p:pic>
      <p:sp>
        <p:nvSpPr>
          <p:cNvPr id="9" name="等腰三角形 8"/>
          <p:cNvSpPr/>
          <p:nvPr userDrawn="1"/>
        </p:nvSpPr>
        <p:spPr>
          <a:xfrm rot="16200000" flipH="1">
            <a:off x="9928622" y="2760666"/>
            <a:ext cx="2580482" cy="1336675"/>
          </a:xfrm>
          <a:prstGeom prst="triangle">
            <a:avLst/>
          </a:prstGeom>
          <a:gradFill>
            <a:gsLst>
              <a:gs pos="38000">
                <a:srgbClr val="EBF5FF"/>
              </a:gs>
              <a:gs pos="100000">
                <a:srgbClr val="B9EDF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0" name="等腰三角形 9"/>
          <p:cNvSpPr/>
          <p:nvPr userDrawn="1"/>
        </p:nvSpPr>
        <p:spPr>
          <a:xfrm rot="5400000">
            <a:off x="-317105" y="2760666"/>
            <a:ext cx="2580482" cy="1336675"/>
          </a:xfrm>
          <a:prstGeom prst="triangle">
            <a:avLst/>
          </a:prstGeom>
          <a:gradFill>
            <a:gsLst>
              <a:gs pos="38000">
                <a:srgbClr val="EBF5FF"/>
              </a:gs>
              <a:gs pos="100000">
                <a:srgbClr val="B9EDF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目录">
    <p:bg>
      <p:bgPr>
        <a:solidFill>
          <a:srgbClr val="B9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304800" y="247651"/>
            <a:ext cx="11582400" cy="6372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3928486" y="367055"/>
            <a:ext cx="43540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6000" b="1" dirty="0">
                <a:solidFill>
                  <a:srgbClr val="00B0F0"/>
                </a:solidFill>
              </a:rPr>
              <a:t>C    NTENTS</a:t>
            </a:r>
            <a:endParaRPr kumimoji="1" lang="zh-CN" altLang="en-US" sz="6000" b="1" dirty="0">
              <a:solidFill>
                <a:srgbClr val="00B0F0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85593" y="537372"/>
            <a:ext cx="711201" cy="71120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内容">
    <p:bg>
      <p:bgPr>
        <a:gradFill>
          <a:gsLst>
            <a:gs pos="0">
              <a:srgbClr val="B9EDFF"/>
            </a:gs>
            <a:gs pos="72000">
              <a:srgbClr val="B2D8FF"/>
            </a:gs>
            <a:gs pos="33000">
              <a:srgbClr val="B2D8FF"/>
            </a:gs>
            <a:gs pos="100000">
              <a:srgbClr val="B9EDFF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正文内容">
    <p:bg>
      <p:bgPr>
        <a:gradFill>
          <a:gsLst>
            <a:gs pos="0">
              <a:srgbClr val="B9EDFF"/>
            </a:gs>
            <a:gs pos="72000">
              <a:srgbClr val="B2D8FF"/>
            </a:gs>
            <a:gs pos="33000">
              <a:srgbClr val="B2D8FF"/>
            </a:gs>
            <a:gs pos="100000">
              <a:srgbClr val="B9EDFF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Pr>
        <a:solidFill>
          <a:srgbClr val="B9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两栏内容">
    <p:bg>
      <p:bgPr>
        <a:solidFill>
          <a:srgbClr val="B0D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" y="10"/>
            <a:ext cx="12185583" cy="6853187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9EDFF"/>
            </a:gs>
            <a:gs pos="72000">
              <a:srgbClr val="B2D8FF"/>
            </a:gs>
            <a:gs pos="33000">
              <a:srgbClr val="B2D8FF"/>
            </a:gs>
            <a:gs pos="100000">
              <a:srgbClr val="B9EDFF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04800" y="514357"/>
            <a:ext cx="11582400" cy="6105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" name="文本框 2"/>
          <p:cNvSpPr txBox="1"/>
          <p:nvPr userDrawn="1"/>
        </p:nvSpPr>
        <p:spPr>
          <a:xfrm>
            <a:off x="10471428" y="-2611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latin typeface="方正粗圆_GBK" panose="03000509000000000000" pitchFamily="65" charset="-122"/>
                <a:ea typeface="方正粗圆_GBK" panose="03000509000000000000" pitchFamily="65" charset="-122"/>
              </a:rPr>
              <a:t>·</a:t>
            </a:r>
            <a:r>
              <a:rPr lang="zh-CN" altLang="en-US" sz="3200" dirty="0">
                <a:latin typeface="方正粗圆_GBK" panose="03000509000000000000" pitchFamily="65" charset="-122"/>
                <a:ea typeface="方正粗圆_GBK" panose="03000509000000000000" pitchFamily="65" charset="-122"/>
              </a:rPr>
              <a:t>语文</a:t>
            </a:r>
            <a:endParaRPr lang="zh-CN" altLang="en-US" sz="3200" dirty="0">
              <a:latin typeface="方正粗圆_GBK" panose="03000509000000000000" pitchFamily="65" charset="-122"/>
              <a:ea typeface="方正粗圆_GBK" panose="03000509000000000000" pitchFamily="65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99" y="-47625"/>
            <a:ext cx="1663540" cy="58477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778" y="31949"/>
            <a:ext cx="1200353" cy="42004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423545" y="513731"/>
            <a:ext cx="10833100" cy="95275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突破</a:t>
            </a:r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P161</a:t>
            </a:r>
            <a:r>
              <a:rPr lang="en-US" altLang="zh-CN" sz="2800" b="1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.</a:t>
            </a: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(1)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用纯植物染料染色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制作工艺历史悠久而且独特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</a:rPr>
              <a:t>纹理独一无二。</a:t>
            </a:r>
            <a:endParaRPr lang="zh-CN" altLang="zh-CN" sz="2800" b="1" dirty="0">
              <a:solidFill>
                <a:schemeClr val="tx1"/>
              </a:solidFill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黑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示例一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香云纱是</a:t>
            </a:r>
            <a:r>
              <a:rPr lang="zh-CN" altLang="zh-CN" sz="2800" b="1" dirty="0">
                <a:solidFill>
                  <a:schemeClr val="tx1"/>
                </a:solidFill>
                <a:highlight>
                  <a:srgbClr val="FFFF00"/>
                </a:highligh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大自然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的恩赐与馈赠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它从时光中走来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带着</a:t>
            </a:r>
            <a:r>
              <a:rPr lang="zh-CN" altLang="zh-CN" sz="2800" b="1" dirty="0">
                <a:solidFill>
                  <a:schemeClr val="tx1"/>
                </a:solidFill>
                <a:highlight>
                  <a:srgbClr val="FFFF00"/>
                </a:highligh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中国意境美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的独特风姿</a:t>
            </a:r>
            <a:endParaRPr lang="zh-CN" altLang="zh-CN" sz="2800" b="1" dirty="0">
              <a:solidFill>
                <a:schemeClr val="tx1"/>
              </a:solidFill>
              <a:highlight>
                <a:srgbClr val="FFFF00"/>
              </a:highligh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示例二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香云纱不仅是</a:t>
            </a:r>
            <a:r>
              <a:rPr lang="zh-CN" altLang="zh-CN" sz="2800" b="1" dirty="0">
                <a:solidFill>
                  <a:schemeClr val="tx1"/>
                </a:solidFill>
                <a:highlight>
                  <a:srgbClr val="FFFF00"/>
                </a:highligh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丝绸面料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更是一种</a:t>
            </a:r>
            <a:r>
              <a:rPr lang="zh-CN" altLang="zh-CN" sz="2800" b="1" dirty="0">
                <a:solidFill>
                  <a:schemeClr val="tx1"/>
                </a:solidFill>
                <a:highlight>
                  <a:srgbClr val="FFFF00"/>
                </a:highligh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中国文化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的象征。</a:t>
            </a:r>
            <a:endParaRPr lang="zh-CN" altLang="zh-CN" sz="2800" b="1" dirty="0">
              <a:solidFill>
                <a:schemeClr val="tx1"/>
              </a:solidFill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黑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言之有理即可</a:t>
            </a: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800" b="1" dirty="0">
              <a:solidFill>
                <a:schemeClr val="tx1"/>
              </a:solidFill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有禾坪和半月形池塘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围墙形房屋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对称规整合成整体</a:t>
            </a:r>
            <a:endParaRPr lang="en-US" altLang="zh-CN" sz="2800" b="1" dirty="0">
              <a:solidFill>
                <a:schemeClr val="tx1"/>
              </a:solidFill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黑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3.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承前祖德勤和俭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　</a:t>
            </a:r>
            <a:r>
              <a:rPr lang="zh-CN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启后孙谋读与耕</a:t>
            </a:r>
            <a:r>
              <a:rPr lang="en-US" altLang="zh-CN" sz="2800" b="1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黑体" panose="02010609060101010101" charset="-122"/>
                <a:cs typeface="Calibri" panose="020F0502020204030204" pitchFamily="34" charset="0"/>
                <a:sym typeface="+mn-ea"/>
              </a:rPr>
              <a:t> </a:t>
            </a:r>
            <a:endParaRPr lang="en-US" altLang="zh-CN" sz="2800" b="1" dirty="0">
              <a:solidFill>
                <a:schemeClr val="tx1"/>
              </a:solidFill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黑体" panose="02010609060101010101" charset="-122"/>
              <a:cs typeface="Calibri" panose="020F0502020204030204" pitchFamily="34" charset="0"/>
              <a:sym typeface="+mn-ea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zh-CN" altLang="zh-CN" sz="28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温馨提示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今天晚上自主复习</a:t>
            </a:r>
            <a:r>
              <a:rPr lang="zh-CN" altLang="zh-CN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内容</a:t>
            </a:r>
            <a:endParaRPr lang="zh-CN" altLang="zh-CN" sz="2800" dirty="0"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en-US" altLang="zh-CN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1.  4</a:t>
            </a:r>
            <a:r>
              <a:rPr lang="zh-CN" altLang="en-US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到</a:t>
            </a:r>
            <a:r>
              <a:rPr lang="en-US" altLang="zh-CN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</a:t>
            </a:r>
            <a:r>
              <a:rPr lang="zh-CN" altLang="en-US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单元的词语。</a:t>
            </a:r>
            <a:r>
              <a:rPr lang="en-US" altLang="zh-CN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endParaRPr lang="en-US" altLang="zh-CN" sz="2800" dirty="0"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r>
              <a:rPr lang="en-US" altLang="zh-CN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2.  4</a:t>
            </a:r>
            <a:r>
              <a:rPr lang="zh-CN" altLang="en-US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到</a:t>
            </a:r>
            <a:r>
              <a:rPr lang="en-US" altLang="zh-CN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</a:t>
            </a:r>
            <a:r>
              <a:rPr lang="zh-CN" altLang="en-US" sz="2800" dirty="0"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单元的古诗文，看课文及注释，要求背默的一定要拿到分数</a:t>
            </a:r>
            <a:endParaRPr lang="zh-CN" altLang="zh-CN" sz="2800" dirty="0"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endParaRPr lang="zh-CN" altLang="zh-CN" sz="24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endParaRPr lang="en-US" altLang="zh-CN" sz="2400" b="1" dirty="0">
              <a:solidFill>
                <a:srgbClr val="FF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endParaRPr lang="zh-CN" altLang="zh-CN" sz="24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endParaRPr lang="zh-CN" altLang="zh-CN" sz="3200" b="1" dirty="0">
              <a:solidFill>
                <a:srgbClr val="FF0000"/>
              </a:solidFill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黑体" panose="02010609060101010101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ts val="0"/>
              </a:spcAft>
            </a:pPr>
            <a:endParaRPr lang="zh-CN" altLang="zh-CN" sz="32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PP_MARK_KEY" val="4dfca09e-eaaa-4cd7-a071-e50d5c06a02c"/>
  <p:tag name="COMMONDATA" val="eyJoZGlkIjoiNTFhNmUzMTFiOTkxZmFjODE2MGQ4NGM2OTIwMmZkZDA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空模板</Template>
  <TotalTime>0</TotalTime>
  <Words>226</Words>
  <Application>WPS 演示</Application>
  <PresentationFormat>宽屏</PresentationFormat>
  <Paragraphs>15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5" baseType="lpstr">
      <vt:lpstr>Arial</vt:lpstr>
      <vt:lpstr>宋体</vt:lpstr>
      <vt:lpstr>Wingdings</vt:lpstr>
      <vt:lpstr>方正粗圆_GBK</vt:lpstr>
      <vt:lpstr>方正大黑_GBK</vt:lpstr>
      <vt:lpstr>黑体</vt:lpstr>
      <vt:lpstr>Times New Roman</vt:lpstr>
      <vt:lpstr>Calibri</vt:lpstr>
      <vt:lpstr>等线</vt:lpstr>
      <vt:lpstr>微软雅黑</vt:lpstr>
      <vt:lpstr>Arial Unicode MS</vt:lpstr>
      <vt:lpstr>等线 Light</vt:lpstr>
      <vt:lpstr>楷体</vt:lpstr>
      <vt:lpstr>Office 主题​​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ymh</cp:lastModifiedBy>
  <cp:revision>10</cp:revision>
  <dcterms:created xsi:type="dcterms:W3CDTF">2023-01-10T07:12:00Z</dcterms:created>
  <dcterms:modified xsi:type="dcterms:W3CDTF">2023-06-10T07:54:05Z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EC99AD6DD0A94920847647FB34321B45_13</vt:lpwstr>
  </property>
  <property fmtid="{D5CDD505-2E9C-101B-9397-08002B2CF9AE}" pid="3" name="KSOProductBuildVer">
    <vt:lpwstr>2052-11.1.0.14309</vt:lpwstr>
  </property>
</Properties>
</file>