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A5372BD-E2E0-41A5-88EB-68DB166455C2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A10B4271-1925-4C41-9D61-6D55CC7FF6B6}">
      <dgm:prSet phldrT="[文本]"/>
      <dgm:spPr/>
      <dgm:t>
        <a:bodyPr/>
        <a:lstStyle/>
        <a:p>
          <a:r>
            <a:rPr lang="zh-CN" altLang="en-US" dirty="0"/>
            <a:t>题干（包括问题）</a:t>
          </a:r>
        </a:p>
      </dgm:t>
    </dgm:pt>
    <dgm:pt modelId="{DFC85EAC-E5A2-4B51-A716-9F0208DC5056}" type="parTrans" cxnId="{A13895E1-5CDD-4764-A057-653F80950A94}">
      <dgm:prSet/>
      <dgm:spPr/>
      <dgm:t>
        <a:bodyPr/>
        <a:lstStyle/>
        <a:p>
          <a:endParaRPr lang="zh-CN" altLang="en-US"/>
        </a:p>
      </dgm:t>
    </dgm:pt>
    <dgm:pt modelId="{B7B25CD9-5DA6-4A16-BA2F-FB7D653BD8E1}" type="sibTrans" cxnId="{A13895E1-5CDD-4764-A057-653F80950A94}">
      <dgm:prSet/>
      <dgm:spPr/>
      <dgm:t>
        <a:bodyPr/>
        <a:lstStyle/>
        <a:p>
          <a:endParaRPr lang="zh-CN" altLang="en-US"/>
        </a:p>
      </dgm:t>
    </dgm:pt>
    <dgm:pt modelId="{3799BB9A-3313-4D7B-9515-A7A1A37A6631}">
      <dgm:prSet phldrT="[文本]"/>
      <dgm:spPr/>
      <dgm:t>
        <a:bodyPr/>
        <a:lstStyle/>
        <a:p>
          <a:r>
            <a:rPr lang="zh-CN" altLang="en-US" dirty="0"/>
            <a:t>场景性描绘</a:t>
          </a:r>
        </a:p>
      </dgm:t>
    </dgm:pt>
    <dgm:pt modelId="{1C3A83C4-06CA-47B9-87AE-73C8764BDD0A}" type="parTrans" cxnId="{F6D83E32-31E5-40D3-9207-2A88D0AAA75C}">
      <dgm:prSet/>
      <dgm:spPr/>
      <dgm:t>
        <a:bodyPr/>
        <a:lstStyle/>
        <a:p>
          <a:endParaRPr lang="zh-CN" altLang="en-US"/>
        </a:p>
      </dgm:t>
    </dgm:pt>
    <dgm:pt modelId="{D8DF717E-59AA-4EC4-8A08-859DF37FE926}" type="sibTrans" cxnId="{F6D83E32-31E5-40D3-9207-2A88D0AAA75C}">
      <dgm:prSet/>
      <dgm:spPr/>
      <dgm:t>
        <a:bodyPr/>
        <a:lstStyle/>
        <a:p>
          <a:endParaRPr lang="zh-CN" altLang="en-US"/>
        </a:p>
      </dgm:t>
    </dgm:pt>
    <dgm:pt modelId="{41747F9B-29DF-4F3B-9807-7F4295BAF8B5}">
      <dgm:prSet phldrT="[文本]"/>
      <dgm:spPr/>
      <dgm:t>
        <a:bodyPr/>
        <a:lstStyle/>
        <a:p>
          <a:r>
            <a:rPr lang="zh-CN" altLang="en-US" dirty="0"/>
            <a:t>初场景</a:t>
          </a:r>
        </a:p>
      </dgm:t>
    </dgm:pt>
    <dgm:pt modelId="{606B856B-83F1-4D66-8831-46CB3F038EC3}" type="parTrans" cxnId="{24A4CFE1-E926-4F8C-8F58-579F55C85E1D}">
      <dgm:prSet/>
      <dgm:spPr/>
      <dgm:t>
        <a:bodyPr/>
        <a:lstStyle/>
        <a:p>
          <a:endParaRPr lang="zh-CN" altLang="en-US"/>
        </a:p>
      </dgm:t>
    </dgm:pt>
    <dgm:pt modelId="{84F87A9E-3731-4227-93A1-68B731F0797F}" type="sibTrans" cxnId="{24A4CFE1-E926-4F8C-8F58-579F55C85E1D}">
      <dgm:prSet/>
      <dgm:spPr/>
      <dgm:t>
        <a:bodyPr/>
        <a:lstStyle/>
        <a:p>
          <a:endParaRPr lang="zh-CN" altLang="en-US"/>
        </a:p>
      </dgm:t>
    </dgm:pt>
    <dgm:pt modelId="{425432E7-9F7B-4E1A-8732-67E86EDEAD77}">
      <dgm:prSet phldrT="[文本]"/>
      <dgm:spPr/>
      <dgm:t>
        <a:bodyPr/>
        <a:lstStyle/>
        <a:p>
          <a:r>
            <a:rPr lang="zh-CN" altLang="en-US" dirty="0"/>
            <a:t>末场景</a:t>
          </a:r>
        </a:p>
      </dgm:t>
    </dgm:pt>
    <dgm:pt modelId="{D4F5E71E-E53F-4B87-A000-42EFB4985B98}" type="parTrans" cxnId="{F3CF37A1-9749-4139-9CCA-5419258AA1E3}">
      <dgm:prSet/>
      <dgm:spPr/>
      <dgm:t>
        <a:bodyPr/>
        <a:lstStyle/>
        <a:p>
          <a:endParaRPr lang="zh-CN" altLang="en-US"/>
        </a:p>
      </dgm:t>
    </dgm:pt>
    <dgm:pt modelId="{0BE2EFA3-D16F-42D9-BB50-E7BB5D3234DD}" type="sibTrans" cxnId="{F3CF37A1-9749-4139-9CCA-5419258AA1E3}">
      <dgm:prSet/>
      <dgm:spPr/>
      <dgm:t>
        <a:bodyPr/>
        <a:lstStyle/>
        <a:p>
          <a:endParaRPr lang="zh-CN" altLang="en-US"/>
        </a:p>
      </dgm:t>
    </dgm:pt>
    <dgm:pt modelId="{DCE6633A-A60E-43F2-AD82-9962C9F4A3DF}">
      <dgm:prSet phldrT="[文本]"/>
      <dgm:spPr/>
      <dgm:t>
        <a:bodyPr/>
        <a:lstStyle/>
        <a:p>
          <a:r>
            <a:rPr lang="zh-CN" altLang="en-US" dirty="0"/>
            <a:t>一般物理条件</a:t>
          </a:r>
        </a:p>
      </dgm:t>
    </dgm:pt>
    <dgm:pt modelId="{F9C433AA-17DA-4E46-A2AB-8434A91A1E15}" type="parTrans" cxnId="{62BB5904-60EE-4B58-8EBD-A64294274876}">
      <dgm:prSet/>
      <dgm:spPr/>
      <dgm:t>
        <a:bodyPr/>
        <a:lstStyle/>
        <a:p>
          <a:endParaRPr lang="zh-CN" altLang="en-US"/>
        </a:p>
      </dgm:t>
    </dgm:pt>
    <dgm:pt modelId="{69C1189F-D8E3-4889-BC51-2FE208D3D9E8}" type="sibTrans" cxnId="{62BB5904-60EE-4B58-8EBD-A64294274876}">
      <dgm:prSet/>
      <dgm:spPr/>
      <dgm:t>
        <a:bodyPr/>
        <a:lstStyle/>
        <a:p>
          <a:endParaRPr lang="zh-CN" altLang="en-US"/>
        </a:p>
      </dgm:t>
    </dgm:pt>
    <dgm:pt modelId="{2E9B3550-C57A-4B9A-8E0B-2DC05EBB003F}" type="pres">
      <dgm:prSet presAssocID="{2A5372BD-E2E0-41A5-88EB-68DB166455C2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23813252-2E8B-4838-B3F7-50A4AD4E2153}" type="pres">
      <dgm:prSet presAssocID="{A10B4271-1925-4C41-9D61-6D55CC7FF6B6}" presName="root1" presStyleCnt="0"/>
      <dgm:spPr/>
    </dgm:pt>
    <dgm:pt modelId="{2523AF4F-1CF6-45FE-88A2-F74E0FA80596}" type="pres">
      <dgm:prSet presAssocID="{A10B4271-1925-4C41-9D61-6D55CC7FF6B6}" presName="LevelOneTextNode" presStyleLbl="node0" presStyleIdx="0" presStyleCnt="1">
        <dgm:presLayoutVars>
          <dgm:chPref val="3"/>
        </dgm:presLayoutVars>
      </dgm:prSet>
      <dgm:spPr/>
    </dgm:pt>
    <dgm:pt modelId="{EF2C7BA1-746B-41AA-8B6E-4BB564E7DE66}" type="pres">
      <dgm:prSet presAssocID="{A10B4271-1925-4C41-9D61-6D55CC7FF6B6}" presName="level2hierChild" presStyleCnt="0"/>
      <dgm:spPr/>
    </dgm:pt>
    <dgm:pt modelId="{AD0B3A29-8286-4A1E-A0A7-FEFEDCD68D63}" type="pres">
      <dgm:prSet presAssocID="{1C3A83C4-06CA-47B9-87AE-73C8764BDD0A}" presName="conn2-1" presStyleLbl="parChTrans1D2" presStyleIdx="0" presStyleCnt="2"/>
      <dgm:spPr/>
    </dgm:pt>
    <dgm:pt modelId="{7AF2AC99-98E7-4899-9F45-2D8884848DBB}" type="pres">
      <dgm:prSet presAssocID="{1C3A83C4-06CA-47B9-87AE-73C8764BDD0A}" presName="connTx" presStyleLbl="parChTrans1D2" presStyleIdx="0" presStyleCnt="2"/>
      <dgm:spPr/>
    </dgm:pt>
    <dgm:pt modelId="{3D9BFB54-01B2-4FF7-AD40-D09B58253D7A}" type="pres">
      <dgm:prSet presAssocID="{3799BB9A-3313-4D7B-9515-A7A1A37A6631}" presName="root2" presStyleCnt="0"/>
      <dgm:spPr/>
    </dgm:pt>
    <dgm:pt modelId="{AE427FC8-FEFD-489C-9563-03FD15AD10EA}" type="pres">
      <dgm:prSet presAssocID="{3799BB9A-3313-4D7B-9515-A7A1A37A6631}" presName="LevelTwoTextNode" presStyleLbl="node2" presStyleIdx="0" presStyleCnt="2">
        <dgm:presLayoutVars>
          <dgm:chPref val="3"/>
        </dgm:presLayoutVars>
      </dgm:prSet>
      <dgm:spPr/>
    </dgm:pt>
    <dgm:pt modelId="{0D770793-CE84-4D64-B438-2B8C33A9A8EA}" type="pres">
      <dgm:prSet presAssocID="{3799BB9A-3313-4D7B-9515-A7A1A37A6631}" presName="level3hierChild" presStyleCnt="0"/>
      <dgm:spPr/>
    </dgm:pt>
    <dgm:pt modelId="{6C2EE493-EC55-48AA-B35F-CDD3787CCBFE}" type="pres">
      <dgm:prSet presAssocID="{606B856B-83F1-4D66-8831-46CB3F038EC3}" presName="conn2-1" presStyleLbl="parChTrans1D3" presStyleIdx="0" presStyleCnt="2"/>
      <dgm:spPr/>
    </dgm:pt>
    <dgm:pt modelId="{AF77344E-4028-4601-969C-1A3610D7B723}" type="pres">
      <dgm:prSet presAssocID="{606B856B-83F1-4D66-8831-46CB3F038EC3}" presName="connTx" presStyleLbl="parChTrans1D3" presStyleIdx="0" presStyleCnt="2"/>
      <dgm:spPr/>
    </dgm:pt>
    <dgm:pt modelId="{21B390D7-A3E4-4441-9E77-A390661731B5}" type="pres">
      <dgm:prSet presAssocID="{41747F9B-29DF-4F3B-9807-7F4295BAF8B5}" presName="root2" presStyleCnt="0"/>
      <dgm:spPr/>
    </dgm:pt>
    <dgm:pt modelId="{AABFE20E-BA7A-4542-8E03-BC4ABFE2D435}" type="pres">
      <dgm:prSet presAssocID="{41747F9B-29DF-4F3B-9807-7F4295BAF8B5}" presName="LevelTwoTextNode" presStyleLbl="node3" presStyleIdx="0" presStyleCnt="2">
        <dgm:presLayoutVars>
          <dgm:chPref val="3"/>
        </dgm:presLayoutVars>
      </dgm:prSet>
      <dgm:spPr/>
    </dgm:pt>
    <dgm:pt modelId="{5D93278E-A894-4821-AC1C-B5578B40B4ED}" type="pres">
      <dgm:prSet presAssocID="{41747F9B-29DF-4F3B-9807-7F4295BAF8B5}" presName="level3hierChild" presStyleCnt="0"/>
      <dgm:spPr/>
    </dgm:pt>
    <dgm:pt modelId="{8F6F4FAD-7E1E-4712-B40D-A71FF4C3E782}" type="pres">
      <dgm:prSet presAssocID="{D4F5E71E-E53F-4B87-A000-42EFB4985B98}" presName="conn2-1" presStyleLbl="parChTrans1D3" presStyleIdx="1" presStyleCnt="2"/>
      <dgm:spPr/>
    </dgm:pt>
    <dgm:pt modelId="{68622C01-886B-4F14-BDFE-578B26806E2B}" type="pres">
      <dgm:prSet presAssocID="{D4F5E71E-E53F-4B87-A000-42EFB4985B98}" presName="connTx" presStyleLbl="parChTrans1D3" presStyleIdx="1" presStyleCnt="2"/>
      <dgm:spPr/>
    </dgm:pt>
    <dgm:pt modelId="{8DDA5D65-B1DC-4882-8305-26C54CF1F5AD}" type="pres">
      <dgm:prSet presAssocID="{425432E7-9F7B-4E1A-8732-67E86EDEAD77}" presName="root2" presStyleCnt="0"/>
      <dgm:spPr/>
    </dgm:pt>
    <dgm:pt modelId="{6E3EF145-CD75-4AC5-850B-D67F2024AA14}" type="pres">
      <dgm:prSet presAssocID="{425432E7-9F7B-4E1A-8732-67E86EDEAD77}" presName="LevelTwoTextNode" presStyleLbl="node3" presStyleIdx="1" presStyleCnt="2">
        <dgm:presLayoutVars>
          <dgm:chPref val="3"/>
        </dgm:presLayoutVars>
      </dgm:prSet>
      <dgm:spPr/>
    </dgm:pt>
    <dgm:pt modelId="{3F8E4F48-911F-4384-BFAB-47B94B31B4BA}" type="pres">
      <dgm:prSet presAssocID="{425432E7-9F7B-4E1A-8732-67E86EDEAD77}" presName="level3hierChild" presStyleCnt="0"/>
      <dgm:spPr/>
    </dgm:pt>
    <dgm:pt modelId="{AF414BE7-43C6-40C1-B8CD-E21D1574A31D}" type="pres">
      <dgm:prSet presAssocID="{F9C433AA-17DA-4E46-A2AB-8434A91A1E15}" presName="conn2-1" presStyleLbl="parChTrans1D2" presStyleIdx="1" presStyleCnt="2"/>
      <dgm:spPr/>
    </dgm:pt>
    <dgm:pt modelId="{FA58D725-E10E-4C2A-9D11-DE9EE5A0026B}" type="pres">
      <dgm:prSet presAssocID="{F9C433AA-17DA-4E46-A2AB-8434A91A1E15}" presName="connTx" presStyleLbl="parChTrans1D2" presStyleIdx="1" presStyleCnt="2"/>
      <dgm:spPr/>
    </dgm:pt>
    <dgm:pt modelId="{1195B815-D975-46AC-8B56-6C4A6661C302}" type="pres">
      <dgm:prSet presAssocID="{DCE6633A-A60E-43F2-AD82-9962C9F4A3DF}" presName="root2" presStyleCnt="0"/>
      <dgm:spPr/>
    </dgm:pt>
    <dgm:pt modelId="{A489C746-ED1B-4FCA-908B-BB2CB471B68E}" type="pres">
      <dgm:prSet presAssocID="{DCE6633A-A60E-43F2-AD82-9962C9F4A3DF}" presName="LevelTwoTextNode" presStyleLbl="node2" presStyleIdx="1" presStyleCnt="2">
        <dgm:presLayoutVars>
          <dgm:chPref val="3"/>
        </dgm:presLayoutVars>
      </dgm:prSet>
      <dgm:spPr/>
    </dgm:pt>
    <dgm:pt modelId="{10160743-D9DC-4785-8BDB-CE4B3185DC90}" type="pres">
      <dgm:prSet presAssocID="{DCE6633A-A60E-43F2-AD82-9962C9F4A3DF}" presName="level3hierChild" presStyleCnt="0"/>
      <dgm:spPr/>
    </dgm:pt>
  </dgm:ptLst>
  <dgm:cxnLst>
    <dgm:cxn modelId="{9BA6F502-30D1-4F27-8BB0-B68A561BC424}" type="presOf" srcId="{3799BB9A-3313-4D7B-9515-A7A1A37A6631}" destId="{AE427FC8-FEFD-489C-9563-03FD15AD10EA}" srcOrd="0" destOrd="0" presId="urn:microsoft.com/office/officeart/2005/8/layout/hierarchy2"/>
    <dgm:cxn modelId="{62BB5904-60EE-4B58-8EBD-A64294274876}" srcId="{A10B4271-1925-4C41-9D61-6D55CC7FF6B6}" destId="{DCE6633A-A60E-43F2-AD82-9962C9F4A3DF}" srcOrd="1" destOrd="0" parTransId="{F9C433AA-17DA-4E46-A2AB-8434A91A1E15}" sibTransId="{69C1189F-D8E3-4889-BC51-2FE208D3D9E8}"/>
    <dgm:cxn modelId="{BFC8D60E-20C8-41C9-A6CD-78E8B4EFC2F5}" type="presOf" srcId="{41747F9B-29DF-4F3B-9807-7F4295BAF8B5}" destId="{AABFE20E-BA7A-4542-8E03-BC4ABFE2D435}" srcOrd="0" destOrd="0" presId="urn:microsoft.com/office/officeart/2005/8/layout/hierarchy2"/>
    <dgm:cxn modelId="{5C05E81C-9207-4592-BE30-D3FF064B0F21}" type="presOf" srcId="{D4F5E71E-E53F-4B87-A000-42EFB4985B98}" destId="{8F6F4FAD-7E1E-4712-B40D-A71FF4C3E782}" srcOrd="0" destOrd="0" presId="urn:microsoft.com/office/officeart/2005/8/layout/hierarchy2"/>
    <dgm:cxn modelId="{88832320-6BCA-4889-B892-9C4FA57E9C2E}" type="presOf" srcId="{606B856B-83F1-4D66-8831-46CB3F038EC3}" destId="{6C2EE493-EC55-48AA-B35F-CDD3787CCBFE}" srcOrd="0" destOrd="0" presId="urn:microsoft.com/office/officeart/2005/8/layout/hierarchy2"/>
    <dgm:cxn modelId="{C11E6430-8E7C-49D8-966C-899D8F8760D1}" type="presOf" srcId="{1C3A83C4-06CA-47B9-87AE-73C8764BDD0A}" destId="{AD0B3A29-8286-4A1E-A0A7-FEFEDCD68D63}" srcOrd="0" destOrd="0" presId="urn:microsoft.com/office/officeart/2005/8/layout/hierarchy2"/>
    <dgm:cxn modelId="{F6D83E32-31E5-40D3-9207-2A88D0AAA75C}" srcId="{A10B4271-1925-4C41-9D61-6D55CC7FF6B6}" destId="{3799BB9A-3313-4D7B-9515-A7A1A37A6631}" srcOrd="0" destOrd="0" parTransId="{1C3A83C4-06CA-47B9-87AE-73C8764BDD0A}" sibTransId="{D8DF717E-59AA-4EC4-8A08-859DF37FE926}"/>
    <dgm:cxn modelId="{F9E1EA60-5BAD-4F9A-9D6D-6FFAE3D6F134}" type="presOf" srcId="{F9C433AA-17DA-4E46-A2AB-8434A91A1E15}" destId="{AF414BE7-43C6-40C1-B8CD-E21D1574A31D}" srcOrd="0" destOrd="0" presId="urn:microsoft.com/office/officeart/2005/8/layout/hierarchy2"/>
    <dgm:cxn modelId="{4CD62F44-B233-47F6-B7E6-0FFDF76A22F0}" type="presOf" srcId="{DCE6633A-A60E-43F2-AD82-9962C9F4A3DF}" destId="{A489C746-ED1B-4FCA-908B-BB2CB471B68E}" srcOrd="0" destOrd="0" presId="urn:microsoft.com/office/officeart/2005/8/layout/hierarchy2"/>
    <dgm:cxn modelId="{69AD5A67-CE25-4E53-B277-47EDB653E08C}" type="presOf" srcId="{D4F5E71E-E53F-4B87-A000-42EFB4985B98}" destId="{68622C01-886B-4F14-BDFE-578B26806E2B}" srcOrd="1" destOrd="0" presId="urn:microsoft.com/office/officeart/2005/8/layout/hierarchy2"/>
    <dgm:cxn modelId="{3C126F54-8BA4-4BC5-B1CC-46D634E722AD}" type="presOf" srcId="{A10B4271-1925-4C41-9D61-6D55CC7FF6B6}" destId="{2523AF4F-1CF6-45FE-88A2-F74E0FA80596}" srcOrd="0" destOrd="0" presId="urn:microsoft.com/office/officeart/2005/8/layout/hierarchy2"/>
    <dgm:cxn modelId="{9D978878-0ACC-41FC-A8E1-89FD95B80214}" type="presOf" srcId="{F9C433AA-17DA-4E46-A2AB-8434A91A1E15}" destId="{FA58D725-E10E-4C2A-9D11-DE9EE5A0026B}" srcOrd="1" destOrd="0" presId="urn:microsoft.com/office/officeart/2005/8/layout/hierarchy2"/>
    <dgm:cxn modelId="{CF2A3992-F1B6-4E93-8041-9FF043EBE7BF}" type="presOf" srcId="{606B856B-83F1-4D66-8831-46CB3F038EC3}" destId="{AF77344E-4028-4601-969C-1A3610D7B723}" srcOrd="1" destOrd="0" presId="urn:microsoft.com/office/officeart/2005/8/layout/hierarchy2"/>
    <dgm:cxn modelId="{F3CF37A1-9749-4139-9CCA-5419258AA1E3}" srcId="{3799BB9A-3313-4D7B-9515-A7A1A37A6631}" destId="{425432E7-9F7B-4E1A-8732-67E86EDEAD77}" srcOrd="1" destOrd="0" parTransId="{D4F5E71E-E53F-4B87-A000-42EFB4985B98}" sibTransId="{0BE2EFA3-D16F-42D9-BB50-E7BB5D3234DD}"/>
    <dgm:cxn modelId="{FE598FC5-EE13-4FBB-BA5A-9DF76F8133AB}" type="presOf" srcId="{2A5372BD-E2E0-41A5-88EB-68DB166455C2}" destId="{2E9B3550-C57A-4B9A-8E0B-2DC05EBB003F}" srcOrd="0" destOrd="0" presId="urn:microsoft.com/office/officeart/2005/8/layout/hierarchy2"/>
    <dgm:cxn modelId="{1BBD9ED7-7024-4652-AEF9-DBE1D2EDDC84}" type="presOf" srcId="{1C3A83C4-06CA-47B9-87AE-73C8764BDD0A}" destId="{7AF2AC99-98E7-4899-9F45-2D8884848DBB}" srcOrd="1" destOrd="0" presId="urn:microsoft.com/office/officeart/2005/8/layout/hierarchy2"/>
    <dgm:cxn modelId="{A13895E1-5CDD-4764-A057-653F80950A94}" srcId="{2A5372BD-E2E0-41A5-88EB-68DB166455C2}" destId="{A10B4271-1925-4C41-9D61-6D55CC7FF6B6}" srcOrd="0" destOrd="0" parTransId="{DFC85EAC-E5A2-4B51-A716-9F0208DC5056}" sibTransId="{B7B25CD9-5DA6-4A16-BA2F-FB7D653BD8E1}"/>
    <dgm:cxn modelId="{24A4CFE1-E926-4F8C-8F58-579F55C85E1D}" srcId="{3799BB9A-3313-4D7B-9515-A7A1A37A6631}" destId="{41747F9B-29DF-4F3B-9807-7F4295BAF8B5}" srcOrd="0" destOrd="0" parTransId="{606B856B-83F1-4D66-8831-46CB3F038EC3}" sibTransId="{84F87A9E-3731-4227-93A1-68B731F0797F}"/>
    <dgm:cxn modelId="{EFCA46F6-6D7C-4083-9C13-1EC5CFEB6EDC}" type="presOf" srcId="{425432E7-9F7B-4E1A-8732-67E86EDEAD77}" destId="{6E3EF145-CD75-4AC5-850B-D67F2024AA14}" srcOrd="0" destOrd="0" presId="urn:microsoft.com/office/officeart/2005/8/layout/hierarchy2"/>
    <dgm:cxn modelId="{7F3B9C93-F009-447A-9387-254656244D25}" type="presParOf" srcId="{2E9B3550-C57A-4B9A-8E0B-2DC05EBB003F}" destId="{23813252-2E8B-4838-B3F7-50A4AD4E2153}" srcOrd="0" destOrd="0" presId="urn:microsoft.com/office/officeart/2005/8/layout/hierarchy2"/>
    <dgm:cxn modelId="{DF9777EA-6BDA-4AFC-AA20-52873F4358BD}" type="presParOf" srcId="{23813252-2E8B-4838-B3F7-50A4AD4E2153}" destId="{2523AF4F-1CF6-45FE-88A2-F74E0FA80596}" srcOrd="0" destOrd="0" presId="urn:microsoft.com/office/officeart/2005/8/layout/hierarchy2"/>
    <dgm:cxn modelId="{E842F55A-4E06-4AEC-9477-311365DEA257}" type="presParOf" srcId="{23813252-2E8B-4838-B3F7-50A4AD4E2153}" destId="{EF2C7BA1-746B-41AA-8B6E-4BB564E7DE66}" srcOrd="1" destOrd="0" presId="urn:microsoft.com/office/officeart/2005/8/layout/hierarchy2"/>
    <dgm:cxn modelId="{41DC1D58-BC7A-4D09-9785-6C0C3101AA3C}" type="presParOf" srcId="{EF2C7BA1-746B-41AA-8B6E-4BB564E7DE66}" destId="{AD0B3A29-8286-4A1E-A0A7-FEFEDCD68D63}" srcOrd="0" destOrd="0" presId="urn:microsoft.com/office/officeart/2005/8/layout/hierarchy2"/>
    <dgm:cxn modelId="{7F4F597E-5F49-4B99-AC5B-48C5DF19D004}" type="presParOf" srcId="{AD0B3A29-8286-4A1E-A0A7-FEFEDCD68D63}" destId="{7AF2AC99-98E7-4899-9F45-2D8884848DBB}" srcOrd="0" destOrd="0" presId="urn:microsoft.com/office/officeart/2005/8/layout/hierarchy2"/>
    <dgm:cxn modelId="{CFC6EC86-34E9-43CF-8620-FDCB1ADB79CC}" type="presParOf" srcId="{EF2C7BA1-746B-41AA-8B6E-4BB564E7DE66}" destId="{3D9BFB54-01B2-4FF7-AD40-D09B58253D7A}" srcOrd="1" destOrd="0" presId="urn:microsoft.com/office/officeart/2005/8/layout/hierarchy2"/>
    <dgm:cxn modelId="{EA28F1E3-4191-4051-8DCD-BF6FDE8E7DF3}" type="presParOf" srcId="{3D9BFB54-01B2-4FF7-AD40-D09B58253D7A}" destId="{AE427FC8-FEFD-489C-9563-03FD15AD10EA}" srcOrd="0" destOrd="0" presId="urn:microsoft.com/office/officeart/2005/8/layout/hierarchy2"/>
    <dgm:cxn modelId="{139E1A89-BC71-4DE9-B5DE-02118CAD2751}" type="presParOf" srcId="{3D9BFB54-01B2-4FF7-AD40-D09B58253D7A}" destId="{0D770793-CE84-4D64-B438-2B8C33A9A8EA}" srcOrd="1" destOrd="0" presId="urn:microsoft.com/office/officeart/2005/8/layout/hierarchy2"/>
    <dgm:cxn modelId="{95AD2F20-A41F-426C-BA7C-81A4DA0F72CB}" type="presParOf" srcId="{0D770793-CE84-4D64-B438-2B8C33A9A8EA}" destId="{6C2EE493-EC55-48AA-B35F-CDD3787CCBFE}" srcOrd="0" destOrd="0" presId="urn:microsoft.com/office/officeart/2005/8/layout/hierarchy2"/>
    <dgm:cxn modelId="{CF52BEB9-8D4F-4183-802F-2654CCDA7D94}" type="presParOf" srcId="{6C2EE493-EC55-48AA-B35F-CDD3787CCBFE}" destId="{AF77344E-4028-4601-969C-1A3610D7B723}" srcOrd="0" destOrd="0" presId="urn:microsoft.com/office/officeart/2005/8/layout/hierarchy2"/>
    <dgm:cxn modelId="{9E69485B-E349-4BB7-B7EF-08A8F6E5BAD7}" type="presParOf" srcId="{0D770793-CE84-4D64-B438-2B8C33A9A8EA}" destId="{21B390D7-A3E4-4441-9E77-A390661731B5}" srcOrd="1" destOrd="0" presId="urn:microsoft.com/office/officeart/2005/8/layout/hierarchy2"/>
    <dgm:cxn modelId="{B4671AB9-140E-4BAC-A2D8-A23610D88EF7}" type="presParOf" srcId="{21B390D7-A3E4-4441-9E77-A390661731B5}" destId="{AABFE20E-BA7A-4542-8E03-BC4ABFE2D435}" srcOrd="0" destOrd="0" presId="urn:microsoft.com/office/officeart/2005/8/layout/hierarchy2"/>
    <dgm:cxn modelId="{0D6DCD99-A991-4E90-8B16-DE13DB294AF9}" type="presParOf" srcId="{21B390D7-A3E4-4441-9E77-A390661731B5}" destId="{5D93278E-A894-4821-AC1C-B5578B40B4ED}" srcOrd="1" destOrd="0" presId="urn:microsoft.com/office/officeart/2005/8/layout/hierarchy2"/>
    <dgm:cxn modelId="{13181F95-F284-4706-A57C-5DE76596123E}" type="presParOf" srcId="{0D770793-CE84-4D64-B438-2B8C33A9A8EA}" destId="{8F6F4FAD-7E1E-4712-B40D-A71FF4C3E782}" srcOrd="2" destOrd="0" presId="urn:microsoft.com/office/officeart/2005/8/layout/hierarchy2"/>
    <dgm:cxn modelId="{659F054B-2054-4962-A785-62CDB5B4C32C}" type="presParOf" srcId="{8F6F4FAD-7E1E-4712-B40D-A71FF4C3E782}" destId="{68622C01-886B-4F14-BDFE-578B26806E2B}" srcOrd="0" destOrd="0" presId="urn:microsoft.com/office/officeart/2005/8/layout/hierarchy2"/>
    <dgm:cxn modelId="{21150E5F-779B-40C2-96C4-23059AE5B669}" type="presParOf" srcId="{0D770793-CE84-4D64-B438-2B8C33A9A8EA}" destId="{8DDA5D65-B1DC-4882-8305-26C54CF1F5AD}" srcOrd="3" destOrd="0" presId="urn:microsoft.com/office/officeart/2005/8/layout/hierarchy2"/>
    <dgm:cxn modelId="{2A81F24A-5DA0-49F2-8BEC-8012DB1CA74C}" type="presParOf" srcId="{8DDA5D65-B1DC-4882-8305-26C54CF1F5AD}" destId="{6E3EF145-CD75-4AC5-850B-D67F2024AA14}" srcOrd="0" destOrd="0" presId="urn:microsoft.com/office/officeart/2005/8/layout/hierarchy2"/>
    <dgm:cxn modelId="{5361F047-C444-4017-90A3-4756E52FE265}" type="presParOf" srcId="{8DDA5D65-B1DC-4882-8305-26C54CF1F5AD}" destId="{3F8E4F48-911F-4384-BFAB-47B94B31B4BA}" srcOrd="1" destOrd="0" presId="urn:microsoft.com/office/officeart/2005/8/layout/hierarchy2"/>
    <dgm:cxn modelId="{988353DF-28B4-4929-AE21-AB3E0F26DC69}" type="presParOf" srcId="{EF2C7BA1-746B-41AA-8B6E-4BB564E7DE66}" destId="{AF414BE7-43C6-40C1-B8CD-E21D1574A31D}" srcOrd="2" destOrd="0" presId="urn:microsoft.com/office/officeart/2005/8/layout/hierarchy2"/>
    <dgm:cxn modelId="{F979A468-0671-45AA-92D9-F78649418621}" type="presParOf" srcId="{AF414BE7-43C6-40C1-B8CD-E21D1574A31D}" destId="{FA58D725-E10E-4C2A-9D11-DE9EE5A0026B}" srcOrd="0" destOrd="0" presId="urn:microsoft.com/office/officeart/2005/8/layout/hierarchy2"/>
    <dgm:cxn modelId="{9594D279-4A86-4210-9BCD-5A13AB7C6AC5}" type="presParOf" srcId="{EF2C7BA1-746B-41AA-8B6E-4BB564E7DE66}" destId="{1195B815-D975-46AC-8B56-6C4A6661C302}" srcOrd="3" destOrd="0" presId="urn:microsoft.com/office/officeart/2005/8/layout/hierarchy2"/>
    <dgm:cxn modelId="{691160C6-379C-48A2-97D4-F2A9528743C7}" type="presParOf" srcId="{1195B815-D975-46AC-8B56-6C4A6661C302}" destId="{A489C746-ED1B-4FCA-908B-BB2CB471B68E}" srcOrd="0" destOrd="0" presId="urn:microsoft.com/office/officeart/2005/8/layout/hierarchy2"/>
    <dgm:cxn modelId="{94B62990-DCC4-4E36-854C-B90A3C205F33}" type="presParOf" srcId="{1195B815-D975-46AC-8B56-6C4A6661C302}" destId="{10160743-D9DC-4785-8BDB-CE4B3185DC9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23AF4F-1CF6-45FE-88A2-F74E0FA80596}">
      <dsp:nvSpPr>
        <dsp:cNvPr id="0" name=""/>
        <dsp:cNvSpPr/>
      </dsp:nvSpPr>
      <dsp:spPr>
        <a:xfrm>
          <a:off x="124" y="1845195"/>
          <a:ext cx="1758156" cy="879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300" kern="1200" dirty="0"/>
            <a:t>题干（包括问题）</a:t>
          </a:r>
        </a:p>
      </dsp:txBody>
      <dsp:txXfrm>
        <a:off x="25871" y="1870942"/>
        <a:ext cx="1706662" cy="827584"/>
      </dsp:txXfrm>
    </dsp:sp>
    <dsp:sp modelId="{AD0B3A29-8286-4A1E-A0A7-FEFEDCD68D63}">
      <dsp:nvSpPr>
        <dsp:cNvPr id="0" name=""/>
        <dsp:cNvSpPr/>
      </dsp:nvSpPr>
      <dsp:spPr>
        <a:xfrm rot="19457599">
          <a:off x="1676876" y="2012532"/>
          <a:ext cx="866070" cy="38935"/>
        </a:xfrm>
        <a:custGeom>
          <a:avLst/>
          <a:gdLst/>
          <a:ahLst/>
          <a:cxnLst/>
          <a:rect l="0" t="0" r="0" b="0"/>
          <a:pathLst>
            <a:path>
              <a:moveTo>
                <a:pt x="0" y="19467"/>
              </a:moveTo>
              <a:lnTo>
                <a:pt x="866070" y="19467"/>
              </a:lnTo>
            </a:path>
          </a:pathLst>
        </a:custGeom>
        <a:noFill/>
        <a:ln w="12700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2088259" y="2010348"/>
        <a:ext cx="43303" cy="43303"/>
      </dsp:txXfrm>
    </dsp:sp>
    <dsp:sp modelId="{AE427FC8-FEFD-489C-9563-03FD15AD10EA}">
      <dsp:nvSpPr>
        <dsp:cNvPr id="0" name=""/>
        <dsp:cNvSpPr/>
      </dsp:nvSpPr>
      <dsp:spPr>
        <a:xfrm>
          <a:off x="2461542" y="1339725"/>
          <a:ext cx="1758156" cy="879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300" kern="1200" dirty="0"/>
            <a:t>场景性描绘</a:t>
          </a:r>
        </a:p>
      </dsp:txBody>
      <dsp:txXfrm>
        <a:off x="2487289" y="1365472"/>
        <a:ext cx="1706662" cy="827584"/>
      </dsp:txXfrm>
    </dsp:sp>
    <dsp:sp modelId="{6C2EE493-EC55-48AA-B35F-CDD3787CCBFE}">
      <dsp:nvSpPr>
        <dsp:cNvPr id="0" name=""/>
        <dsp:cNvSpPr/>
      </dsp:nvSpPr>
      <dsp:spPr>
        <a:xfrm rot="19457599">
          <a:off x="4138295" y="1507062"/>
          <a:ext cx="866070" cy="38935"/>
        </a:xfrm>
        <a:custGeom>
          <a:avLst/>
          <a:gdLst/>
          <a:ahLst/>
          <a:cxnLst/>
          <a:rect l="0" t="0" r="0" b="0"/>
          <a:pathLst>
            <a:path>
              <a:moveTo>
                <a:pt x="0" y="19467"/>
              </a:moveTo>
              <a:lnTo>
                <a:pt x="866070" y="19467"/>
              </a:lnTo>
            </a:path>
          </a:pathLst>
        </a:custGeom>
        <a:noFill/>
        <a:ln w="12700" cap="flat" cmpd="sng" algn="in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549678" y="1504878"/>
        <a:ext cx="43303" cy="43303"/>
      </dsp:txXfrm>
    </dsp:sp>
    <dsp:sp modelId="{AABFE20E-BA7A-4542-8E03-BC4ABFE2D435}">
      <dsp:nvSpPr>
        <dsp:cNvPr id="0" name=""/>
        <dsp:cNvSpPr/>
      </dsp:nvSpPr>
      <dsp:spPr>
        <a:xfrm>
          <a:off x="4922961" y="834256"/>
          <a:ext cx="1758156" cy="879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300" kern="1200" dirty="0"/>
            <a:t>初场景</a:t>
          </a:r>
        </a:p>
      </dsp:txBody>
      <dsp:txXfrm>
        <a:off x="4948708" y="860003"/>
        <a:ext cx="1706662" cy="827584"/>
      </dsp:txXfrm>
    </dsp:sp>
    <dsp:sp modelId="{8F6F4FAD-7E1E-4712-B40D-A71FF4C3E782}">
      <dsp:nvSpPr>
        <dsp:cNvPr id="0" name=""/>
        <dsp:cNvSpPr/>
      </dsp:nvSpPr>
      <dsp:spPr>
        <a:xfrm rot="2142401">
          <a:off x="4138295" y="2012532"/>
          <a:ext cx="866070" cy="38935"/>
        </a:xfrm>
        <a:custGeom>
          <a:avLst/>
          <a:gdLst/>
          <a:ahLst/>
          <a:cxnLst/>
          <a:rect l="0" t="0" r="0" b="0"/>
          <a:pathLst>
            <a:path>
              <a:moveTo>
                <a:pt x="0" y="19467"/>
              </a:moveTo>
              <a:lnTo>
                <a:pt x="866070" y="19467"/>
              </a:lnTo>
            </a:path>
          </a:pathLst>
        </a:custGeom>
        <a:noFill/>
        <a:ln w="12700" cap="flat" cmpd="sng" algn="in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4549678" y="2010348"/>
        <a:ext cx="43303" cy="43303"/>
      </dsp:txXfrm>
    </dsp:sp>
    <dsp:sp modelId="{6E3EF145-CD75-4AC5-850B-D67F2024AA14}">
      <dsp:nvSpPr>
        <dsp:cNvPr id="0" name=""/>
        <dsp:cNvSpPr/>
      </dsp:nvSpPr>
      <dsp:spPr>
        <a:xfrm>
          <a:off x="4922961" y="1845195"/>
          <a:ext cx="1758156" cy="879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300" kern="1200" dirty="0"/>
            <a:t>末场景</a:t>
          </a:r>
        </a:p>
      </dsp:txBody>
      <dsp:txXfrm>
        <a:off x="4948708" y="1870942"/>
        <a:ext cx="1706662" cy="827584"/>
      </dsp:txXfrm>
    </dsp:sp>
    <dsp:sp modelId="{AF414BE7-43C6-40C1-B8CD-E21D1574A31D}">
      <dsp:nvSpPr>
        <dsp:cNvPr id="0" name=""/>
        <dsp:cNvSpPr/>
      </dsp:nvSpPr>
      <dsp:spPr>
        <a:xfrm rot="2142401">
          <a:off x="1676876" y="2518002"/>
          <a:ext cx="866070" cy="38935"/>
        </a:xfrm>
        <a:custGeom>
          <a:avLst/>
          <a:gdLst/>
          <a:ahLst/>
          <a:cxnLst/>
          <a:rect l="0" t="0" r="0" b="0"/>
          <a:pathLst>
            <a:path>
              <a:moveTo>
                <a:pt x="0" y="19467"/>
              </a:moveTo>
              <a:lnTo>
                <a:pt x="866070" y="19467"/>
              </a:lnTo>
            </a:path>
          </a:pathLst>
        </a:custGeom>
        <a:noFill/>
        <a:ln w="12700" cap="flat" cmpd="sng" algn="in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zh-CN" altLang="en-US" sz="500" kern="1200"/>
        </a:p>
      </dsp:txBody>
      <dsp:txXfrm>
        <a:off x="2088259" y="2515818"/>
        <a:ext cx="43303" cy="43303"/>
      </dsp:txXfrm>
    </dsp:sp>
    <dsp:sp modelId="{A489C746-ED1B-4FCA-908B-BB2CB471B68E}">
      <dsp:nvSpPr>
        <dsp:cNvPr id="0" name=""/>
        <dsp:cNvSpPr/>
      </dsp:nvSpPr>
      <dsp:spPr>
        <a:xfrm>
          <a:off x="2461542" y="2350665"/>
          <a:ext cx="1758156" cy="8790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300" kern="1200" dirty="0"/>
            <a:t>一般物理条件</a:t>
          </a:r>
        </a:p>
      </dsp:txBody>
      <dsp:txXfrm>
        <a:off x="2487289" y="2376412"/>
        <a:ext cx="1706662" cy="8275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06461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23913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26524814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41578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0322809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3767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4975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87368877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034573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493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938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309588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8" pos="594" userDrawn="1">
          <p15:clr>
            <a:srgbClr val="F26B43"/>
          </p15:clr>
        </p15:guide>
        <p15:guide id="9" pos="5400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1440" userDrawn="1">
          <p15:clr>
            <a:srgbClr val="F26B43"/>
          </p15:clr>
        </p15:guide>
        <p15:guide id="12" orient="horz" pos="3720" userDrawn="1">
          <p15:clr>
            <a:srgbClr val="F26B43"/>
          </p15:clr>
        </p15:guide>
        <p15:guide id="13" orient="horz" pos="2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4731BC2-6E5A-4833-9736-F1F5F8363FB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阅读与审题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DBE86D1F-B8D0-4FA2-8F23-57DE8B6FA6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91899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F4681B2-B456-49E4-9C76-3B4C6BAAE3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128" y="439949"/>
            <a:ext cx="8147331" cy="3593591"/>
          </a:xfrm>
        </p:spPr>
        <p:txBody>
          <a:bodyPr>
            <a:normAutofit fontScale="77500" lnSpcReduction="20000"/>
          </a:bodyPr>
          <a:lstStyle/>
          <a:p>
            <a:r>
              <a:rPr lang="zh-CN" altLang="en-US" dirty="0"/>
              <a:t>某院内有甲、乙两户居民， 院内原先供电线路用的是横截面积为</a:t>
            </a:r>
            <a:r>
              <a:rPr lang="en-US" altLang="zh-CN" dirty="0"/>
              <a:t>2.5mm</a:t>
            </a:r>
            <a:r>
              <a:rPr lang="en-US" altLang="zh-CN" baseline="30000" dirty="0"/>
              <a:t>2</a:t>
            </a:r>
            <a:r>
              <a:rPr lang="zh-CN" altLang="en-US" dirty="0"/>
              <a:t>的铝芯橡皮绝缘线，从进院后的接线端经</a:t>
            </a:r>
            <a:r>
              <a:rPr lang="en-US" altLang="zh-CN" dirty="0"/>
              <a:t>25</a:t>
            </a:r>
            <a:r>
              <a:rPr lang="zh-CN" altLang="en-US" dirty="0"/>
              <a:t>ｍ先到达甲户，再从甲户经</a:t>
            </a:r>
            <a:r>
              <a:rPr lang="en-US" altLang="zh-CN" dirty="0"/>
              <a:t>25</a:t>
            </a:r>
            <a:r>
              <a:rPr lang="zh-CN" altLang="en-US" dirty="0"/>
              <a:t>ｍ到达乙户。每户总用电额定功率均为</a:t>
            </a:r>
            <a:r>
              <a:rPr lang="en-US" altLang="zh-CN" dirty="0"/>
              <a:t>2</a:t>
            </a:r>
            <a:r>
              <a:rPr lang="zh-CN" altLang="en-US" dirty="0"/>
              <a:t>ｋＷ。为了增加用户的最大安全用电功率，现在要进行“电力增容”，使每户总用电额定功率均可增加到</a:t>
            </a:r>
            <a:r>
              <a:rPr lang="en-US" altLang="zh-CN" dirty="0"/>
              <a:t>4</a:t>
            </a:r>
            <a:r>
              <a:rPr lang="zh-CN" altLang="en-US" dirty="0"/>
              <a:t>ｋＷ。增容后保持院内线路分布情况不变，只是供电线路改用铜芯橡皮绝缘线。下表列出了不同横截面积的铜导线在常温下的安全载流量（即长时间通电时的最大安全电流）。</a:t>
            </a:r>
            <a:endParaRPr lang="en-US" altLang="zh-CN" dirty="0"/>
          </a:p>
          <a:p>
            <a:r>
              <a:rPr lang="zh-CN" altLang="en-US" dirty="0"/>
              <a:t>假设两户所有用电器均为纯电阻电器， 各用电器的额定电压都是</a:t>
            </a:r>
            <a:r>
              <a:rPr lang="en-US" altLang="zh-CN" dirty="0"/>
              <a:t>220</a:t>
            </a:r>
            <a:r>
              <a:rPr lang="zh-CN" altLang="en-US" dirty="0"/>
              <a:t>Ｖ， 用户室内电线的电阻忽略不计。而且设进院后的接线端的电压总保持</a:t>
            </a:r>
            <a:r>
              <a:rPr lang="en-US" altLang="zh-CN" dirty="0"/>
              <a:t>220</a:t>
            </a:r>
            <a:r>
              <a:rPr lang="zh-CN" altLang="en-US" dirty="0"/>
              <a:t>Ｖ， 试回答下列问题：</a:t>
            </a:r>
          </a:p>
          <a:p>
            <a:r>
              <a:rPr lang="en-US" altLang="zh-CN" dirty="0"/>
              <a:t>1. </a:t>
            </a:r>
            <a:r>
              <a:rPr lang="zh-CN" altLang="en-US" dirty="0"/>
              <a:t>画出院内的供电和用电的电路图。</a:t>
            </a:r>
          </a:p>
          <a:p>
            <a:r>
              <a:rPr lang="en-US" altLang="zh-CN" dirty="0"/>
              <a:t>2. </a:t>
            </a:r>
            <a:r>
              <a:rPr lang="zh-CN" altLang="en-US" dirty="0"/>
              <a:t>通过计算说明，在实用和经济的前提下，为了“电力增容”，院内的供电</a:t>
            </a:r>
          </a:p>
          <a:p>
            <a:r>
              <a:rPr lang="zh-CN" altLang="en-US" dirty="0"/>
              <a:t>线路应选用哪一种铜导线？</a:t>
            </a:r>
          </a:p>
          <a:p>
            <a:r>
              <a:rPr lang="en-US" altLang="zh-CN" dirty="0"/>
              <a:t>3. </a:t>
            </a:r>
            <a:r>
              <a:rPr lang="zh-CN" altLang="en-US" dirty="0"/>
              <a:t>若选用的铜导线每米电阻为</a:t>
            </a:r>
            <a:r>
              <a:rPr lang="en-US" altLang="zh-CN" dirty="0"/>
              <a:t>4.25×10</a:t>
            </a:r>
            <a:r>
              <a:rPr lang="en-US" altLang="zh-CN" baseline="30000" dirty="0"/>
              <a:t>-3</a:t>
            </a:r>
            <a:r>
              <a:rPr lang="en-US" altLang="zh-CN" dirty="0"/>
              <a:t>Ω</a:t>
            </a:r>
            <a:r>
              <a:rPr lang="zh-CN" altLang="en-US" dirty="0"/>
              <a:t>，那么增容后，在甲、乙两用户都同时使用“</a:t>
            </a:r>
            <a:r>
              <a:rPr lang="en-US" altLang="zh-CN" dirty="0"/>
              <a:t>220</a:t>
            </a:r>
            <a:r>
              <a:rPr lang="zh-CN" altLang="en-US" dirty="0"/>
              <a:t>Ｖ  </a:t>
            </a:r>
            <a:r>
              <a:rPr lang="en-US" altLang="zh-CN" dirty="0"/>
              <a:t>4</a:t>
            </a:r>
            <a:r>
              <a:rPr lang="zh-CN" altLang="en-US" dirty="0"/>
              <a:t>ｋＷ”的电器时， 乙户所得到的实际电功率是多少？</a:t>
            </a:r>
          </a:p>
          <a:p>
            <a:endParaRPr lang="zh-CN" altLang="en-US" dirty="0"/>
          </a:p>
          <a:p>
            <a:endParaRPr lang="zh-CN" altLang="en-US" dirty="0"/>
          </a:p>
        </p:txBody>
      </p:sp>
      <p:graphicFrame>
        <p:nvGraphicFramePr>
          <p:cNvPr id="4" name="表格 3">
            <a:extLst>
              <a:ext uri="{FF2B5EF4-FFF2-40B4-BE49-F238E27FC236}">
                <a16:creationId xmlns:a16="http://schemas.microsoft.com/office/drawing/2014/main" id="{32907805-7AB0-40B3-9AFD-5F6BB0E299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8161891"/>
              </p:ext>
            </p:extLst>
          </p:nvPr>
        </p:nvGraphicFramePr>
        <p:xfrm>
          <a:off x="1277435" y="4016906"/>
          <a:ext cx="6917660" cy="2401145"/>
        </p:xfrm>
        <a:graphic>
          <a:graphicData uri="http://schemas.openxmlformats.org/drawingml/2006/table">
            <a:tbl>
              <a:tblPr/>
              <a:tblGrid>
                <a:gridCol w="3458830">
                  <a:extLst>
                    <a:ext uri="{9D8B030D-6E8A-4147-A177-3AD203B41FA5}">
                      <a16:colId xmlns:a16="http://schemas.microsoft.com/office/drawing/2014/main" val="593536018"/>
                    </a:ext>
                  </a:extLst>
                </a:gridCol>
                <a:gridCol w="3458830">
                  <a:extLst>
                    <a:ext uri="{9D8B030D-6E8A-4147-A177-3AD203B41FA5}">
                      <a16:colId xmlns:a16="http://schemas.microsoft.com/office/drawing/2014/main" val="2263277186"/>
                    </a:ext>
                  </a:extLst>
                </a:gridCol>
              </a:tblGrid>
              <a:tr h="780860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导线横截面积</a:t>
                      </a:r>
                      <a:r>
                        <a:rPr lang="en-US" sz="1800" i="1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S</a:t>
                      </a:r>
                      <a:r>
                        <a:rPr lang="zh-CN" sz="1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／</a:t>
                      </a:r>
                      <a:r>
                        <a:rPr lang="en-US" sz="18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mm</a:t>
                      </a:r>
                      <a:r>
                        <a:rPr lang="en-US" sz="1800" kern="100" baseline="300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</a:t>
                      </a:r>
                      <a:endParaRPr lang="zh-CN" sz="18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铜芯橡皮绝缘线安全载流量</a:t>
                      </a:r>
                      <a:r>
                        <a:rPr lang="en-US" sz="1800" i="1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I</a:t>
                      </a:r>
                      <a:r>
                        <a:rPr lang="zh-CN" sz="18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／</a:t>
                      </a:r>
                      <a:r>
                        <a:rPr lang="en-US" sz="18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251298"/>
                  </a:ext>
                </a:extLst>
              </a:tr>
              <a:tr h="397320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2.5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28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29828284"/>
                  </a:ext>
                </a:extLst>
              </a:tr>
              <a:tr h="397320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37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4500257"/>
                  </a:ext>
                </a:extLst>
              </a:tr>
              <a:tr h="397320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47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70484433"/>
                  </a:ext>
                </a:extLst>
              </a:tr>
              <a:tr h="428325"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10</a:t>
                      </a:r>
                      <a:endParaRPr lang="zh-CN" sz="24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en-US" sz="2400" kern="100" dirty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68</a:t>
                      </a:r>
                      <a:endParaRPr lang="zh-CN" sz="2400" kern="100" dirty="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614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7105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3">
            <a:extLst>
              <a:ext uri="{FF2B5EF4-FFF2-40B4-BE49-F238E27FC236}">
                <a16:creationId xmlns:a16="http://schemas.microsoft.com/office/drawing/2014/main" id="{657403DE-DA77-48FB-BEBD-8492FFF097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5843307"/>
              </p:ext>
            </p:extLst>
          </p:nvPr>
        </p:nvGraphicFramePr>
        <p:xfrm>
          <a:off x="24845" y="20399"/>
          <a:ext cx="6575396" cy="5731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7637">
                  <a:extLst>
                    <a:ext uri="{9D8B030D-6E8A-4147-A177-3AD203B41FA5}">
                      <a16:colId xmlns:a16="http://schemas.microsoft.com/office/drawing/2014/main" val="942240520"/>
                    </a:ext>
                  </a:extLst>
                </a:gridCol>
                <a:gridCol w="2337759">
                  <a:extLst>
                    <a:ext uri="{9D8B030D-6E8A-4147-A177-3AD203B41FA5}">
                      <a16:colId xmlns:a16="http://schemas.microsoft.com/office/drawing/2014/main" val="1526509045"/>
                    </a:ext>
                  </a:extLst>
                </a:gridCol>
              </a:tblGrid>
              <a:tr h="428301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某院内有甲、乙两户居民，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26792461"/>
                  </a:ext>
                </a:extLst>
              </a:tr>
              <a:tr h="577970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院内原先供电线路用的是横截面积为</a:t>
                      </a:r>
                      <a:r>
                        <a:rPr lang="en-US" altLang="zh-CN" sz="1800" dirty="0"/>
                        <a:t>2.5mm</a:t>
                      </a:r>
                      <a:r>
                        <a:rPr lang="en-US" altLang="zh-CN" sz="1800" baseline="30000" dirty="0"/>
                        <a:t>2</a:t>
                      </a:r>
                      <a:r>
                        <a:rPr lang="zh-CN" altLang="en-US" sz="1800" dirty="0"/>
                        <a:t>的铝芯橡皮绝缘线，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020988"/>
                  </a:ext>
                </a:extLst>
              </a:tr>
              <a:tr h="593497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从进院后的接线端经</a:t>
                      </a:r>
                      <a:r>
                        <a:rPr lang="en-US" altLang="zh-CN" sz="1800" dirty="0"/>
                        <a:t>25</a:t>
                      </a:r>
                      <a:r>
                        <a:rPr lang="zh-CN" altLang="en-US" sz="1800" dirty="0"/>
                        <a:t>ｍ先到达甲户，再从甲户经</a:t>
                      </a:r>
                      <a:r>
                        <a:rPr lang="en-US" altLang="zh-CN" sz="1800" dirty="0"/>
                        <a:t>25</a:t>
                      </a:r>
                      <a:r>
                        <a:rPr lang="zh-CN" altLang="en-US" sz="1800" dirty="0"/>
                        <a:t>ｍ到达乙户。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3054529"/>
                  </a:ext>
                </a:extLst>
              </a:tr>
              <a:tr h="350232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每户总用电额定功率均为</a:t>
                      </a:r>
                      <a:r>
                        <a:rPr lang="en-US" altLang="zh-CN" sz="1800" dirty="0"/>
                        <a:t>2</a:t>
                      </a:r>
                      <a:r>
                        <a:rPr lang="zh-CN" altLang="en-US" sz="1800" dirty="0"/>
                        <a:t>ｋＷ。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4964929"/>
                  </a:ext>
                </a:extLst>
              </a:tr>
              <a:tr h="13543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为了增加用户的最大安全用电功率，现在要进行“电力增容”，使每户总用电额定功率均可增加到</a:t>
                      </a:r>
                      <a:r>
                        <a:rPr lang="en-US" altLang="zh-CN" sz="1800" dirty="0"/>
                        <a:t>4</a:t>
                      </a:r>
                      <a:r>
                        <a:rPr lang="zh-CN" altLang="en-US" sz="1800" dirty="0"/>
                        <a:t>ｋＷ。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3746429"/>
                  </a:ext>
                </a:extLst>
              </a:tr>
              <a:tr h="16174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增容后保持院内线路分布情况不变，只是供电线路改用铜芯橡皮绝缘线。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7148902"/>
                  </a:ext>
                </a:extLst>
              </a:tr>
              <a:tr h="13543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下表列出了不同横截面积的铜导线在常温下的安全载流量（即长时间通电时的最大安全电流）。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278913"/>
                  </a:ext>
                </a:extLst>
              </a:tr>
              <a:tr h="135435">
                <a:tc>
                  <a:txBody>
                    <a:bodyPr/>
                    <a:lstStyle/>
                    <a:p>
                      <a:r>
                        <a:rPr lang="zh-CN" altLang="en-US" sz="1800" dirty="0"/>
                        <a:t>假设两户所有用电器均为纯电阻电器， 各用电器的额定电压都是</a:t>
                      </a:r>
                      <a:r>
                        <a:rPr lang="en-US" altLang="zh-CN" sz="1800" dirty="0"/>
                        <a:t>220</a:t>
                      </a:r>
                      <a:r>
                        <a:rPr lang="zh-CN" altLang="en-US" sz="1800" dirty="0"/>
                        <a:t>Ｖ， 用户室内电线的电阻忽略不计。而且设进院后的接线端的电压总保持</a:t>
                      </a:r>
                      <a:r>
                        <a:rPr lang="en-US" altLang="zh-CN" sz="1800" dirty="0"/>
                        <a:t>220</a:t>
                      </a:r>
                      <a:r>
                        <a:rPr lang="zh-CN" altLang="en-US" sz="1800" dirty="0"/>
                        <a:t>Ｖ，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693168"/>
                  </a:ext>
                </a:extLst>
              </a:tr>
            </a:tbl>
          </a:graphicData>
        </a:graphic>
      </p:graphicFrame>
      <p:sp>
        <p:nvSpPr>
          <p:cNvPr id="5" name="矩形 4">
            <a:extLst>
              <a:ext uri="{FF2B5EF4-FFF2-40B4-BE49-F238E27FC236}">
                <a16:creationId xmlns:a16="http://schemas.microsoft.com/office/drawing/2014/main" id="{D250CCCD-6007-4BD0-9233-4FF89B8346F0}"/>
              </a:ext>
            </a:extLst>
          </p:cNvPr>
          <p:cNvSpPr/>
          <p:nvPr/>
        </p:nvSpPr>
        <p:spPr>
          <a:xfrm>
            <a:off x="6695133" y="115290"/>
            <a:ext cx="22418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1. </a:t>
            </a:r>
            <a:r>
              <a:rPr lang="zh-CN" altLang="en-US" dirty="0"/>
              <a:t>画出院内的供电和用电的电路图。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F5244A3A-5C37-4715-9A88-E4D9EC14DEB0}"/>
              </a:ext>
            </a:extLst>
          </p:cNvPr>
          <p:cNvGrpSpPr/>
          <p:nvPr/>
        </p:nvGrpSpPr>
        <p:grpSpPr>
          <a:xfrm>
            <a:off x="1674558" y="20399"/>
            <a:ext cx="2127849" cy="4859275"/>
            <a:chOff x="2406770" y="115290"/>
            <a:chExt cx="2127849" cy="4859275"/>
          </a:xfrm>
        </p:grpSpPr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id="{993A4FB3-5FC3-492B-8A0D-6EA67EDC0FE2}"/>
                </a:ext>
              </a:extLst>
            </p:cNvPr>
            <p:cNvGrpSpPr/>
            <p:nvPr/>
          </p:nvGrpSpPr>
          <p:grpSpPr>
            <a:xfrm>
              <a:off x="2406770" y="115290"/>
              <a:ext cx="2127849" cy="4859275"/>
              <a:chOff x="2406770" y="115290"/>
              <a:chExt cx="2127849" cy="4859275"/>
            </a:xfrm>
          </p:grpSpPr>
          <p:sp>
            <p:nvSpPr>
              <p:cNvPr id="6" name="矩形 5">
                <a:extLst>
                  <a:ext uri="{FF2B5EF4-FFF2-40B4-BE49-F238E27FC236}">
                    <a16:creationId xmlns:a16="http://schemas.microsoft.com/office/drawing/2014/main" id="{C5F3F06B-1539-4FA6-821A-88E689E94841}"/>
                  </a:ext>
                </a:extLst>
              </p:cNvPr>
              <p:cNvSpPr/>
              <p:nvPr/>
            </p:nvSpPr>
            <p:spPr>
              <a:xfrm>
                <a:off x="2406770" y="115290"/>
                <a:ext cx="1000664" cy="3505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矩形 6">
                <a:extLst>
                  <a:ext uri="{FF2B5EF4-FFF2-40B4-BE49-F238E27FC236}">
                    <a16:creationId xmlns:a16="http://schemas.microsoft.com/office/drawing/2014/main" id="{67093D55-F9E8-432A-B283-7EF364423554}"/>
                  </a:ext>
                </a:extLst>
              </p:cNvPr>
              <p:cNvSpPr/>
              <p:nvPr/>
            </p:nvSpPr>
            <p:spPr>
              <a:xfrm>
                <a:off x="3312543" y="4624029"/>
                <a:ext cx="1222076" cy="3505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" name="连接符: 曲线 8">
              <a:extLst>
                <a:ext uri="{FF2B5EF4-FFF2-40B4-BE49-F238E27FC236}">
                  <a16:creationId xmlns:a16="http://schemas.microsoft.com/office/drawing/2014/main" id="{35A8A8EE-C186-4349-BD81-12A7159F0F1B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1713714" y="1978392"/>
              <a:ext cx="4514626" cy="1127185"/>
            </a:xfrm>
            <a:prstGeom prst="curvedConnector4">
              <a:avLst>
                <a:gd name="adj1" fmla="val -1047"/>
                <a:gd name="adj2" fmla="val 190689"/>
              </a:avLst>
            </a:prstGeom>
            <a:ln w="28575"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id="{9D85685C-11AE-44D6-A94C-95A42FE9CFA5}"/>
              </a:ext>
            </a:extLst>
          </p:cNvPr>
          <p:cNvSpPr/>
          <p:nvPr/>
        </p:nvSpPr>
        <p:spPr>
          <a:xfrm>
            <a:off x="353683" y="1105780"/>
            <a:ext cx="721339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F0C1BFBC-C927-4F4C-B6C3-B96D696575F2}"/>
              </a:ext>
            </a:extLst>
          </p:cNvPr>
          <p:cNvSpPr/>
          <p:nvPr/>
        </p:nvSpPr>
        <p:spPr>
          <a:xfrm>
            <a:off x="2675222" y="1120604"/>
            <a:ext cx="871268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EFB6111F-39DA-4BF7-AD8F-A408A16C7129}"/>
              </a:ext>
            </a:extLst>
          </p:cNvPr>
          <p:cNvSpPr txBox="1"/>
          <p:nvPr/>
        </p:nvSpPr>
        <p:spPr>
          <a:xfrm>
            <a:off x="4137803" y="1749601"/>
            <a:ext cx="2794959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常规性电路知识描述描述</a:t>
            </a: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25878FB7-B313-4DFF-B67C-AC8E6F9884D8}"/>
              </a:ext>
            </a:extLst>
          </p:cNvPr>
          <p:cNvSpPr txBox="1"/>
          <p:nvPr/>
        </p:nvSpPr>
        <p:spPr>
          <a:xfrm>
            <a:off x="4169030" y="2168941"/>
            <a:ext cx="2467155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常规性电路知识描述描述   物理量有变化</a:t>
            </a:r>
            <a:r>
              <a:rPr lang="en-US" altLang="zh-CN" dirty="0"/>
              <a:t>P</a:t>
            </a:r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08D70ADD-1414-4DAE-8D44-D124BF91481E}"/>
              </a:ext>
            </a:extLst>
          </p:cNvPr>
          <p:cNvSpPr txBox="1"/>
          <p:nvPr/>
        </p:nvSpPr>
        <p:spPr>
          <a:xfrm>
            <a:off x="4207849" y="2857754"/>
            <a:ext cx="2724913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常规性电路知识描述描述</a:t>
            </a:r>
            <a:endParaRPr lang="en-US" altLang="zh-CN" dirty="0"/>
          </a:p>
          <a:p>
            <a:r>
              <a:rPr lang="zh-CN" altLang="en-US" dirty="0"/>
              <a:t>物理量中原理不变</a:t>
            </a:r>
            <a:endParaRPr lang="en-US" altLang="zh-CN" dirty="0"/>
          </a:p>
          <a:p>
            <a:r>
              <a:rPr lang="zh-CN" altLang="en-US" dirty="0"/>
              <a:t>材料变化？？？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02D4D91-B304-4A21-91A3-4D44175D1098}"/>
              </a:ext>
            </a:extLst>
          </p:cNvPr>
          <p:cNvSpPr txBox="1"/>
          <p:nvPr/>
        </p:nvSpPr>
        <p:spPr>
          <a:xfrm>
            <a:off x="4032848" y="3961704"/>
            <a:ext cx="2896231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数据解释（与物理量对应）</a:t>
            </a:r>
          </a:p>
        </p:txBody>
      </p:sp>
      <p:sp>
        <p:nvSpPr>
          <p:cNvPr id="23" name="矩形 22">
            <a:extLst>
              <a:ext uri="{FF2B5EF4-FFF2-40B4-BE49-F238E27FC236}">
                <a16:creationId xmlns:a16="http://schemas.microsoft.com/office/drawing/2014/main" id="{2E8864AE-D9E5-410C-817B-3C2E281C2C72}"/>
              </a:ext>
            </a:extLst>
          </p:cNvPr>
          <p:cNvSpPr/>
          <p:nvPr/>
        </p:nvSpPr>
        <p:spPr>
          <a:xfrm>
            <a:off x="99317" y="5125328"/>
            <a:ext cx="605917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>
            <a:extLst>
              <a:ext uri="{FF2B5EF4-FFF2-40B4-BE49-F238E27FC236}">
                <a16:creationId xmlns:a16="http://schemas.microsoft.com/office/drawing/2014/main" id="{D9D8A3E2-214D-4DFE-9C27-0A582ADC452C}"/>
              </a:ext>
            </a:extLst>
          </p:cNvPr>
          <p:cNvSpPr/>
          <p:nvPr/>
        </p:nvSpPr>
        <p:spPr>
          <a:xfrm>
            <a:off x="1225984" y="5125328"/>
            <a:ext cx="1371600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id="{9907C3EC-3823-421B-A70A-CE58660451AC}"/>
              </a:ext>
            </a:extLst>
          </p:cNvPr>
          <p:cNvSpPr/>
          <p:nvPr/>
        </p:nvSpPr>
        <p:spPr>
          <a:xfrm>
            <a:off x="6929079" y="760067"/>
            <a:ext cx="219007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2. </a:t>
            </a:r>
            <a:r>
              <a:rPr lang="zh-CN" altLang="en-US" dirty="0"/>
              <a:t>通过计算说明，在实用和经济的前提下，为了“电力增容”，院内的供电线路应选用哪一种铜导线？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172DD3DA-02DB-46A3-9471-AA8ADD1D1B89}"/>
              </a:ext>
            </a:extLst>
          </p:cNvPr>
          <p:cNvSpPr txBox="1"/>
          <p:nvPr/>
        </p:nvSpPr>
        <p:spPr>
          <a:xfrm>
            <a:off x="4291239" y="4658043"/>
            <a:ext cx="240389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dirty="0"/>
              <a:t>常规性电路条件告知</a:t>
            </a:r>
          </a:p>
        </p:txBody>
      </p:sp>
      <p:sp>
        <p:nvSpPr>
          <p:cNvPr id="27" name="矩形 26">
            <a:extLst>
              <a:ext uri="{FF2B5EF4-FFF2-40B4-BE49-F238E27FC236}">
                <a16:creationId xmlns:a16="http://schemas.microsoft.com/office/drawing/2014/main" id="{D0C629B6-3603-46E8-9108-C83B356DA4BD}"/>
              </a:ext>
            </a:extLst>
          </p:cNvPr>
          <p:cNvSpPr/>
          <p:nvPr/>
        </p:nvSpPr>
        <p:spPr>
          <a:xfrm>
            <a:off x="7240235" y="2168941"/>
            <a:ext cx="721339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id="{1F284112-2D4D-4FC2-AF15-6DE2966CD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5792" y="2636358"/>
            <a:ext cx="1813718" cy="1127743"/>
          </a:xfrm>
          <a:prstGeom prst="rect">
            <a:avLst/>
          </a:prstGeom>
        </p:spPr>
      </p:pic>
      <p:pic>
        <p:nvPicPr>
          <p:cNvPr id="2050" name="Picture 2" descr="https://timgsa.baidu.com/timg?image&amp;quality=80&amp;size=b9999_10000&amp;sec=1536083597243&amp;di=7d038552faa76f79592606042c343f77&amp;imgtype=0&amp;src=http%3A%2F%2Fimg4.photophoto.cn%2F20070726%2F0006019016727659_s.jpg">
            <a:extLst>
              <a:ext uri="{FF2B5EF4-FFF2-40B4-BE49-F238E27FC236}">
                <a16:creationId xmlns:a16="http://schemas.microsoft.com/office/drawing/2014/main" id="{864E623A-2705-4DC2-9843-0B3DDEE30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2039" y="3069791"/>
            <a:ext cx="709422" cy="107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" descr="https://timgsa.baidu.com/timg?image&amp;quality=80&amp;size=b9999_10000&amp;sec=1536083597243&amp;di=7d038552faa76f79592606042c343f77&amp;imgtype=0&amp;src=http%3A%2F%2Fimg4.photophoto.cn%2F20070726%2F0006019016727659_s.jpg">
            <a:extLst>
              <a:ext uri="{FF2B5EF4-FFF2-40B4-BE49-F238E27FC236}">
                <a16:creationId xmlns:a16="http://schemas.microsoft.com/office/drawing/2014/main" id="{52CC1A65-DC99-49D9-A684-3093646168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441" y="3071970"/>
            <a:ext cx="709422" cy="1076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048" name="连接符: 曲线 2047">
            <a:extLst>
              <a:ext uri="{FF2B5EF4-FFF2-40B4-BE49-F238E27FC236}">
                <a16:creationId xmlns:a16="http://schemas.microsoft.com/office/drawing/2014/main" id="{870CC6CC-059F-46AD-B636-FA30461DA518}"/>
              </a:ext>
            </a:extLst>
          </p:cNvPr>
          <p:cNvCxnSpPr>
            <a:endCxn id="5" idx="1"/>
          </p:cNvCxnSpPr>
          <p:nvPr/>
        </p:nvCxnSpPr>
        <p:spPr>
          <a:xfrm rot="16200000" flipV="1">
            <a:off x="5323774" y="1809815"/>
            <a:ext cx="3169624" cy="426906"/>
          </a:xfrm>
          <a:prstGeom prst="curvedConnector4">
            <a:avLst>
              <a:gd name="adj1" fmla="val 44902"/>
              <a:gd name="adj2" fmla="val 153548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9" name="箭头: 左 2048">
            <a:extLst>
              <a:ext uri="{FF2B5EF4-FFF2-40B4-BE49-F238E27FC236}">
                <a16:creationId xmlns:a16="http://schemas.microsoft.com/office/drawing/2014/main" id="{864BE995-8810-45F9-8972-FDD1440BC8C5}"/>
              </a:ext>
            </a:extLst>
          </p:cNvPr>
          <p:cNvSpPr/>
          <p:nvPr/>
        </p:nvSpPr>
        <p:spPr>
          <a:xfrm>
            <a:off x="7608823" y="3519789"/>
            <a:ext cx="809850" cy="23546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id="{46DA2A6D-1FB6-4F8C-8E92-5C451E06C271}"/>
              </a:ext>
            </a:extLst>
          </p:cNvPr>
          <p:cNvSpPr/>
          <p:nvPr/>
        </p:nvSpPr>
        <p:spPr>
          <a:xfrm>
            <a:off x="141781" y="2641508"/>
            <a:ext cx="871268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1" name="箭头: 上弧形 2050">
            <a:extLst>
              <a:ext uri="{FF2B5EF4-FFF2-40B4-BE49-F238E27FC236}">
                <a16:creationId xmlns:a16="http://schemas.microsoft.com/office/drawing/2014/main" id="{5E4F164C-750D-4D20-A068-BED5D1300880}"/>
              </a:ext>
            </a:extLst>
          </p:cNvPr>
          <p:cNvSpPr/>
          <p:nvPr/>
        </p:nvSpPr>
        <p:spPr>
          <a:xfrm rot="1890505">
            <a:off x="2828620" y="2771648"/>
            <a:ext cx="742905" cy="212037"/>
          </a:xfrm>
          <a:prstGeom prst="curvedDownArrow">
            <a:avLst>
              <a:gd name="adj1" fmla="val 25000"/>
              <a:gd name="adj2" fmla="val 50000"/>
              <a:gd name="adj3" fmla="val 47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id="{9B3304D7-2494-46E1-AD60-E57A098EF2CA}"/>
              </a:ext>
            </a:extLst>
          </p:cNvPr>
          <p:cNvSpPr/>
          <p:nvPr/>
        </p:nvSpPr>
        <p:spPr>
          <a:xfrm>
            <a:off x="1927236" y="2641508"/>
            <a:ext cx="871268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矩形 38">
            <a:extLst>
              <a:ext uri="{FF2B5EF4-FFF2-40B4-BE49-F238E27FC236}">
                <a16:creationId xmlns:a16="http://schemas.microsoft.com/office/drawing/2014/main" id="{9E309D26-A8A8-4C2D-9937-7ADEC7ECE6C8}"/>
              </a:ext>
            </a:extLst>
          </p:cNvPr>
          <p:cNvSpPr/>
          <p:nvPr/>
        </p:nvSpPr>
        <p:spPr>
          <a:xfrm>
            <a:off x="2362870" y="4827233"/>
            <a:ext cx="871268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2" name="矩形 2051">
            <a:extLst>
              <a:ext uri="{FF2B5EF4-FFF2-40B4-BE49-F238E27FC236}">
                <a16:creationId xmlns:a16="http://schemas.microsoft.com/office/drawing/2014/main" id="{8251E169-ED0B-4B36-8803-768BCB206ADF}"/>
              </a:ext>
            </a:extLst>
          </p:cNvPr>
          <p:cNvSpPr/>
          <p:nvPr/>
        </p:nvSpPr>
        <p:spPr>
          <a:xfrm>
            <a:off x="6546418" y="4296689"/>
            <a:ext cx="257273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/>
              <a:t>3. </a:t>
            </a:r>
            <a:r>
              <a:rPr lang="zh-CN" altLang="en-US" dirty="0"/>
              <a:t>若选用的铜导线每米电阻为</a:t>
            </a:r>
            <a:r>
              <a:rPr lang="en-US" altLang="zh-CN" dirty="0"/>
              <a:t>4.25×10</a:t>
            </a:r>
            <a:r>
              <a:rPr lang="en-US" altLang="zh-CN" baseline="30000" dirty="0"/>
              <a:t>-3</a:t>
            </a:r>
            <a:r>
              <a:rPr lang="en-US" altLang="zh-CN" dirty="0"/>
              <a:t>Ω</a:t>
            </a:r>
            <a:r>
              <a:rPr lang="zh-CN" altLang="en-US" dirty="0"/>
              <a:t>，那么增容后，在甲、乙两用户都同时使用“</a:t>
            </a:r>
            <a:r>
              <a:rPr lang="en-US" altLang="zh-CN" dirty="0"/>
              <a:t>220</a:t>
            </a:r>
            <a:r>
              <a:rPr lang="zh-CN" altLang="en-US" dirty="0"/>
              <a:t>Ｖ  </a:t>
            </a:r>
            <a:r>
              <a:rPr lang="en-US" altLang="zh-CN" dirty="0"/>
              <a:t>4</a:t>
            </a:r>
            <a:r>
              <a:rPr lang="zh-CN" altLang="en-US" dirty="0"/>
              <a:t>ｋＷ”的电器时， 乙户所得到的实际电功率是多少？</a:t>
            </a:r>
          </a:p>
        </p:txBody>
      </p: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1F1F2015-1BD4-491F-9DFF-ADE35F73B69A}"/>
              </a:ext>
            </a:extLst>
          </p:cNvPr>
          <p:cNvGrpSpPr/>
          <p:nvPr/>
        </p:nvGrpSpPr>
        <p:grpSpPr>
          <a:xfrm>
            <a:off x="2153423" y="1116875"/>
            <a:ext cx="6736708" cy="3541168"/>
            <a:chOff x="-2202089" y="1433397"/>
            <a:chExt cx="6736708" cy="3541168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A432C380-47C5-4EEC-BF4F-DEAE494283C0}"/>
                </a:ext>
              </a:extLst>
            </p:cNvPr>
            <p:cNvGrpSpPr/>
            <p:nvPr/>
          </p:nvGrpSpPr>
          <p:grpSpPr>
            <a:xfrm>
              <a:off x="-2202089" y="1433397"/>
              <a:ext cx="6736708" cy="3541168"/>
              <a:chOff x="-2202089" y="1433397"/>
              <a:chExt cx="6736708" cy="3541168"/>
            </a:xfrm>
          </p:grpSpPr>
          <p:sp>
            <p:nvSpPr>
              <p:cNvPr id="44" name="矩形 43">
                <a:extLst>
                  <a:ext uri="{FF2B5EF4-FFF2-40B4-BE49-F238E27FC236}">
                    <a16:creationId xmlns:a16="http://schemas.microsoft.com/office/drawing/2014/main" id="{74AF5D62-62B1-47B0-ADCC-D09BE4645121}"/>
                  </a:ext>
                </a:extLst>
              </p:cNvPr>
              <p:cNvSpPr/>
              <p:nvPr/>
            </p:nvSpPr>
            <p:spPr>
              <a:xfrm>
                <a:off x="-2202089" y="1433397"/>
                <a:ext cx="474353" cy="3505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>
                <a:extLst>
                  <a:ext uri="{FF2B5EF4-FFF2-40B4-BE49-F238E27FC236}">
                    <a16:creationId xmlns:a16="http://schemas.microsoft.com/office/drawing/2014/main" id="{773C3A82-E577-4F24-B237-3282C32036BA}"/>
                  </a:ext>
                </a:extLst>
              </p:cNvPr>
              <p:cNvSpPr/>
              <p:nvPr/>
            </p:nvSpPr>
            <p:spPr>
              <a:xfrm>
                <a:off x="4063161" y="4624029"/>
                <a:ext cx="471458" cy="350536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43" name="连接符: 曲线 42">
              <a:extLst>
                <a:ext uri="{FF2B5EF4-FFF2-40B4-BE49-F238E27FC236}">
                  <a16:creationId xmlns:a16="http://schemas.microsoft.com/office/drawing/2014/main" id="{2CCE180A-6E3B-4068-B4DB-E5F23557B63F}"/>
                </a:ext>
              </a:extLst>
            </p:cNvPr>
            <p:cNvCxnSpPr>
              <a:cxnSpLocks/>
              <a:stCxn id="44" idx="3"/>
            </p:cNvCxnSpPr>
            <p:nvPr/>
          </p:nvCxnSpPr>
          <p:spPr>
            <a:xfrm>
              <a:off x="-1727736" y="1608665"/>
              <a:ext cx="5790897" cy="3236995"/>
            </a:xfrm>
            <a:prstGeom prst="curvedConnector3">
              <a:avLst>
                <a:gd name="adj1" fmla="val 50000"/>
              </a:avLst>
            </a:prstGeom>
            <a:ln w="28575">
              <a:headEnd type="triangle"/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48" name="矩形 47">
            <a:extLst>
              <a:ext uri="{FF2B5EF4-FFF2-40B4-BE49-F238E27FC236}">
                <a16:creationId xmlns:a16="http://schemas.microsoft.com/office/drawing/2014/main" id="{35508D3F-234C-4649-A5A1-76F3433B60B9}"/>
              </a:ext>
            </a:extLst>
          </p:cNvPr>
          <p:cNvSpPr/>
          <p:nvPr/>
        </p:nvSpPr>
        <p:spPr>
          <a:xfrm>
            <a:off x="6600241" y="5125328"/>
            <a:ext cx="2289890" cy="6693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03FFC9AD-B479-41BD-B3C4-1C74FD01C7F5}"/>
              </a:ext>
            </a:extLst>
          </p:cNvPr>
          <p:cNvSpPr/>
          <p:nvPr/>
        </p:nvSpPr>
        <p:spPr>
          <a:xfrm>
            <a:off x="3265099" y="5181360"/>
            <a:ext cx="871268" cy="35053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05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 animBg="1"/>
      <p:bldP spid="27" grpId="0" animBg="1"/>
      <p:bldP spid="2049" grpId="0" animBg="1"/>
      <p:bldP spid="36" grpId="0" animBg="1"/>
      <p:bldP spid="2051" grpId="0" animBg="1"/>
      <p:bldP spid="38" grpId="0" animBg="1"/>
      <p:bldP spid="39" grpId="0" animBg="1"/>
      <p:bldP spid="2052" grpId="0"/>
      <p:bldP spid="48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1E73A41-FC39-4D14-B4CB-D05597528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8758" y="382385"/>
            <a:ext cx="1528397" cy="816687"/>
          </a:xfrm>
        </p:spPr>
        <p:txBody>
          <a:bodyPr/>
          <a:lstStyle/>
          <a:p>
            <a:r>
              <a:rPr lang="zh-CN" altLang="en-US" dirty="0"/>
              <a:t>小结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5C111A2-D173-4647-B79B-A88C2545FB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8758" y="1414735"/>
            <a:ext cx="3296812" cy="1414730"/>
          </a:xfrm>
        </p:spPr>
        <p:txBody>
          <a:bodyPr/>
          <a:lstStyle/>
          <a:p>
            <a:r>
              <a:rPr lang="zh-CN" altLang="en-US" dirty="0"/>
              <a:t>本题为一个初中竞赛题。</a:t>
            </a:r>
            <a:endParaRPr lang="en-US" altLang="zh-CN" dirty="0"/>
          </a:p>
          <a:p>
            <a:r>
              <a:rPr lang="zh-CN" altLang="en-US" dirty="0"/>
              <a:t>难题不难，重在分析。</a:t>
            </a:r>
            <a:endParaRPr lang="en-US" altLang="zh-CN" dirty="0"/>
          </a:p>
          <a:p>
            <a:r>
              <a:rPr lang="zh-CN" altLang="en-US" dirty="0"/>
              <a:t>分析</a:t>
            </a:r>
            <a:r>
              <a:rPr lang="en-US" altLang="zh-CN" dirty="0"/>
              <a:t>-----</a:t>
            </a:r>
            <a:r>
              <a:rPr lang="zh-CN" altLang="en-US" dirty="0"/>
              <a:t>读题</a:t>
            </a:r>
            <a:endParaRPr lang="en-US" altLang="zh-CN" dirty="0"/>
          </a:p>
        </p:txBody>
      </p:sp>
      <p:graphicFrame>
        <p:nvGraphicFramePr>
          <p:cNvPr id="4" name="图示 3">
            <a:extLst>
              <a:ext uri="{FF2B5EF4-FFF2-40B4-BE49-F238E27FC236}">
                <a16:creationId xmlns:a16="http://schemas.microsoft.com/office/drawing/2014/main" id="{E01ECCA1-FE3C-4527-8779-7296D36F47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30336536"/>
              </p:ext>
            </p:extLst>
          </p:nvPr>
        </p:nvGraphicFramePr>
        <p:xfrm>
          <a:off x="1524000" y="2328653"/>
          <a:ext cx="668124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组合 6">
            <a:extLst>
              <a:ext uri="{FF2B5EF4-FFF2-40B4-BE49-F238E27FC236}">
                <a16:creationId xmlns:a16="http://schemas.microsoft.com/office/drawing/2014/main" id="{0CD73B47-2241-405E-A88B-A644379B1BCF}"/>
              </a:ext>
            </a:extLst>
          </p:cNvPr>
          <p:cNvGrpSpPr/>
          <p:nvPr/>
        </p:nvGrpSpPr>
        <p:grpSpPr>
          <a:xfrm>
            <a:off x="3967474" y="2509813"/>
            <a:ext cx="1794294" cy="1070630"/>
            <a:chOff x="4011285" y="2319548"/>
            <a:chExt cx="1794294" cy="1070630"/>
          </a:xfrm>
        </p:grpSpPr>
        <p:sp>
          <p:nvSpPr>
            <p:cNvPr id="5" name="矩形 4">
              <a:extLst>
                <a:ext uri="{FF2B5EF4-FFF2-40B4-BE49-F238E27FC236}">
                  <a16:creationId xmlns:a16="http://schemas.microsoft.com/office/drawing/2014/main" id="{56637440-B808-424F-948E-76E0E45F608C}"/>
                </a:ext>
              </a:extLst>
            </p:cNvPr>
            <p:cNvSpPr/>
            <p:nvPr/>
          </p:nvSpPr>
          <p:spPr>
            <a:xfrm>
              <a:off x="4011285" y="2319548"/>
              <a:ext cx="1794294" cy="59570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/>
                <a:t>物理原理</a:t>
              </a:r>
            </a:p>
          </p:txBody>
        </p:sp>
        <p:sp>
          <p:nvSpPr>
            <p:cNvPr id="6" name="箭头: 上下 5">
              <a:extLst>
                <a:ext uri="{FF2B5EF4-FFF2-40B4-BE49-F238E27FC236}">
                  <a16:creationId xmlns:a16="http://schemas.microsoft.com/office/drawing/2014/main" id="{AFD5A462-E834-418C-981A-D45E6F022478}"/>
                </a:ext>
              </a:extLst>
            </p:cNvPr>
            <p:cNvSpPr/>
            <p:nvPr/>
          </p:nvSpPr>
          <p:spPr>
            <a:xfrm>
              <a:off x="4783349" y="2924355"/>
              <a:ext cx="250166" cy="465823"/>
            </a:xfrm>
            <a:prstGeom prst="upDownArrow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34D9B02E-B118-4602-9454-31B6C53B61DA}"/>
              </a:ext>
            </a:extLst>
          </p:cNvPr>
          <p:cNvGrpSpPr/>
          <p:nvPr/>
        </p:nvGrpSpPr>
        <p:grpSpPr>
          <a:xfrm>
            <a:off x="5761768" y="5163873"/>
            <a:ext cx="2273821" cy="595702"/>
            <a:chOff x="3531758" y="2319548"/>
            <a:chExt cx="2273821" cy="595702"/>
          </a:xfrm>
        </p:grpSpPr>
        <p:sp>
          <p:nvSpPr>
            <p:cNvPr id="9" name="矩形 8">
              <a:extLst>
                <a:ext uri="{FF2B5EF4-FFF2-40B4-BE49-F238E27FC236}">
                  <a16:creationId xmlns:a16="http://schemas.microsoft.com/office/drawing/2014/main" id="{EA1A82BA-2DB1-438E-95BC-4D8B097068B4}"/>
                </a:ext>
              </a:extLst>
            </p:cNvPr>
            <p:cNvSpPr/>
            <p:nvPr/>
          </p:nvSpPr>
          <p:spPr>
            <a:xfrm>
              <a:off x="4011285" y="2319548"/>
              <a:ext cx="1794294" cy="595702"/>
            </a:xfrm>
            <a:prstGeom prst="rect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dirty="0"/>
                <a:t>物理原理</a:t>
              </a:r>
            </a:p>
          </p:txBody>
        </p:sp>
        <p:sp>
          <p:nvSpPr>
            <p:cNvPr id="10" name="箭头: 上下 9">
              <a:extLst>
                <a:ext uri="{FF2B5EF4-FFF2-40B4-BE49-F238E27FC236}">
                  <a16:creationId xmlns:a16="http://schemas.microsoft.com/office/drawing/2014/main" id="{8C3801BB-0344-4149-8889-4D9C4D58262B}"/>
                </a:ext>
              </a:extLst>
            </p:cNvPr>
            <p:cNvSpPr/>
            <p:nvPr/>
          </p:nvSpPr>
          <p:spPr>
            <a:xfrm rot="6775387">
              <a:off x="3639587" y="2384489"/>
              <a:ext cx="250166" cy="465823"/>
            </a:xfrm>
            <a:prstGeom prst="upDownArrow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830420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4" grpId="0">
        <p:bldAsOne/>
      </p:bldGraphic>
    </p:bldLst>
  </p:timing>
</p:sld>
</file>

<file path=ppt/theme/theme1.xml><?xml version="1.0" encoding="utf-8"?>
<a:theme xmlns:a="http://schemas.openxmlformats.org/drawingml/2006/main" name="徽章">
  <a:themeElements>
    <a:clrScheme name="徽章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徽章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徽章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TM10001106[[fn=徽章]]</Template>
  <TotalTime>41</TotalTime>
  <Words>641</Words>
  <Application>Microsoft Office PowerPoint</Application>
  <PresentationFormat>全屏显示(4:3)</PresentationFormat>
  <Paragraphs>46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华文中宋</vt:lpstr>
      <vt:lpstr>宋体</vt:lpstr>
      <vt:lpstr>Arial</vt:lpstr>
      <vt:lpstr>Gill Sans MT</vt:lpstr>
      <vt:lpstr>Impact</vt:lpstr>
      <vt:lpstr>Times New Roman</vt:lpstr>
      <vt:lpstr>徽章</vt:lpstr>
      <vt:lpstr>阅读与审题</vt:lpstr>
      <vt:lpstr>PowerPoint 演示文稿</vt:lpstr>
      <vt:lpstr>PowerPoint 演示文稿</vt:lpstr>
      <vt:lpstr>小结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阅读与审题</dc:title>
  <dc:creator>Administrator</dc:creator>
  <cp:lastModifiedBy>Administrator</cp:lastModifiedBy>
  <cp:revision>5</cp:revision>
  <dcterms:created xsi:type="dcterms:W3CDTF">2018-09-04T14:41:22Z</dcterms:created>
  <dcterms:modified xsi:type="dcterms:W3CDTF">2018-09-04T15:22:40Z</dcterms:modified>
</cp:coreProperties>
</file>