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84" r:id="rId3"/>
    <p:sldId id="285" r:id="rId4"/>
    <p:sldId id="286" r:id="rId5"/>
    <p:sldId id="320" r:id="rId6"/>
    <p:sldId id="287" r:id="rId7"/>
    <p:sldId id="288" r:id="rId8"/>
    <p:sldId id="289" r:id="rId9"/>
    <p:sldId id="290" r:id="rId10"/>
    <p:sldId id="321" r:id="rId11"/>
    <p:sldId id="323" r:id="rId12"/>
    <p:sldId id="324" r:id="rId13"/>
    <p:sldId id="325" r:id="rId14"/>
    <p:sldId id="293" r:id="rId15"/>
    <p:sldId id="294" r:id="rId16"/>
    <p:sldId id="296" r:id="rId17"/>
    <p:sldId id="326" r:id="rId18"/>
    <p:sldId id="327" r:id="rId19"/>
    <p:sldId id="328" r:id="rId20"/>
    <p:sldId id="329" r:id="rId21"/>
    <p:sldId id="299" r:id="rId22"/>
    <p:sldId id="302" r:id="rId23"/>
    <p:sldId id="330" r:id="rId24"/>
    <p:sldId id="331" r:id="rId25"/>
    <p:sldId id="332" r:id="rId26"/>
    <p:sldId id="333" r:id="rId27"/>
    <p:sldId id="335" r:id="rId28"/>
    <p:sldId id="336" r:id="rId29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张 明" initials="张" lastIdx="14" clrIdx="0">
    <p:extLst>
      <p:ext uri="{19B8F6BF-5375-455C-9EA6-DF929625EA0E}">
        <p15:presenceInfo xmlns="" xmlns:p15="http://schemas.microsoft.com/office/powerpoint/2012/main" userId="d04bd998b37e06ce" providerId="Windows Live"/>
      </p:ext>
    </p:extLst>
  </p:cmAuthor>
  <p:cmAuthor id="2" name="zwl" initials="z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43C0C"/>
    <a:srgbClr val="490509"/>
    <a:srgbClr val="FFFFFF"/>
    <a:srgbClr val="F0F0F0"/>
    <a:srgbClr val="F2F2F2"/>
    <a:srgbClr val="FFCC6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1557" autoAdjust="0"/>
  </p:normalViewPr>
  <p:slideViewPr>
    <p:cSldViewPr snapToGrid="0" showGuides="1">
      <p:cViewPr varScale="1">
        <p:scale>
          <a:sx n="67" d="100"/>
          <a:sy n="67" d="100"/>
        </p:scale>
        <p:origin x="-283" y="-91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686570-8039-4DA6-8C61-3B401B3DFA3D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7814C8-D37A-48B2-B8B1-1CB3671B72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928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7384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3315" name="备注占位符 2"/>
          <p:cNvSpPr>
            <a:spLocks noGrp="1" noChangeArrowheads="1"/>
          </p:cNvSpPr>
          <p:nvPr>
            <p:ph type="body"/>
          </p:nvPr>
        </p:nvSpPr>
        <p:spPr>
          <a:xfrm>
            <a:off x="685800" y="4400550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33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0EA49A69-6812-4A4F-847F-6410D6C3F271}" type="slidenum">
              <a:rPr lang="zh-CN" altLang="en-US" sz="1200"/>
              <a:pPr algn="r" eaLnBrk="1" hangingPunct="1">
                <a:buFont typeface="Arial" panose="020B0604020202020204" pitchFamily="34" charset="0"/>
                <a:buNone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6626186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536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81075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139D3C-55F1-453B-BE49-D4DBF8FE557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1878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139D3C-55F1-453B-BE49-D4DBF8FE557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4772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6006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2907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75952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1683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55823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22948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576501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9253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02242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19001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2054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169355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475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66407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475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67738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655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09466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A5A69AA-1FA0-485B-9429-D6EC79E52C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C053925C-6ADD-4357-8117-B74A4CEEA7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25D2642-6E09-4B59-B476-FC51F1251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11C1246-8CBB-4485-A745-C59E57704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0D26441-CF42-4E86-BAAF-DD23FE06B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28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544A931-8A7E-4D85-A75A-E32C22179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9A52152-E82E-4443-9743-28B2826BCC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F6BE934-7C2B-45DD-B5DD-0CCDA2F93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989AF1A5-9F2E-47D9-A715-FA47A82F5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A6D029C-693F-4A6B-BD76-E6DB3B4AD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54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20E7E1B-126F-4207-9BE6-E3D804C22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DF66656-EEED-47AE-A63B-AFBE41A16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D7D7DA5-9364-46B4-B2E8-E26133788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42F7FBF-734A-483A-8E54-67BCB5D42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C4C9B35-D82D-44EE-B286-5174DC7EF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7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2100686-6BDD-4395-A283-B67309704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A758A814-9FA7-48F5-8927-53169CE81B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39C44810-9951-4220-8460-2B6CCA217A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3C339B39-6CC9-491C-9607-0FBCBBB07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309F41C-1473-4F46-A005-61600F6B7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D745944-6CD1-4967-B72A-2324AB2CA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54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A1B3650-4BE0-40BF-B683-18BA98F7B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B409752-2B34-4EBB-99A2-12EFA310F6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F17A4201-CD0F-4E1C-9110-7EAD5269F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4C3957C3-6FAA-4289-8C2D-9F61E147DF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370EEDFB-F37D-4F7F-839F-C445A74A11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42EF0425-8737-40FA-82BE-7CC7B4E84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8BF92166-566C-462D-88C5-69494F8B7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5B182786-53BB-4177-9DB2-390C3966D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383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B9CB9C6-8CCC-467E-9858-BDE48BA2F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D3528D75-9DA8-475A-8D5F-A45B9CB47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64E61537-C6BF-4594-8BA0-DB7031D03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8C28D4B9-ACC3-4EEA-89E0-DD6D81597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68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ABE0E4FA-F0D3-47F0-9492-E56E3D8A3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2EE1FAB7-A134-4DC1-854D-F00BA3FAD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E2B72C0A-A171-4701-B0EC-F172F8FC1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70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F7ADBC5-E2A2-46C7-B64A-67F7C6E73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1E638768-5FD4-42E2-90A4-2C22C0BB51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3E84F1C9-D776-4EC2-8543-C1DFB5E1F1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554AE8D1-9A0D-4982-A085-0720456E4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9C1D1A0F-8667-44E2-BB0F-FF1D6EC91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DF506F0-595D-4225-A0FC-1C31C1D83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4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348A513-3E24-4B45-AB99-B28CE302D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EEE34652-C2ED-4E47-84A7-9E247E1DFD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A5A08983-943B-49B8-9257-00A07D2DF8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C47B2EDD-0E0D-49F8-AC3C-F487548E7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C9CA1175-138D-4D48-B36D-88783D172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41EF3297-72F5-4255-8A1C-06C5F7208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531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1A2D286-C5D8-40AD-ABDD-6189602CE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E4A11B69-8F31-4E35-85B4-4A6BA6E707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963A9BF8-EEC3-4F39-8FCB-A8A8F2DA2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A409CD6-80B6-42AC-B973-F93FD4157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0DC0F51-707A-4536-8095-DB92A7F5B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49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2FE812B0-25BE-4953-B34F-89BC7C61E0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2DAE61D7-71AA-4E1B-9C9A-0DB369A7D8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D6E69B9-7AD3-4741-ACA7-EC4755802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A92EF62-B1B1-4EF4-809E-8E04E697F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53B0287-A399-4B7F-BB96-C61410311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407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699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777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775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7367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832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043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5561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946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134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740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675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6536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0DCBCB03-CE4B-49FC-B04C-F1289BA88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E30BB20D-B245-4F88-9B6C-7FE202ADA8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52F78FD-A005-4E8F-802A-7DEAFDD5A7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44DDC13-473B-446C-A0D8-5C6D780320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101BCC8-AAAB-4118-9761-A610542ED1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图片 6" descr="图标.png"/>
          <p:cNvPicPr>
            <a:picLocks noChangeAspect="1"/>
          </p:cNvPicPr>
          <p:nvPr userDrawn="1"/>
        </p:nvPicPr>
        <p:blipFill>
          <a:blip r:embed="rId25"/>
          <a:stretch>
            <a:fillRect/>
          </a:stretch>
        </p:blipFill>
        <p:spPr>
          <a:xfrm>
            <a:off x="11125199" y="141514"/>
            <a:ext cx="881743" cy="88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366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6" r:id="rId16"/>
    <p:sldLayoutId id="2147483668" r:id="rId17"/>
    <p:sldLayoutId id="2147483672" r:id="rId18"/>
    <p:sldLayoutId id="2147483676" r:id="rId19"/>
    <p:sldLayoutId id="2147483678" r:id="rId20"/>
    <p:sldLayoutId id="2147483688" r:id="rId21"/>
    <p:sldLayoutId id="2147483689" r:id="rId22"/>
    <p:sldLayoutId id="2147483690" r:id="rId23"/>
  </p:sldLayoutIdLst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ABE66DB-1837-4048-9F04-F0C67523DD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59" y="0"/>
            <a:ext cx="11719033" cy="685800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610EA569-ED79-4709-A6DA-4442E5461835}"/>
              </a:ext>
            </a:extLst>
          </p:cNvPr>
          <p:cNvSpPr txBox="1"/>
          <p:nvPr/>
        </p:nvSpPr>
        <p:spPr>
          <a:xfrm>
            <a:off x="3173269" y="1940725"/>
            <a:ext cx="524786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维克多英语</a:t>
            </a:r>
            <a:endParaRPr lang="en-US" altLang="zh-CN" sz="36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新方略基础课件</a:t>
            </a:r>
          </a:p>
          <a:p>
            <a:pPr algn="ctr"/>
            <a:r>
              <a:rPr lang="en-US" altLang="zh-CN" sz="5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Unit 5</a:t>
            </a:r>
          </a:p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生活起居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3240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7695" y="-17716"/>
            <a:ext cx="9625263" cy="6875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6175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1" descr="QQ截图201804270926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 descr="图标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2286" y="0"/>
            <a:ext cx="979714" cy="979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26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841842" y="274084"/>
            <a:ext cx="8670772" cy="18466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66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Warm up: </a:t>
            </a:r>
            <a:r>
              <a:rPr lang="en-US" altLang="zh-CN" sz="48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Household duties</a:t>
            </a:r>
          </a:p>
          <a:p>
            <a:pPr algn="ctr"/>
            <a:endParaRPr lang="en-US" altLang="zh-CN" sz="4800" b="1" dirty="0">
              <a:solidFill>
                <a:srgbClr val="49050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010353" y="1542578"/>
            <a:ext cx="1014478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As the saying goes, “Many hands make light work.” Family members should share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the housework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For example, the children should keep their own rooms tidy, _____________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铺床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), ____________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摆放餐具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for meals, ____________________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收拾餐具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and 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清洗餐具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). 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7E1AA493-352B-4150-ADF1-0E07E142016A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9" name="图片 13320" descr="Household-chor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498" y="3902167"/>
            <a:ext cx="5152831" cy="2433867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7308214" y="2387768"/>
            <a:ext cx="300524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宋体" panose="02010600030101010101" pitchFamily="2" charset="-122"/>
              </a:rPr>
              <a:t>make the bed</a:t>
            </a:r>
            <a:endParaRPr lang="zh-CN" altLang="en-US" sz="28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1295000" y="2817785"/>
            <a:ext cx="230700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宋体" panose="02010600030101010101" pitchFamily="2" charset="-122"/>
              </a:rPr>
              <a:t>lay the table</a:t>
            </a:r>
            <a:endParaRPr lang="zh-CN" altLang="en-US" sz="28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6629828" y="2826947"/>
            <a:ext cx="34544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宋体" panose="02010600030101010101" pitchFamily="2" charset="-122"/>
              </a:rPr>
              <a:t>clear away the dishes</a:t>
            </a:r>
            <a:endParaRPr lang="zh-CN" altLang="en-US" sz="28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2683160" y="3266127"/>
            <a:ext cx="20669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宋体" panose="02010600030101010101" pitchFamily="2" charset="-122"/>
              </a:rPr>
              <a:t>wash up</a:t>
            </a:r>
            <a:endParaRPr lang="zh-CN" altLang="en-US" sz="28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3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文本框 43"/>
          <p:cNvSpPr txBox="1"/>
          <p:nvPr/>
        </p:nvSpPr>
        <p:spPr>
          <a:xfrm>
            <a:off x="420807" y="290468"/>
            <a:ext cx="10479804" cy="3246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They can also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wipe the dust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of the furniture and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take out the garbage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The mother could then concentrate on the more specialized jobs of cooking,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ironing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释义</a:t>
            </a:r>
            <a:r>
              <a:rPr lang="en-US" altLang="zh-CN" sz="28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_______)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and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mending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释义</a:t>
            </a:r>
            <a:r>
              <a:rPr lang="en-US" altLang="zh-CN" sz="28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_______)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Shopping at the supermarket could be a kind of family outing. The father should do more difficult physical work. 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7E1AA493-352B-4150-ADF1-0E07E142016A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4" name="图片 13319" descr="household_chor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599" y="3545448"/>
            <a:ext cx="6968085" cy="2962008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5049865" y="1657241"/>
            <a:ext cx="13287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熨烫</a:t>
            </a: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9561979" y="1681304"/>
            <a:ext cx="13287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缝补</a:t>
            </a:r>
          </a:p>
        </p:txBody>
      </p:sp>
    </p:spTree>
    <p:extLst>
      <p:ext uri="{BB962C8B-B14F-4D97-AF65-F5344CB8AC3E}">
        <p14:creationId xmlns:p14="http://schemas.microsoft.com/office/powerpoint/2010/main" val="308850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EBAB270-E735-4EB3-9515-D0A2B278A2D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0D4A9C73-B810-44F5-A83A-E348D7E396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45" y="627100"/>
            <a:ext cx="4538433" cy="6230900"/>
          </a:xfrm>
          <a:prstGeom prst="rect">
            <a:avLst/>
          </a:prstGeom>
        </p:spPr>
      </p:pic>
      <p:sp>
        <p:nvSpPr>
          <p:cNvPr id="8" name="文本框 21"/>
          <p:cNvSpPr txBox="1"/>
          <p:nvPr/>
        </p:nvSpPr>
        <p:spPr>
          <a:xfrm>
            <a:off x="6082747" y="1777433"/>
            <a:ext cx="3455481" cy="1736646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9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Part I</a:t>
            </a:r>
          </a:p>
        </p:txBody>
      </p:sp>
      <p:sp>
        <p:nvSpPr>
          <p:cNvPr id="9" name="矩形 8"/>
          <p:cNvSpPr/>
          <p:nvPr/>
        </p:nvSpPr>
        <p:spPr>
          <a:xfrm>
            <a:off x="6535840" y="3850170"/>
            <a:ext cx="264687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基础训练</a:t>
            </a:r>
          </a:p>
        </p:txBody>
      </p:sp>
    </p:spTree>
    <p:extLst>
      <p:ext uri="{BB962C8B-B14F-4D97-AF65-F5344CB8AC3E}">
        <p14:creationId xmlns:p14="http://schemas.microsoft.com/office/powerpoint/2010/main" val="298462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827798296"/>
              </p:ext>
            </p:extLst>
          </p:nvPr>
        </p:nvGraphicFramePr>
        <p:xfrm>
          <a:off x="0" y="4"/>
          <a:ext cx="12192000" cy="751581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08074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11125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854909">
                <a:tc gridSpan="2">
                  <a:txBody>
                    <a:bodyPr/>
                    <a:lstStyle/>
                    <a:p>
                      <a:pPr marL="0" indent="0" algn="ctr">
                        <a:buNone/>
                        <a:tabLst>
                          <a:tab pos="1704975" algn="l"/>
                        </a:tabLst>
                      </a:pPr>
                      <a:r>
                        <a:rPr lang="en-US" altLang="zh-CN" sz="48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Teaching Guide</a:t>
                      </a:r>
                      <a:endParaRPr lang="zh-CN" altLang="en-US" sz="48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60968" marR="60968" marT="60959" marB="60959">
                    <a:solidFill>
                      <a:srgbClr val="843C0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45720" marR="4572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1064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教学重难点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概念意识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5217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charge, settle</a:t>
                      </a: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词源义 / 基本义</a:t>
                      </a: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8806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switch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英语释义 </a:t>
                      </a: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/ 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精准的汉语释义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45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dress</a:t>
                      </a: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输出表达；辨析义</a:t>
                      </a: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9167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tape, mirror, house, shower, dirty, empty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熟词生义：名词 </a:t>
                      </a: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/ 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形容词动化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82909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cast a wet blanket, wear and tear, mend fences (with sb), sink or swim, be far removed from</a:t>
                      </a: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熟词生义：习语</a:t>
                      </a: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="" xmlns:a16="http://schemas.microsoft.com/office/drawing/2014/main" val="877944958"/>
                  </a:ext>
                </a:extLst>
              </a:tr>
              <a:tr h="70102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charge, rest, ceiling, switch off, put on</a:t>
                      </a: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熟词生义：词源义 </a:t>
                      </a: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/ 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基本义</a:t>
                      </a: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68806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put on, run out of, cut off, stay up, keep an eye on</a:t>
                      </a:r>
                    </a:p>
                  </a:txBody>
                  <a:tcPr marL="60968" marR="60968" marT="60959" marB="60959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词块</a:t>
                      </a:r>
                    </a:p>
                  </a:txBody>
                  <a:tcPr marL="60968" marR="60968" marT="60959" marB="60959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13075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out of order, power failure, out, use up, run out of, turn off , switch off , be in charge of, take charge of</a:t>
                      </a: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同义异构</a:t>
                      </a: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4" name="图片 3" descr="图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12286" y="0"/>
            <a:ext cx="979714" cy="979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79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718101" y="2736667"/>
            <a:ext cx="2729292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charge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825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左大括号 260102"/>
          <p:cNvSpPr/>
          <p:nvPr/>
        </p:nvSpPr>
        <p:spPr bwMode="auto">
          <a:xfrm>
            <a:off x="2685787" y="740832"/>
            <a:ext cx="575733" cy="4897967"/>
          </a:xfrm>
          <a:prstGeom prst="leftBrace">
            <a:avLst>
              <a:gd name="adj1" fmla="val 70107"/>
              <a:gd name="adj2" fmla="val 50000"/>
            </a:avLst>
          </a:prstGeom>
          <a:noFill/>
          <a:ln w="25400">
            <a:solidFill>
              <a:srgbClr val="49050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5" name="文本框 260106"/>
          <p:cNvSpPr txBox="1">
            <a:spLocks noChangeArrowheads="1"/>
          </p:cNvSpPr>
          <p:nvPr/>
        </p:nvSpPr>
        <p:spPr bwMode="auto">
          <a:xfrm>
            <a:off x="3407833" y="548218"/>
            <a:ext cx="3361267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数字的“形状”</a:t>
            </a:r>
          </a:p>
        </p:txBody>
      </p:sp>
      <p:sp>
        <p:nvSpPr>
          <p:cNvPr id="27656" name="圆角矩形 260109"/>
          <p:cNvSpPr>
            <a:spLocks noChangeArrowheads="1"/>
          </p:cNvSpPr>
          <p:nvPr/>
        </p:nvSpPr>
        <p:spPr bwMode="auto">
          <a:xfrm>
            <a:off x="3253718" y="3507103"/>
            <a:ext cx="3361267" cy="127447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罪名的“负荷”</a:t>
            </a:r>
          </a:p>
        </p:txBody>
      </p:sp>
      <p:sp>
        <p:nvSpPr>
          <p:cNvPr id="27660" name="直接连接符 260111"/>
          <p:cNvSpPr>
            <a:spLocks noChangeShapeType="1"/>
          </p:cNvSpPr>
          <p:nvPr/>
        </p:nvSpPr>
        <p:spPr bwMode="auto">
          <a:xfrm>
            <a:off x="6671845" y="908681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1" name="圆角矩形 260113"/>
          <p:cNvSpPr>
            <a:spLocks noChangeArrowheads="1"/>
          </p:cNvSpPr>
          <p:nvPr/>
        </p:nvSpPr>
        <p:spPr bwMode="auto">
          <a:xfrm>
            <a:off x="7702995" y="255814"/>
            <a:ext cx="3361267" cy="1215050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主管；负责 </a:t>
            </a:r>
          </a:p>
        </p:txBody>
      </p:sp>
      <p:sp>
        <p:nvSpPr>
          <p:cNvPr id="27672" name="直接连接符 260126"/>
          <p:cNvSpPr>
            <a:spLocks noChangeShapeType="1"/>
          </p:cNvSpPr>
          <p:nvPr/>
        </p:nvSpPr>
        <p:spPr bwMode="auto">
          <a:xfrm>
            <a:off x="6671845" y="5777996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251884" y="69851"/>
            <a:ext cx="2565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6000" b="1" dirty="0">
                <a:solidFill>
                  <a:srgbClr val="490509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charge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B6B10FE7-CB91-4C3F-B6F2-44C513D11ECD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6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3719" y="1848458"/>
            <a:ext cx="3361267" cy="1243465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金钱的“负荷”</a:t>
            </a:r>
          </a:p>
        </p:txBody>
      </p:sp>
      <p:sp>
        <p:nvSpPr>
          <p:cNvPr id="27" name="圆角矩形 260109">
            <a:extLst>
              <a:ext uri="{FF2B5EF4-FFF2-40B4-BE49-F238E27FC236}">
                <a16:creationId xmlns="" xmlns:a16="http://schemas.microsoft.com/office/drawing/2014/main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3721" y="196248"/>
            <a:ext cx="3361267" cy="127447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责任的“负荷”</a:t>
            </a:r>
          </a:p>
        </p:txBody>
      </p:sp>
      <p:sp>
        <p:nvSpPr>
          <p:cNvPr id="28" name="圆角矩形 260113">
            <a:extLst>
              <a:ext uri="{FF2B5EF4-FFF2-40B4-BE49-F238E27FC236}">
                <a16:creationId xmlns="" xmlns:a16="http://schemas.microsoft.com/office/drawing/2014/main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02992" y="1947726"/>
            <a:ext cx="3361267" cy="1093053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费用；价钱 </a:t>
            </a:r>
          </a:p>
        </p:txBody>
      </p:sp>
      <p:sp>
        <p:nvSpPr>
          <p:cNvPr id="18" name="圆角矩形 260103"/>
          <p:cNvSpPr>
            <a:spLocks noChangeArrowheads="1"/>
          </p:cNvSpPr>
          <p:nvPr/>
        </p:nvSpPr>
        <p:spPr bwMode="auto">
          <a:xfrm>
            <a:off x="335056" y="1948301"/>
            <a:ext cx="2323905" cy="269028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600" b="1" i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en-US" sz="3600" b="1" i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负荷</a:t>
            </a: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load</a:t>
            </a:r>
          </a:p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（词源义）</a:t>
            </a:r>
          </a:p>
        </p:txBody>
      </p:sp>
      <p:sp>
        <p:nvSpPr>
          <p:cNvPr id="19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8254" y="5126559"/>
            <a:ext cx="3361267" cy="1243465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电荷的“负荷”</a:t>
            </a:r>
          </a:p>
        </p:txBody>
      </p:sp>
      <p:sp>
        <p:nvSpPr>
          <p:cNvPr id="20" name="直接连接符 260111"/>
          <p:cNvSpPr>
            <a:spLocks noChangeShapeType="1"/>
          </p:cNvSpPr>
          <p:nvPr/>
        </p:nvSpPr>
        <p:spPr bwMode="auto">
          <a:xfrm>
            <a:off x="6671845" y="2506952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1" name="圆角矩形 260113">
            <a:extLst>
              <a:ext uri="{FF2B5EF4-FFF2-40B4-BE49-F238E27FC236}">
                <a16:creationId xmlns="" xmlns:a16="http://schemas.microsoft.com/office/drawing/2014/main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02993" y="3621876"/>
            <a:ext cx="3361267" cy="1093053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指控；罪名 </a:t>
            </a:r>
          </a:p>
        </p:txBody>
      </p:sp>
      <p:sp>
        <p:nvSpPr>
          <p:cNvPr id="22" name="圆角矩形 260113">
            <a:extLst>
              <a:ext uri="{FF2B5EF4-FFF2-40B4-BE49-F238E27FC236}">
                <a16:creationId xmlns="" xmlns:a16="http://schemas.microsoft.com/office/drawing/2014/main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02994" y="5225827"/>
            <a:ext cx="3361267" cy="1093053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电荷；电量 </a:t>
            </a:r>
          </a:p>
        </p:txBody>
      </p:sp>
      <p:sp>
        <p:nvSpPr>
          <p:cNvPr id="23" name="直接连接符 260111"/>
          <p:cNvSpPr>
            <a:spLocks noChangeShapeType="1"/>
          </p:cNvSpPr>
          <p:nvPr/>
        </p:nvSpPr>
        <p:spPr bwMode="auto">
          <a:xfrm>
            <a:off x="6671845" y="4153773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79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6" grpId="0" animBg="1"/>
      <p:bldP spid="27660" grpId="0" animBg="1"/>
      <p:bldP spid="27661" grpId="0" animBg="1"/>
      <p:bldP spid="27672" grpId="0" animBg="1"/>
      <p:bldP spid="26" grpId="0" animBg="1"/>
      <p:bldP spid="27" grpId="0" animBg="1"/>
      <p:bldP spid="2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84622" y="221617"/>
            <a:ext cx="11847690" cy="557075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charge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  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</a:t>
            </a:r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572135" indent="-572135"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A few years ago Tom _______________________________ the</a:t>
            </a:r>
          </a:p>
          <a:p>
            <a:pPr marL="572135" indent="-572135"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company. 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几年前汤姆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掌管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这家公司。</a:t>
            </a:r>
          </a:p>
          <a:p>
            <a:pPr marL="572135" indent="-572135" algn="just"/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marL="572135" indent="-572135"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Your order will be sent ______________________.</a:t>
            </a:r>
          </a:p>
          <a:p>
            <a:pPr marL="572135" indent="-572135"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您订的货物将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免费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送达。</a:t>
            </a:r>
          </a:p>
          <a:p>
            <a:pPr marL="572135" indent="-572135" algn="just"/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572135" indent="-572135"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Guided tours are provided ____________________. 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572135" indent="-572135" algn="just"/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免费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提供有导游带队的观光游览。</a:t>
            </a:r>
            <a:endParaRPr lang="zh-CN" altLang="en-US" sz="3200" noProof="1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28685" name="文本框 260112"/>
          <p:cNvSpPr txBox="1">
            <a:spLocks noChangeArrowheads="1"/>
          </p:cNvSpPr>
          <p:nvPr/>
        </p:nvSpPr>
        <p:spPr bwMode="auto">
          <a:xfrm>
            <a:off x="3952213" y="1650595"/>
            <a:ext cx="642294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took charge of/was in charge of 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4763053" y="3153946"/>
            <a:ext cx="30601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free of charge</a:t>
            </a:r>
          </a:p>
        </p:txBody>
      </p:sp>
      <p:sp>
        <p:nvSpPr>
          <p:cNvPr id="3" name="文本框 260112"/>
          <p:cNvSpPr txBox="1">
            <a:spLocks noChangeArrowheads="1"/>
          </p:cNvSpPr>
          <p:nvPr/>
        </p:nvSpPr>
        <p:spPr bwMode="auto">
          <a:xfrm>
            <a:off x="5059822" y="4673896"/>
            <a:ext cx="330524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at no charge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8BCD641C-2809-48D5-B3CA-E4252E92ED84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6858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208607"/>
            <a:ext cx="11847690" cy="612475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  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</a:t>
            </a:r>
          </a:p>
          <a:p>
            <a:pPr>
              <a:defRPr/>
            </a:pP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altLang="zh-CN" sz="3200" b="1" noProof="1">
                <a:solidFill>
                  <a:srgbClr val="5F7797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</a:t>
            </a: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向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…) </a:t>
            </a: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收费；开价</a:t>
            </a:r>
          </a:p>
          <a:p>
            <a:pPr algn="just">
              <a:defRPr/>
            </a:pPr>
            <a:endParaRPr lang="en-US" altLang="en-US" sz="3200" b="1" noProof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en-US" altLang="en-US" sz="36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① charge (sb / sth) for sth:                             </a:t>
            </a:r>
          </a:p>
          <a:p>
            <a:pPr algn="just">
              <a:defRPr/>
            </a:pPr>
            <a:r>
              <a:rPr lang="en-US" altLang="zh-CN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We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_______________________________</a:t>
            </a:r>
            <a:r>
              <a:rPr lang="en-US" altLang="zh-CN" sz="3200" noProof="1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. </a:t>
            </a:r>
            <a:endParaRPr lang="en-US" altLang="zh-CN" sz="3200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zh-CN" altLang="en-US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我们</a:t>
            </a:r>
            <a:r>
              <a:rPr lang="zh-CN" altLang="en-US" sz="32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免费为您送货</a:t>
            </a:r>
            <a:r>
              <a:rPr lang="zh-CN" altLang="en-US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endParaRPr lang="zh-CN" altLang="en-US" sz="3200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en-US" altLang="en-US" sz="36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② charge sb sth (for sth):</a:t>
            </a:r>
          </a:p>
          <a:p>
            <a:pPr algn="just">
              <a:defRPr/>
            </a:pPr>
            <a:r>
              <a:rPr lang="en-US" altLang="zh-CN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restaurant only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</a:t>
            </a:r>
            <a:r>
              <a:rPr lang="en-US" altLang="zh-CN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. </a:t>
            </a:r>
          </a:p>
          <a:p>
            <a:pPr algn="just">
              <a:defRPr/>
            </a:pPr>
            <a:r>
              <a:rPr lang="zh-CN" altLang="en-US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餐馆仅</a:t>
            </a:r>
            <a:r>
              <a:rPr lang="zh-CN" altLang="en-US" sz="32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收了我</a:t>
            </a:r>
            <a:r>
              <a:rPr lang="en-US" altLang="zh-CN" sz="32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40</a:t>
            </a:r>
            <a:r>
              <a:rPr lang="zh-CN" altLang="en-US" sz="32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美元</a:t>
            </a:r>
            <a:r>
              <a:rPr lang="zh-CN" altLang="en-US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 </a:t>
            </a:r>
            <a:endParaRPr lang="en-US" altLang="zh-CN" sz="3200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endParaRPr lang="en-US" altLang="en-US" sz="3200" b="1" noProof="1">
              <a:solidFill>
                <a:srgbClr val="5F7797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endParaRPr lang="en-US" altLang="en-US" sz="3200" i="1" noProof="1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91936" y="756355"/>
            <a:ext cx="3510730" cy="537633"/>
          </a:xfrm>
          <a:prstGeom prst="rect">
            <a:avLst/>
          </a:prstGeom>
          <a:solidFill>
            <a:srgbClr val="490509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685" name="文本框 260112"/>
          <p:cNvSpPr txBox="1">
            <a:spLocks noChangeArrowheads="1"/>
          </p:cNvSpPr>
          <p:nvPr/>
        </p:nvSpPr>
        <p:spPr bwMode="auto">
          <a:xfrm>
            <a:off x="1162876" y="2131827"/>
            <a:ext cx="61539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won’t charge </a:t>
            </a: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you for delivery 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3910381" y="4214715"/>
            <a:ext cx="45548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charged me $40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AE88C988-4D18-4CD0-8B7F-9193E3B7C118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49810"/>
            <a:ext cx="975362" cy="975362"/>
          </a:xfrm>
          <a:prstGeom prst="rect">
            <a:avLst/>
          </a:prstGeom>
        </p:spPr>
      </p:pic>
      <p:pic>
        <p:nvPicPr>
          <p:cNvPr id="11" name="图片 532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0955" y="1619043"/>
            <a:ext cx="3710649" cy="21777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7043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0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0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0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0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0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28685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208607"/>
            <a:ext cx="11847690" cy="409342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altLang="en-US" sz="3200" b="1" noProof="1">
              <a:solidFill>
                <a:srgbClr val="5F7797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r>
              <a:rPr lang="en-US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指控；控告</a:t>
            </a:r>
            <a:endParaRPr lang="en-US" altLang="zh-CN" sz="32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endParaRPr lang="en-US" altLang="zh-CN" sz="32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en-US" altLang="zh-CN" sz="36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charge sb with (doing) sth:</a:t>
            </a:r>
          </a:p>
          <a:p>
            <a:pPr algn="just">
              <a:defRPr/>
            </a:pPr>
            <a:endParaRPr lang="zh-CN" altLang="en-US" sz="32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She  ____________________________ her husband. </a:t>
            </a:r>
            <a:endParaRPr kumimoji="0" lang="en-US" altLang="zh-CN" sz="3200" kern="1200" cap="none" spc="0" normalizeH="0" baseline="0" noProof="1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她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被指控谋杀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了她的丈夫。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endParaRPr lang="en-US" altLang="en-US" sz="3200" i="1" noProof="1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90336" y="756355"/>
            <a:ext cx="2517308" cy="537633"/>
          </a:xfrm>
          <a:prstGeom prst="rect">
            <a:avLst/>
          </a:prstGeom>
          <a:solidFill>
            <a:srgbClr val="490509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685" name="文本框 260112"/>
          <p:cNvSpPr txBox="1">
            <a:spLocks noChangeArrowheads="1"/>
          </p:cNvSpPr>
          <p:nvPr/>
        </p:nvSpPr>
        <p:spPr bwMode="auto">
          <a:xfrm>
            <a:off x="853518" y="2600922"/>
            <a:ext cx="63533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is charged with murdering 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AE88C988-4D18-4CD0-8B7F-9193E3B7C118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49810"/>
            <a:ext cx="975362" cy="975362"/>
          </a:xfrm>
          <a:prstGeom prst="rect">
            <a:avLst/>
          </a:prstGeom>
        </p:spPr>
      </p:pic>
      <p:pic>
        <p:nvPicPr>
          <p:cNvPr id="8" name="图片 7" descr="u=1013947087,1449280183&amp;fm=26&amp;gp=0_副本_副本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61028" y="3356811"/>
            <a:ext cx="3543070" cy="314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219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文本框 281604"/>
          <p:cNvSpPr txBox="1">
            <a:spLocks noChangeArrowheads="1"/>
          </p:cNvSpPr>
          <p:nvPr/>
        </p:nvSpPr>
        <p:spPr bwMode="auto">
          <a:xfrm>
            <a:off x="-298537" y="510081"/>
            <a:ext cx="4409909" cy="913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5335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4820" name="文本框 2"/>
          <p:cNvSpPr txBox="1">
            <a:spLocks noChangeArrowheads="1"/>
          </p:cNvSpPr>
          <p:nvPr/>
        </p:nvSpPr>
        <p:spPr bwMode="auto">
          <a:xfrm>
            <a:off x="0" y="1670164"/>
            <a:ext cx="11952816" cy="387683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20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charge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的名词释义①②及动词释义①②考频较高；</a:t>
            </a:r>
          </a:p>
          <a:p>
            <a:pPr algn="just">
              <a:lnSpc>
                <a:spcPct val="200000"/>
              </a:lnSpc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charge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主要在高考听力、阅读和完形中出现，为完形词汇；</a:t>
            </a:r>
          </a:p>
          <a:p>
            <a:pPr algn="just">
              <a:lnSpc>
                <a:spcPct val="200000"/>
              </a:lnSpc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take charge of, free of charge, charge (...) for ...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主要在高考听力、阅读和写作中出现。</a:t>
            </a:r>
          </a:p>
        </p:txBody>
      </p:sp>
    </p:spTree>
    <p:extLst>
      <p:ext uri="{BB962C8B-B14F-4D97-AF65-F5344CB8AC3E}">
        <p14:creationId xmlns:p14="http://schemas.microsoft.com/office/powerpoint/2010/main" val="13340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5001166" y="2736667"/>
            <a:ext cx="2163162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settle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57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左大括号 260102"/>
          <p:cNvSpPr/>
          <p:nvPr/>
        </p:nvSpPr>
        <p:spPr bwMode="auto">
          <a:xfrm>
            <a:off x="3148435" y="790402"/>
            <a:ext cx="575733" cy="4897967"/>
          </a:xfrm>
          <a:prstGeom prst="leftBrace">
            <a:avLst>
              <a:gd name="adj1" fmla="val 70107"/>
              <a:gd name="adj2" fmla="val 50000"/>
            </a:avLst>
          </a:prstGeom>
          <a:noFill/>
          <a:ln w="25400">
            <a:solidFill>
              <a:srgbClr val="49050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2" name="圆角矩形 260103"/>
          <p:cNvSpPr>
            <a:spLocks noChangeArrowheads="1"/>
          </p:cNvSpPr>
          <p:nvPr/>
        </p:nvSpPr>
        <p:spPr bwMode="auto">
          <a:xfrm>
            <a:off x="392640" y="1946950"/>
            <a:ext cx="2731561" cy="269028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停止移动、定下来</a:t>
            </a:r>
          </a:p>
          <a:p>
            <a:pPr algn="ctr">
              <a:spcBef>
                <a:spcPct val="50000"/>
              </a:spcBef>
            </a:pP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come to rest</a:t>
            </a:r>
          </a:p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（基本义）</a:t>
            </a:r>
          </a:p>
        </p:txBody>
      </p:sp>
      <p:sp>
        <p:nvSpPr>
          <p:cNvPr id="27654" name="圆角矩形 260105"/>
          <p:cNvSpPr>
            <a:spLocks noChangeArrowheads="1"/>
          </p:cNvSpPr>
          <p:nvPr/>
        </p:nvSpPr>
        <p:spPr bwMode="auto">
          <a:xfrm>
            <a:off x="3752205" y="128237"/>
            <a:ext cx="3506258" cy="818540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/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人 停止移动</a:t>
            </a:r>
          </a:p>
        </p:txBody>
      </p:sp>
      <p:sp>
        <p:nvSpPr>
          <p:cNvPr id="27661" name="圆角矩形 260113"/>
          <p:cNvSpPr>
            <a:spLocks noChangeArrowheads="1"/>
          </p:cNvSpPr>
          <p:nvPr/>
        </p:nvSpPr>
        <p:spPr bwMode="auto">
          <a:xfrm>
            <a:off x="8111478" y="99224"/>
            <a:ext cx="3506258" cy="847553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spcBef>
                <a:spcPct val="50000"/>
              </a:spcBef>
            </a:pPr>
            <a:r>
              <a:rPr lang="zh-CN" altLang="en-US" sz="2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坐下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；</a:t>
            </a: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使</a:t>
            </a: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处于舒适的位置</a:t>
            </a:r>
          </a:p>
        </p:txBody>
      </p:sp>
      <p:sp>
        <p:nvSpPr>
          <p:cNvPr id="28694" name="文本框 260125"/>
          <p:cNvSpPr txBox="1">
            <a:spLocks noChangeArrowheads="1"/>
          </p:cNvSpPr>
          <p:nvPr/>
        </p:nvSpPr>
        <p:spPr bwMode="auto">
          <a:xfrm>
            <a:off x="8297331" y="5338321"/>
            <a:ext cx="3361267" cy="124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出版；刊登；发表</a:t>
            </a:r>
          </a:p>
        </p:txBody>
      </p:sp>
      <p:sp>
        <p:nvSpPr>
          <p:cNvPr id="27672" name="直接连接符 260126"/>
          <p:cNvSpPr>
            <a:spLocks noChangeShapeType="1"/>
          </p:cNvSpPr>
          <p:nvPr/>
        </p:nvSpPr>
        <p:spPr bwMode="auto">
          <a:xfrm flipV="1">
            <a:off x="7258463" y="6170945"/>
            <a:ext cx="832584" cy="13027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251884" y="69851"/>
            <a:ext cx="2565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6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settle</a:t>
            </a:r>
          </a:p>
        </p:txBody>
      </p:sp>
      <p:sp>
        <p:nvSpPr>
          <p:cNvPr id="32" name="圆角矩形 260105">
            <a:extLst>
              <a:ext uri="{FF2B5EF4-FFF2-40B4-BE49-F238E27FC236}">
                <a16:creationId xmlns="" xmlns:a16="http://schemas.microsoft.com/office/drawing/2014/main" id="{A782D92F-6EDD-49B2-916D-60C35FEFAD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51236" y="977394"/>
            <a:ext cx="3508196" cy="797963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人 停止奔波</a:t>
            </a:r>
          </a:p>
        </p:txBody>
      </p:sp>
      <p:sp>
        <p:nvSpPr>
          <p:cNvPr id="33" name="圆角矩形 260105">
            <a:extLst>
              <a:ext uri="{FF2B5EF4-FFF2-40B4-BE49-F238E27FC236}">
                <a16:creationId xmlns="" xmlns:a16="http://schemas.microsoft.com/office/drawing/2014/main" id="{25AB9DA2-BD56-4917-90BD-F133B1F736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58581" y="1820560"/>
            <a:ext cx="3530492" cy="1225852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停止</a:t>
            </a:r>
            <a:r>
              <a:rPr lang="en-US" altLang="zh-C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结束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争论、争端、分歧、纠纷等</a:t>
            </a:r>
          </a:p>
        </p:txBody>
      </p:sp>
      <p:sp>
        <p:nvSpPr>
          <p:cNvPr id="34" name="圆角矩形 260105">
            <a:extLst>
              <a:ext uri="{FF2B5EF4-FFF2-40B4-BE49-F238E27FC236}">
                <a16:creationId xmlns="" xmlns:a16="http://schemas.microsoft.com/office/drawing/2014/main" id="{F1E3D1C0-CD41-4189-8D10-B00EFF895C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3330" y="3097045"/>
            <a:ext cx="3506258" cy="89812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计划、行程、安排等定下来</a:t>
            </a:r>
          </a:p>
        </p:txBody>
      </p:sp>
      <p:sp>
        <p:nvSpPr>
          <p:cNvPr id="35" name="直接连接符 260126">
            <a:extLst>
              <a:ext uri="{FF2B5EF4-FFF2-40B4-BE49-F238E27FC236}">
                <a16:creationId xmlns="" xmlns:a16="http://schemas.microsoft.com/office/drawing/2014/main" id="{67FD5F2D-35ED-4BB4-B137-1A28E9C6EF1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286500" y="4407951"/>
            <a:ext cx="832584" cy="13027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6" name="直接连接符 260126">
            <a:extLst>
              <a:ext uri="{FF2B5EF4-FFF2-40B4-BE49-F238E27FC236}">
                <a16:creationId xmlns="" xmlns:a16="http://schemas.microsoft.com/office/drawing/2014/main" id="{0EB9A598-7613-46CD-B291-D7D87C114BC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286500" y="2469827"/>
            <a:ext cx="832584" cy="13027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7" name="直接连接符 260126">
            <a:extLst>
              <a:ext uri="{FF2B5EF4-FFF2-40B4-BE49-F238E27FC236}">
                <a16:creationId xmlns="" xmlns:a16="http://schemas.microsoft.com/office/drawing/2014/main" id="{CE952F93-5094-405E-8517-63BE143EF3F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278894" y="600732"/>
            <a:ext cx="832584" cy="13027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868FF591-8A3A-411F-A68C-9087533D669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2" name="圆角矩形 260105">
            <a:extLst>
              <a:ext uri="{FF2B5EF4-FFF2-40B4-BE49-F238E27FC236}">
                <a16:creationId xmlns="" xmlns:a16="http://schemas.microsoft.com/office/drawing/2014/main" id="{A782D92F-6EDD-49B2-916D-60C35FEFAD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2815" y="4043486"/>
            <a:ext cx="3506258" cy="797963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情绪、状态等定下来</a:t>
            </a:r>
          </a:p>
        </p:txBody>
      </p:sp>
      <p:sp>
        <p:nvSpPr>
          <p:cNvPr id="23" name="圆角矩形 260105">
            <a:extLst>
              <a:ext uri="{FF2B5EF4-FFF2-40B4-BE49-F238E27FC236}">
                <a16:creationId xmlns="" xmlns:a16="http://schemas.microsoft.com/office/drawing/2014/main" id="{A782D92F-6EDD-49B2-916D-60C35FEFAD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2815" y="4875847"/>
            <a:ext cx="3506258" cy="797963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物 停止移动</a:t>
            </a:r>
          </a:p>
        </p:txBody>
      </p:sp>
      <p:sp>
        <p:nvSpPr>
          <p:cNvPr id="24" name="圆角矩形 260105">
            <a:extLst>
              <a:ext uri="{FF2B5EF4-FFF2-40B4-BE49-F238E27FC236}">
                <a16:creationId xmlns="" xmlns:a16="http://schemas.microsoft.com/office/drawing/2014/main" id="{A782D92F-6EDD-49B2-916D-60C35FEFAD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2815" y="5749737"/>
            <a:ext cx="3506258" cy="797963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感觉、情绪等在某人身上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某地停止移动</a:t>
            </a:r>
          </a:p>
        </p:txBody>
      </p:sp>
      <p:sp>
        <p:nvSpPr>
          <p:cNvPr id="25" name="圆角矩形 260113"/>
          <p:cNvSpPr>
            <a:spLocks noChangeArrowheads="1"/>
          </p:cNvSpPr>
          <p:nvPr/>
        </p:nvSpPr>
        <p:spPr bwMode="auto">
          <a:xfrm>
            <a:off x="8098775" y="1043778"/>
            <a:ext cx="3506258" cy="847553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spcBef>
                <a:spcPct val="50000"/>
              </a:spcBef>
            </a:pPr>
            <a:r>
              <a:rPr lang="zh-CN" altLang="en-US" sz="2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移民、殖民）定居（于）</a:t>
            </a:r>
          </a:p>
        </p:txBody>
      </p:sp>
      <p:sp>
        <p:nvSpPr>
          <p:cNvPr id="26" name="圆角矩形 260113"/>
          <p:cNvSpPr>
            <a:spLocks noChangeArrowheads="1"/>
          </p:cNvSpPr>
          <p:nvPr/>
        </p:nvSpPr>
        <p:spPr bwMode="auto">
          <a:xfrm>
            <a:off x="8104046" y="1995210"/>
            <a:ext cx="3506258" cy="847553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spcBef>
                <a:spcPct val="50000"/>
              </a:spcBef>
            </a:pPr>
            <a:r>
              <a:rPr lang="zh-CN" altLang="en-US" sz="2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对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某事达成一致意见；解决</a:t>
            </a:r>
          </a:p>
        </p:txBody>
      </p:sp>
      <p:sp>
        <p:nvSpPr>
          <p:cNvPr id="27" name="圆角矩形 260113"/>
          <p:cNvSpPr>
            <a:spLocks noChangeArrowheads="1"/>
          </p:cNvSpPr>
          <p:nvPr/>
        </p:nvSpPr>
        <p:spPr bwMode="auto">
          <a:xfrm>
            <a:off x="8098775" y="2962450"/>
            <a:ext cx="3506258" cy="847553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spcBef>
                <a:spcPct val="50000"/>
              </a:spcBef>
            </a:pPr>
            <a:r>
              <a:rPr lang="zh-CN" altLang="en-US" sz="2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明确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；确定</a:t>
            </a:r>
          </a:p>
        </p:txBody>
      </p:sp>
      <p:sp>
        <p:nvSpPr>
          <p:cNvPr id="28" name="圆角矩形 260113"/>
          <p:cNvSpPr>
            <a:spLocks noChangeArrowheads="1"/>
          </p:cNvSpPr>
          <p:nvPr/>
        </p:nvSpPr>
        <p:spPr bwMode="auto">
          <a:xfrm>
            <a:off x="8098775" y="3925180"/>
            <a:ext cx="3506258" cy="847553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spcBef>
                <a:spcPct val="50000"/>
              </a:spcBef>
            </a:pPr>
            <a:r>
              <a:rPr lang="en-US" altLang="zh-CN" sz="2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使</a:t>
            </a: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平静；</a:t>
            </a: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使</a:t>
            </a: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安定</a:t>
            </a:r>
          </a:p>
        </p:txBody>
      </p:sp>
      <p:sp>
        <p:nvSpPr>
          <p:cNvPr id="29" name="圆角矩形 260113"/>
          <p:cNvSpPr>
            <a:spLocks noChangeArrowheads="1"/>
          </p:cNvSpPr>
          <p:nvPr/>
        </p:nvSpPr>
        <p:spPr bwMode="auto">
          <a:xfrm>
            <a:off x="8111478" y="4845374"/>
            <a:ext cx="3506258" cy="847553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spcBef>
                <a:spcPct val="50000"/>
              </a:spcBef>
            </a:pPr>
            <a:r>
              <a:rPr lang="zh-CN" altLang="en-US" sz="2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降落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；停留</a:t>
            </a:r>
          </a:p>
        </p:txBody>
      </p:sp>
      <p:sp>
        <p:nvSpPr>
          <p:cNvPr id="30" name="圆角矩形 260113"/>
          <p:cNvSpPr>
            <a:spLocks noChangeArrowheads="1"/>
          </p:cNvSpPr>
          <p:nvPr/>
        </p:nvSpPr>
        <p:spPr bwMode="auto">
          <a:xfrm>
            <a:off x="8111478" y="5795521"/>
            <a:ext cx="3506258" cy="776903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spcBef>
                <a:spcPct val="50000"/>
              </a:spcBef>
            </a:pPr>
            <a:r>
              <a:rPr lang="zh-CN" altLang="en-US" sz="2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围绕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；充满；强烈影响着</a:t>
            </a:r>
          </a:p>
        </p:txBody>
      </p:sp>
      <p:sp>
        <p:nvSpPr>
          <p:cNvPr id="31" name="直接连接符 260126">
            <a:extLst>
              <a:ext uri="{FF2B5EF4-FFF2-40B4-BE49-F238E27FC236}">
                <a16:creationId xmlns="" xmlns:a16="http://schemas.microsoft.com/office/drawing/2014/main" id="{0EB9A598-7613-46CD-B291-D7D87C114BC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286500" y="1470943"/>
            <a:ext cx="832584" cy="13027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2" name="直接连接符 260126">
            <a:extLst>
              <a:ext uri="{FF2B5EF4-FFF2-40B4-BE49-F238E27FC236}">
                <a16:creationId xmlns="" xmlns:a16="http://schemas.microsoft.com/office/drawing/2014/main" id="{67FD5F2D-35ED-4BB4-B137-1A28E9C6EF1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258463" y="3439180"/>
            <a:ext cx="832584" cy="13027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3" name="直接连接符 260126">
            <a:extLst>
              <a:ext uri="{FF2B5EF4-FFF2-40B4-BE49-F238E27FC236}">
                <a16:creationId xmlns="" xmlns:a16="http://schemas.microsoft.com/office/drawing/2014/main" id="{67FD5F2D-35ED-4BB4-B137-1A28E9C6EF1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307388" y="5310845"/>
            <a:ext cx="832584" cy="13027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369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 animBg="1"/>
      <p:bldP spid="27661" grpId="0" animBg="1"/>
      <p:bldP spid="27672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42" grpId="0" animBg="1"/>
      <p:bldP spid="4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84622" y="221617"/>
            <a:ext cx="11847690" cy="557075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settle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 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</a:t>
            </a:r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572135" indent="-572135"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With so much noise outside, I couldn’t _________________my work.</a:t>
            </a:r>
          </a:p>
          <a:p>
            <a:pPr marL="572135" indent="-572135"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外面那么吵，我无法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专心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工作。</a:t>
            </a:r>
          </a:p>
          <a:p>
            <a:pPr marL="572135" indent="-572135" algn="just"/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marL="572135" indent="-572135"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She didn’t start the lesson until the pupils ______________________.</a:t>
            </a:r>
          </a:p>
          <a:p>
            <a:pPr marL="572135" indent="-572135"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等学生们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安静下来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后，她才开始上课。</a:t>
            </a:r>
          </a:p>
          <a:p>
            <a:pPr marL="572135" indent="-572135" algn="just"/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572135" indent="-572135"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Most of the problems ____________________ satisfactorily. 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572135" indent="-572135"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大多数问题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已得到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满意的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解决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。</a:t>
            </a:r>
          </a:p>
        </p:txBody>
      </p:sp>
      <p:sp>
        <p:nvSpPr>
          <p:cNvPr id="28685" name="文本框 260112"/>
          <p:cNvSpPr txBox="1">
            <a:spLocks noChangeArrowheads="1"/>
          </p:cNvSpPr>
          <p:nvPr/>
        </p:nvSpPr>
        <p:spPr bwMode="auto">
          <a:xfrm>
            <a:off x="6979409" y="1703945"/>
            <a:ext cx="38785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6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settle </a:t>
            </a: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down to 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7588091" y="3164063"/>
            <a:ext cx="5324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settled down</a:t>
            </a:r>
          </a:p>
        </p:txBody>
      </p:sp>
      <p:sp>
        <p:nvSpPr>
          <p:cNvPr id="3" name="文本框 260112"/>
          <p:cNvSpPr txBox="1">
            <a:spLocks noChangeArrowheads="1"/>
          </p:cNvSpPr>
          <p:nvPr/>
        </p:nvSpPr>
        <p:spPr bwMode="auto">
          <a:xfrm>
            <a:off x="4299463" y="4546771"/>
            <a:ext cx="409523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have been settled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8BCD641C-2809-48D5-B3CA-E4252E92ED84}"/>
              </a:ext>
            </a:extLst>
          </p:cNvPr>
          <p:cNvSpPr/>
          <p:nvPr/>
        </p:nvSpPr>
        <p:spPr>
          <a:xfrm>
            <a:off x="159025" y="77567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72650"/>
            <a:ext cx="975362" cy="97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69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文本框 281604"/>
          <p:cNvSpPr txBox="1">
            <a:spLocks noChangeArrowheads="1"/>
          </p:cNvSpPr>
          <p:nvPr/>
        </p:nvSpPr>
        <p:spPr bwMode="auto">
          <a:xfrm>
            <a:off x="4842140" y="312525"/>
            <a:ext cx="4409909" cy="913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5335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4820" name="文本框 2"/>
          <p:cNvSpPr txBox="1">
            <a:spLocks noChangeArrowheads="1"/>
          </p:cNvSpPr>
          <p:nvPr/>
        </p:nvSpPr>
        <p:spPr bwMode="auto">
          <a:xfrm>
            <a:off x="3794477" y="1345608"/>
            <a:ext cx="7978423" cy="501675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200000"/>
              </a:lnSpc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settle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的释义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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考频较高；</a:t>
            </a:r>
          </a:p>
          <a:p>
            <a:pPr algn="just">
              <a:lnSpc>
                <a:spcPct val="200000"/>
              </a:lnSpc>
              <a:buFont typeface="Wingdings 2"/>
              <a:buChar char="è"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settle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在高考阅读和完形中经常出现，为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20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完形词汇；</a:t>
            </a:r>
          </a:p>
          <a:p>
            <a:pPr algn="just">
              <a:lnSpc>
                <a:spcPct val="200000"/>
              </a:lnSpc>
              <a:buFont typeface="Wingdings 2"/>
              <a:buChar char="è"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短语动词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settle down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考频较高，主要出现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20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在高考阅读中。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0637"/>
            <a:ext cx="3705225" cy="683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8052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790529" y="2736667"/>
            <a:ext cx="2584436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switch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872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221617"/>
            <a:ext cx="11847690" cy="655564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switch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  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</a:p>
          <a:p>
            <a:pPr algn="just">
              <a:defRPr/>
            </a:pP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 </a:t>
            </a: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改</a:t>
            </a:r>
            <a:r>
              <a:rPr lang="zh-CN" altLang="en-US" sz="32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变</a:t>
            </a: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；转</a:t>
            </a:r>
            <a:r>
              <a:rPr lang="zh-CN" altLang="en-US" sz="32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变</a:t>
            </a: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to </a:t>
            </a:r>
            <a:r>
              <a:rPr lang="en-US" altLang="zh-CN" sz="32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change</a:t>
            </a:r>
            <a:r>
              <a:rPr lang="en-US" altLang="zh-CN" sz="32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or be changed from one thing to another</a:t>
            </a: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He _____________________________from one subject to another.</a:t>
            </a:r>
          </a:p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他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转变了话题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/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/>
            <a:r>
              <a:rPr lang="en-US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 </a:t>
            </a: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交</a:t>
            </a:r>
            <a:r>
              <a:rPr lang="zh-CN" altLang="en-US" sz="32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换</a:t>
            </a: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；调</a:t>
            </a:r>
            <a:r>
              <a:rPr lang="zh-CN" altLang="en-US" sz="32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换</a:t>
            </a: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en-US" sz="32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to </a:t>
            </a:r>
            <a:r>
              <a:rPr lang="en-US" altLang="en-US" sz="32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exchange</a:t>
            </a:r>
            <a:r>
              <a:rPr lang="en-US" altLang="en-US" sz="32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one thing for another</a:t>
            </a: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You drive first and then we’ll ________________. </a:t>
            </a:r>
          </a:p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你先开车，过一会儿咱们再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换着开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。</a:t>
            </a:r>
          </a:p>
          <a:p>
            <a:pPr algn="just"/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/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 </a:t>
            </a: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开关；电闸</a:t>
            </a: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</a:t>
            </a:r>
            <a:r>
              <a:rPr lang="en-US" altLang="zh-CN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light switch </a:t>
            </a:r>
            <a:r>
              <a:rPr lang="zh-CN" altLang="en-US" sz="32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打开 </a:t>
            </a:r>
            <a:r>
              <a:rPr lang="en-US" altLang="zh-CN" sz="32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/ </a:t>
            </a:r>
            <a:r>
              <a:rPr lang="zh-CN" altLang="en-US" sz="32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关掉</a:t>
            </a:r>
            <a:r>
              <a:rPr lang="zh-CN" altLang="en-US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灯的开关</a:t>
            </a:r>
          </a:p>
          <a:p>
            <a:pPr algn="just"/>
            <a:endParaRPr lang="en-US" altLang="zh-CN" sz="32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8BCD641C-2809-48D5-B3CA-E4252E92ED84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72650"/>
            <a:ext cx="975362" cy="975362"/>
          </a:xfrm>
          <a:prstGeom prst="rect">
            <a:avLst/>
          </a:prstGeom>
        </p:spPr>
      </p:pic>
      <p:sp>
        <p:nvSpPr>
          <p:cNvPr id="12" name="文本框 260112"/>
          <p:cNvSpPr txBox="1">
            <a:spLocks noChangeArrowheads="1"/>
          </p:cNvSpPr>
          <p:nvPr/>
        </p:nvSpPr>
        <p:spPr bwMode="auto">
          <a:xfrm>
            <a:off x="5672570" y="3609575"/>
            <a:ext cx="28111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switch round</a:t>
            </a:r>
          </a:p>
        </p:txBody>
      </p:sp>
      <p:sp>
        <p:nvSpPr>
          <p:cNvPr id="13" name="文本框 260112"/>
          <p:cNvSpPr txBox="1">
            <a:spLocks noChangeArrowheads="1"/>
          </p:cNvSpPr>
          <p:nvPr/>
        </p:nvSpPr>
        <p:spPr bwMode="auto">
          <a:xfrm>
            <a:off x="1427851" y="1716952"/>
            <a:ext cx="565028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switched the conversation </a:t>
            </a:r>
          </a:p>
        </p:txBody>
      </p:sp>
      <p:sp>
        <p:nvSpPr>
          <p:cNvPr id="15" name="文本框 260112"/>
          <p:cNvSpPr txBox="1">
            <a:spLocks noChangeArrowheads="1"/>
          </p:cNvSpPr>
          <p:nvPr/>
        </p:nvSpPr>
        <p:spPr bwMode="auto">
          <a:xfrm>
            <a:off x="654564" y="5559419"/>
            <a:ext cx="28111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turn on / off</a:t>
            </a:r>
          </a:p>
        </p:txBody>
      </p:sp>
    </p:spTree>
    <p:extLst>
      <p:ext uri="{BB962C8B-B14F-4D97-AF65-F5344CB8AC3E}">
        <p14:creationId xmlns:p14="http://schemas.microsoft.com/office/powerpoint/2010/main" val="361264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0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0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0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08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08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文本框 281604"/>
          <p:cNvSpPr txBox="1">
            <a:spLocks noChangeArrowheads="1"/>
          </p:cNvSpPr>
          <p:nvPr/>
        </p:nvSpPr>
        <p:spPr bwMode="auto">
          <a:xfrm>
            <a:off x="-309011" y="102592"/>
            <a:ext cx="4409909" cy="913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5335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4820" name="文本框 2"/>
          <p:cNvSpPr txBox="1">
            <a:spLocks noChangeArrowheads="1"/>
          </p:cNvSpPr>
          <p:nvPr/>
        </p:nvSpPr>
        <p:spPr bwMode="auto">
          <a:xfrm>
            <a:off x="239184" y="1166842"/>
            <a:ext cx="11152257" cy="550920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switch </a:t>
            </a:r>
          </a:p>
          <a:p>
            <a:pPr algn="just"/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开关；电闸 </a:t>
            </a:r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骤变；突变</a:t>
            </a:r>
          </a:p>
          <a:p>
            <a:pPr algn="just"/>
            <a:r>
              <a:rPr lang="en-US" altLang="zh-CN" sz="3200" b="1" i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&amp; vi </a:t>
            </a:r>
            <a:r>
              <a:rPr lang="zh-CN" altLang="en-US" sz="32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开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/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关（电器等设备）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改变；转变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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交换；调换</a:t>
            </a:r>
          </a:p>
          <a:p>
            <a:pPr algn="just"/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switch off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关上（电灯、电视等） </a:t>
            </a:r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［非正式用语］不听；不理睬</a:t>
            </a:r>
          </a:p>
          <a:p>
            <a:pPr algn="just"/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switch on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打开（电灯、电视等）</a:t>
            </a:r>
          </a:p>
          <a:p>
            <a:pPr algn="just"/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switch over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改变；转换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switch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的动词释义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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考频较高；</a:t>
            </a:r>
          </a:p>
          <a:p>
            <a:pPr algn="just"/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switch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主要在高考听力、阅读和写作中出现；</a:t>
            </a:r>
          </a:p>
          <a:p>
            <a:pPr algn="just"/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短语动词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switch off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释义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在写作中出现，释义</a:t>
            </a:r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在阅读中出现。</a:t>
            </a:r>
          </a:p>
        </p:txBody>
      </p:sp>
    </p:spTree>
    <p:extLst>
      <p:ext uri="{BB962C8B-B14F-4D97-AF65-F5344CB8AC3E}">
        <p14:creationId xmlns:p14="http://schemas.microsoft.com/office/powerpoint/2010/main" val="229136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5009165" y="2736667"/>
            <a:ext cx="2147164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dress</a:t>
            </a:r>
            <a:endParaRPr lang="en-US" altLang="zh-CN" sz="6600" b="1" noProof="1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23AEECB7-AA66-44E6-A351-2231B99C669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208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84622" y="221617"/>
            <a:ext cx="11847690" cy="606319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6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dress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 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</a:t>
            </a:r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She ___________________ a two-piece suit. </a:t>
            </a:r>
          </a:p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她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穿着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一身两件套的套装。</a:t>
            </a:r>
          </a:p>
          <a:p>
            <a:pPr marL="572135" indent="-572135" algn="just"/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The students often _______________________school uniform. </a:t>
            </a:r>
          </a:p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学生们经常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穿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校服。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/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They __________________and try to frighten people.</a:t>
            </a:r>
          </a:p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他们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乔装打扮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试图去吓唬别人。 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人教③ </a:t>
            </a: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– 1</a:t>
            </a:r>
          </a:p>
          <a:p>
            <a:pPr algn="just"/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28685" name="文本框 260112"/>
          <p:cNvSpPr txBox="1">
            <a:spLocks noChangeArrowheads="1"/>
          </p:cNvSpPr>
          <p:nvPr/>
        </p:nvSpPr>
        <p:spPr bwMode="auto">
          <a:xfrm>
            <a:off x="1081715" y="1690846"/>
            <a:ext cx="386651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is / was dressed in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3152689" y="3075381"/>
            <a:ext cx="5324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dress themselves in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6E8C87BD-8EDB-4B2F-9287-68D0F755BDB2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490451" y="4634718"/>
            <a:ext cx="5324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dress up </a:t>
            </a:r>
          </a:p>
        </p:txBody>
      </p:sp>
    </p:spTree>
    <p:extLst>
      <p:ext uri="{BB962C8B-B14F-4D97-AF65-F5344CB8AC3E}">
        <p14:creationId xmlns:p14="http://schemas.microsoft.com/office/powerpoint/2010/main" val="418499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4" name="文本框 279567"/>
          <p:cNvSpPr txBox="1">
            <a:spLocks noChangeArrowheads="1"/>
          </p:cNvSpPr>
          <p:nvPr/>
        </p:nvSpPr>
        <p:spPr bwMode="auto">
          <a:xfrm>
            <a:off x="260625" y="1497075"/>
            <a:ext cx="11847444" cy="458587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四者均可作“穿”解，但意义、用法不同。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zh-CN" sz="36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dress 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常含注意选择服饰，为某一正式场合而穿着得体的服装等义，既可表示穿衣动作，又可表示穿衣状态；作及物动词时，宾语为人。</a:t>
            </a:r>
          </a:p>
          <a:p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Don’t come in! I’m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dressing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别进来！我在穿衣服。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Wait! I’m just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dressing the baby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等等！我在给孩子穿衣服。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He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got dressed in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his Sunday clothes. 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他穿上了自己最好的衣服。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5392" y="323036"/>
            <a:ext cx="92743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辨</a:t>
            </a:r>
            <a:r>
              <a:rPr lang="zh-CN" altLang="en-US" sz="48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8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dress, wear, have on, put on </a:t>
            </a:r>
            <a:endParaRPr lang="zh-CN" altLang="en-US" sz="4800" b="1" dirty="0">
              <a:solidFill>
                <a:srgbClr val="490509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9227371-FC16-4494-929B-61734F1257A2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49810"/>
            <a:ext cx="975362" cy="97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886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8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88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4" name="文本框 279567"/>
          <p:cNvSpPr txBox="1">
            <a:spLocks noChangeArrowheads="1"/>
          </p:cNvSpPr>
          <p:nvPr/>
        </p:nvSpPr>
        <p:spPr bwMode="auto">
          <a:xfrm>
            <a:off x="520269" y="348779"/>
            <a:ext cx="11847444" cy="600164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wear 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强调穿衣的状态，即衣服已穿在身上。</a:t>
            </a:r>
            <a:endParaRPr lang="en-US" altLang="zh-CN" sz="28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The girl is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wearing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a new coat.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那个女孩穿着一件新外套。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on 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指“穿”后的状态，不用于进行时。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She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had a red jacket on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她穿着一件红夹克。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put on 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侧重穿衣的动作、过程。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He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put his coat on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and hurried out.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他穿上外套，急匆匆地出去了。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9227371-FC16-4494-929B-61734F1257A2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49810"/>
            <a:ext cx="975362" cy="975362"/>
          </a:xfrm>
          <a:prstGeom prst="rect">
            <a:avLst/>
          </a:prstGeom>
        </p:spPr>
      </p:pic>
      <p:pic>
        <p:nvPicPr>
          <p:cNvPr id="9" name="图片 8" descr="src=http-%2F%2Finews.gtimg.com%2Fnewsapp_match%2F0%2F11072877013%2F0.jpg&amp;refer=http-%2F%2Finews.gtimg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96991" y="180473"/>
            <a:ext cx="2903620" cy="2903620"/>
          </a:xfrm>
          <a:prstGeom prst="rect">
            <a:avLst/>
          </a:prstGeom>
        </p:spPr>
      </p:pic>
      <p:pic>
        <p:nvPicPr>
          <p:cNvPr id="8" name="图片 7" descr="src=http-%2F%2F5b0988e595225.cdn.sohucs.com%2Fimages%2F20180329%2F1bdf618a28694dad93e247704cfd2534.gif&amp;refer=http-%2F%2F5b0988e595225.cdn.sohuc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13032" y="2530643"/>
            <a:ext cx="3995704" cy="3995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10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文本框 281604"/>
          <p:cNvSpPr txBox="1">
            <a:spLocks noChangeArrowheads="1"/>
          </p:cNvSpPr>
          <p:nvPr/>
        </p:nvSpPr>
        <p:spPr bwMode="auto">
          <a:xfrm>
            <a:off x="-286977" y="190619"/>
            <a:ext cx="4409909" cy="913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5335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4820" name="文本框 2"/>
          <p:cNvSpPr txBox="1">
            <a:spLocks noChangeArrowheads="1"/>
          </p:cNvSpPr>
          <p:nvPr/>
        </p:nvSpPr>
        <p:spPr bwMode="auto">
          <a:xfrm>
            <a:off x="121728" y="994976"/>
            <a:ext cx="11776488" cy="600164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dress </a:t>
            </a:r>
          </a:p>
          <a:p>
            <a:pPr algn="just">
              <a:lnSpc>
                <a:spcPct val="150000"/>
              </a:lnSpc>
            </a:pP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vi &amp; </a:t>
            </a:r>
            <a:r>
              <a:rPr lang="en-US" altLang="zh-CN" sz="3200" b="1" i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（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给</a:t>
            </a:r>
            <a:r>
              <a:rPr lang="en-US" altLang="zh-CN" sz="3200" b="1" dirty="0" smtClean="0">
                <a:solidFill>
                  <a:srgbClr val="490509"/>
                </a:solidFill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……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）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穿衣服；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穿</a:t>
            </a:r>
            <a:r>
              <a:rPr lang="en-US" altLang="zh-CN" sz="3200" b="1" dirty="0">
                <a:solidFill>
                  <a:srgbClr val="490509"/>
                </a:solidFill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……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衣服</a:t>
            </a:r>
          </a:p>
          <a:p>
            <a:pPr algn="just">
              <a:lnSpc>
                <a:spcPct val="15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dress up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（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给</a:t>
            </a:r>
            <a:r>
              <a:rPr lang="en-US" altLang="zh-CN" sz="3200" b="1" dirty="0" smtClean="0">
                <a:solidFill>
                  <a:srgbClr val="490509"/>
                </a:solidFill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……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）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穿上盛装；（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给</a:t>
            </a:r>
            <a:r>
              <a:rPr lang="en-US" altLang="zh-CN" sz="3200" b="1" dirty="0" smtClean="0">
                <a:solidFill>
                  <a:srgbClr val="490509"/>
                </a:solidFill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……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）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乔装打扮</a:t>
            </a:r>
          </a:p>
          <a:p>
            <a:pPr algn="just">
              <a:lnSpc>
                <a:spcPct val="150000"/>
              </a:lnSpc>
            </a:pPr>
            <a:r>
              <a:rPr lang="zh-CN" altLang="en-US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[U]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衣服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连衣裙</a:t>
            </a:r>
          </a:p>
          <a:p>
            <a:pPr algn="just">
              <a:lnSpc>
                <a:spcPct val="15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dressed </a:t>
            </a: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adj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［不用于名词前］穿着衣服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</a:t>
            </a:r>
            <a:endParaRPr lang="en-US" altLang="zh-CN" sz="3200" b="1" dirty="0" smtClean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50000"/>
              </a:lnSpc>
            </a:pPr>
            <a:endParaRPr lang="en-US" altLang="zh-CN" sz="28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短语动词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dress up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和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(be) dressed in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及派生词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dressed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考频较高；     </a:t>
            </a:r>
          </a:p>
          <a:p>
            <a:pPr algn="just">
              <a:lnSpc>
                <a:spcPct val="150000"/>
              </a:lnSpc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dress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在高考听力、阅读和完形中经常出现，为完形词汇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897181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378009" y="1307542"/>
            <a:ext cx="11972925" cy="606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32798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571500" indent="-571500" algn="just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用完；耗尽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切掉；切断；使隔绝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熬夜</a:t>
            </a: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穿上；上演 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照看；留意；密切注意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93193" name="文本框 254978"/>
          <p:cNvSpPr txBox="1">
            <a:spLocks noChangeArrowheads="1"/>
          </p:cNvSpPr>
          <p:nvPr/>
        </p:nvSpPr>
        <p:spPr bwMode="auto">
          <a:xfrm>
            <a:off x="268472" y="303139"/>
            <a:ext cx="12192000" cy="8299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8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44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重点词块</a:t>
            </a:r>
            <a:r>
              <a:rPr lang="en-US" altLang="zh-CN" sz="48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endParaRPr lang="zh-CN" altLang="en-US" sz="4800" b="1" dirty="0">
              <a:solidFill>
                <a:srgbClr val="490509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339972"/>
          <p:cNvSpPr txBox="1">
            <a:spLocks noChangeArrowheads="1"/>
          </p:cNvSpPr>
          <p:nvPr/>
        </p:nvSpPr>
        <p:spPr bwMode="auto">
          <a:xfrm>
            <a:off x="4061425" y="1329586"/>
            <a:ext cx="59811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run out (of)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3B212322-F528-4A81-87E1-8EAC7B3D33B5}"/>
              </a:ext>
            </a:extLst>
          </p:cNvPr>
          <p:cNvSpPr/>
          <p:nvPr/>
        </p:nvSpPr>
        <p:spPr>
          <a:xfrm>
            <a:off x="159024" y="49810"/>
            <a:ext cx="11923437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8" name="文本框 339972"/>
          <p:cNvSpPr txBox="1">
            <a:spLocks noChangeArrowheads="1"/>
          </p:cNvSpPr>
          <p:nvPr/>
        </p:nvSpPr>
        <p:spPr bwMode="auto">
          <a:xfrm>
            <a:off x="2684401" y="3398203"/>
            <a:ext cx="57151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stay up 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4468041" y="4556548"/>
            <a:ext cx="406158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put on 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10" name="文本框 339972"/>
          <p:cNvSpPr txBox="1">
            <a:spLocks noChangeArrowheads="1"/>
          </p:cNvSpPr>
          <p:nvPr/>
        </p:nvSpPr>
        <p:spPr bwMode="auto">
          <a:xfrm>
            <a:off x="6498832" y="2394823"/>
            <a:ext cx="46829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cut off </a:t>
            </a:r>
          </a:p>
        </p:txBody>
      </p:sp>
      <p:sp>
        <p:nvSpPr>
          <p:cNvPr id="11" name="文本框 339972"/>
          <p:cNvSpPr txBox="1">
            <a:spLocks noChangeArrowheads="1"/>
          </p:cNvSpPr>
          <p:nvPr/>
        </p:nvSpPr>
        <p:spPr bwMode="auto">
          <a:xfrm>
            <a:off x="6003090" y="5599207"/>
            <a:ext cx="57151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keep an eye on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0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="" xmlns:a16="http://schemas.microsoft.com/office/drawing/2014/main" id="{02206735-EC6C-49EC-911C-8EEA570102A3}"/>
              </a:ext>
            </a:extLst>
          </p:cNvPr>
          <p:cNvSpPr/>
          <p:nvPr/>
        </p:nvSpPr>
        <p:spPr>
          <a:xfrm>
            <a:off x="159024" y="49810"/>
            <a:ext cx="12032975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26442"/>
          </a:xfrm>
          <a:prstGeom prst="rect">
            <a:avLst/>
          </a:prstGeom>
        </p:spPr>
      </p:pic>
      <p:pic>
        <p:nvPicPr>
          <p:cNvPr id="10" name="图片 9" descr="图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12286" y="49810"/>
            <a:ext cx="979714" cy="979714"/>
          </a:xfrm>
          <a:prstGeom prst="rect">
            <a:avLst/>
          </a:prstGeom>
        </p:spPr>
      </p:pic>
      <p:sp>
        <p:nvSpPr>
          <p:cNvPr id="11" name="文本框 201733"/>
          <p:cNvSpPr txBox="1">
            <a:spLocks noChangeArrowheads="1"/>
          </p:cNvSpPr>
          <p:nvPr/>
        </p:nvSpPr>
        <p:spPr bwMode="auto">
          <a:xfrm>
            <a:off x="7098946" y="539667"/>
            <a:ext cx="34178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FFFF66"/>
                </a:solidFill>
                <a:latin typeface="Times New Roman" panose="02020603050405020304" pitchFamily="18" charset="0"/>
              </a:rPr>
              <a:t>Smart Home</a:t>
            </a:r>
          </a:p>
        </p:txBody>
      </p:sp>
      <p:sp>
        <p:nvSpPr>
          <p:cNvPr id="12" name="文本框 2"/>
          <p:cNvSpPr txBox="1">
            <a:spLocks noChangeArrowheads="1"/>
          </p:cNvSpPr>
          <p:nvPr/>
        </p:nvSpPr>
        <p:spPr bwMode="auto">
          <a:xfrm>
            <a:off x="7030226" y="1603666"/>
            <a:ext cx="4724628" cy="477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50000"/>
              </a:spcBef>
            </a:pPr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</a:t>
            </a:r>
            <a:r>
              <a:rPr lang="zh-CN" altLang="en-US" sz="3200" dirty="0">
                <a:solidFill>
                  <a:schemeClr val="bg1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A Smart Home is one that provides its home owners comfort, security, energy efficiency (low operating costs) and convenience at all times, </a:t>
            </a:r>
            <a:r>
              <a:rPr lang="en-US" altLang="zh-CN" sz="3200" dirty="0">
                <a:solidFill>
                  <a:schemeClr val="bg1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______________ </a:t>
            </a:r>
            <a:r>
              <a:rPr lang="zh-CN" altLang="en-US" sz="3200" dirty="0">
                <a:solidFill>
                  <a:schemeClr val="bg1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whether anyone is home.</a:t>
            </a:r>
          </a:p>
          <a:p>
            <a:pPr algn="just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chemeClr val="bg1"/>
                </a:solidFill>
                <a:latin typeface="Times New Roman" pitchFamily="18" charset="0"/>
                <a:ea typeface="黑体" panose="02010609060101010101" pitchFamily="49" charset="-122"/>
                <a:cs typeface="Times New Roman" pitchFamily="18" charset="0"/>
              </a:rPr>
              <a:t>     </a:t>
            </a: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7303943" y="4512899"/>
            <a:ext cx="25193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regardless of </a:t>
            </a:r>
            <a:endParaRPr lang="zh-CN" altLang="en-US" sz="3200" dirty="0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00096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="" xmlns:a16="http://schemas.microsoft.com/office/drawing/2014/main" id="{02206735-EC6C-49EC-911C-8EEA570102A3}"/>
              </a:ext>
            </a:extLst>
          </p:cNvPr>
          <p:cNvSpPr/>
          <p:nvPr/>
        </p:nvSpPr>
        <p:spPr>
          <a:xfrm>
            <a:off x="159024" y="49810"/>
            <a:ext cx="12032975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271022" cy="7002379"/>
          </a:xfrm>
          <a:prstGeom prst="rect">
            <a:avLst/>
          </a:prstGeom>
        </p:spPr>
      </p:pic>
      <p:pic>
        <p:nvPicPr>
          <p:cNvPr id="10" name="图片 9" descr="图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12286" y="49810"/>
            <a:ext cx="979714" cy="979714"/>
          </a:xfrm>
          <a:prstGeom prst="rect">
            <a:avLst/>
          </a:prstGeom>
        </p:spPr>
      </p:pic>
      <p:sp>
        <p:nvSpPr>
          <p:cNvPr id="12" name="文本框 2"/>
          <p:cNvSpPr txBox="1">
            <a:spLocks noChangeArrowheads="1"/>
          </p:cNvSpPr>
          <p:nvPr/>
        </p:nvSpPr>
        <p:spPr bwMode="auto">
          <a:xfrm>
            <a:off x="5759116" y="995113"/>
            <a:ext cx="6284495" cy="5047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50000"/>
              </a:spcBef>
            </a:pPr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“Smart Home” is the term commonly used to define a </a:t>
            </a:r>
            <a:r>
              <a:rPr lang="en-US" altLang="zh-CN" sz="2800" b="1" u="sng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house 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that has </a:t>
            </a:r>
            <a:r>
              <a:rPr lang="en-US" altLang="zh-CN" sz="2800" b="1" u="sng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appliances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lighting, heating, ____________________ </a:t>
            </a:r>
          </a:p>
          <a:p>
            <a:pPr algn="just">
              <a:spcBef>
                <a:spcPct val="50000"/>
              </a:spcBef>
            </a:pP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空气调节系统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), TVs, computers, entertainment audio &amp; video systems, security, and camera system that are capable of communicating with one another and can be controlled remotely by a time schedule, from any room in the home, as well as remotely from any location in the world by phone or internet. </a:t>
            </a: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8644796" y="1847461"/>
            <a:ext cx="25193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air conditioning</a:t>
            </a:r>
          </a:p>
        </p:txBody>
      </p:sp>
    </p:spTree>
    <p:extLst>
      <p:ext uri="{BB962C8B-B14F-4D97-AF65-F5344CB8AC3E}">
        <p14:creationId xmlns:p14="http://schemas.microsoft.com/office/powerpoint/2010/main" val="3796056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0591d928-a538-4509-a70d-7ec708a78a80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none">
        <a:spAutoFit/>
      </a:bodyPr>
      <a:lstStyle>
        <a:defPPr algn="l">
          <a:defRPr sz="2400" dirty="0" smtClean="0">
            <a:solidFill>
              <a:srgbClr val="FFCC66"/>
            </a:solidFill>
            <a:latin typeface="迷你简卡通" panose="03000509000000000000" pitchFamily="65" charset="-122"/>
            <a:ea typeface="迷你简卡通" panose="03000509000000000000" pitchFamily="65" charset="-122"/>
          </a:defRPr>
        </a:defPPr>
      </a:lstStyle>
    </a:sp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1672</TotalTime>
  <Words>1497</Words>
  <Application>Microsoft Office PowerPoint</Application>
  <PresentationFormat>自定义</PresentationFormat>
  <Paragraphs>222</Paragraphs>
  <Slides>28</Slides>
  <Notes>21</Notes>
  <HiddenSlides>7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29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zwl</cp:lastModifiedBy>
  <cp:revision>298</cp:revision>
  <dcterms:created xsi:type="dcterms:W3CDTF">2017-08-21T08:41:36Z</dcterms:created>
  <dcterms:modified xsi:type="dcterms:W3CDTF">2021-01-29T02:08:56Z</dcterms:modified>
</cp:coreProperties>
</file>