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418" r:id="rId4"/>
    <p:sldId id="417" r:id="rId5"/>
    <p:sldId id="420" r:id="rId6"/>
    <p:sldId id="421" r:id="rId7"/>
    <p:sldId id="422" r:id="rId8"/>
    <p:sldId id="423" r:id="rId9"/>
    <p:sldId id="429" r:id="rId10"/>
    <p:sldId id="424" r:id="rId11"/>
    <p:sldId id="425" r:id="rId12"/>
    <p:sldId id="426" r:id="rId13"/>
    <p:sldId id="427" r:id="rId14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384" y="8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9" d="100"/>
          <a:sy n="69" d="100"/>
        </p:scale>
        <p:origin x="1932" y="78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1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wmf" /><Relationship Id="rId2" Type="http://schemas.openxmlformats.org/officeDocument/2006/relationships/image" Target="../media/image9.wmf" /><Relationship Id="rId3" Type="http://schemas.openxmlformats.org/officeDocument/2006/relationships/image" Target="../media/image10.wmf" /><Relationship Id="rId4" Type="http://schemas.openxmlformats.org/officeDocument/2006/relationships/image" Target="../media/image11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wmf" /><Relationship Id="rId2" Type="http://schemas.openxmlformats.org/officeDocument/2006/relationships/image" Target="../media/image13.wmf" /><Relationship Id="rId3" Type="http://schemas.openxmlformats.org/officeDocument/2006/relationships/image" Target="../media/image14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.wmf" /><Relationship Id="rId2" Type="http://schemas.openxmlformats.org/officeDocument/2006/relationships/image" Target="../media/image17.wmf" /><Relationship Id="rId3" Type="http://schemas.openxmlformats.org/officeDocument/2006/relationships/image" Target="../media/image18.wmf" /><Relationship Id="rId4" Type="http://schemas.openxmlformats.org/officeDocument/2006/relationships/image" Target="../media/image19.wmf" /><Relationship Id="rId5" Type="http://schemas.openxmlformats.org/officeDocument/2006/relationships/image" Target="../media/image20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wmf" /><Relationship Id="rId2" Type="http://schemas.openxmlformats.org/officeDocument/2006/relationships/image" Target="../media/image24.wmf" /><Relationship Id="rId3" Type="http://schemas.openxmlformats.org/officeDocument/2006/relationships/image" Target="../media/image25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9.wmf" /><Relationship Id="rId2" Type="http://schemas.openxmlformats.org/officeDocument/2006/relationships/image" Target="../media/image30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833DAF-1FC9-4690-B622-0A7B6CC84047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1F11AE-FC62-41FD-8D06-653648A4F66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1F11AE-FC62-41FD-8D06-653648A4F66B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内容占位符 2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5335" y="218124"/>
            <a:ext cx="4465955" cy="629283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太阳形 2"/>
          <p:cNvSpPr/>
          <p:nvPr userDrawn="1"/>
        </p:nvSpPr>
        <p:spPr>
          <a:xfrm>
            <a:off x="148590" y="28003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3" name="直接连接符 2"/>
          <p:cNvCxnSpPr/>
          <p:nvPr userDrawn="1"/>
        </p:nvCxnSpPr>
        <p:spPr>
          <a:xfrm flipH="1">
            <a:off x="6604170" y="2279217"/>
            <a:ext cx="0" cy="2219807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 userDrawn="1"/>
        </p:nvSpPr>
        <p:spPr>
          <a:xfrm>
            <a:off x="3619499" y="2905624"/>
            <a:ext cx="26280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sz="3200" b="1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期末复习专题</a:t>
            </a:r>
          </a:p>
        </p:txBody>
      </p:sp>
      <p:sp>
        <p:nvSpPr>
          <p:cNvPr id="4" name="文本框 3"/>
          <p:cNvSpPr txBox="1"/>
          <p:nvPr userDrawn="1"/>
        </p:nvSpPr>
        <p:spPr>
          <a:xfrm>
            <a:off x="4945864" y="2260167"/>
            <a:ext cx="130175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选修</a:t>
            </a:r>
            <a:r>
              <a:rPr lang="en-US" altLang="zh-CN" sz="2400" b="1">
                <a:solidFill>
                  <a:prstClr val="black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3-1</a:t>
            </a: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272103" y="3722641"/>
            <a:ext cx="4975479" cy="776383"/>
          </a:xfrm>
          <a:prstGeom prst="roundRect">
            <a:avLst/>
          </a:prstGeom>
          <a:solidFill>
            <a:srgbClr val="C0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txBody>
          <a:bodyPr>
            <a:spAutoFit/>
          </a:bodyPr>
          <a:lstStyle>
            <a:lvl1pPr algn="r">
              <a:defRPr b="1">
                <a:solidFill>
                  <a:schemeClr val="bg1"/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1"/>
          <a:stretch>
            <a:fillRect/>
          </a:stretch>
        </p:blipFill>
        <p:spPr>
          <a:xfrm>
            <a:off x="6994525" y="2259965"/>
            <a:ext cx="1628775" cy="233807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522605" y="296545"/>
            <a:ext cx="4901565" cy="505460"/>
          </a:xfrm>
          <a:prstGeom prst="doubleWave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C00000"/>
                </a:solidFill>
              </a14:hiddenFill>
            </a:ext>
          </a:extLst>
        </p:spPr>
        <p:txBody>
          <a:bodyPr wrap="square" anchor="ctr" anchorCtr="1">
            <a:spAutoFit/>
          </a:bodyPr>
          <a:lstStyle>
            <a:lvl1pPr>
              <a:defRPr sz="2800" b="1" u="sng">
                <a:solidFill>
                  <a:srgbClr val="FF0000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076" name="help-web-button_18436"/>
          <p:cNvSpPr>
            <a:spLocks noChangeAspect="1"/>
          </p:cNvSpPr>
          <p:nvPr userDrawn="1"/>
        </p:nvSpPr>
        <p:spPr>
          <a:xfrm>
            <a:off x="360000" y="1223010"/>
            <a:ext cx="360363" cy="360363"/>
          </a:xfrm>
          <a:custGeom>
            <a:cxnLst>
              <a:cxn ang="0">
                <a:pos x="180273" y="0"/>
              </a:cxn>
              <a:cxn ang="0">
                <a:pos x="0" y="179938"/>
              </a:cxn>
              <a:cxn ang="0">
                <a:pos x="180273" y="360003"/>
              </a:cxn>
              <a:cxn ang="0">
                <a:pos x="360546" y="179938"/>
              </a:cxn>
              <a:cxn ang="0">
                <a:pos x="180273" y="0"/>
              </a:cxn>
              <a:cxn ang="0">
                <a:pos x="193109" y="280037"/>
              </a:cxn>
              <a:cxn ang="0">
                <a:pos x="178582" y="285664"/>
              </a:cxn>
              <a:cxn ang="0">
                <a:pos x="163679" y="280162"/>
              </a:cxn>
              <a:cxn ang="0">
                <a:pos x="157355" y="264719"/>
              </a:cxn>
              <a:cxn ang="0">
                <a:pos x="163491" y="249901"/>
              </a:cxn>
              <a:cxn ang="0">
                <a:pos x="178582" y="243899"/>
              </a:cxn>
              <a:cxn ang="0">
                <a:pos x="193422" y="249901"/>
              </a:cxn>
              <a:cxn ang="0">
                <a:pos x="199433" y="264719"/>
              </a:cxn>
              <a:cxn ang="0">
                <a:pos x="193109" y="280037"/>
              </a:cxn>
              <a:cxn ang="0">
                <a:pos x="245331" y="150803"/>
              </a:cxn>
              <a:cxn ang="0">
                <a:pos x="233872" y="166246"/>
              </a:cxn>
              <a:cxn ang="0">
                <a:pos x="210015" y="188066"/>
              </a:cxn>
              <a:cxn ang="0">
                <a:pos x="202439" y="195694"/>
              </a:cxn>
              <a:cxn ang="0">
                <a:pos x="198181" y="201696"/>
              </a:cxn>
              <a:cxn ang="0">
                <a:pos x="195989" y="207136"/>
              </a:cxn>
              <a:cxn ang="0">
                <a:pos x="193672" y="216702"/>
              </a:cxn>
              <a:cxn ang="0">
                <a:pos x="177079" y="231207"/>
              </a:cxn>
              <a:cxn ang="0">
                <a:pos x="164806" y="226455"/>
              </a:cxn>
              <a:cxn ang="0">
                <a:pos x="159860" y="212388"/>
              </a:cxn>
              <a:cxn ang="0">
                <a:pos x="163491" y="192068"/>
              </a:cxn>
              <a:cxn ang="0">
                <a:pos x="173134" y="177000"/>
              </a:cxn>
              <a:cxn ang="0">
                <a:pos x="189352" y="161557"/>
              </a:cxn>
              <a:cxn ang="0">
                <a:pos x="202314" y="149803"/>
              </a:cxn>
              <a:cxn ang="0">
                <a:pos x="209013" y="140925"/>
              </a:cxn>
              <a:cxn ang="0">
                <a:pos x="211706" y="130296"/>
              </a:cxn>
              <a:cxn ang="0">
                <a:pos x="203378" y="111477"/>
              </a:cxn>
              <a:cxn ang="0">
                <a:pos x="181963" y="103786"/>
              </a:cxn>
              <a:cxn ang="0">
                <a:pos x="159296" y="111539"/>
              </a:cxn>
              <a:cxn ang="0">
                <a:pos x="147023" y="134360"/>
              </a:cxn>
              <a:cxn ang="0">
                <a:pos x="128990" y="150115"/>
              </a:cxn>
              <a:cxn ang="0">
                <a:pos x="115777" y="144613"/>
              </a:cxn>
              <a:cxn ang="0">
                <a:pos x="110392" y="132672"/>
              </a:cxn>
              <a:cxn ang="0">
                <a:pos x="118908" y="105850"/>
              </a:cxn>
              <a:cxn ang="0">
                <a:pos x="143767" y="83279"/>
              </a:cxn>
              <a:cxn ang="0">
                <a:pos x="181963" y="74338"/>
              </a:cxn>
              <a:cxn ang="0">
                <a:pos x="217717" y="81841"/>
              </a:cxn>
              <a:cxn ang="0">
                <a:pos x="241699" y="102161"/>
              </a:cxn>
              <a:cxn ang="0">
                <a:pos x="250153" y="130046"/>
              </a:cxn>
              <a:cxn ang="0">
                <a:pos x="245331" y="150803"/>
              </a:cxn>
            </a:cxnLst>
            <a:pathLst>
              <a:path w="5758" h="5758">
                <a:moveTo>
                  <a:pt x="2879" y="0"/>
                </a:moveTo>
                <a:cubicBezTo>
                  <a:pt x="1290" y="0"/>
                  <a:pt x="0" y="1288"/>
                  <a:pt x="0" y="2878"/>
                </a:cubicBezTo>
                <a:cubicBezTo>
                  <a:pt x="0" y="4469"/>
                  <a:pt x="1290" y="5758"/>
                  <a:pt x="2879" y="5758"/>
                </a:cubicBezTo>
                <a:cubicBezTo>
                  <a:pt x="4470" y="5758"/>
                  <a:pt x="5758" y="4469"/>
                  <a:pt x="5758" y="2878"/>
                </a:cubicBezTo>
                <a:cubicBezTo>
                  <a:pt x="5758" y="1288"/>
                  <a:pt x="4470" y="0"/>
                  <a:pt x="2879" y="0"/>
                </a:cubicBezTo>
                <a:close/>
                <a:moveTo>
                  <a:pt x="3084" y="4479"/>
                </a:moveTo>
                <a:cubicBezTo>
                  <a:pt x="3017" y="4539"/>
                  <a:pt x="2940" y="4569"/>
                  <a:pt x="2852" y="4569"/>
                </a:cubicBezTo>
                <a:cubicBezTo>
                  <a:pt x="2761" y="4569"/>
                  <a:pt x="2682" y="4540"/>
                  <a:pt x="2614" y="4481"/>
                </a:cubicBezTo>
                <a:cubicBezTo>
                  <a:pt x="2547" y="4422"/>
                  <a:pt x="2513" y="4340"/>
                  <a:pt x="2513" y="4234"/>
                </a:cubicBezTo>
                <a:cubicBezTo>
                  <a:pt x="2513" y="4140"/>
                  <a:pt x="2546" y="4061"/>
                  <a:pt x="2611" y="3997"/>
                </a:cubicBezTo>
                <a:cubicBezTo>
                  <a:pt x="2677" y="3933"/>
                  <a:pt x="2757" y="3901"/>
                  <a:pt x="2852" y="3901"/>
                </a:cubicBezTo>
                <a:cubicBezTo>
                  <a:pt x="2946" y="3901"/>
                  <a:pt x="3025" y="3933"/>
                  <a:pt x="3089" y="3997"/>
                </a:cubicBezTo>
                <a:cubicBezTo>
                  <a:pt x="3153" y="4061"/>
                  <a:pt x="3185" y="4140"/>
                  <a:pt x="3185" y="4234"/>
                </a:cubicBezTo>
                <a:cubicBezTo>
                  <a:pt x="3185" y="4338"/>
                  <a:pt x="3151" y="4420"/>
                  <a:pt x="3084" y="4479"/>
                </a:cubicBezTo>
                <a:close/>
                <a:moveTo>
                  <a:pt x="3918" y="2412"/>
                </a:moveTo>
                <a:cubicBezTo>
                  <a:pt x="3867" y="2508"/>
                  <a:pt x="3806" y="2590"/>
                  <a:pt x="3735" y="2659"/>
                </a:cubicBezTo>
                <a:cubicBezTo>
                  <a:pt x="3664" y="2728"/>
                  <a:pt x="3537" y="2845"/>
                  <a:pt x="3354" y="3008"/>
                </a:cubicBezTo>
                <a:cubicBezTo>
                  <a:pt x="3304" y="3055"/>
                  <a:pt x="3263" y="3095"/>
                  <a:pt x="3233" y="3130"/>
                </a:cubicBezTo>
                <a:cubicBezTo>
                  <a:pt x="3202" y="3165"/>
                  <a:pt x="3179" y="3197"/>
                  <a:pt x="3165" y="3226"/>
                </a:cubicBezTo>
                <a:cubicBezTo>
                  <a:pt x="3150" y="3255"/>
                  <a:pt x="3138" y="3284"/>
                  <a:pt x="3130" y="3313"/>
                </a:cubicBezTo>
                <a:cubicBezTo>
                  <a:pt x="3122" y="3342"/>
                  <a:pt x="3110" y="3393"/>
                  <a:pt x="3093" y="3466"/>
                </a:cubicBezTo>
                <a:cubicBezTo>
                  <a:pt x="3065" y="3621"/>
                  <a:pt x="2976" y="3698"/>
                  <a:pt x="2828" y="3698"/>
                </a:cubicBezTo>
                <a:cubicBezTo>
                  <a:pt x="2750" y="3698"/>
                  <a:pt x="2685" y="3673"/>
                  <a:pt x="2632" y="3622"/>
                </a:cubicBezTo>
                <a:cubicBezTo>
                  <a:pt x="2579" y="3572"/>
                  <a:pt x="2553" y="3497"/>
                  <a:pt x="2553" y="3397"/>
                </a:cubicBezTo>
                <a:cubicBezTo>
                  <a:pt x="2553" y="3272"/>
                  <a:pt x="2572" y="3164"/>
                  <a:pt x="2611" y="3072"/>
                </a:cubicBezTo>
                <a:cubicBezTo>
                  <a:pt x="2650" y="2981"/>
                  <a:pt x="2701" y="2900"/>
                  <a:pt x="2765" y="2831"/>
                </a:cubicBezTo>
                <a:cubicBezTo>
                  <a:pt x="2829" y="2762"/>
                  <a:pt x="2915" y="2680"/>
                  <a:pt x="3024" y="2584"/>
                </a:cubicBezTo>
                <a:cubicBezTo>
                  <a:pt x="3119" y="2501"/>
                  <a:pt x="3188" y="2438"/>
                  <a:pt x="3231" y="2396"/>
                </a:cubicBezTo>
                <a:cubicBezTo>
                  <a:pt x="3273" y="2353"/>
                  <a:pt x="3309" y="2306"/>
                  <a:pt x="3338" y="2254"/>
                </a:cubicBezTo>
                <a:cubicBezTo>
                  <a:pt x="3367" y="2202"/>
                  <a:pt x="3381" y="2145"/>
                  <a:pt x="3381" y="2084"/>
                </a:cubicBezTo>
                <a:cubicBezTo>
                  <a:pt x="3381" y="1965"/>
                  <a:pt x="3337" y="1865"/>
                  <a:pt x="3248" y="1783"/>
                </a:cubicBezTo>
                <a:cubicBezTo>
                  <a:pt x="3160" y="1701"/>
                  <a:pt x="3046" y="1660"/>
                  <a:pt x="2906" y="1660"/>
                </a:cubicBezTo>
                <a:cubicBezTo>
                  <a:pt x="2742" y="1660"/>
                  <a:pt x="2621" y="1702"/>
                  <a:pt x="2544" y="1784"/>
                </a:cubicBezTo>
                <a:cubicBezTo>
                  <a:pt x="2467" y="1867"/>
                  <a:pt x="2401" y="1988"/>
                  <a:pt x="2348" y="2149"/>
                </a:cubicBezTo>
                <a:cubicBezTo>
                  <a:pt x="2297" y="2317"/>
                  <a:pt x="2201" y="2401"/>
                  <a:pt x="2060" y="2401"/>
                </a:cubicBezTo>
                <a:cubicBezTo>
                  <a:pt x="1976" y="2401"/>
                  <a:pt x="1906" y="2372"/>
                  <a:pt x="1849" y="2313"/>
                </a:cubicBezTo>
                <a:cubicBezTo>
                  <a:pt x="1791" y="2255"/>
                  <a:pt x="1763" y="2191"/>
                  <a:pt x="1763" y="2122"/>
                </a:cubicBezTo>
                <a:cubicBezTo>
                  <a:pt x="1763" y="1981"/>
                  <a:pt x="1808" y="1838"/>
                  <a:pt x="1899" y="1693"/>
                </a:cubicBezTo>
                <a:cubicBezTo>
                  <a:pt x="1990" y="1548"/>
                  <a:pt x="2122" y="1427"/>
                  <a:pt x="2296" y="1332"/>
                </a:cubicBezTo>
                <a:cubicBezTo>
                  <a:pt x="2470" y="1237"/>
                  <a:pt x="2674" y="1189"/>
                  <a:pt x="2906" y="1189"/>
                </a:cubicBezTo>
                <a:cubicBezTo>
                  <a:pt x="3121" y="1189"/>
                  <a:pt x="3312" y="1229"/>
                  <a:pt x="3477" y="1309"/>
                </a:cubicBezTo>
                <a:cubicBezTo>
                  <a:pt x="3642" y="1388"/>
                  <a:pt x="3770" y="1497"/>
                  <a:pt x="3860" y="1634"/>
                </a:cubicBezTo>
                <a:cubicBezTo>
                  <a:pt x="3950" y="1770"/>
                  <a:pt x="3995" y="1919"/>
                  <a:pt x="3995" y="2080"/>
                </a:cubicBezTo>
                <a:cubicBezTo>
                  <a:pt x="3995" y="2206"/>
                  <a:pt x="3969" y="2317"/>
                  <a:pt x="3918" y="2412"/>
                </a:cubicBezTo>
                <a:close/>
              </a:path>
            </a:pathLst>
          </a:custGeom>
          <a:solidFill>
            <a:srgbClr val="C00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太阳形 1"/>
          <p:cNvSpPr/>
          <p:nvPr userDrawn="1"/>
        </p:nvSpPr>
        <p:spPr>
          <a:xfrm>
            <a:off x="247650" y="296545"/>
            <a:ext cx="505460" cy="505460"/>
          </a:xfrm>
          <a:prstGeom prst="sun">
            <a:avLst/>
          </a:prstGeom>
          <a:solidFill>
            <a:srgbClr val="FFC000"/>
          </a:solidFill>
          <a:ln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3110" y="1041400"/>
            <a:ext cx="11003280" cy="5039995"/>
          </a:xfrm>
          <a:prstGeom prst="rect">
            <a:avLst/>
          </a:prstGeom>
        </p:spPr>
        <p:txBody>
          <a:bodyPr/>
          <a:lstStyle>
            <a:lvl1pPr marL="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1pPr>
            <a:lvl2pPr marL="4572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2pPr>
            <a:lvl3pPr marL="9144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3pPr>
            <a:lvl4pPr marL="13716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4pPr>
            <a:lvl5pPr marL="1828800" indent="0" eaLnBrk="1" fontAlgn="auto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 sz="2400" b="1" u="none" strike="noStrike" kern="1200" cap="none" spc="0" normalizeH="0">
                <a:solidFill>
                  <a:schemeClr val="tx1"/>
                </a:solidFill>
                <a:uFillTx/>
                <a:latin typeface="Times New Roman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.png" /><Relationship Id="rId4" Type="http://schemas.openxmlformats.org/officeDocument/2006/relationships/image" Target="../media/image3.jpeg" /><Relationship Id="rId5" Type="http://schemas.openxmlformats.org/officeDocument/2006/relationships/image" Target="../media/image4.png" /><Relationship Id="rId6" Type="http://schemas.openxmlformats.org/officeDocument/2006/relationships/image" Target="../media/image5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oleObject" Target="../embeddings/oleObject4.bin" TargetMode="Internal" /><Relationship Id="rId11" Type="http://schemas.openxmlformats.org/officeDocument/2006/relationships/image" Target="../media/image11.wmf" /><Relationship Id="rId12" Type="http://schemas.openxmlformats.org/officeDocument/2006/relationships/vmlDrawing" Target="../drawings/vmlDrawing1.vml" /><Relationship Id="rId2" Type="http://schemas.openxmlformats.org/officeDocument/2006/relationships/image" Target="../media/image6.png" /><Relationship Id="rId3" Type="http://schemas.openxmlformats.org/officeDocument/2006/relationships/image" Target="../media/image7.png" /><Relationship Id="rId4" Type="http://schemas.openxmlformats.org/officeDocument/2006/relationships/oleObject" Target="../embeddings/oleObject1.bin" TargetMode="Internal" /><Relationship Id="rId5" Type="http://schemas.openxmlformats.org/officeDocument/2006/relationships/image" Target="../media/image8.wmf" /><Relationship Id="rId6" Type="http://schemas.openxmlformats.org/officeDocument/2006/relationships/oleObject" Target="../embeddings/oleObject2.bin" TargetMode="Internal" /><Relationship Id="rId7" Type="http://schemas.openxmlformats.org/officeDocument/2006/relationships/image" Target="../media/image9.wmf" /><Relationship Id="rId8" Type="http://schemas.openxmlformats.org/officeDocument/2006/relationships/oleObject" Target="../embeddings/oleObject3.bin" TargetMode="Internal" /><Relationship Id="rId9" Type="http://schemas.openxmlformats.org/officeDocument/2006/relationships/image" Target="../media/image10.wm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oleObject" Target="../embeddings/oleObject5.bin" TargetMode="Internal" /><Relationship Id="rId3" Type="http://schemas.openxmlformats.org/officeDocument/2006/relationships/image" Target="../media/image12.wmf" /><Relationship Id="rId4" Type="http://schemas.openxmlformats.org/officeDocument/2006/relationships/oleObject" Target="../embeddings/oleObject6.bin" TargetMode="Internal" /><Relationship Id="rId5" Type="http://schemas.openxmlformats.org/officeDocument/2006/relationships/image" Target="../media/image13.wmf" /><Relationship Id="rId6" Type="http://schemas.openxmlformats.org/officeDocument/2006/relationships/oleObject" Target="../embeddings/oleObject7.bin" TargetMode="Internal" /><Relationship Id="rId7" Type="http://schemas.openxmlformats.org/officeDocument/2006/relationships/image" Target="../media/image14.wmf" /><Relationship Id="rId8" Type="http://schemas.openxmlformats.org/officeDocument/2006/relationships/vmlDrawing" Target="../drawings/vmlDrawing2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oleObject" Target="../embeddings/oleObject11.bin" TargetMode="Internal" /><Relationship Id="rId11" Type="http://schemas.openxmlformats.org/officeDocument/2006/relationships/image" Target="../media/image19.wmf" /><Relationship Id="rId12" Type="http://schemas.openxmlformats.org/officeDocument/2006/relationships/oleObject" Target="../embeddings/oleObject12.bin" TargetMode="Internal" /><Relationship Id="rId13" Type="http://schemas.openxmlformats.org/officeDocument/2006/relationships/image" Target="../media/image20.wmf" /><Relationship Id="rId14" Type="http://schemas.openxmlformats.org/officeDocument/2006/relationships/vmlDrawing" Target="../drawings/vmlDrawing3.v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5.png" /><Relationship Id="rId4" Type="http://schemas.openxmlformats.org/officeDocument/2006/relationships/oleObject" Target="../embeddings/oleObject8.bin" TargetMode="Internal" /><Relationship Id="rId5" Type="http://schemas.openxmlformats.org/officeDocument/2006/relationships/image" Target="../media/image16.wmf" /><Relationship Id="rId6" Type="http://schemas.openxmlformats.org/officeDocument/2006/relationships/oleObject" Target="../embeddings/oleObject9.bin" TargetMode="Internal" /><Relationship Id="rId7" Type="http://schemas.openxmlformats.org/officeDocument/2006/relationships/image" Target="../media/image17.wmf" /><Relationship Id="rId8" Type="http://schemas.openxmlformats.org/officeDocument/2006/relationships/oleObject" Target="../embeddings/oleObject10.bin" TargetMode="Internal" /><Relationship Id="rId9" Type="http://schemas.openxmlformats.org/officeDocument/2006/relationships/image" Target="../media/image18.w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vmlDrawing" Target="../drawings/vmlDrawing4.v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oleObject" Target="../embeddings/oleObject13.bin" TargetMode="Internal" /><Relationship Id="rId5" Type="http://schemas.openxmlformats.org/officeDocument/2006/relationships/image" Target="../media/image23.wmf" /><Relationship Id="rId6" Type="http://schemas.openxmlformats.org/officeDocument/2006/relationships/oleObject" Target="../embeddings/oleObject14.bin" TargetMode="Internal" /><Relationship Id="rId7" Type="http://schemas.openxmlformats.org/officeDocument/2006/relationships/image" Target="../media/image24.wmf" /><Relationship Id="rId8" Type="http://schemas.openxmlformats.org/officeDocument/2006/relationships/oleObject" Target="../embeddings/oleObject15.bin" TargetMode="Internal" /><Relationship Id="rId9" Type="http://schemas.openxmlformats.org/officeDocument/2006/relationships/image" Target="../media/image25.wmf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png" /><Relationship Id="rId3" Type="http://schemas.openxmlformats.org/officeDocument/2006/relationships/image" Target="../media/image2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oleObject" Target="../embeddings/oleObject16.bin" TargetMode="Internal" /><Relationship Id="rId4" Type="http://schemas.openxmlformats.org/officeDocument/2006/relationships/image" Target="../media/image29.wmf" /><Relationship Id="rId5" Type="http://schemas.openxmlformats.org/officeDocument/2006/relationships/image" Target="../media/image4.png" /><Relationship Id="rId6" Type="http://schemas.openxmlformats.org/officeDocument/2006/relationships/oleObject" Target="../embeddings/oleObject17.bin" TargetMode="Internal" /><Relationship Id="rId7" Type="http://schemas.openxmlformats.org/officeDocument/2006/relationships/image" Target="../media/image30.wmf" /><Relationship Id="rId8" Type="http://schemas.openxmlformats.org/officeDocument/2006/relationships/vmlDrawing" Target="../drawings/vmlDrawing5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2355850" y="3578860"/>
            <a:ext cx="3960495" cy="591815"/>
          </a:xfrm>
        </p:spPr>
        <p:txBody>
          <a:bodyPr wrap="square"/>
          <a:lstStyle/>
          <a:p>
            <a:pPr algn="r"/>
            <a:r>
              <a:rPr lang="zh-CN" altLang="zh-CN" sz="3200">
                <a:latin typeface="+mn-ea"/>
                <a:ea typeface="+mn-ea"/>
              </a:rPr>
              <a:t>欧姆定律与焦耳定律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2" name="图片 4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16860" t="27241" r="13636" b="34083"/>
          <a:stretch>
            <a:fillRect/>
          </a:stretch>
        </p:blipFill>
        <p:spPr>
          <a:xfrm>
            <a:off x="9832340" y="1567180"/>
            <a:ext cx="1789430" cy="1048385"/>
          </a:xfrm>
          <a:prstGeom prst="rect">
            <a:avLst/>
          </a:prstGeom>
        </p:spPr>
      </p:pic>
      <p:pic>
        <p:nvPicPr>
          <p:cNvPr id="13314" name="Picture 2" descr="c:\users\szwl09\appdata\roaming\360se6\User Data\temp\2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35" t="14899" r="13852" b="10181"/>
          <a:stretch>
            <a:fillRect/>
          </a:stretch>
        </p:blipFill>
        <p:spPr>
          <a:xfrm>
            <a:off x="5316220" y="827405"/>
            <a:ext cx="1915160" cy="1071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14405" t="4458" r="14904" b="14405"/>
          <a:stretch>
            <a:fillRect/>
          </a:stretch>
        </p:blipFill>
        <p:spPr>
          <a:xfrm>
            <a:off x="9071610" y="4091305"/>
            <a:ext cx="1032510" cy="1184275"/>
          </a:xfrm>
          <a:prstGeom prst="rect">
            <a:avLst/>
          </a:prstGeom>
        </p:spPr>
      </p:pic>
      <p:sp>
        <p:nvSpPr>
          <p:cNvPr id="6" name="左大括号 5"/>
          <p:cNvSpPr/>
          <p:nvPr/>
        </p:nvSpPr>
        <p:spPr>
          <a:xfrm>
            <a:off x="1223645" y="1327785"/>
            <a:ext cx="829310" cy="2357120"/>
          </a:xfrm>
          <a:prstGeom prst="leftBrace">
            <a:avLst/>
          </a:prstGeom>
          <a:ln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31165" y="2272030"/>
            <a:ext cx="792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/>
              <a:t>电路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052955" y="1106805"/>
            <a:ext cx="10972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/>
              <a:t>内电路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3526790" y="1038860"/>
            <a:ext cx="1583690" cy="810895"/>
            <a:chOff x="6667" y="4379"/>
            <a:chExt cx="2494" cy="1277"/>
          </a:xfrm>
        </p:grpSpPr>
        <p:grpSp>
          <p:nvGrpSpPr>
            <p:cNvPr id="17" name="组合 16"/>
            <p:cNvGrpSpPr/>
            <p:nvPr/>
          </p:nvGrpSpPr>
          <p:grpSpPr>
            <a:xfrm>
              <a:off x="6667" y="4379"/>
              <a:ext cx="2495" cy="1022"/>
              <a:chOff x="1670" y="4946"/>
              <a:chExt cx="2495" cy="1022"/>
            </a:xfrm>
          </p:grpSpPr>
          <p:cxnSp>
            <p:nvCxnSpPr>
              <p:cNvPr id="11" name="直接连接符 10"/>
              <p:cNvCxnSpPr/>
              <p:nvPr/>
            </p:nvCxnSpPr>
            <p:spPr>
              <a:xfrm flipH="1">
                <a:off x="2804" y="5173"/>
                <a:ext cx="0" cy="45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 flipH="1">
                <a:off x="3031" y="4946"/>
                <a:ext cx="0" cy="102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1670" y="5401"/>
                <a:ext cx="113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3031" y="5401"/>
                <a:ext cx="113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文本框 9"/>
            <p:cNvSpPr txBox="1"/>
            <p:nvPr/>
          </p:nvSpPr>
          <p:spPr>
            <a:xfrm>
              <a:off x="7230" y="4932"/>
              <a:ext cx="1395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i="1">
                  <a:solidFill>
                    <a:srgbClr val="FF0000"/>
                  </a:solidFill>
                </a:rPr>
                <a:t>E     r</a:t>
              </a: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2052955" y="3468370"/>
            <a:ext cx="10972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400" b="1"/>
              <a:t>外电路</a:t>
            </a:r>
          </a:p>
        </p:txBody>
      </p:sp>
      <p:sp>
        <p:nvSpPr>
          <p:cNvPr id="19" name="左大括号 18"/>
          <p:cNvSpPr/>
          <p:nvPr/>
        </p:nvSpPr>
        <p:spPr>
          <a:xfrm>
            <a:off x="3150235" y="2946400"/>
            <a:ext cx="734060" cy="1504950"/>
          </a:xfrm>
          <a:prstGeom prst="leftBrace">
            <a:avLst/>
          </a:prstGeom>
          <a:ln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531870" y="2732405"/>
            <a:ext cx="1904365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zh-CN" sz="2400" b="1">
                <a:solidFill>
                  <a:srgbClr val="FF0000"/>
                </a:solidFill>
              </a:rPr>
              <a:t>纯</a:t>
            </a:r>
            <a:r>
              <a:rPr lang="zh-CN" altLang="zh-CN" sz="2400" b="1"/>
              <a:t>电阻</a:t>
            </a:r>
          </a:p>
          <a:p>
            <a:pPr algn="ctr"/>
            <a:r>
              <a:rPr lang="zh-CN" altLang="zh-CN" sz="2400" b="1"/>
              <a:t>（</a:t>
            </a:r>
            <a:r>
              <a:rPr lang="en-US" altLang="zh-CN" sz="2400" b="1" i="1"/>
              <a:t>W</a:t>
            </a:r>
            <a:r>
              <a:rPr lang="zh-CN" altLang="en-US" sz="2400" b="1" baseline="-25000"/>
              <a:t>电</a:t>
            </a:r>
            <a:r>
              <a:rPr lang="en-US" altLang="zh-CN" sz="2400" b="1"/>
              <a:t>=</a:t>
            </a:r>
            <a:r>
              <a:rPr lang="en-US" altLang="zh-CN" sz="2400" b="1" i="1"/>
              <a:t>Q</a:t>
            </a:r>
            <a:r>
              <a:rPr lang="zh-CN" altLang="zh-CN" sz="2400" b="1" baseline="-25000"/>
              <a:t>热</a:t>
            </a:r>
            <a:r>
              <a:rPr lang="zh-CN" altLang="zh-CN" sz="2400" b="1"/>
              <a:t>）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545205" y="4142740"/>
            <a:ext cx="262763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zh-CN" sz="2400" b="1">
                <a:solidFill>
                  <a:srgbClr val="FF0000"/>
                </a:solidFill>
              </a:rPr>
              <a:t>非纯</a:t>
            </a:r>
            <a:r>
              <a:rPr lang="zh-CN" altLang="zh-CN" sz="2400" b="1"/>
              <a:t>电阻</a:t>
            </a:r>
          </a:p>
          <a:p>
            <a:pPr algn="ctr"/>
            <a:r>
              <a:rPr lang="zh-CN" altLang="en-US" sz="2400" b="1">
                <a:sym typeface="+mn-ea"/>
              </a:rPr>
              <a:t>（</a:t>
            </a:r>
            <a:r>
              <a:rPr lang="en-US" altLang="zh-CN" sz="2400" b="1" i="1">
                <a:sym typeface="+mn-ea"/>
              </a:rPr>
              <a:t>W</a:t>
            </a:r>
            <a:r>
              <a:rPr lang="zh-CN" altLang="en-US" sz="2400" b="1" baseline="-25000">
                <a:sym typeface="+mn-ea"/>
              </a:rPr>
              <a:t>电</a:t>
            </a:r>
            <a:r>
              <a:rPr lang="en-US" altLang="zh-CN" sz="2400" b="1">
                <a:sym typeface="+mn-ea"/>
              </a:rPr>
              <a:t>=</a:t>
            </a:r>
            <a:r>
              <a:rPr lang="en-US" altLang="zh-CN" sz="2400" b="1" i="1">
                <a:sym typeface="+mn-ea"/>
              </a:rPr>
              <a:t>Q</a:t>
            </a:r>
            <a:r>
              <a:rPr lang="zh-CN" altLang="zh-CN" sz="2400" b="1" baseline="-25000">
                <a:sym typeface="+mn-ea"/>
              </a:rPr>
              <a:t>热</a:t>
            </a:r>
            <a:r>
              <a:rPr lang="en-US" altLang="zh-CN" sz="2400" b="1">
                <a:sym typeface="+mn-ea"/>
              </a:rPr>
              <a:t>+</a:t>
            </a:r>
            <a:r>
              <a:rPr lang="en-US" altLang="zh-CN" sz="2400" b="1" i="1">
                <a:sym typeface="+mn-ea"/>
              </a:rPr>
              <a:t>E</a:t>
            </a:r>
            <a:r>
              <a:rPr lang="zh-CN" altLang="en-US" sz="2400" b="1" baseline="-25000">
                <a:sym typeface="+mn-ea"/>
              </a:rPr>
              <a:t>其他</a:t>
            </a:r>
            <a:r>
              <a:rPr lang="zh-CN" altLang="zh-CN" sz="2400" b="1">
                <a:sym typeface="+mn-ea"/>
              </a:rPr>
              <a:t>）</a:t>
            </a:r>
          </a:p>
        </p:txBody>
      </p:sp>
      <p:sp>
        <p:nvSpPr>
          <p:cNvPr id="25" name="左大括号 24"/>
          <p:cNvSpPr/>
          <p:nvPr/>
        </p:nvSpPr>
        <p:spPr>
          <a:xfrm>
            <a:off x="5111115" y="2216785"/>
            <a:ext cx="734060" cy="1504950"/>
          </a:xfrm>
          <a:prstGeom prst="leftBrace">
            <a:avLst/>
          </a:prstGeom>
          <a:ln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5980430" y="1918335"/>
            <a:ext cx="16052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zh-CN" sz="2400" b="1">
                <a:solidFill>
                  <a:srgbClr val="FF0000"/>
                </a:solidFill>
              </a:rPr>
              <a:t>线性</a:t>
            </a:r>
            <a:r>
              <a:rPr lang="zh-CN" altLang="zh-CN" sz="2400" b="1"/>
              <a:t>元件</a:t>
            </a:r>
          </a:p>
          <a:p>
            <a:pPr algn="ctr"/>
            <a:r>
              <a:rPr lang="zh-CN" altLang="en-US" sz="2400" b="1">
                <a:solidFill>
                  <a:schemeClr val="tx1"/>
                </a:solidFill>
                <a:cs typeface="+mn-lt"/>
                <a:sym typeface="+mn-ea"/>
              </a:rPr>
              <a:t>（</a:t>
            </a:r>
            <a:r>
              <a:rPr lang="en-US" altLang="zh-CN" sz="2400" b="1" i="1">
                <a:solidFill>
                  <a:srgbClr val="FF0000"/>
                </a:solidFill>
                <a:cs typeface="+mn-lt"/>
                <a:sym typeface="+mn-ea"/>
              </a:rPr>
              <a:t>R</a:t>
            </a:r>
            <a:r>
              <a:rPr lang="zh-CN" altLang="en-US" sz="2400" b="1">
                <a:solidFill>
                  <a:srgbClr val="FF0000"/>
                </a:solidFill>
                <a:cs typeface="+mn-lt"/>
                <a:sym typeface="+mn-ea"/>
              </a:rPr>
              <a:t>定值</a:t>
            </a:r>
            <a:r>
              <a:rPr lang="zh-CN" altLang="en-US" sz="2400" b="1">
                <a:cs typeface="+mn-lt"/>
                <a:sym typeface="+mn-ea"/>
              </a:rPr>
              <a:t>）</a:t>
            </a:r>
            <a:endParaRPr lang="zh-CN" altLang="zh-CN" sz="2400" b="1"/>
          </a:p>
        </p:txBody>
      </p:sp>
      <p:sp>
        <p:nvSpPr>
          <p:cNvPr id="27" name="文本框 26"/>
          <p:cNvSpPr txBox="1"/>
          <p:nvPr/>
        </p:nvSpPr>
        <p:spPr>
          <a:xfrm>
            <a:off x="5988685" y="3261360"/>
            <a:ext cx="17068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zh-CN" sz="2400" b="1">
                <a:solidFill>
                  <a:srgbClr val="FF0000"/>
                </a:solidFill>
              </a:rPr>
              <a:t>非线</a:t>
            </a:r>
            <a:r>
              <a:rPr lang="zh-CN" altLang="zh-CN" sz="2400" b="1"/>
              <a:t>性元件</a:t>
            </a:r>
          </a:p>
          <a:p>
            <a:pPr algn="l"/>
            <a:r>
              <a:rPr lang="zh-CN" altLang="en-US" sz="2400" b="1">
                <a:cs typeface="+mn-lt"/>
                <a:sym typeface="+mn-ea"/>
              </a:rPr>
              <a:t>（</a:t>
            </a:r>
            <a:r>
              <a:rPr lang="en-US" altLang="zh-CN" sz="2400" b="1" i="1">
                <a:solidFill>
                  <a:srgbClr val="FF0000"/>
                </a:solidFill>
                <a:cs typeface="+mn-lt"/>
                <a:sym typeface="+mn-ea"/>
              </a:rPr>
              <a:t>R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变化</a:t>
            </a:r>
            <a:r>
              <a:rPr lang="zh-CN" altLang="en-US" sz="2400" b="1">
                <a:cs typeface="+mn-lt"/>
                <a:sym typeface="+mn-ea"/>
              </a:rPr>
              <a:t>）</a:t>
            </a:r>
            <a:endParaRPr lang="zh-CN" altLang="zh-CN" sz="2400" b="1"/>
          </a:p>
        </p:txBody>
      </p:sp>
      <p:sp>
        <p:nvSpPr>
          <p:cNvPr id="16404" name="Line 32"/>
          <p:cNvSpPr>
            <a:spLocks noChangeShapeType="1"/>
          </p:cNvSpPr>
          <p:nvPr/>
        </p:nvSpPr>
        <p:spPr bwMode="auto">
          <a:xfrm>
            <a:off x="7695565" y="2122805"/>
            <a:ext cx="237363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405" name="Rectangle 33"/>
          <p:cNvSpPr>
            <a:spLocks noChangeArrowheads="1"/>
          </p:cNvSpPr>
          <p:nvPr/>
        </p:nvSpPr>
        <p:spPr bwMode="auto">
          <a:xfrm>
            <a:off x="8364855" y="2034540"/>
            <a:ext cx="974090" cy="18224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86" name="Line 34"/>
          <p:cNvSpPr>
            <a:spLocks noChangeShapeType="1"/>
          </p:cNvSpPr>
          <p:nvPr/>
        </p:nvSpPr>
        <p:spPr bwMode="auto">
          <a:xfrm>
            <a:off x="6172835" y="4558030"/>
            <a:ext cx="280797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391" name="Oval 14"/>
          <p:cNvSpPr>
            <a:spLocks noChangeArrowheads="1"/>
          </p:cNvSpPr>
          <p:nvPr/>
        </p:nvSpPr>
        <p:spPr bwMode="auto">
          <a:xfrm>
            <a:off x="7231380" y="4291965"/>
            <a:ext cx="525780" cy="525780"/>
          </a:xfrm>
          <a:prstGeom prst="ellipse">
            <a:avLst/>
          </a:prstGeom>
          <a:solidFill>
            <a:srgbClr val="339966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2" name="Text Box 15"/>
          <p:cNvSpPr txBox="1">
            <a:spLocks noChangeArrowheads="1"/>
          </p:cNvSpPr>
          <p:nvPr/>
        </p:nvSpPr>
        <p:spPr bwMode="auto">
          <a:xfrm>
            <a:off x="7252970" y="4348480"/>
            <a:ext cx="457200" cy="46164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400" b="1">
                <a:solidFill>
                  <a:schemeClr val="bg1"/>
                </a:solidFill>
                <a:latin typeface="Times New Roman"/>
              </a:rPr>
              <a:t>M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7893050" y="3432810"/>
            <a:ext cx="1844675" cy="480695"/>
            <a:chOff x="3404" y="5091"/>
            <a:chExt cx="3665" cy="955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3404" y="5574"/>
              <a:ext cx="3665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椭圆 37"/>
            <p:cNvSpPr/>
            <p:nvPr/>
          </p:nvSpPr>
          <p:spPr>
            <a:xfrm>
              <a:off x="4830" y="5091"/>
              <a:ext cx="915" cy="955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39" name="直接连接符 38"/>
          <p:cNvCxnSpPr/>
          <p:nvPr/>
        </p:nvCxnSpPr>
        <p:spPr>
          <a:xfrm>
            <a:off x="8679180" y="3503295"/>
            <a:ext cx="325755" cy="3397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V="1">
            <a:off x="8679180" y="3503295"/>
            <a:ext cx="325755" cy="3397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10" descr="c:\users\szwl09\appdata\roaming\360se6\User Data\temp\20120110150017928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5" t="1351" r="19819" b="2588"/>
          <a:stretch>
            <a:fillRect/>
          </a:stretch>
        </p:blipFill>
        <p:spPr bwMode="auto">
          <a:xfrm>
            <a:off x="10069195" y="2946400"/>
            <a:ext cx="751205" cy="1186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文本框 45"/>
          <p:cNvSpPr txBox="1"/>
          <p:nvPr/>
        </p:nvSpPr>
        <p:spPr>
          <a:xfrm>
            <a:off x="191135" y="5601335"/>
            <a:ext cx="11454130" cy="5219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/>
              <a:t>从</a:t>
            </a:r>
            <a:r>
              <a:rPr lang="zh-CN" altLang="en-US" sz="2800" b="1">
                <a:solidFill>
                  <a:srgbClr val="FF0000"/>
                </a:solidFill>
              </a:rPr>
              <a:t>能量转化</a:t>
            </a:r>
            <a:r>
              <a:rPr lang="zh-CN" altLang="en-US" sz="2800" b="1"/>
              <a:t>和</a:t>
            </a:r>
            <a:r>
              <a:rPr lang="zh-CN" altLang="en-US" sz="2800" b="1">
                <a:solidFill>
                  <a:srgbClr val="FF0000"/>
                </a:solidFill>
              </a:rPr>
              <a:t>图像</a:t>
            </a:r>
            <a:r>
              <a:rPr lang="zh-CN" altLang="en-US" sz="2800" b="1">
                <a:solidFill>
                  <a:schemeClr val="tx1"/>
                </a:solidFill>
              </a:rPr>
              <a:t>理解</a:t>
            </a:r>
            <a:r>
              <a:rPr lang="zh-CN" altLang="en-US" sz="2800" b="1"/>
              <a:t>电路元件的相关</a:t>
            </a:r>
            <a:r>
              <a:rPr lang="zh-CN" altLang="en-US" sz="2800" b="1">
                <a:solidFill>
                  <a:srgbClr val="FF0000"/>
                </a:solidFill>
              </a:rPr>
              <a:t>物理量</a:t>
            </a:r>
            <a:r>
              <a:rPr lang="zh-CN" altLang="en-US" sz="2800" b="1"/>
              <a:t>（如</a:t>
            </a:r>
            <a:r>
              <a:rPr lang="en-US" altLang="zh-CN" sz="2800" b="1" i="1">
                <a:cs typeface="+mn-lt"/>
              </a:rPr>
              <a:t>E</a:t>
            </a:r>
            <a:r>
              <a:rPr lang="zh-CN" altLang="en-US" sz="2800" b="1" i="1">
                <a:cs typeface="+mn-lt"/>
                <a:sym typeface="+mn-ea"/>
              </a:rPr>
              <a:t>，</a:t>
            </a:r>
            <a:r>
              <a:rPr lang="en-US" altLang="zh-CN" sz="2800" b="1" i="1">
                <a:cs typeface="+mn-lt"/>
              </a:rPr>
              <a:t>R</a:t>
            </a:r>
            <a:r>
              <a:rPr lang="zh-CN" altLang="en-US" sz="2800" b="1" i="1">
                <a:cs typeface="+mn-lt"/>
              </a:rPr>
              <a:t>，</a:t>
            </a:r>
            <a:r>
              <a:rPr lang="en-US" altLang="zh-CN" sz="2800" b="1" i="1">
                <a:cs typeface="+mn-lt"/>
              </a:rPr>
              <a:t>P</a:t>
            </a:r>
            <a:r>
              <a:rPr lang="en-US" altLang="zh-CN" sz="2800" b="1" i="1"/>
              <a:t>...</a:t>
            </a:r>
            <a:r>
              <a:rPr lang="zh-CN" altLang="en-US" sz="2800" b="1"/>
              <a:t>）及其关系</a:t>
            </a:r>
            <a:endParaRPr lang="en-US" altLang="zh-CN" sz="2800" b="1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044"/>
            <a:ext cx="3533140" cy="639443"/>
          </a:xfrm>
        </p:spPr>
        <p:txBody>
          <a:bodyPr wrap="square"/>
          <a:lstStyle/>
          <a:p>
            <a:r>
              <a:rPr lang="zh-CN" altLang="en-US"/>
              <a:t>对电源电动势的理解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174625" y="522605"/>
            <a:ext cx="11973560" cy="2959735"/>
            <a:chOff x="275" y="889"/>
            <a:chExt cx="18856" cy="4661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2"/>
            <a:srcRect l="18520" t="16320" r="16227" b="15947"/>
            <a:stretch>
              <a:fillRect/>
            </a:stretch>
          </p:blipFill>
          <p:spPr>
            <a:xfrm>
              <a:off x="275" y="1557"/>
              <a:ext cx="5128" cy="3993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5556" y="889"/>
              <a:ext cx="13575" cy="414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en-US" sz="2200" b="1"/>
                <a:t>1)该电池的电动势是多少？</a:t>
              </a:r>
            </a:p>
            <a:p>
              <a:pPr>
                <a:lnSpc>
                  <a:spcPct val="250000"/>
                </a:lnSpc>
              </a:pPr>
              <a:r>
                <a:rPr lang="zh-CN" altLang="en-US" sz="2200" b="1"/>
                <a:t>2)该电池储蓄的电荷量是多少？</a:t>
              </a:r>
            </a:p>
            <a:p>
              <a:pPr>
                <a:lnSpc>
                  <a:spcPct val="250000"/>
                </a:lnSpc>
              </a:pPr>
              <a:r>
                <a:rPr lang="zh-CN" altLang="en-US" sz="2200" b="1"/>
                <a:t>3)每次完全放电过程中，该电池将多少其他形式的能转化为电能？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4625" y="3595370"/>
            <a:ext cx="12028805" cy="2630170"/>
            <a:chOff x="275" y="5662"/>
            <a:chExt cx="18943" cy="4142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6F6F6">
                    <a:alpha val="100000"/>
                  </a:srgbClr>
                </a:clrFrom>
                <a:clrTo>
                  <a:srgbClr val="F6F6F6">
                    <a:alpha val="100000"/>
                    <a:alpha val="0"/>
                  </a:srgbClr>
                </a:clrTo>
              </a:clrChange>
            </a:blip>
            <a:srcRect l="21356" t="18583" r="13533" b="28551"/>
            <a:stretch>
              <a:fillRect/>
            </a:stretch>
          </p:blipFill>
          <p:spPr>
            <a:xfrm>
              <a:off x="275" y="6543"/>
              <a:ext cx="5434" cy="3044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5643" y="5662"/>
              <a:ext cx="13575" cy="414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en-US" sz="2200" b="1"/>
                <a:t>1)该电容器的额定电压多少？</a:t>
              </a:r>
            </a:p>
            <a:p>
              <a:pPr>
                <a:lnSpc>
                  <a:spcPct val="250000"/>
                </a:lnSpc>
              </a:pPr>
              <a:r>
                <a:rPr lang="zh-CN" altLang="en-US" sz="2200" b="1"/>
                <a:t>2)该</a:t>
              </a:r>
              <a:r>
                <a:rPr lang="zh-CN" altLang="en-US" sz="2200" b="1">
                  <a:sym typeface="+mn-ea"/>
                </a:rPr>
                <a:t>电容器</a:t>
              </a:r>
              <a:r>
                <a:rPr lang="zh-CN" altLang="en-US" sz="2200" b="1"/>
                <a:t>储蓄的电荷量是多少？</a:t>
              </a:r>
            </a:p>
            <a:p>
              <a:pPr>
                <a:lnSpc>
                  <a:spcPct val="250000"/>
                </a:lnSpc>
              </a:pPr>
              <a:r>
                <a:rPr lang="zh-CN" altLang="en-US" sz="2200" b="1"/>
                <a:t>3)每次完全放电过程中，该</a:t>
              </a:r>
              <a:r>
                <a:rPr lang="zh-CN" altLang="en-US" sz="2200" b="1">
                  <a:sym typeface="+mn-ea"/>
                </a:rPr>
                <a:t>电容器</a:t>
              </a:r>
              <a:r>
                <a:rPr lang="zh-CN" altLang="en-US" sz="2200" b="1"/>
                <a:t>将多少</a:t>
              </a:r>
              <a:r>
                <a:rPr lang="zh-CN" altLang="en-US" sz="2200" b="1">
                  <a:sym typeface="+mn-ea"/>
                </a:rPr>
                <a:t>电能</a:t>
              </a:r>
              <a:r>
                <a:rPr lang="zh-CN" altLang="en-US" sz="2200" b="1"/>
                <a:t>转化为</a:t>
              </a:r>
              <a:r>
                <a:rPr lang="zh-CN" altLang="en-US" sz="2200" b="1">
                  <a:sym typeface="+mn-ea"/>
                </a:rPr>
                <a:t>其他形式的能</a:t>
              </a:r>
              <a:r>
                <a:rPr lang="zh-CN" altLang="en-US" sz="2200" b="1"/>
                <a:t>？</a:t>
              </a: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3827780" y="1398905"/>
            <a:ext cx="100330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</a:rPr>
              <a:t>E</a:t>
            </a:r>
            <a:r>
              <a:rPr lang="en-US" altLang="zh-CN" sz="2400" b="1">
                <a:solidFill>
                  <a:srgbClr val="FF0000"/>
                </a:solidFill>
              </a:rPr>
              <a:t>=5 V</a:t>
            </a:r>
          </a:p>
        </p:txBody>
      </p:sp>
      <p:graphicFrame>
        <p:nvGraphicFramePr>
          <p:cNvPr id="12" name="对象 11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827780" y="2164398"/>
          <a:ext cx="68199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4" progId="Equation.DSMT4">
                  <p:embed/>
                </p:oleObj>
              </mc:Choice>
              <mc:Fallback>
                <p:oleObj r:id="rId4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27780" y="2164398"/>
                        <a:ext cx="6819900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827780" y="3060383"/>
          <a:ext cx="65151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6" progId="Equation.DSMT4">
                  <p:embed/>
                </p:oleObj>
              </mc:Choice>
              <mc:Fallback>
                <p:oleObj r:id="rId6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27780" y="3060383"/>
                        <a:ext cx="65151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文本框 13"/>
          <p:cNvSpPr txBox="1"/>
          <p:nvPr/>
        </p:nvSpPr>
        <p:spPr>
          <a:xfrm>
            <a:off x="3928745" y="4415155"/>
            <a:ext cx="117284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i="1">
                <a:solidFill>
                  <a:srgbClr val="FF0000"/>
                </a:solidFill>
              </a:rPr>
              <a:t>U</a:t>
            </a:r>
            <a:r>
              <a:rPr lang="en-US" altLang="zh-CN" sz="2400" b="1">
                <a:solidFill>
                  <a:srgbClr val="FF0000"/>
                </a:solidFill>
              </a:rPr>
              <a:t>=25 V</a:t>
            </a:r>
          </a:p>
        </p:txBody>
      </p:sp>
      <p:graphicFrame>
        <p:nvGraphicFramePr>
          <p:cNvPr id="15" name="对象 14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971290" y="5224463"/>
          <a:ext cx="66294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8" progId="Equation.DSMT4">
                  <p:embed/>
                </p:oleObj>
              </mc:Choice>
              <mc:Fallback>
                <p:oleObj r:id="rId8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971290" y="5224463"/>
                        <a:ext cx="6629400" cy="50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893185" y="6128703"/>
          <a:ext cx="59563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r:id="rId10" progId="Equation.DSMT4">
                  <p:embed/>
                </p:oleObj>
              </mc:Choice>
              <mc:Fallback>
                <p:oleObj r:id="rId1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893185" y="6128703"/>
                        <a:ext cx="5956300" cy="558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00304"/>
            <a:ext cx="2921635" cy="663653"/>
          </a:xfrm>
        </p:spPr>
        <p:txBody>
          <a:bodyPr wrap="square"/>
          <a:lstStyle/>
          <a:p>
            <a:r>
              <a:rPr lang="zh-CN" altLang="en-US"/>
              <a:t>电阻的</a:t>
            </a:r>
            <a:r>
              <a:rPr lang="en-US" altLang="zh-CN" i="1"/>
              <a:t>I </a:t>
            </a:r>
            <a:r>
              <a:rPr lang="en-US" altLang="zh-CN"/>
              <a:t>- </a:t>
            </a:r>
            <a:r>
              <a:rPr lang="en-US" altLang="zh-CN" i="1"/>
              <a:t>U </a:t>
            </a:r>
            <a:r>
              <a:rPr lang="zh-CN" altLang="en-US"/>
              <a:t>图像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914775" y="502920"/>
            <a:ext cx="7400290" cy="29229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altLang="zh-CN" sz="2200" b="1">
                <a:ea typeface="微软雅黑" panose="020b0503020204020204" pitchFamily="34" charset="-122"/>
                <a:cs typeface="+mn-lt"/>
              </a:rPr>
              <a:t>1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）对应</a:t>
            </a:r>
            <a:r>
              <a:rPr lang="en-US" altLang="zh-CN" sz="2200" b="1" i="1">
                <a:ea typeface="微软雅黑" panose="020b0503020204020204" pitchFamily="34" charset="-122"/>
                <a:cs typeface="+mn-lt"/>
              </a:rPr>
              <a:t>A</a:t>
            </a:r>
            <a:r>
              <a:rPr lang="zh-CN" altLang="zh-CN" sz="2200" b="1">
                <a:ea typeface="微软雅黑" panose="020b0503020204020204" pitchFamily="34" charset="-122"/>
                <a:cs typeface="+mn-lt"/>
              </a:rPr>
              <a:t>点和</a:t>
            </a:r>
            <a:r>
              <a:rPr lang="en-US" altLang="zh-CN" sz="2200" b="1" i="1">
                <a:ea typeface="微软雅黑" panose="020b0503020204020204" pitchFamily="34" charset="-122"/>
                <a:cs typeface="+mn-lt"/>
              </a:rPr>
              <a:t>B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点的电阻</a:t>
            </a:r>
            <a:r>
              <a:rPr lang="zh-CN" altLang="en-US" sz="2200" b="1">
                <a:ea typeface="微软雅黑" panose="020b0503020204020204" pitchFamily="34" charset="-122"/>
                <a:cs typeface="+mn-lt"/>
                <a:sym typeface="+mn-ea"/>
              </a:rPr>
              <a:t>？</a:t>
            </a:r>
            <a:endParaRPr lang="zh-CN" altLang="en-US" sz="2200" b="1">
              <a:ea typeface="微软雅黑" panose="020b0503020204020204" pitchFamily="34" charset="-122"/>
              <a:cs typeface="+mn-lt"/>
            </a:endParaRPr>
          </a:p>
          <a:p>
            <a:pPr algn="l">
              <a:lnSpc>
                <a:spcPct val="200000"/>
              </a:lnSpc>
            </a:pPr>
            <a:r>
              <a:rPr lang="en-US" altLang="zh-CN" sz="2200" b="1">
                <a:ea typeface="微软雅黑" panose="020b0503020204020204" pitchFamily="34" charset="-122"/>
                <a:cs typeface="+mn-lt"/>
              </a:rPr>
              <a:t>2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）</a:t>
            </a:r>
            <a:r>
              <a:rPr lang="en-US" altLang="zh-CN" sz="2200" b="1" i="1">
                <a:ea typeface="微软雅黑" panose="020b0503020204020204" pitchFamily="34" charset="-122"/>
                <a:cs typeface="+mn-lt"/>
              </a:rPr>
              <a:t>A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点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切线</a:t>
            </a:r>
            <a:r>
              <a:rPr lang="zh-CN" altLang="en-US" sz="2200" b="1">
                <a:ea typeface="微软雅黑" panose="020b0503020204020204" pitchFamily="34" charset="-122"/>
                <a:cs typeface="+mn-lt"/>
                <a:sym typeface="+mn-ea"/>
              </a:rPr>
              <a:t>的斜率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或</a:t>
            </a:r>
            <a:r>
              <a:rPr lang="en-US" altLang="zh-CN" sz="2200" b="1" i="1">
                <a:ea typeface="微软雅黑" panose="020b0503020204020204" pitchFamily="34" charset="-122"/>
                <a:cs typeface="+mn-lt"/>
              </a:rPr>
              <a:t>A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点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与原点连线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的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斜率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表示物理意义？</a:t>
            </a:r>
          </a:p>
          <a:p>
            <a:pPr algn="l">
              <a:lnSpc>
                <a:spcPct val="200000"/>
              </a:lnSpc>
            </a:pPr>
            <a:r>
              <a:rPr lang="en-US" altLang="zh-CN" sz="2200" b="1">
                <a:ea typeface="微软雅黑" panose="020b0503020204020204" pitchFamily="34" charset="-122"/>
                <a:cs typeface="+mn-lt"/>
              </a:rPr>
              <a:t>3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）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物理图像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中斜率</a:t>
            </a:r>
            <a:r>
              <a:rPr lang="zh-CN" altLang="en-US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k </a:t>
            </a:r>
            <a:r>
              <a:rPr lang="en-US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= </a:t>
            </a:r>
            <a:r>
              <a:rPr lang="zh-CN" altLang="en-US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tanα</a:t>
            </a:r>
            <a:r>
              <a:rPr lang="zh-CN" altLang="en-US" sz="2400" b="1" i="1">
                <a:latin typeface="Times New Roman"/>
                <a:ea typeface="微软雅黑" panose="020b0503020204020204" pitchFamily="34" charset="-122"/>
                <a:cs typeface="Times New Roman" panose="02020603050405020304" charset="0"/>
                <a:sym typeface="+mn-ea"/>
              </a:rPr>
              <a:t>？</a:t>
            </a:r>
            <a:endParaRPr lang="zh-CN" altLang="en-US" sz="2400" b="1">
              <a:ea typeface="微软雅黑" panose="020b0503020204020204" pitchFamily="34" charset="-122"/>
              <a:cs typeface="+mn-lt"/>
              <a:sym typeface="+mn-ea"/>
            </a:endParaRPr>
          </a:p>
          <a:p>
            <a:pPr algn="l">
              <a:lnSpc>
                <a:spcPct val="200000"/>
              </a:lnSpc>
            </a:pPr>
            <a:r>
              <a:rPr lang="en-US" altLang="zh-CN" sz="2400" b="1">
                <a:ea typeface="微软雅黑" panose="020b0503020204020204" pitchFamily="34" charset="-122"/>
                <a:cs typeface="+mn-lt"/>
                <a:sym typeface="+mn-ea"/>
              </a:rPr>
              <a:t>4</a:t>
            </a:r>
            <a:r>
              <a:rPr lang="zh-CN" altLang="en-US" sz="2400" b="1">
                <a:ea typeface="微软雅黑" panose="020b0503020204020204" pitchFamily="34" charset="-122"/>
                <a:cs typeface="+mn-lt"/>
                <a:sym typeface="+mn-ea"/>
              </a:rPr>
              <a:t>）阴影部分的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面积</a:t>
            </a:r>
            <a:r>
              <a:rPr lang="zh-CN" altLang="en-US" sz="2400" b="1">
                <a:ea typeface="微软雅黑" panose="020b0503020204020204" pitchFamily="34" charset="-122"/>
                <a:cs typeface="+mn-lt"/>
                <a:sym typeface="+mn-ea"/>
              </a:rPr>
              <a:t>表示物理意义？</a:t>
            </a:r>
            <a:endParaRPr lang="en-US" altLang="zh-CN" sz="2400" b="1">
              <a:ea typeface="微软雅黑" panose="020b0503020204020204" pitchFamily="34" charset="-122"/>
              <a:cs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597535" y="831215"/>
            <a:ext cx="3583940" cy="2320290"/>
            <a:chOff x="1121" y="1888"/>
            <a:chExt cx="5644" cy="3654"/>
          </a:xfrm>
        </p:grpSpPr>
        <p:grpSp>
          <p:nvGrpSpPr>
            <p:cNvPr id="21" name="组合 20"/>
            <p:cNvGrpSpPr/>
            <p:nvPr/>
          </p:nvGrpSpPr>
          <p:grpSpPr>
            <a:xfrm>
              <a:off x="1221" y="1888"/>
              <a:ext cx="5544" cy="3655"/>
              <a:chOff x="1221" y="1888"/>
              <a:chExt cx="5544" cy="3655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221" y="1888"/>
                <a:ext cx="5544" cy="3258"/>
                <a:chOff x="1029" y="2036"/>
                <a:chExt cx="4690" cy="2756"/>
              </a:xfrm>
            </p:grpSpPr>
            <p:grpSp>
              <p:nvGrpSpPr>
                <p:cNvPr id="10" name="组合 9"/>
                <p:cNvGrpSpPr/>
                <p:nvPr/>
              </p:nvGrpSpPr>
              <p:grpSpPr>
                <a:xfrm>
                  <a:off x="1029" y="2036"/>
                  <a:ext cx="4690" cy="2756"/>
                  <a:chOff x="944" y="2484"/>
                  <a:chExt cx="4690" cy="2756"/>
                </a:xfrm>
              </p:grpSpPr>
              <p:grpSp>
                <p:nvGrpSpPr>
                  <p:cNvPr id="6" name="组合 5"/>
                  <p:cNvGrpSpPr/>
                  <p:nvPr/>
                </p:nvGrpSpPr>
                <p:grpSpPr>
                  <a:xfrm>
                    <a:off x="1046" y="2740"/>
                    <a:ext cx="3182" cy="2500"/>
                    <a:chOff x="1046" y="2740"/>
                    <a:chExt cx="3182" cy="2500"/>
                  </a:xfrm>
                </p:grpSpPr>
                <p:cxnSp>
                  <p:nvCxnSpPr>
                    <p:cNvPr id="4" name="直接箭头连接符 3"/>
                    <p:cNvCxnSpPr/>
                    <p:nvPr/>
                  </p:nvCxnSpPr>
                  <p:spPr>
                    <a:xfrm flipV="1">
                      <a:off x="1046" y="4663"/>
                      <a:ext cx="3182" cy="22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" name="直接箭头连接符 4"/>
                    <p:cNvCxnSpPr/>
                    <p:nvPr/>
                  </p:nvCxnSpPr>
                  <p:spPr>
                    <a:xfrm flipH="1" flipV="1">
                      <a:off x="1473" y="2740"/>
                      <a:ext cx="4" cy="25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7" name="文本框 6"/>
                  <p:cNvSpPr txBox="1"/>
                  <p:nvPr/>
                </p:nvSpPr>
                <p:spPr>
                  <a:xfrm>
                    <a:off x="944" y="4663"/>
                    <a:ext cx="529" cy="5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2000" b="1" i="1">
                        <a:solidFill>
                          <a:schemeClr val="tx1"/>
                        </a:solidFill>
                      </a:rPr>
                      <a:t>0</a:t>
                    </a:r>
                  </a:p>
                </p:txBody>
              </p:sp>
              <p:sp>
                <p:nvSpPr>
                  <p:cNvPr id="8" name="文本框 7"/>
                  <p:cNvSpPr txBox="1"/>
                  <p:nvPr/>
                </p:nvSpPr>
                <p:spPr>
                  <a:xfrm>
                    <a:off x="1606" y="2484"/>
                    <a:ext cx="1084" cy="5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2000" b="1" i="1">
                        <a:solidFill>
                          <a:schemeClr val="tx1"/>
                        </a:solidFill>
                      </a:rPr>
                      <a:t>I/A</a:t>
                    </a:r>
                  </a:p>
                </p:txBody>
              </p:sp>
              <p:sp>
                <p:nvSpPr>
                  <p:cNvPr id="9" name="文本框 8"/>
                  <p:cNvSpPr txBox="1"/>
                  <p:nvPr/>
                </p:nvSpPr>
                <p:spPr>
                  <a:xfrm>
                    <a:off x="4228" y="4360"/>
                    <a:ext cx="1406" cy="5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2000" b="1" i="1">
                        <a:solidFill>
                          <a:schemeClr val="tx1"/>
                        </a:solidFill>
                      </a:rPr>
                      <a:t>U/V</a:t>
                    </a:r>
                  </a:p>
                </p:txBody>
              </p:sp>
            </p:grpSp>
            <p:cxnSp>
              <p:nvCxnSpPr>
                <p:cNvPr id="11" name="直接连接符 10"/>
                <p:cNvCxnSpPr/>
                <p:nvPr/>
              </p:nvCxnSpPr>
              <p:spPr>
                <a:xfrm flipV="1">
                  <a:off x="1562" y="2482"/>
                  <a:ext cx="1933" cy="1755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1580" y="3475"/>
                  <a:ext cx="747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直接连接符 15"/>
                <p:cNvCxnSpPr/>
                <p:nvPr/>
              </p:nvCxnSpPr>
              <p:spPr>
                <a:xfrm flipH="1">
                  <a:off x="2370" y="3508"/>
                  <a:ext cx="20" cy="684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1558" y="2745"/>
                  <a:ext cx="1562" cy="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 flipH="1">
                  <a:off x="3180" y="2759"/>
                  <a:ext cx="23" cy="1463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组合 19"/>
              <p:cNvGrpSpPr/>
              <p:nvPr/>
            </p:nvGrpSpPr>
            <p:grpSpPr>
              <a:xfrm>
                <a:off x="1401" y="5257"/>
                <a:ext cx="3738" cy="286"/>
                <a:chOff x="12119" y="3204"/>
                <a:chExt cx="3738" cy="286"/>
              </a:xfrm>
            </p:grpSpPr>
            <p:sp>
              <p:nvSpPr>
                <p:cNvPr id="16404" name="Line 32"/>
                <p:cNvSpPr>
                  <a:spLocks noChangeShapeType="1"/>
                </p:cNvSpPr>
                <p:nvPr/>
              </p:nvSpPr>
              <p:spPr bwMode="auto">
                <a:xfrm>
                  <a:off x="12119" y="3343"/>
                  <a:ext cx="373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05" name="Rectangle 33"/>
                <p:cNvSpPr>
                  <a:spLocks noChangeArrowheads="1"/>
                </p:cNvSpPr>
                <p:nvPr/>
              </p:nvSpPr>
              <p:spPr bwMode="auto">
                <a:xfrm>
                  <a:off x="13173" y="3204"/>
                  <a:ext cx="1534" cy="28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3" name="组合 32"/>
            <p:cNvGrpSpPr/>
            <p:nvPr/>
          </p:nvGrpSpPr>
          <p:grpSpPr>
            <a:xfrm>
              <a:off x="1121" y="2415"/>
              <a:ext cx="3225" cy="2671"/>
              <a:chOff x="1121" y="2415"/>
              <a:chExt cx="3225" cy="2671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2425" y="4458"/>
                <a:ext cx="6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/>
                  <a:t>10</a:t>
                </a: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3433" y="4443"/>
                <a:ext cx="6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/>
                  <a:t>20</a:t>
                </a: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1221" y="3275"/>
                <a:ext cx="4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/>
                  <a:t>5</a:t>
                </a: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121" y="2415"/>
                <a:ext cx="6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/>
                  <a:t>10</a:t>
                </a:r>
              </a:p>
            </p:txBody>
          </p:sp>
          <p:sp>
            <p:nvSpPr>
              <p:cNvPr id="26" name="弧形 25"/>
              <p:cNvSpPr/>
              <p:nvPr/>
            </p:nvSpPr>
            <p:spPr>
              <a:xfrm rot="900000">
                <a:off x="1840" y="4235"/>
                <a:ext cx="491" cy="384"/>
              </a:xfrm>
              <a:prstGeom prst="arc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 flipH="1" flipV="1">
                <a:off x="2726" y="3503"/>
                <a:ext cx="172" cy="172"/>
              </a:xfrm>
              <a:prstGeom prst="ellipse">
                <a:avLst/>
              </a:prstGeom>
              <a:solidFill>
                <a:srgbClr val="FF0000"/>
              </a:solidFill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 flipH="1" flipV="1">
                <a:off x="3691" y="2643"/>
                <a:ext cx="172" cy="172"/>
              </a:xfrm>
              <a:prstGeom prst="ellipse">
                <a:avLst/>
              </a:prstGeom>
              <a:solidFill>
                <a:srgbClr val="FF0000"/>
              </a:solidFill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2856" y="3355"/>
                <a:ext cx="577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i="1"/>
                  <a:t>A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3791" y="2415"/>
                <a:ext cx="555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i="1"/>
                  <a:t>B</a:t>
                </a: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2394" y="3589"/>
              <a:ext cx="412" cy="366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6"/>
            <p:cNvSpPr txBox="1"/>
            <p:nvPr/>
          </p:nvSpPr>
          <p:spPr>
            <a:xfrm>
              <a:off x="2140" y="3955"/>
              <a:ext cx="77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i="1">
                  <a:solidFill>
                    <a:srgbClr val="FF0000"/>
                  </a:solidFill>
                </a:rPr>
                <a:t>45</a:t>
              </a:r>
              <a:r>
                <a:rPr lang="en-US" altLang="zh-CN" sz="2000" b="1" i="1" baseline="30000">
                  <a:solidFill>
                    <a:srgbClr val="FF0000"/>
                  </a:solidFill>
                </a:rPr>
                <a:t>o</a:t>
              </a:r>
            </a:p>
          </p:txBody>
        </p:sp>
        <p:cxnSp>
          <p:nvCxnSpPr>
            <p:cNvPr id="38" name="直接连接符 37"/>
            <p:cNvCxnSpPr>
              <a:endCxn id="22" idx="0"/>
            </p:cNvCxnSpPr>
            <p:nvPr/>
          </p:nvCxnSpPr>
          <p:spPr>
            <a:xfrm>
              <a:off x="1848" y="3598"/>
              <a:ext cx="921" cy="860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140" y="3577"/>
              <a:ext cx="644" cy="63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1872" y="3857"/>
              <a:ext cx="644" cy="63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1846" y="4124"/>
              <a:ext cx="412" cy="366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591185" y="3587115"/>
            <a:ext cx="3611880" cy="2624455"/>
            <a:chOff x="931" y="5969"/>
            <a:chExt cx="5688" cy="4133"/>
          </a:xfrm>
        </p:grpSpPr>
        <p:cxnSp>
          <p:nvCxnSpPr>
            <p:cNvPr id="48" name="直接箭头连接符 47"/>
            <p:cNvCxnSpPr/>
            <p:nvPr/>
          </p:nvCxnSpPr>
          <p:spPr>
            <a:xfrm flipV="1">
              <a:off x="1196" y="8545"/>
              <a:ext cx="3761" cy="2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箭头连接符 48"/>
            <p:cNvCxnSpPr/>
            <p:nvPr/>
          </p:nvCxnSpPr>
          <p:spPr>
            <a:xfrm flipH="1" flipV="1">
              <a:off x="1701" y="6272"/>
              <a:ext cx="5" cy="295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文本框 49"/>
            <p:cNvSpPr txBox="1"/>
            <p:nvPr/>
          </p:nvSpPr>
          <p:spPr>
            <a:xfrm>
              <a:off x="1075" y="8545"/>
              <a:ext cx="62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858" y="5969"/>
              <a:ext cx="128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chemeClr val="tx1"/>
                  </a:solidFill>
                </a:rPr>
                <a:t>I/A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57" y="8187"/>
              <a:ext cx="1662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chemeClr val="tx1"/>
                  </a:solidFill>
                </a:rPr>
                <a:t>U/V</a:t>
              </a:r>
            </a:p>
          </p:txBody>
        </p:sp>
        <p:cxnSp>
          <p:nvCxnSpPr>
            <p:cNvPr id="54" name="直接连接符 53"/>
            <p:cNvCxnSpPr/>
            <p:nvPr/>
          </p:nvCxnSpPr>
          <p:spPr>
            <a:xfrm>
              <a:off x="1726" y="7670"/>
              <a:ext cx="883" cy="0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H="1">
              <a:off x="2660" y="7709"/>
              <a:ext cx="24" cy="809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1700" y="7203"/>
              <a:ext cx="1846" cy="1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3612" y="7198"/>
              <a:ext cx="6" cy="1355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文本框 61"/>
            <p:cNvSpPr txBox="1"/>
            <p:nvPr/>
          </p:nvSpPr>
          <p:spPr>
            <a:xfrm>
              <a:off x="2362" y="8553"/>
              <a:ext cx="4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5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975" y="7356"/>
              <a:ext cx="7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1.0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5" y="6880"/>
              <a:ext cx="7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1.5</a:t>
              </a:r>
            </a:p>
          </p:txBody>
        </p:sp>
        <p:sp>
          <p:nvSpPr>
            <p:cNvPr id="66" name="弧形 65"/>
            <p:cNvSpPr/>
            <p:nvPr/>
          </p:nvSpPr>
          <p:spPr>
            <a:xfrm rot="900000">
              <a:off x="1694" y="8316"/>
              <a:ext cx="491" cy="384"/>
            </a:xfrm>
            <a:prstGeom prst="arc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flipH="1" flipV="1">
              <a:off x="2580" y="7584"/>
              <a:ext cx="172" cy="172"/>
            </a:xfrm>
            <a:prstGeom prst="ellipse">
              <a:avLst/>
            </a:prstGeom>
            <a:solidFill>
              <a:srgbClr val="FF0000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 flipH="1" flipV="1">
              <a:off x="3533" y="7120"/>
              <a:ext cx="172" cy="172"/>
            </a:xfrm>
            <a:prstGeom prst="ellipse">
              <a:avLst/>
            </a:prstGeom>
            <a:solidFill>
              <a:srgbClr val="FF0000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2710" y="7436"/>
              <a:ext cx="577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/>
                <a:t>A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3609" y="6892"/>
              <a:ext cx="555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/>
                <a:t>B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2248" y="7670"/>
              <a:ext cx="412" cy="366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文本框 71"/>
            <p:cNvSpPr txBox="1"/>
            <p:nvPr/>
          </p:nvSpPr>
          <p:spPr>
            <a:xfrm>
              <a:off x="1994" y="8036"/>
              <a:ext cx="77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i="1">
                  <a:solidFill>
                    <a:srgbClr val="FF0000"/>
                  </a:solidFill>
                </a:rPr>
                <a:t>45</a:t>
              </a:r>
              <a:r>
                <a:rPr lang="en-US" altLang="zh-CN" sz="2000" b="1" i="1" baseline="30000">
                  <a:solidFill>
                    <a:srgbClr val="FF0000"/>
                  </a:solidFill>
                </a:rPr>
                <a:t>o</a:t>
              </a: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994" y="7658"/>
              <a:ext cx="644" cy="63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1726" y="7938"/>
              <a:ext cx="644" cy="63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1700" y="8205"/>
              <a:ext cx="412" cy="366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" name="组合 80"/>
            <p:cNvGrpSpPr/>
            <p:nvPr/>
          </p:nvGrpSpPr>
          <p:grpSpPr>
            <a:xfrm>
              <a:off x="1251" y="9346"/>
              <a:ext cx="2904" cy="756"/>
              <a:chOff x="12430" y="5406"/>
              <a:chExt cx="2904" cy="756"/>
            </a:xfrm>
          </p:grpSpPr>
          <p:cxnSp>
            <p:nvCxnSpPr>
              <p:cNvPr id="77" name="直接连接符 76"/>
              <p:cNvCxnSpPr/>
              <p:nvPr/>
            </p:nvCxnSpPr>
            <p:spPr>
              <a:xfrm>
                <a:off x="12430" y="5789"/>
                <a:ext cx="290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椭圆 77"/>
              <p:cNvSpPr/>
              <p:nvPr/>
            </p:nvSpPr>
            <p:spPr>
              <a:xfrm>
                <a:off x="13560" y="5406"/>
                <a:ext cx="725" cy="757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13668" y="5517"/>
                <a:ext cx="513" cy="53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 flipV="1">
                <a:off x="13668" y="5522"/>
                <a:ext cx="513" cy="53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文本框 26"/>
            <p:cNvSpPr txBox="1"/>
            <p:nvPr/>
          </p:nvSpPr>
          <p:spPr>
            <a:xfrm>
              <a:off x="3287" y="8553"/>
              <a:ext cx="6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12</a:t>
              </a: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1685" y="7693"/>
              <a:ext cx="921" cy="860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任意多边形 35"/>
            <p:cNvSpPr/>
            <p:nvPr/>
          </p:nvSpPr>
          <p:spPr>
            <a:xfrm>
              <a:off x="1692" y="6802"/>
              <a:ext cx="2868" cy="1752"/>
            </a:xfrm>
            <a:custGeom>
              <a:gdLst>
                <a:gd name="connisteX0" fmla="*/ 0 w 1821180"/>
                <a:gd name="connsiteY0" fmla="*/ 1112520 h 1112520"/>
                <a:gd name="connisteX1" fmla="*/ 601980 w 1821180"/>
                <a:gd name="connsiteY1" fmla="*/ 548640 h 1112520"/>
                <a:gd name="connisteX2" fmla="*/ 1821180 w 1821180"/>
                <a:gd name="connsiteY2" fmla="*/ 0 h 1112520"/>
              </a:gdLst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1821180" h="1112520">
                  <a:moveTo>
                    <a:pt x="0" y="1112520"/>
                  </a:moveTo>
                  <a:cubicBezTo>
                    <a:pt x="95885" y="1010920"/>
                    <a:pt x="237490" y="770890"/>
                    <a:pt x="601980" y="548640"/>
                  </a:cubicBezTo>
                  <a:cubicBezTo>
                    <a:pt x="966470" y="326390"/>
                    <a:pt x="1589405" y="98425"/>
                    <a:pt x="1821180" y="0"/>
                  </a:cubicBezTo>
                </a:path>
              </a:pathLst>
            </a:custGeom>
            <a:noFill/>
            <a:ln w="19050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cxnSp>
          <p:nvCxnSpPr>
            <p:cNvPr id="43" name="直接连接符 42"/>
            <p:cNvCxnSpPr/>
            <p:nvPr/>
          </p:nvCxnSpPr>
          <p:spPr>
            <a:xfrm flipV="1">
              <a:off x="1692" y="7686"/>
              <a:ext cx="948" cy="888"/>
            </a:xfrm>
            <a:prstGeom prst="line">
              <a:avLst/>
            </a:prstGeom>
            <a:ln w="19050">
              <a:solidFill>
                <a:srgbClr val="0000FF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1700" y="7025"/>
              <a:ext cx="1739" cy="1365"/>
            </a:xfrm>
            <a:prstGeom prst="line">
              <a:avLst/>
            </a:prstGeom>
            <a:ln w="1905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线形标注 1 45"/>
            <p:cNvSpPr/>
            <p:nvPr/>
          </p:nvSpPr>
          <p:spPr>
            <a:xfrm>
              <a:off x="3082" y="6340"/>
              <a:ext cx="1083" cy="482"/>
            </a:xfrm>
            <a:prstGeom prst="borderCallout1">
              <a:avLst>
                <a:gd name="adj1" fmla="val 18750"/>
                <a:gd name="adj2" fmla="val -8333"/>
                <a:gd name="adj3" fmla="val 228215"/>
                <a:gd name="adj4" fmla="val -17860"/>
              </a:avLst>
            </a:prstGeom>
            <a:noFill/>
            <a:ln w="12700" cmpd="sng">
              <a:solidFill>
                <a:schemeClr val="tx1"/>
              </a:solidFill>
              <a:prstDash val="sys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lnSpc>
                  <a:spcPct val="100000"/>
                </a:lnSpc>
              </a:pPr>
              <a:r>
                <a:rPr lang="zh-CN" altLang="en-US" b="1"/>
                <a:t>切线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931" y="8001"/>
              <a:ext cx="7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0.2</a:t>
              </a: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914775" y="3477260"/>
            <a:ext cx="7400290" cy="2861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altLang="zh-CN" sz="2200" b="1">
                <a:ea typeface="微软雅黑" panose="020b0503020204020204" pitchFamily="34" charset="-122"/>
                <a:cs typeface="+mn-lt"/>
              </a:rPr>
              <a:t>1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）对应</a:t>
            </a:r>
            <a:r>
              <a:rPr lang="en-US" altLang="zh-CN" sz="2200" b="1" i="1">
                <a:ea typeface="微软雅黑" panose="020b0503020204020204" pitchFamily="34" charset="-122"/>
                <a:cs typeface="+mn-lt"/>
              </a:rPr>
              <a:t>A</a:t>
            </a:r>
            <a:r>
              <a:rPr lang="zh-CN" altLang="zh-CN" sz="2200" b="1">
                <a:ea typeface="微软雅黑" panose="020b0503020204020204" pitchFamily="34" charset="-122"/>
                <a:cs typeface="+mn-lt"/>
              </a:rPr>
              <a:t>点和</a:t>
            </a:r>
            <a:r>
              <a:rPr lang="en-US" altLang="zh-CN" sz="2200" b="1" i="1">
                <a:ea typeface="微软雅黑" panose="020b0503020204020204" pitchFamily="34" charset="-122"/>
                <a:cs typeface="+mn-lt"/>
              </a:rPr>
              <a:t>B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点的电阻</a:t>
            </a:r>
            <a:r>
              <a:rPr lang="zh-CN" altLang="en-US" sz="2200" b="1">
                <a:ea typeface="微软雅黑" panose="020b0503020204020204" pitchFamily="34" charset="-122"/>
                <a:cs typeface="+mn-lt"/>
                <a:sym typeface="+mn-ea"/>
              </a:rPr>
              <a:t>？</a:t>
            </a:r>
            <a:endParaRPr lang="zh-CN" altLang="en-US" sz="2200" b="1">
              <a:ea typeface="微软雅黑" panose="020b0503020204020204" pitchFamily="34" charset="-122"/>
              <a:cs typeface="+mn-lt"/>
            </a:endParaRPr>
          </a:p>
          <a:p>
            <a:pPr algn="l">
              <a:lnSpc>
                <a:spcPct val="200000"/>
              </a:lnSpc>
            </a:pPr>
            <a:r>
              <a:rPr lang="en-US" altLang="zh-CN" sz="2200" b="1">
                <a:ea typeface="微软雅黑" panose="020b0503020204020204" pitchFamily="34" charset="-122"/>
                <a:cs typeface="+mn-lt"/>
              </a:rPr>
              <a:t>2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）</a:t>
            </a:r>
            <a:r>
              <a:rPr lang="en-US" altLang="zh-CN" sz="2200" b="1" i="1">
                <a:ea typeface="微软雅黑" panose="020b0503020204020204" pitchFamily="34" charset="-122"/>
                <a:cs typeface="+mn-lt"/>
              </a:rPr>
              <a:t>A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点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切线</a:t>
            </a:r>
            <a:r>
              <a:rPr lang="zh-CN" altLang="en-US" sz="2200" b="1">
                <a:ea typeface="微软雅黑" panose="020b0503020204020204" pitchFamily="34" charset="-122"/>
                <a:cs typeface="+mn-lt"/>
                <a:sym typeface="+mn-ea"/>
              </a:rPr>
              <a:t>的斜率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或</a:t>
            </a:r>
            <a:r>
              <a:rPr lang="en-US" altLang="zh-CN" sz="2200" b="1" i="1">
                <a:ea typeface="微软雅黑" panose="020b0503020204020204" pitchFamily="34" charset="-122"/>
                <a:cs typeface="+mn-lt"/>
              </a:rPr>
              <a:t>A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点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与原点连线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的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</a:rPr>
              <a:t>斜率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表示物理意义？</a:t>
            </a:r>
          </a:p>
          <a:p>
            <a:pPr algn="l">
              <a:lnSpc>
                <a:spcPct val="200000"/>
              </a:lnSpc>
            </a:pPr>
            <a:r>
              <a:rPr lang="en-US" altLang="zh-CN" sz="2200" b="1">
                <a:ea typeface="微软雅黑" panose="020b0503020204020204" pitchFamily="34" charset="-122"/>
                <a:cs typeface="+mn-lt"/>
              </a:rPr>
              <a:t>3</a:t>
            </a:r>
            <a:r>
              <a:rPr lang="zh-CN" altLang="en-US" sz="2200" b="1">
                <a:ea typeface="微软雅黑" panose="020b0503020204020204" pitchFamily="34" charset="-122"/>
                <a:cs typeface="+mn-lt"/>
              </a:rPr>
              <a:t>）</a:t>
            </a:r>
            <a:r>
              <a:rPr lang="zh-CN" altLang="en-US" sz="22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物理图像</a:t>
            </a:r>
            <a:r>
              <a:rPr lang="zh-CN" altLang="en-US" sz="2200" b="1">
                <a:ea typeface="微软雅黑" panose="020b0503020204020204" pitchFamily="34" charset="-122"/>
                <a:cs typeface="+mn-lt"/>
                <a:sym typeface="+mn-ea"/>
              </a:rPr>
              <a:t>中斜率</a:t>
            </a:r>
            <a:r>
              <a:rPr lang="zh-CN" altLang="en-US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k </a:t>
            </a:r>
            <a:r>
              <a:rPr lang="en-US" altLang="zh-CN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= </a:t>
            </a:r>
            <a:r>
              <a:rPr lang="zh-CN" altLang="en-US" sz="22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tanα</a:t>
            </a:r>
            <a:r>
              <a:rPr lang="zh-CN" altLang="en-US" sz="2200" b="1" i="1">
                <a:ea typeface="微软雅黑" panose="020b0503020204020204" pitchFamily="34" charset="-122"/>
                <a:cs typeface="+mn-lt"/>
                <a:sym typeface="+mn-ea"/>
              </a:rPr>
              <a:t>？</a:t>
            </a:r>
            <a:endParaRPr lang="zh-CN" altLang="en-US" sz="2400" b="1">
              <a:ea typeface="微软雅黑" panose="020b0503020204020204" pitchFamily="34" charset="-122"/>
              <a:cs typeface="+mn-lt"/>
              <a:sym typeface="+mn-ea"/>
            </a:endParaRPr>
          </a:p>
          <a:p>
            <a:pPr algn="l">
              <a:lnSpc>
                <a:spcPct val="200000"/>
              </a:lnSpc>
            </a:pPr>
            <a:r>
              <a:rPr lang="en-US" altLang="zh-CN" sz="2400" b="1">
                <a:ea typeface="微软雅黑" panose="020b0503020204020204" pitchFamily="34" charset="-122"/>
                <a:cs typeface="+mn-lt"/>
                <a:sym typeface="+mn-ea"/>
              </a:rPr>
              <a:t>4</a:t>
            </a:r>
            <a:r>
              <a:rPr lang="zh-CN" altLang="en-US" sz="2400" b="1">
                <a:ea typeface="微软雅黑" panose="020b0503020204020204" pitchFamily="34" charset="-122"/>
                <a:cs typeface="+mn-lt"/>
                <a:sym typeface="+mn-ea"/>
              </a:rPr>
              <a:t>）阴影部分的</a:t>
            </a:r>
            <a:r>
              <a:rPr lang="zh-CN" altLang="en-US" sz="24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面积</a:t>
            </a:r>
            <a:r>
              <a:rPr lang="zh-CN" altLang="en-US" sz="2400" b="1">
                <a:ea typeface="微软雅黑" panose="020b0503020204020204" pitchFamily="34" charset="-122"/>
                <a:cs typeface="+mn-lt"/>
                <a:sym typeface="+mn-ea"/>
              </a:rPr>
              <a:t>表示物理意义？</a:t>
            </a:r>
            <a:endParaRPr lang="en-US" altLang="zh-CN" sz="2400" b="1">
              <a:ea typeface="微软雅黑" panose="020b0503020204020204" pitchFamily="34" charset="-122"/>
              <a:cs typeface="+mn-lt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198498"/>
            <a:ext cx="2882265" cy="667899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电阻的</a:t>
            </a:r>
            <a:r>
              <a:rPr lang="en-US" altLang="zh-CN" i="1"/>
              <a:t>I </a:t>
            </a:r>
            <a:r>
              <a:rPr lang="en-US" altLang="zh-CN"/>
              <a:t>- </a:t>
            </a:r>
            <a:r>
              <a:rPr lang="en-US" altLang="zh-CN" i="1"/>
              <a:t>U </a:t>
            </a:r>
            <a:r>
              <a:rPr lang="zh-CN" altLang="en-US"/>
              <a:t>图像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2189480" y="798195"/>
            <a:ext cx="3583940" cy="2320290"/>
            <a:chOff x="1121" y="1888"/>
            <a:chExt cx="5644" cy="3654"/>
          </a:xfrm>
        </p:grpSpPr>
        <p:grpSp>
          <p:nvGrpSpPr>
            <p:cNvPr id="21" name="组合 20"/>
            <p:cNvGrpSpPr/>
            <p:nvPr/>
          </p:nvGrpSpPr>
          <p:grpSpPr>
            <a:xfrm>
              <a:off x="1221" y="1888"/>
              <a:ext cx="5544" cy="3655"/>
              <a:chOff x="1221" y="1888"/>
              <a:chExt cx="5544" cy="3655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1221" y="1888"/>
                <a:ext cx="5544" cy="3258"/>
                <a:chOff x="1029" y="2036"/>
                <a:chExt cx="4690" cy="2756"/>
              </a:xfrm>
            </p:grpSpPr>
            <p:grpSp>
              <p:nvGrpSpPr>
                <p:cNvPr id="10" name="组合 9"/>
                <p:cNvGrpSpPr/>
                <p:nvPr/>
              </p:nvGrpSpPr>
              <p:grpSpPr>
                <a:xfrm>
                  <a:off x="1029" y="2036"/>
                  <a:ext cx="4690" cy="2756"/>
                  <a:chOff x="944" y="2484"/>
                  <a:chExt cx="4690" cy="2756"/>
                </a:xfrm>
              </p:grpSpPr>
              <p:grpSp>
                <p:nvGrpSpPr>
                  <p:cNvPr id="6" name="组合 5"/>
                  <p:cNvGrpSpPr/>
                  <p:nvPr/>
                </p:nvGrpSpPr>
                <p:grpSpPr>
                  <a:xfrm>
                    <a:off x="1046" y="2740"/>
                    <a:ext cx="3182" cy="2500"/>
                    <a:chOff x="1046" y="2740"/>
                    <a:chExt cx="3182" cy="2500"/>
                  </a:xfrm>
                </p:grpSpPr>
                <p:cxnSp>
                  <p:nvCxnSpPr>
                    <p:cNvPr id="4" name="直接箭头连接符 3"/>
                    <p:cNvCxnSpPr/>
                    <p:nvPr/>
                  </p:nvCxnSpPr>
                  <p:spPr>
                    <a:xfrm flipV="1">
                      <a:off x="1046" y="4663"/>
                      <a:ext cx="3182" cy="22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" name="直接箭头连接符 4"/>
                    <p:cNvCxnSpPr/>
                    <p:nvPr/>
                  </p:nvCxnSpPr>
                  <p:spPr>
                    <a:xfrm flipH="1" flipV="1">
                      <a:off x="1473" y="2740"/>
                      <a:ext cx="4" cy="2500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7" name="文本框 6"/>
                  <p:cNvSpPr txBox="1"/>
                  <p:nvPr/>
                </p:nvSpPr>
                <p:spPr>
                  <a:xfrm>
                    <a:off x="944" y="4663"/>
                    <a:ext cx="529" cy="5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2000" b="1" i="1">
                        <a:solidFill>
                          <a:schemeClr val="tx1"/>
                        </a:solidFill>
                      </a:rPr>
                      <a:t>0</a:t>
                    </a:r>
                  </a:p>
                </p:txBody>
              </p:sp>
              <p:sp>
                <p:nvSpPr>
                  <p:cNvPr id="8" name="文本框 7"/>
                  <p:cNvSpPr txBox="1"/>
                  <p:nvPr/>
                </p:nvSpPr>
                <p:spPr>
                  <a:xfrm>
                    <a:off x="1606" y="2484"/>
                    <a:ext cx="1084" cy="5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2000" b="1" i="1">
                        <a:solidFill>
                          <a:schemeClr val="tx1"/>
                        </a:solidFill>
                      </a:rPr>
                      <a:t>I/A</a:t>
                    </a:r>
                  </a:p>
                </p:txBody>
              </p:sp>
              <p:sp>
                <p:nvSpPr>
                  <p:cNvPr id="9" name="文本框 8"/>
                  <p:cNvSpPr txBox="1"/>
                  <p:nvPr/>
                </p:nvSpPr>
                <p:spPr>
                  <a:xfrm>
                    <a:off x="4228" y="4360"/>
                    <a:ext cx="1406" cy="53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altLang="zh-CN" sz="2000" b="1" i="1">
                        <a:solidFill>
                          <a:schemeClr val="tx1"/>
                        </a:solidFill>
                      </a:rPr>
                      <a:t>U/V</a:t>
                    </a:r>
                  </a:p>
                </p:txBody>
              </p:sp>
            </p:grpSp>
            <p:cxnSp>
              <p:nvCxnSpPr>
                <p:cNvPr id="11" name="直接连接符 10"/>
                <p:cNvCxnSpPr/>
                <p:nvPr/>
              </p:nvCxnSpPr>
              <p:spPr>
                <a:xfrm flipV="1">
                  <a:off x="1562" y="2482"/>
                  <a:ext cx="1933" cy="1755"/>
                </a:xfrm>
                <a:prstGeom prst="line">
                  <a:avLst/>
                </a:prstGeom>
                <a:ln w="1905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/>
                <p:cNvCxnSpPr/>
                <p:nvPr/>
              </p:nvCxnSpPr>
              <p:spPr>
                <a:xfrm>
                  <a:off x="1580" y="3475"/>
                  <a:ext cx="747" cy="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直接连接符 15"/>
                <p:cNvCxnSpPr/>
                <p:nvPr/>
              </p:nvCxnSpPr>
              <p:spPr>
                <a:xfrm flipH="1">
                  <a:off x="2370" y="3508"/>
                  <a:ext cx="20" cy="684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>
                  <a:off x="1558" y="2745"/>
                  <a:ext cx="1562" cy="1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直接连接符 17"/>
                <p:cNvCxnSpPr/>
                <p:nvPr/>
              </p:nvCxnSpPr>
              <p:spPr>
                <a:xfrm flipH="1">
                  <a:off x="3180" y="2759"/>
                  <a:ext cx="23" cy="1463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ysDas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0" name="组合 19"/>
              <p:cNvGrpSpPr/>
              <p:nvPr/>
            </p:nvGrpSpPr>
            <p:grpSpPr>
              <a:xfrm>
                <a:off x="1401" y="5257"/>
                <a:ext cx="3738" cy="286"/>
                <a:chOff x="12119" y="3204"/>
                <a:chExt cx="3738" cy="286"/>
              </a:xfrm>
            </p:grpSpPr>
            <p:sp>
              <p:nvSpPr>
                <p:cNvPr id="16404" name="Line 32"/>
                <p:cNvSpPr>
                  <a:spLocks noChangeShapeType="1"/>
                </p:cNvSpPr>
                <p:nvPr/>
              </p:nvSpPr>
              <p:spPr bwMode="auto">
                <a:xfrm>
                  <a:off x="12119" y="3343"/>
                  <a:ext cx="373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05" name="Rectangle 33"/>
                <p:cNvSpPr>
                  <a:spLocks noChangeArrowheads="1"/>
                </p:cNvSpPr>
                <p:nvPr/>
              </p:nvSpPr>
              <p:spPr bwMode="auto">
                <a:xfrm>
                  <a:off x="13173" y="3204"/>
                  <a:ext cx="1534" cy="28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3" name="组合 32"/>
            <p:cNvGrpSpPr/>
            <p:nvPr/>
          </p:nvGrpSpPr>
          <p:grpSpPr>
            <a:xfrm>
              <a:off x="1121" y="2415"/>
              <a:ext cx="3225" cy="2671"/>
              <a:chOff x="1121" y="2415"/>
              <a:chExt cx="3225" cy="2671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2425" y="4458"/>
                <a:ext cx="6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/>
                  <a:t>10</a:t>
                </a: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3433" y="4443"/>
                <a:ext cx="6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/>
                  <a:t>20</a:t>
                </a: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1221" y="3275"/>
                <a:ext cx="4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/>
                  <a:t>5</a:t>
                </a:r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1121" y="2415"/>
                <a:ext cx="6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/>
                  <a:t>10</a:t>
                </a:r>
              </a:p>
            </p:txBody>
          </p:sp>
          <p:sp>
            <p:nvSpPr>
              <p:cNvPr id="26" name="弧形 25"/>
              <p:cNvSpPr/>
              <p:nvPr/>
            </p:nvSpPr>
            <p:spPr>
              <a:xfrm rot="900000">
                <a:off x="1840" y="4235"/>
                <a:ext cx="491" cy="384"/>
              </a:xfrm>
              <a:prstGeom prst="arc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 flipH="1" flipV="1">
                <a:off x="2726" y="3503"/>
                <a:ext cx="172" cy="172"/>
              </a:xfrm>
              <a:prstGeom prst="ellipse">
                <a:avLst/>
              </a:prstGeom>
              <a:solidFill>
                <a:srgbClr val="FF0000"/>
              </a:solidFill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 flipH="1" flipV="1">
                <a:off x="3691" y="2643"/>
                <a:ext cx="172" cy="172"/>
              </a:xfrm>
              <a:prstGeom prst="ellipse">
                <a:avLst/>
              </a:prstGeom>
              <a:solidFill>
                <a:srgbClr val="FF0000"/>
              </a:solidFill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2856" y="3355"/>
                <a:ext cx="577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i="1"/>
                  <a:t>A</a:t>
                </a: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3791" y="2415"/>
                <a:ext cx="555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b="1" i="1"/>
                  <a:t>B</a:t>
                </a: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2394" y="3589"/>
              <a:ext cx="412" cy="366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6"/>
            <p:cNvSpPr txBox="1"/>
            <p:nvPr/>
          </p:nvSpPr>
          <p:spPr>
            <a:xfrm>
              <a:off x="2140" y="3955"/>
              <a:ext cx="77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i="1">
                  <a:solidFill>
                    <a:srgbClr val="FF0000"/>
                  </a:solidFill>
                </a:rPr>
                <a:t>45</a:t>
              </a:r>
              <a:r>
                <a:rPr lang="en-US" altLang="zh-CN" sz="2000" b="1" i="1" baseline="30000">
                  <a:solidFill>
                    <a:srgbClr val="FF0000"/>
                  </a:solidFill>
                </a:rPr>
                <a:t>o</a:t>
              </a:r>
            </a:p>
          </p:txBody>
        </p:sp>
        <p:cxnSp>
          <p:nvCxnSpPr>
            <p:cNvPr id="38" name="直接连接符 37"/>
            <p:cNvCxnSpPr>
              <a:endCxn id="22" idx="0"/>
            </p:cNvCxnSpPr>
            <p:nvPr/>
          </p:nvCxnSpPr>
          <p:spPr>
            <a:xfrm>
              <a:off x="1848" y="3598"/>
              <a:ext cx="921" cy="860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2140" y="3577"/>
              <a:ext cx="644" cy="63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1872" y="3857"/>
              <a:ext cx="644" cy="63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>
              <a:off x="1846" y="4124"/>
              <a:ext cx="412" cy="366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组合 46"/>
          <p:cNvGrpSpPr/>
          <p:nvPr/>
        </p:nvGrpSpPr>
        <p:grpSpPr>
          <a:xfrm>
            <a:off x="5668010" y="635635"/>
            <a:ext cx="3583940" cy="2624455"/>
            <a:chOff x="975" y="5969"/>
            <a:chExt cx="5644" cy="4133"/>
          </a:xfrm>
        </p:grpSpPr>
        <p:cxnSp>
          <p:nvCxnSpPr>
            <p:cNvPr id="48" name="直接箭头连接符 47"/>
            <p:cNvCxnSpPr/>
            <p:nvPr/>
          </p:nvCxnSpPr>
          <p:spPr>
            <a:xfrm flipV="1">
              <a:off x="1196" y="8545"/>
              <a:ext cx="3761" cy="2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箭头连接符 48"/>
            <p:cNvCxnSpPr/>
            <p:nvPr/>
          </p:nvCxnSpPr>
          <p:spPr>
            <a:xfrm flipH="1" flipV="1">
              <a:off x="1701" y="6272"/>
              <a:ext cx="5" cy="295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文本框 49"/>
            <p:cNvSpPr txBox="1"/>
            <p:nvPr/>
          </p:nvSpPr>
          <p:spPr>
            <a:xfrm>
              <a:off x="1075" y="8545"/>
              <a:ext cx="62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chemeClr val="tx1"/>
                  </a:solidFill>
                </a:rPr>
                <a:t>0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858" y="5969"/>
              <a:ext cx="1281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chemeClr val="tx1"/>
                  </a:solidFill>
                </a:rPr>
                <a:t>I/A</a:t>
              </a: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4957" y="8187"/>
              <a:ext cx="1662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i="1">
                  <a:solidFill>
                    <a:schemeClr val="tx1"/>
                  </a:solidFill>
                </a:rPr>
                <a:t>U/V</a:t>
              </a:r>
            </a:p>
          </p:txBody>
        </p:sp>
        <p:cxnSp>
          <p:nvCxnSpPr>
            <p:cNvPr id="54" name="直接连接符 53"/>
            <p:cNvCxnSpPr/>
            <p:nvPr/>
          </p:nvCxnSpPr>
          <p:spPr>
            <a:xfrm>
              <a:off x="1726" y="7670"/>
              <a:ext cx="883" cy="0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 flipH="1">
              <a:off x="2660" y="7709"/>
              <a:ext cx="24" cy="809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1700" y="7203"/>
              <a:ext cx="1846" cy="1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3612" y="7198"/>
              <a:ext cx="6" cy="1355"/>
            </a:xfrm>
            <a:prstGeom prst="line">
              <a:avLst/>
            </a:prstGeom>
            <a:ln>
              <a:solidFill>
                <a:schemeClr val="tx1"/>
              </a:solidFill>
              <a:prstDash val="sys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文本框 61"/>
            <p:cNvSpPr txBox="1"/>
            <p:nvPr/>
          </p:nvSpPr>
          <p:spPr>
            <a:xfrm>
              <a:off x="2362" y="8553"/>
              <a:ext cx="4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5</a:t>
              </a: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975" y="7356"/>
              <a:ext cx="7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1.0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5" y="6880"/>
              <a:ext cx="7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1.5</a:t>
              </a:r>
            </a:p>
          </p:txBody>
        </p:sp>
        <p:sp>
          <p:nvSpPr>
            <p:cNvPr id="66" name="弧形 65"/>
            <p:cNvSpPr/>
            <p:nvPr/>
          </p:nvSpPr>
          <p:spPr>
            <a:xfrm rot="900000">
              <a:off x="1694" y="8316"/>
              <a:ext cx="491" cy="384"/>
            </a:xfrm>
            <a:prstGeom prst="arc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flipH="1" flipV="1">
              <a:off x="2580" y="7584"/>
              <a:ext cx="172" cy="172"/>
            </a:xfrm>
            <a:prstGeom prst="ellipse">
              <a:avLst/>
            </a:prstGeom>
            <a:solidFill>
              <a:srgbClr val="FF0000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68" name="椭圆 67"/>
            <p:cNvSpPr/>
            <p:nvPr/>
          </p:nvSpPr>
          <p:spPr>
            <a:xfrm flipH="1" flipV="1">
              <a:off x="3533" y="7120"/>
              <a:ext cx="172" cy="172"/>
            </a:xfrm>
            <a:prstGeom prst="ellipse">
              <a:avLst/>
            </a:prstGeom>
            <a:solidFill>
              <a:srgbClr val="FF0000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2710" y="7436"/>
              <a:ext cx="577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/>
                <a:t>A</a:t>
              </a: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3609" y="6892"/>
              <a:ext cx="555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i="1"/>
                <a:t>B</a:t>
              </a: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2248" y="7670"/>
              <a:ext cx="412" cy="366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文本框 71"/>
            <p:cNvSpPr txBox="1"/>
            <p:nvPr/>
          </p:nvSpPr>
          <p:spPr>
            <a:xfrm>
              <a:off x="1994" y="8036"/>
              <a:ext cx="77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i="1">
                  <a:solidFill>
                    <a:srgbClr val="FF0000"/>
                  </a:solidFill>
                </a:rPr>
                <a:t>45</a:t>
              </a:r>
              <a:r>
                <a:rPr lang="en-US" altLang="zh-CN" sz="2000" b="1" i="1" baseline="30000">
                  <a:solidFill>
                    <a:srgbClr val="FF0000"/>
                  </a:solidFill>
                </a:rPr>
                <a:t>o</a:t>
              </a: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994" y="7658"/>
              <a:ext cx="644" cy="63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1726" y="7938"/>
              <a:ext cx="644" cy="633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1700" y="8205"/>
              <a:ext cx="412" cy="366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" name="组合 80"/>
            <p:cNvGrpSpPr/>
            <p:nvPr/>
          </p:nvGrpSpPr>
          <p:grpSpPr>
            <a:xfrm>
              <a:off x="1251" y="9346"/>
              <a:ext cx="2904" cy="756"/>
              <a:chOff x="12430" y="5406"/>
              <a:chExt cx="2904" cy="756"/>
            </a:xfrm>
          </p:grpSpPr>
          <p:cxnSp>
            <p:nvCxnSpPr>
              <p:cNvPr id="77" name="直接连接符 76"/>
              <p:cNvCxnSpPr/>
              <p:nvPr/>
            </p:nvCxnSpPr>
            <p:spPr>
              <a:xfrm>
                <a:off x="12430" y="5789"/>
                <a:ext cx="2905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8" name="椭圆 77"/>
              <p:cNvSpPr/>
              <p:nvPr/>
            </p:nvSpPr>
            <p:spPr>
              <a:xfrm>
                <a:off x="13560" y="5406"/>
                <a:ext cx="725" cy="757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13668" y="5517"/>
                <a:ext cx="513" cy="53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 flipV="1">
                <a:off x="13668" y="5522"/>
                <a:ext cx="513" cy="53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文本框 26"/>
            <p:cNvSpPr txBox="1"/>
            <p:nvPr/>
          </p:nvSpPr>
          <p:spPr>
            <a:xfrm>
              <a:off x="3287" y="8553"/>
              <a:ext cx="688" cy="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/>
                <a:t>12</a:t>
              </a:r>
            </a:p>
          </p:txBody>
        </p:sp>
        <p:cxnSp>
          <p:nvCxnSpPr>
            <p:cNvPr id="28" name="直接连接符 27"/>
            <p:cNvCxnSpPr/>
            <p:nvPr/>
          </p:nvCxnSpPr>
          <p:spPr>
            <a:xfrm>
              <a:off x="1685" y="7693"/>
              <a:ext cx="921" cy="860"/>
            </a:xfrm>
            <a:prstGeom prst="line">
              <a:avLst/>
            </a:prstGeom>
            <a:ln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任意多边形 35"/>
            <p:cNvSpPr/>
            <p:nvPr/>
          </p:nvSpPr>
          <p:spPr>
            <a:xfrm>
              <a:off x="1692" y="6802"/>
              <a:ext cx="2868" cy="1752"/>
            </a:xfrm>
            <a:custGeom>
              <a:gdLst>
                <a:gd name="connisteX0" fmla="*/ 0 w 1821180"/>
                <a:gd name="connsiteY0" fmla="*/ 1112520 h 1112520"/>
                <a:gd name="connisteX1" fmla="*/ 601980 w 1821180"/>
                <a:gd name="connsiteY1" fmla="*/ 548640 h 1112520"/>
                <a:gd name="connisteX2" fmla="*/ 1821180 w 1821180"/>
                <a:gd name="connsiteY2" fmla="*/ 0 h 1112520"/>
              </a:gdLst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</a:cxnLst>
              <a:rect l="l" t="t" r="r" b="b"/>
              <a:pathLst>
                <a:path w="1821180" h="1112520">
                  <a:moveTo>
                    <a:pt x="0" y="1112520"/>
                  </a:moveTo>
                  <a:cubicBezTo>
                    <a:pt x="95885" y="1010920"/>
                    <a:pt x="237490" y="770890"/>
                    <a:pt x="601980" y="548640"/>
                  </a:cubicBezTo>
                  <a:cubicBezTo>
                    <a:pt x="966470" y="326390"/>
                    <a:pt x="1589405" y="98425"/>
                    <a:pt x="1821180" y="0"/>
                  </a:cubicBezTo>
                </a:path>
              </a:pathLst>
            </a:custGeom>
            <a:noFill/>
            <a:ln w="19050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cxnSp>
          <p:nvCxnSpPr>
            <p:cNvPr id="43" name="直接连接符 42"/>
            <p:cNvCxnSpPr/>
            <p:nvPr/>
          </p:nvCxnSpPr>
          <p:spPr>
            <a:xfrm flipV="1">
              <a:off x="1692" y="7686"/>
              <a:ext cx="948" cy="888"/>
            </a:xfrm>
            <a:prstGeom prst="line">
              <a:avLst/>
            </a:prstGeom>
            <a:ln w="19050">
              <a:solidFill>
                <a:srgbClr val="0000FF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V="1">
              <a:off x="1700" y="7025"/>
              <a:ext cx="1739" cy="1365"/>
            </a:xfrm>
            <a:prstGeom prst="line">
              <a:avLst/>
            </a:prstGeom>
            <a:ln w="1905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线形标注 1 45"/>
            <p:cNvSpPr/>
            <p:nvPr/>
          </p:nvSpPr>
          <p:spPr>
            <a:xfrm>
              <a:off x="3082" y="6340"/>
              <a:ext cx="1083" cy="482"/>
            </a:xfrm>
            <a:prstGeom prst="borderCallout1">
              <a:avLst>
                <a:gd name="adj1" fmla="val 18750"/>
                <a:gd name="adj2" fmla="val -8333"/>
                <a:gd name="adj3" fmla="val 228215"/>
                <a:gd name="adj4" fmla="val -17860"/>
              </a:avLst>
            </a:prstGeom>
            <a:noFill/>
            <a:ln w="12700" cmpd="sng">
              <a:solidFill>
                <a:schemeClr val="tx1"/>
              </a:solidFill>
              <a:prstDash val="sys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>
                <a:lnSpc>
                  <a:spcPct val="100000"/>
                </a:lnSpc>
              </a:pPr>
              <a:r>
                <a:rPr lang="zh-CN" altLang="en-US" b="1"/>
                <a:t>切线</a:t>
              </a: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336040" y="3206433"/>
            <a:ext cx="8055610" cy="2443798"/>
            <a:chOff x="1224" y="5970"/>
            <a:chExt cx="12686" cy="3849"/>
          </a:xfrm>
        </p:grpSpPr>
        <p:grpSp>
          <p:nvGrpSpPr>
            <p:cNvPr id="59" name="组合 58"/>
            <p:cNvGrpSpPr/>
            <p:nvPr/>
          </p:nvGrpSpPr>
          <p:grpSpPr>
            <a:xfrm>
              <a:off x="1224" y="6779"/>
              <a:ext cx="6429" cy="2750"/>
              <a:chOff x="1224" y="6419"/>
              <a:chExt cx="6429" cy="2750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1224" y="6775"/>
                <a:ext cx="4556" cy="1598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2400" b="1">
                    <a:ea typeface="微软雅黑" panose="020b0503020204020204" pitchFamily="34" charset="-122"/>
                    <a:cs typeface="+mn-lt"/>
                  </a:rPr>
                  <a:t>电阻</a:t>
                </a:r>
                <a:r>
                  <a:rPr lang="en-US" altLang="zh-CN" sz="2400" b="1" i="1">
                    <a:solidFill>
                      <a:srgbClr val="FF0000"/>
                    </a:solidFill>
                    <a:ea typeface="微软雅黑" panose="020b0503020204020204" pitchFamily="34" charset="-122"/>
                    <a:cs typeface="+mn-lt"/>
                  </a:rPr>
                  <a:t>I-U</a:t>
                </a:r>
                <a:r>
                  <a:rPr lang="zh-CN" altLang="en-US" sz="2400" b="1">
                    <a:ea typeface="微软雅黑" panose="020b0503020204020204" pitchFamily="34" charset="-122"/>
                    <a:cs typeface="+mn-lt"/>
                    <a:sym typeface="+mn-ea"/>
                  </a:rPr>
                  <a:t>（</a:t>
                </a:r>
                <a:r>
                  <a:rPr lang="en-US" altLang="zh-CN" sz="2400" b="1" i="1">
                    <a:solidFill>
                      <a:srgbClr val="FF0000"/>
                    </a:solidFill>
                    <a:ea typeface="微软雅黑" panose="020b0503020204020204" pitchFamily="34" charset="-122"/>
                    <a:cs typeface="+mn-lt"/>
                    <a:sym typeface="+mn-ea"/>
                  </a:rPr>
                  <a:t>U-I</a:t>
                </a:r>
                <a:r>
                  <a:rPr lang="zh-CN" altLang="en-US" sz="2400" b="1">
                    <a:ea typeface="微软雅黑" panose="020b0503020204020204" pitchFamily="34" charset="-122"/>
                    <a:cs typeface="+mn-lt"/>
                    <a:sym typeface="+mn-ea"/>
                  </a:rPr>
                  <a:t>）</a:t>
                </a:r>
                <a:r>
                  <a:rPr lang="zh-CN" altLang="en-US" sz="2400" b="1">
                    <a:ea typeface="微软雅黑" panose="020b0503020204020204" pitchFamily="34" charset="-122"/>
                    <a:cs typeface="+mn-lt"/>
                  </a:rPr>
                  <a:t>图线</a:t>
                </a: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2400" b="1">
                    <a:ea typeface="微软雅黑" panose="020b0503020204020204" pitchFamily="34" charset="-122"/>
                    <a:cs typeface="+mn-lt"/>
                  </a:rPr>
                  <a:t>上某点对应的</a:t>
                </a:r>
                <a:r>
                  <a:rPr lang="en-US" altLang="zh-CN" sz="2400" b="1" i="1">
                    <a:solidFill>
                      <a:srgbClr val="FF0000"/>
                    </a:solidFill>
                    <a:ea typeface="微软雅黑" panose="020b0503020204020204" pitchFamily="34" charset="-122"/>
                    <a:cs typeface="+mn-lt"/>
                  </a:rPr>
                  <a:t>U </a:t>
                </a:r>
                <a:r>
                  <a:rPr lang="zh-CN" altLang="en-US" sz="2400" b="1">
                    <a:ea typeface="微软雅黑" panose="020b0503020204020204" pitchFamily="34" charset="-122"/>
                    <a:cs typeface="+mn-lt"/>
                  </a:rPr>
                  <a:t>和 </a:t>
                </a:r>
                <a:r>
                  <a:rPr lang="en-US" altLang="zh-CN" sz="2400" b="1" i="1">
                    <a:solidFill>
                      <a:srgbClr val="FF0000"/>
                    </a:solidFill>
                    <a:ea typeface="微软雅黑" panose="020b0503020204020204" pitchFamily="34" charset="-122"/>
                    <a:cs typeface="+mn-lt"/>
                  </a:rPr>
                  <a:t>I</a:t>
                </a:r>
              </a:p>
            </p:txBody>
          </p:sp>
          <p:sp>
            <p:nvSpPr>
              <p:cNvPr id="58" name="左大括号 57"/>
              <p:cNvSpPr/>
              <p:nvPr/>
            </p:nvSpPr>
            <p:spPr>
              <a:xfrm>
                <a:off x="5833" y="6419"/>
                <a:ext cx="1820" cy="2750"/>
              </a:xfrm>
              <a:prstGeom prst="leftBrace">
                <a:avLst/>
              </a:prstGeom>
              <a:ln>
                <a:solidFill>
                  <a:schemeClr val="tx1"/>
                </a:solidFill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7653" y="6368"/>
              <a:ext cx="124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/>
                <a:t>电阻</a:t>
              </a:r>
            </a:p>
          </p:txBody>
        </p:sp>
        <p:graphicFrame>
          <p:nvGraphicFramePr>
            <p:cNvPr id="61" name="对象 60">
              <a:hlinkClick action="ppaction://ole?verb="/>
            </p:cNvPr>
            <p:cNvGraphicFramePr>
              <a:graphicFrameLocks noChangeAspect="1"/>
            </p:cNvGraphicFramePr>
            <p:nvPr/>
          </p:nvGraphicFramePr>
          <p:xfrm>
            <a:off x="9101" y="5970"/>
            <a:ext cx="3860" cy="15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2" r:id="rId2" progId="Equation.DSMT4">
                    <p:embed/>
                  </p:oleObj>
                </mc:Choice>
                <mc:Fallback>
                  <p:oleObj r:id="rId2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9101" y="5970"/>
                          <a:ext cx="3860" cy="152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3" name="文本框 62"/>
            <p:cNvSpPr txBox="1"/>
            <p:nvPr/>
          </p:nvSpPr>
          <p:spPr>
            <a:xfrm>
              <a:off x="7654" y="9089"/>
              <a:ext cx="124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/>
                <a:t>功率</a:t>
              </a:r>
            </a:p>
          </p:txBody>
        </p:sp>
        <p:graphicFrame>
          <p:nvGraphicFramePr>
            <p:cNvPr id="73" name="对象 72">
              <a:hlinkClick action="ppaction://ole?verb="/>
            </p:cNvPr>
            <p:cNvGraphicFramePr>
              <a:graphicFrameLocks noChangeAspect="1"/>
            </p:cNvGraphicFramePr>
            <p:nvPr/>
          </p:nvGraphicFramePr>
          <p:xfrm>
            <a:off x="9101" y="9122"/>
            <a:ext cx="1880" cy="6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3" r:id="rId4" progId="Equation.DSMT4">
                    <p:embed/>
                  </p:oleObj>
                </mc:Choice>
                <mc:Fallback>
                  <p:oleObj r:id="rId4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9101" y="9122"/>
                          <a:ext cx="1880" cy="6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" name="矩形标注 81"/>
            <p:cNvSpPr/>
            <p:nvPr/>
          </p:nvSpPr>
          <p:spPr>
            <a:xfrm>
              <a:off x="9595" y="7901"/>
              <a:ext cx="1770" cy="680"/>
            </a:xfrm>
            <a:prstGeom prst="wedgeRectCallout">
              <a:avLst>
                <a:gd name="adj1" fmla="val -408"/>
                <a:gd name="adj2" fmla="val -90441"/>
              </a:avLst>
            </a:prstGeom>
            <a:noFill/>
            <a:ln w="19050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algn="ctr"/>
              <a:r>
                <a:rPr lang="zh-CN" altLang="zh-CN" sz="2200" b="1">
                  <a:solidFill>
                    <a:srgbClr val="FF0000"/>
                  </a:solidFill>
                </a:rPr>
                <a:t>状态量</a:t>
              </a:r>
            </a:p>
          </p:txBody>
        </p:sp>
        <p:sp>
          <p:nvSpPr>
            <p:cNvPr id="83" name="矩形标注 82"/>
            <p:cNvSpPr/>
            <p:nvPr/>
          </p:nvSpPr>
          <p:spPr>
            <a:xfrm>
              <a:off x="11659" y="7898"/>
              <a:ext cx="2071" cy="680"/>
            </a:xfrm>
            <a:prstGeom prst="wedgeRectCallout">
              <a:avLst>
                <a:gd name="adj1" fmla="val 2396"/>
                <a:gd name="adj2" fmla="val -78676"/>
              </a:avLst>
            </a:prstGeom>
            <a:noFill/>
            <a:ln w="19050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r>
                <a:rPr lang="zh-CN" altLang="zh-CN" sz="2200" b="1">
                  <a:solidFill>
                    <a:srgbClr val="FF0000"/>
                  </a:solidFill>
                </a:rPr>
                <a:t>斜率</a:t>
              </a:r>
              <a:r>
                <a:rPr lang="zh-CN" altLang="zh-CN" sz="2200" b="1">
                  <a:solidFill>
                    <a:schemeClr val="tx1"/>
                  </a:solidFill>
                </a:rPr>
                <a:t>意义</a:t>
              </a:r>
            </a:p>
          </p:txBody>
        </p:sp>
        <p:sp>
          <p:nvSpPr>
            <p:cNvPr id="84" name="矩形标注 83"/>
            <p:cNvSpPr/>
            <p:nvPr/>
          </p:nvSpPr>
          <p:spPr>
            <a:xfrm>
              <a:off x="11724" y="9138"/>
              <a:ext cx="2186" cy="680"/>
            </a:xfrm>
            <a:prstGeom prst="wedgeRectCallout">
              <a:avLst>
                <a:gd name="adj1" fmla="val -63598"/>
                <a:gd name="adj2" fmla="val -8088"/>
              </a:avLst>
            </a:prstGeom>
            <a:noFill/>
            <a:ln w="19050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r>
                <a:rPr lang="zh-CN" altLang="zh-CN" sz="2200" b="1">
                  <a:solidFill>
                    <a:srgbClr val="FF0000"/>
                  </a:solidFill>
                </a:rPr>
                <a:t>面积</a:t>
              </a:r>
              <a:r>
                <a:rPr lang="zh-CN" altLang="zh-CN" sz="2200" b="1">
                  <a:solidFill>
                    <a:schemeClr val="tx1"/>
                  </a:solidFill>
                </a:rPr>
                <a:t>意义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2085340" y="5772785"/>
            <a:ext cx="5784215" cy="687705"/>
            <a:chOff x="1897" y="9231"/>
            <a:chExt cx="9109" cy="1083"/>
          </a:xfrm>
        </p:grpSpPr>
        <p:sp>
          <p:nvSpPr>
            <p:cNvPr id="86" name="文本框 85"/>
            <p:cNvSpPr txBox="1"/>
            <p:nvPr/>
          </p:nvSpPr>
          <p:spPr>
            <a:xfrm>
              <a:off x="1897" y="9410"/>
              <a:ext cx="7097" cy="72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l"/>
              <a:r>
                <a:rPr sz="2400" b="1">
                  <a:solidFill>
                    <a:srgbClr val="FF0000"/>
                  </a:solidFill>
                </a:rPr>
                <a:t>物理图像</a:t>
              </a:r>
              <a:r>
                <a:rPr sz="2400" b="1"/>
                <a:t>中斜率</a:t>
              </a:r>
              <a:r>
                <a:rPr lang="zh-CN" sz="2400" b="1"/>
                <a:t>一般</a:t>
              </a:r>
              <a:r>
                <a:rPr sz="2400" b="1" i="1">
                  <a:solidFill>
                    <a:srgbClr val="FF0000"/>
                  </a:solidFill>
                </a:rPr>
                <a:t>k≠tanα </a:t>
              </a:r>
              <a:r>
                <a:rPr sz="2400" b="1"/>
                <a:t>除非</a:t>
              </a:r>
            </a:p>
          </p:txBody>
        </p:sp>
        <p:graphicFrame>
          <p:nvGraphicFramePr>
            <p:cNvPr id="88" name="对象 87">
              <a:hlinkClick action="ppaction://ole?verb="/>
            </p:cNvPr>
            <p:cNvGraphicFramePr>
              <a:graphicFrameLocks noChangeAspect="1"/>
            </p:cNvGraphicFramePr>
            <p:nvPr/>
          </p:nvGraphicFramePr>
          <p:xfrm>
            <a:off x="8926" y="9231"/>
            <a:ext cx="2080" cy="10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4" r:id="rId6" progId="Equation.DSMT4">
                    <p:embed/>
                  </p:oleObj>
                </mc:Choice>
                <mc:Fallback>
                  <p:oleObj r:id="rId6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926" y="9231"/>
                          <a:ext cx="2080" cy="108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内容占位符 14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382016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zh-CN" altLang="en-US">
                <a:sym typeface="+mn-ea"/>
              </a:rPr>
              <a:t>如图所示是某电源的路端电压</a:t>
            </a:r>
            <a:r>
              <a:rPr lang="en-US" altLang="zh-CN" i="1">
                <a:sym typeface="+mn-ea"/>
              </a:rPr>
              <a:t>U</a:t>
            </a:r>
            <a:r>
              <a:rPr lang="zh-CN" altLang="en-US">
                <a:sym typeface="+mn-ea"/>
              </a:rPr>
              <a:t>与干路电流</a:t>
            </a:r>
            <a:r>
              <a:rPr lang="en-US" altLang="zh-CN" i="1">
                <a:sym typeface="+mn-ea"/>
              </a:rPr>
              <a:t>I</a:t>
            </a:r>
            <a:r>
              <a:rPr lang="zh-CN" altLang="en-US">
                <a:sym typeface="+mn-ea"/>
              </a:rPr>
              <a:t>的关系图象</a:t>
            </a:r>
            <a:endParaRPr lang="zh-CN" altLang="en-US"/>
          </a:p>
          <a:p>
            <a:pPr>
              <a:lnSpc>
                <a:spcPct val="200000"/>
              </a:lnSpc>
            </a:pPr>
            <a:r>
              <a:rPr lang="en-US" altLang="zh-CN">
                <a:sym typeface="+mn-ea"/>
              </a:rPr>
              <a:t>1 ) </a:t>
            </a:r>
            <a:r>
              <a:rPr lang="zh-CN" altLang="en-US">
                <a:sym typeface="+mn-ea"/>
              </a:rPr>
              <a:t>电源电动势</a:t>
            </a:r>
            <a:r>
              <a:rPr lang="en-US" altLang="zh-CN" i="1">
                <a:sym typeface="+mn-ea"/>
              </a:rPr>
              <a:t>E</a:t>
            </a:r>
            <a:r>
              <a:rPr lang="zh-CN" altLang="zh-CN" i="1">
                <a:sym typeface="+mn-ea"/>
              </a:rPr>
              <a:t>、</a:t>
            </a:r>
            <a:r>
              <a:rPr lang="zh-CN" altLang="zh-CN">
                <a:sym typeface="+mn-ea"/>
              </a:rPr>
              <a:t>内阻</a:t>
            </a:r>
            <a:r>
              <a:rPr lang="en-US" altLang="zh-CN" i="1">
                <a:sym typeface="+mn-ea"/>
              </a:rPr>
              <a:t>r</a:t>
            </a:r>
            <a:r>
              <a:rPr lang="zh-CN" altLang="en-US">
                <a:sym typeface="+mn-ea"/>
              </a:rPr>
              <a:t>、路端电压</a:t>
            </a:r>
            <a:r>
              <a:rPr lang="en-US" altLang="zh-CN" i="1">
                <a:sym typeface="+mn-ea"/>
              </a:rPr>
              <a:t>U </a:t>
            </a:r>
            <a:r>
              <a:rPr lang="zh-CN" altLang="zh-CN">
                <a:sym typeface="+mn-ea"/>
              </a:rPr>
              <a:t>和</a:t>
            </a:r>
            <a:r>
              <a:rPr lang="zh-CN" altLang="en-US">
                <a:sym typeface="+mn-ea"/>
              </a:rPr>
              <a:t>干路电流 </a:t>
            </a:r>
            <a:r>
              <a:rPr lang="en-US" altLang="zh-CN" i="1">
                <a:sym typeface="+mn-ea"/>
              </a:rPr>
              <a:t>I </a:t>
            </a:r>
            <a:r>
              <a:rPr lang="zh-CN" altLang="en-US">
                <a:sym typeface="+mn-ea"/>
              </a:rPr>
              <a:t>关系？</a:t>
            </a:r>
            <a:endParaRPr lang="en-US" altLang="zh-CN">
              <a:sym typeface="+mn-ea"/>
            </a:endParaRPr>
          </a:p>
          <a:p>
            <a:pPr>
              <a:lnSpc>
                <a:spcPct val="200000"/>
              </a:lnSpc>
            </a:pPr>
            <a:r>
              <a:rPr lang="en-US" altLang="zh-CN">
                <a:sym typeface="+mn-ea"/>
              </a:rPr>
              <a:t>2 ) </a:t>
            </a:r>
            <a:r>
              <a:rPr lang="zh-CN" altLang="en-US">
                <a:sym typeface="+mn-ea"/>
              </a:rPr>
              <a:t>电源的电动势</a:t>
            </a:r>
            <a:r>
              <a:rPr lang="en-US" altLang="zh-CN" i="1">
                <a:sym typeface="+mn-ea"/>
              </a:rPr>
              <a:t>E</a:t>
            </a:r>
            <a:r>
              <a:rPr lang="en-US" altLang="zh-CN">
                <a:sym typeface="+mn-ea"/>
              </a:rPr>
              <a:t>?</a:t>
            </a:r>
            <a:endParaRPr lang="zh-CN" altLang="en-US"/>
          </a:p>
          <a:p>
            <a:pPr>
              <a:lnSpc>
                <a:spcPct val="200000"/>
              </a:lnSpc>
            </a:pPr>
            <a:r>
              <a:rPr lang="en-US" altLang="zh-CN">
                <a:sym typeface="+mn-ea"/>
              </a:rPr>
              <a:t>3 ) </a:t>
            </a:r>
            <a:r>
              <a:rPr lang="zh-CN" altLang="en-US">
                <a:sym typeface="+mn-ea"/>
              </a:rPr>
              <a:t>电源的内阻</a:t>
            </a:r>
            <a:r>
              <a:rPr lang="en-US" altLang="zh-CN" i="1">
                <a:sym typeface="+mn-ea"/>
              </a:rPr>
              <a:t>r</a:t>
            </a:r>
            <a:r>
              <a:rPr lang="zh-CN" altLang="en-US" i="1">
                <a:sym typeface="+mn-ea"/>
              </a:rPr>
              <a:t> </a:t>
            </a:r>
            <a:r>
              <a:rPr lang="en-US" altLang="zh-CN">
                <a:sym typeface="+mn-ea"/>
              </a:rPr>
              <a:t>?</a:t>
            </a:r>
            <a:endParaRPr lang="zh-CN" altLang="en-US"/>
          </a:p>
          <a:p>
            <a:pPr>
              <a:lnSpc>
                <a:spcPct val="200000"/>
              </a:lnSpc>
            </a:pPr>
            <a:r>
              <a:rPr lang="en-US" altLang="zh-CN">
                <a:sym typeface="+mn-ea"/>
              </a:rPr>
              <a:t>4 ) </a:t>
            </a:r>
            <a:r>
              <a:rPr lang="zh-CN" altLang="en-US">
                <a:sym typeface="+mn-ea"/>
              </a:rPr>
              <a:t>电源的短路电流</a:t>
            </a:r>
            <a:r>
              <a:rPr lang="en-US" altLang="zh-CN">
                <a:sym typeface="+mn-ea"/>
              </a:rPr>
              <a:t>?</a:t>
            </a:r>
            <a:endParaRPr lang="zh-CN" altLang="en-US"/>
          </a:p>
          <a:p>
            <a:pPr>
              <a:lnSpc>
                <a:spcPct val="200000"/>
              </a:lnSpc>
            </a:pPr>
            <a:endParaRPr lang="en-US" altLang="zh-CN"/>
          </a:p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678"/>
            <a:ext cx="2858135" cy="637539"/>
          </a:xfrm>
        </p:spPr>
        <p:txBody>
          <a:bodyPr wrap="square"/>
          <a:lstStyle/>
          <a:p>
            <a:r>
              <a:rPr lang="en-US" altLang="zh-CN" i="1"/>
              <a:t> </a:t>
            </a:r>
            <a:r>
              <a:rPr lang="zh-CN" altLang="en-US"/>
              <a:t>电源的</a:t>
            </a:r>
            <a:r>
              <a:rPr lang="en-US" altLang="zh-CN" i="1"/>
              <a:t>U</a:t>
            </a:r>
            <a:r>
              <a:rPr lang="en-US" altLang="zh-CN"/>
              <a:t>-</a:t>
            </a:r>
            <a:r>
              <a:rPr lang="en-US" altLang="zh-CN" i="1"/>
              <a:t>I </a:t>
            </a:r>
            <a:r>
              <a:rPr lang="zh-CN" altLang="en-US"/>
              <a:t>图像</a:t>
            </a:r>
          </a:p>
        </p:txBody>
      </p:sp>
      <p:grpSp>
        <p:nvGrpSpPr>
          <p:cNvPr id="127" name="组合 126"/>
          <p:cNvGrpSpPr/>
          <p:nvPr/>
        </p:nvGrpSpPr>
        <p:grpSpPr>
          <a:xfrm>
            <a:off x="7977505" y="1823720"/>
            <a:ext cx="3304540" cy="4262120"/>
            <a:chOff x="12563" y="2872"/>
            <a:chExt cx="5204" cy="6712"/>
          </a:xfrm>
        </p:grpSpPr>
        <p:pic>
          <p:nvPicPr>
            <p:cNvPr id="14" name="图片 13" descr="R2-114.TIF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563" y="2872"/>
              <a:ext cx="5204" cy="4110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01" name="组合 100"/>
            <p:cNvGrpSpPr/>
            <p:nvPr/>
          </p:nvGrpSpPr>
          <p:grpSpPr>
            <a:xfrm>
              <a:off x="13541" y="7262"/>
              <a:ext cx="2781" cy="2322"/>
              <a:chOff x="12535" y="7669"/>
              <a:chExt cx="2781" cy="2322"/>
            </a:xfrm>
          </p:grpSpPr>
          <p:grpSp>
            <p:nvGrpSpPr>
              <p:cNvPr id="97" name="组合 96"/>
              <p:cNvGrpSpPr/>
              <p:nvPr/>
            </p:nvGrpSpPr>
            <p:grpSpPr>
              <a:xfrm>
                <a:off x="12798" y="7669"/>
                <a:ext cx="2518" cy="2322"/>
                <a:chOff x="12567" y="7963"/>
                <a:chExt cx="2518" cy="2322"/>
              </a:xfrm>
            </p:grpSpPr>
            <p:grpSp>
              <p:nvGrpSpPr>
                <p:cNvPr id="34" name="组合 33"/>
                <p:cNvGrpSpPr/>
                <p:nvPr/>
              </p:nvGrpSpPr>
              <p:grpSpPr>
                <a:xfrm>
                  <a:off x="12567" y="7963"/>
                  <a:ext cx="2495" cy="2322"/>
                  <a:chOff x="6667" y="3335"/>
                  <a:chExt cx="2495" cy="2322"/>
                </a:xfrm>
              </p:grpSpPr>
              <p:grpSp>
                <p:nvGrpSpPr>
                  <p:cNvPr id="44" name="组合 43"/>
                  <p:cNvGrpSpPr/>
                  <p:nvPr/>
                </p:nvGrpSpPr>
                <p:grpSpPr>
                  <a:xfrm>
                    <a:off x="6667" y="4379"/>
                    <a:ext cx="2495" cy="1022"/>
                    <a:chOff x="1670" y="4946"/>
                    <a:chExt cx="2495" cy="1022"/>
                  </a:xfrm>
                </p:grpSpPr>
                <p:cxnSp>
                  <p:nvCxnSpPr>
                    <p:cNvPr id="53" name="直接连接符 52"/>
                    <p:cNvCxnSpPr/>
                    <p:nvPr/>
                  </p:nvCxnSpPr>
                  <p:spPr>
                    <a:xfrm flipH="1">
                      <a:off x="2804" y="5173"/>
                      <a:ext cx="0" cy="455"/>
                    </a:xfrm>
                    <a:prstGeom prst="line">
                      <a:avLst/>
                    </a:prstGeom>
                    <a:ln w="381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7" name="直接连接符 86"/>
                    <p:cNvCxnSpPr/>
                    <p:nvPr/>
                  </p:nvCxnSpPr>
                  <p:spPr>
                    <a:xfrm flipH="1">
                      <a:off x="3031" y="4946"/>
                      <a:ext cx="0" cy="1023"/>
                    </a:xfrm>
                    <a:prstGeom prst="line">
                      <a:avLst/>
                    </a:prstGeom>
                    <a:ln w="381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0" name="直接连接符 89"/>
                    <p:cNvCxnSpPr/>
                    <p:nvPr/>
                  </p:nvCxnSpPr>
                  <p:spPr>
                    <a:xfrm>
                      <a:off x="1670" y="5401"/>
                      <a:ext cx="1134" cy="0"/>
                    </a:xfrm>
                    <a:prstGeom prst="line">
                      <a:avLst/>
                    </a:prstGeom>
                    <a:ln w="381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1" name="直接连接符 90"/>
                    <p:cNvCxnSpPr/>
                    <p:nvPr/>
                  </p:nvCxnSpPr>
                  <p:spPr>
                    <a:xfrm>
                      <a:off x="3031" y="5401"/>
                      <a:ext cx="1134" cy="0"/>
                    </a:xfrm>
                    <a:prstGeom prst="line">
                      <a:avLst/>
                    </a:prstGeom>
                    <a:ln w="381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92" name="文本框 91"/>
                  <p:cNvSpPr txBox="1"/>
                  <p:nvPr/>
                </p:nvSpPr>
                <p:spPr>
                  <a:xfrm>
                    <a:off x="7230" y="4932"/>
                    <a:ext cx="1395" cy="72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2400" b="1" i="1">
                        <a:solidFill>
                          <a:srgbClr val="FF0000"/>
                        </a:solidFill>
                      </a:rPr>
                      <a:t>E     r</a:t>
                    </a:r>
                  </a:p>
                </p:txBody>
              </p:sp>
              <p:sp>
                <p:nvSpPr>
                  <p:cNvPr id="96" name="文本框 95"/>
                  <p:cNvSpPr txBox="1"/>
                  <p:nvPr/>
                </p:nvSpPr>
                <p:spPr>
                  <a:xfrm>
                    <a:off x="7710" y="3335"/>
                    <a:ext cx="635" cy="72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2400" b="1" i="1">
                        <a:solidFill>
                          <a:srgbClr val="FF0000"/>
                        </a:solidFill>
                      </a:rPr>
                      <a:t>U</a:t>
                    </a:r>
                  </a:p>
                </p:txBody>
              </p:sp>
            </p:grpSp>
            <p:cxnSp>
              <p:nvCxnSpPr>
                <p:cNvPr id="93" name="直接连接符 92"/>
                <p:cNvCxnSpPr/>
                <p:nvPr/>
              </p:nvCxnSpPr>
              <p:spPr>
                <a:xfrm flipH="1">
                  <a:off x="12599" y="8410"/>
                  <a:ext cx="0" cy="109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4" name="直接连接符 93"/>
                <p:cNvCxnSpPr/>
                <p:nvPr/>
              </p:nvCxnSpPr>
              <p:spPr>
                <a:xfrm flipH="1">
                  <a:off x="15062" y="8369"/>
                  <a:ext cx="0" cy="1093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直接箭头连接符 94"/>
                <p:cNvCxnSpPr/>
                <p:nvPr/>
              </p:nvCxnSpPr>
              <p:spPr>
                <a:xfrm>
                  <a:off x="12599" y="8856"/>
                  <a:ext cx="2486" cy="0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8" name="直接箭头连接符 97"/>
              <p:cNvCxnSpPr/>
              <p:nvPr/>
            </p:nvCxnSpPr>
            <p:spPr>
              <a:xfrm>
                <a:off x="12535" y="9188"/>
                <a:ext cx="964" cy="0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0" name="文本框 99"/>
              <p:cNvSpPr txBox="1"/>
              <p:nvPr/>
            </p:nvSpPr>
            <p:spPr>
              <a:xfrm>
                <a:off x="12699" y="9266"/>
                <a:ext cx="475" cy="7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i="1">
                    <a:solidFill>
                      <a:srgbClr val="FF0000"/>
                    </a:solidFill>
                  </a:rPr>
                  <a:t>I</a:t>
                </a:r>
              </a:p>
            </p:txBody>
          </p:sp>
        </p:grpSp>
      </p:grpSp>
      <p:graphicFrame>
        <p:nvGraphicFramePr>
          <p:cNvPr id="104" name="对象 103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9256395" y="2555240"/>
          <a:ext cx="1546860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4" progId="Equation.DSMT4">
                  <p:embed/>
                </p:oleObj>
              </mc:Choice>
              <mc:Fallback>
                <p:oleObj r:id="rId4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256395" y="2555240"/>
                        <a:ext cx="1546860" cy="361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6" name="对象 105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006725" y="2806065"/>
          <a:ext cx="1541780" cy="323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r:id="rId6" progId="Equation.DSMT4">
                  <p:embed/>
                </p:oleObj>
              </mc:Choice>
              <mc:Fallback>
                <p:oleObj r:id="rId6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006725" y="2806065"/>
                        <a:ext cx="1541780" cy="3232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" name="对象 109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632075" y="3403600"/>
          <a:ext cx="2291080" cy="7575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r:id="rId8" progId="Equation.DSMT4">
                  <p:embed/>
                </p:oleObj>
              </mc:Choice>
              <mc:Fallback>
                <p:oleObj r:id="rId8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632075" y="3403600"/>
                        <a:ext cx="2291080" cy="7575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4" name="对象 113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3044825" y="4161155"/>
          <a:ext cx="1973580" cy="816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r:id="rId10" progId="Equation.DSMT4">
                  <p:embed/>
                </p:oleObj>
              </mc:Choice>
              <mc:Fallback>
                <p:oleObj r:id="rId1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044825" y="4161155"/>
                        <a:ext cx="1973580" cy="8166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9" name="组合 118"/>
          <p:cNvGrpSpPr/>
          <p:nvPr/>
        </p:nvGrpSpPr>
        <p:grpSpPr>
          <a:xfrm>
            <a:off x="8231505" y="1940560"/>
            <a:ext cx="1398270" cy="474345"/>
            <a:chOff x="12963" y="3034"/>
            <a:chExt cx="2202" cy="747"/>
          </a:xfrm>
        </p:grpSpPr>
        <p:sp>
          <p:nvSpPr>
            <p:cNvPr id="117" name="椭圆 116"/>
            <p:cNvSpPr/>
            <p:nvPr/>
          </p:nvSpPr>
          <p:spPr>
            <a:xfrm>
              <a:off x="12963" y="3332"/>
              <a:ext cx="428" cy="428"/>
            </a:xfrm>
            <a:prstGeom prst="ellipse">
              <a:avLst/>
            </a:prstGeom>
            <a:noFill/>
            <a:ln w="28575" cmpd="sng">
              <a:solidFill>
                <a:srgbClr val="FF0000"/>
              </a:solidFill>
              <a:prstDash val="sysDash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118" name="矩形标注 117"/>
            <p:cNvSpPr/>
            <p:nvPr/>
          </p:nvSpPr>
          <p:spPr bwMode="auto">
            <a:xfrm>
              <a:off x="14180" y="3034"/>
              <a:ext cx="985" cy="747"/>
            </a:xfrm>
            <a:prstGeom prst="wedgeRectCallout">
              <a:avLst>
                <a:gd name="adj1" fmla="val -121370"/>
                <a:gd name="adj2" fmla="val 16398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>
                <a:lnSpc>
                  <a:spcPct val="100000"/>
                </a:lnSpc>
              </a:pPr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E</a:t>
              </a:r>
              <a:endParaRPr kumimoji="0" lang="en-US" altLang="zh-CN" sz="2400" b="1" i="1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ea typeface="微软雅黑" panose="020b0503020204020204" pitchFamily="34" charset="-122"/>
                <a:cs typeface="+mn-lt"/>
                <a:sym typeface="+mn-ea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10514965" y="2997200"/>
            <a:ext cx="1414780" cy="863600"/>
            <a:chOff x="9359" y="7593"/>
            <a:chExt cx="2228" cy="1360"/>
          </a:xfrm>
        </p:grpSpPr>
        <p:graphicFrame>
          <p:nvGraphicFramePr>
            <p:cNvPr id="122" name="对象 121">
              <a:hlinkClick action="ppaction://ole?verb="/>
            </p:cNvPr>
            <p:cNvGraphicFramePr>
              <a:graphicFrameLocks noChangeAspect="1"/>
            </p:cNvGraphicFramePr>
            <p:nvPr/>
          </p:nvGraphicFramePr>
          <p:xfrm>
            <a:off x="9543" y="7593"/>
            <a:ext cx="1860" cy="136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r:id="rId12" progId="Equation.DSMT4">
                    <p:embed/>
                  </p:oleObj>
                </mc:Choice>
                <mc:Fallback>
                  <p:oleObj r:id="rId12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9543" y="7593"/>
                          <a:ext cx="1860" cy="136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5" name="矩形标注 124"/>
            <p:cNvSpPr/>
            <p:nvPr/>
          </p:nvSpPr>
          <p:spPr bwMode="auto">
            <a:xfrm>
              <a:off x="9359" y="7656"/>
              <a:ext cx="2228" cy="1295"/>
            </a:xfrm>
            <a:prstGeom prst="wedgeRectCallout">
              <a:avLst>
                <a:gd name="adj1" fmla="val -87701"/>
                <a:gd name="adj2" fmla="val 9768"/>
              </a:avLst>
            </a:pr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>
                <a:lnSpc>
                  <a:spcPct val="100000"/>
                </a:lnSpc>
              </a:pPr>
              <a:endParaRPr kumimoji="0" lang="en-US" altLang="zh-CN" sz="2400" b="1" i="1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ea typeface="微软雅黑" panose="020b0503020204020204" pitchFamily="34" charset="-122"/>
                <a:cs typeface="+mn-lt"/>
                <a:sym typeface="+mn-ea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3284220"/>
          </a:xfrm>
        </p:spPr>
        <p:txBody>
          <a:bodyPr/>
          <a:lstStyle/>
          <a:p>
            <a:pPr>
              <a:lnSpc>
                <a:spcPct val="130000"/>
              </a:lnSpc>
              <a:spcAft>
                <a:spcPct val="0"/>
              </a:spcAft>
            </a:pPr>
            <a:r>
              <a:rPr lang="zh-CN" altLang="en-US">
                <a:latin typeface="+mn-lt"/>
                <a:cs typeface="+mn-lt"/>
              </a:rPr>
              <a:t>如图所示，线段</a:t>
            </a:r>
            <a:r>
              <a:rPr lang="zh-CN" altLang="en-US" i="1">
                <a:latin typeface="+mn-lt"/>
                <a:cs typeface="+mn-lt"/>
              </a:rPr>
              <a:t>A</a:t>
            </a:r>
            <a:r>
              <a:rPr lang="zh-CN" altLang="en-US">
                <a:latin typeface="+mn-lt"/>
                <a:cs typeface="+mn-lt"/>
              </a:rPr>
              <a:t>为某电源的</a:t>
            </a:r>
            <a:r>
              <a:rPr lang="zh-CN" altLang="en-US" i="1">
                <a:latin typeface="+mn-lt"/>
                <a:cs typeface="+mn-lt"/>
              </a:rPr>
              <a:t>U-I </a:t>
            </a:r>
            <a:r>
              <a:rPr lang="zh-CN" altLang="en-US">
                <a:latin typeface="+mn-lt"/>
                <a:cs typeface="+mn-lt"/>
              </a:rPr>
              <a:t>图线，线段</a:t>
            </a:r>
            <a:r>
              <a:rPr lang="zh-CN" altLang="en-US" i="1">
                <a:latin typeface="+mn-lt"/>
                <a:cs typeface="+mn-lt"/>
              </a:rPr>
              <a:t>B</a:t>
            </a:r>
            <a:r>
              <a:rPr lang="zh-CN" altLang="en-US">
                <a:latin typeface="+mn-lt"/>
                <a:cs typeface="+mn-lt"/>
              </a:rPr>
              <a:t>为某电阻</a:t>
            </a:r>
            <a:r>
              <a:rPr lang="zh-CN" altLang="en-US" i="1">
                <a:latin typeface="+mn-lt"/>
                <a:cs typeface="+mn-lt"/>
              </a:rPr>
              <a:t>R</a:t>
            </a:r>
            <a:r>
              <a:rPr lang="zh-CN" altLang="en-US">
                <a:latin typeface="+mn-lt"/>
                <a:cs typeface="+mn-lt"/>
              </a:rPr>
              <a:t>的</a:t>
            </a:r>
            <a:r>
              <a:rPr lang="zh-CN" altLang="en-US" i="1">
                <a:latin typeface="+mn-lt"/>
                <a:cs typeface="+mn-lt"/>
              </a:rPr>
              <a:t>U-I </a:t>
            </a:r>
            <a:r>
              <a:rPr lang="zh-CN" altLang="en-US">
                <a:latin typeface="+mn-lt"/>
                <a:cs typeface="+mn-lt"/>
              </a:rPr>
              <a:t>图线，由上述电源和电阻组成闭合电路时，求：</a:t>
            </a:r>
          </a:p>
          <a:p>
            <a:pPr>
              <a:lnSpc>
                <a:spcPct val="130000"/>
              </a:lnSpc>
              <a:spcAft>
                <a:spcPct val="0"/>
              </a:spcAft>
            </a:pPr>
            <a:r>
              <a:rPr lang="zh-CN" altLang="en-US">
                <a:latin typeface="+mn-lt"/>
                <a:cs typeface="+mn-lt"/>
              </a:rPr>
              <a:t>1）电源的电功率</a:t>
            </a:r>
            <a:r>
              <a:rPr lang="en-US" altLang="zh-CN" i="1">
                <a:solidFill>
                  <a:srgbClr val="FF0000"/>
                </a:solidFill>
                <a:latin typeface="+mn-lt"/>
                <a:cs typeface="+mn-lt"/>
              </a:rPr>
              <a:t>P</a:t>
            </a:r>
            <a:r>
              <a:rPr lang="zh-CN" altLang="en-US" i="1" baseline="-25000">
                <a:solidFill>
                  <a:srgbClr val="FF0000"/>
                </a:solidFill>
                <a:latin typeface="+mn-lt"/>
                <a:cs typeface="+mn-lt"/>
              </a:rPr>
              <a:t>电 </a:t>
            </a:r>
            <a:r>
              <a:rPr lang="zh-CN" altLang="en-US">
                <a:latin typeface="+mn-lt"/>
                <a:cs typeface="+mn-lt"/>
              </a:rPr>
              <a:t>、</a:t>
            </a:r>
            <a:r>
              <a:rPr lang="zh-CN" altLang="en-US">
                <a:latin typeface="+mn-lt"/>
                <a:cs typeface="+mn-lt"/>
                <a:sym typeface="+mn-ea"/>
              </a:rPr>
              <a:t>内部损耗功率</a:t>
            </a:r>
            <a:r>
              <a:rPr lang="zh-CN" altLang="en-US" i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P</a:t>
            </a:r>
            <a:r>
              <a:rPr lang="zh-CN" altLang="en-US" baseline="-25000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 内</a:t>
            </a:r>
            <a:r>
              <a:rPr lang="zh-CN" altLang="en-US">
                <a:latin typeface="+mn-lt"/>
                <a:cs typeface="+mn-lt"/>
                <a:sym typeface="+mn-ea"/>
              </a:rPr>
              <a:t>和</a:t>
            </a:r>
            <a:r>
              <a:rPr lang="zh-CN" altLang="en-US">
                <a:latin typeface="+mn-lt"/>
                <a:cs typeface="+mn-lt"/>
              </a:rPr>
              <a:t>输出功率</a:t>
            </a:r>
            <a:r>
              <a:rPr lang="zh-CN" altLang="en-US" i="1">
                <a:solidFill>
                  <a:srgbClr val="FF0000"/>
                </a:solidFill>
                <a:latin typeface="+mn-lt"/>
                <a:cs typeface="+mn-lt"/>
              </a:rPr>
              <a:t>P </a:t>
            </a:r>
            <a:r>
              <a:rPr lang="zh-CN" altLang="en-US" baseline="-25000">
                <a:solidFill>
                  <a:srgbClr val="FF0000"/>
                </a:solidFill>
                <a:latin typeface="+mn-lt"/>
                <a:cs typeface="+mn-lt"/>
              </a:rPr>
              <a:t>出</a:t>
            </a:r>
            <a:r>
              <a:rPr lang="zh-CN" altLang="en-US">
                <a:latin typeface="+mn-lt"/>
                <a:cs typeface="+mn-lt"/>
              </a:rPr>
              <a:t> ？</a:t>
            </a:r>
          </a:p>
          <a:p>
            <a:pPr>
              <a:lnSpc>
                <a:spcPct val="130000"/>
              </a:lnSpc>
              <a:spcAft>
                <a:spcPct val="0"/>
              </a:spcAft>
            </a:pPr>
            <a:endParaRPr lang="zh-CN" altLang="en-US">
              <a:latin typeface="+mn-lt"/>
              <a:cs typeface="+mn-lt"/>
            </a:endParaRPr>
          </a:p>
          <a:p>
            <a:pPr>
              <a:lnSpc>
                <a:spcPct val="130000"/>
              </a:lnSpc>
              <a:spcAft>
                <a:spcPct val="0"/>
              </a:spcAft>
            </a:pPr>
            <a:r>
              <a:rPr lang="zh-CN" altLang="en-US">
                <a:latin typeface="+mn-lt"/>
                <a:cs typeface="+mn-lt"/>
              </a:rPr>
              <a:t>2）</a:t>
            </a:r>
            <a:r>
              <a:rPr lang="zh-CN" altLang="en-US">
                <a:latin typeface="+mn-lt"/>
                <a:cs typeface="+mn-lt"/>
                <a:sym typeface="+mn-ea"/>
              </a:rPr>
              <a:t>电阻</a:t>
            </a:r>
            <a:r>
              <a:rPr lang="zh-CN" altLang="en-US" i="1">
                <a:latin typeface="+mn-lt"/>
                <a:cs typeface="+mn-lt"/>
                <a:sym typeface="+mn-ea"/>
              </a:rPr>
              <a:t>R</a:t>
            </a:r>
            <a:r>
              <a:rPr lang="zh-CN" altLang="en-US">
                <a:latin typeface="+mn-lt"/>
                <a:cs typeface="+mn-lt"/>
                <a:sym typeface="+mn-ea"/>
              </a:rPr>
              <a:t>的功率</a:t>
            </a:r>
            <a:r>
              <a:rPr lang="en-US" altLang="zh-CN" i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P</a:t>
            </a:r>
            <a:r>
              <a:rPr lang="zh-CN" altLang="en-US">
                <a:latin typeface="+mn-lt"/>
                <a:cs typeface="+mn-lt"/>
                <a:sym typeface="+mn-ea"/>
              </a:rPr>
              <a:t>？</a:t>
            </a:r>
          </a:p>
          <a:p>
            <a:pPr>
              <a:lnSpc>
                <a:spcPct val="130000"/>
              </a:lnSpc>
              <a:spcAft>
                <a:spcPct val="0"/>
              </a:spcAft>
            </a:pPr>
            <a:endParaRPr lang="en-US" altLang="zh-CN">
              <a:latin typeface="+mn-lt"/>
              <a:cs typeface="+mn-lt"/>
              <a:sym typeface="+mn-ea"/>
            </a:endParaRPr>
          </a:p>
          <a:p>
            <a:pPr>
              <a:lnSpc>
                <a:spcPct val="130000"/>
              </a:lnSpc>
              <a:spcAft>
                <a:spcPct val="0"/>
              </a:spcAft>
            </a:pPr>
            <a:r>
              <a:rPr lang="en-US" altLang="zh-CN">
                <a:latin typeface="+mn-lt"/>
                <a:cs typeface="+mn-lt"/>
                <a:sym typeface="+mn-ea"/>
              </a:rPr>
              <a:t>3</a:t>
            </a:r>
            <a:r>
              <a:rPr lang="zh-CN" altLang="en-US">
                <a:latin typeface="+mn-lt"/>
                <a:cs typeface="+mn-lt"/>
                <a:sym typeface="+mn-ea"/>
              </a:rPr>
              <a:t>）电源的效率</a:t>
            </a:r>
            <a:r>
              <a:rPr lang="zh-CN" altLang="en-US" i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η</a:t>
            </a:r>
            <a:r>
              <a:rPr lang="zh-CN" altLang="en-US">
                <a:latin typeface="+mn-lt"/>
                <a:cs typeface="+mn-lt"/>
                <a:sym typeface="+mn-ea"/>
              </a:rPr>
              <a:t>？</a:t>
            </a:r>
          </a:p>
          <a:p>
            <a:pPr>
              <a:lnSpc>
                <a:spcPct val="130000"/>
              </a:lnSpc>
              <a:spcAft>
                <a:spcPct val="0"/>
              </a:spcAft>
            </a:pPr>
            <a:endParaRPr lang="en-US" altLang="zh-CN">
              <a:latin typeface="+mn-lt"/>
              <a:cs typeface="+mn-lt"/>
              <a:sym typeface="+mn-ea"/>
            </a:endParaRPr>
          </a:p>
          <a:p>
            <a:pPr>
              <a:lnSpc>
                <a:spcPct val="130000"/>
              </a:lnSpc>
              <a:spcAft>
                <a:spcPct val="0"/>
              </a:spcAft>
            </a:pPr>
            <a:r>
              <a:rPr lang="en-US" altLang="zh-CN">
                <a:latin typeface="+mn-lt"/>
                <a:cs typeface="+mn-lt"/>
                <a:sym typeface="+mn-ea"/>
              </a:rPr>
              <a:t>4</a:t>
            </a:r>
            <a:r>
              <a:rPr lang="zh-CN" altLang="en-US">
                <a:latin typeface="+mn-lt"/>
                <a:cs typeface="+mn-lt"/>
                <a:sym typeface="+mn-ea"/>
              </a:rPr>
              <a:t>）若电阻</a:t>
            </a:r>
            <a:r>
              <a:rPr lang="zh-CN" altLang="en-US" i="1">
                <a:latin typeface="+mn-lt"/>
                <a:cs typeface="+mn-lt"/>
                <a:sym typeface="+mn-ea"/>
              </a:rPr>
              <a:t>R</a:t>
            </a:r>
            <a:r>
              <a:rPr lang="zh-CN" altLang="en-US">
                <a:latin typeface="+mn-lt"/>
                <a:cs typeface="+mn-lt"/>
                <a:sym typeface="+mn-ea"/>
              </a:rPr>
              <a:t>变大</a:t>
            </a:r>
            <a:r>
              <a:rPr lang="zh-CN" altLang="en-US" i="1">
                <a:latin typeface="+mn-lt"/>
                <a:cs typeface="+mn-lt"/>
                <a:sym typeface="+mn-ea"/>
              </a:rPr>
              <a:t>，</a:t>
            </a:r>
            <a:r>
              <a:rPr lang="zh-CN" altLang="en-US">
                <a:latin typeface="+mn-lt"/>
                <a:cs typeface="+mn-lt"/>
                <a:sym typeface="+mn-ea"/>
              </a:rPr>
              <a:t>效率</a:t>
            </a:r>
            <a:r>
              <a:rPr lang="zh-CN" altLang="en-US" i="1">
                <a:latin typeface="+mn-lt"/>
                <a:cs typeface="+mn-lt"/>
                <a:sym typeface="+mn-ea"/>
              </a:rPr>
              <a:t>η</a:t>
            </a:r>
            <a:r>
              <a:rPr lang="zh-CN" altLang="en-US">
                <a:latin typeface="+mn-lt"/>
                <a:cs typeface="+mn-lt"/>
                <a:sym typeface="+mn-ea"/>
              </a:rPr>
              <a:t>如何变化？</a:t>
            </a:r>
          </a:p>
          <a:p>
            <a:pPr>
              <a:lnSpc>
                <a:spcPct val="130000"/>
              </a:lnSpc>
              <a:spcAft>
                <a:spcPct val="0"/>
              </a:spcAft>
            </a:pPr>
            <a:endParaRPr lang="en-US" altLang="zh-CN">
              <a:latin typeface="+mn-lt"/>
              <a:cs typeface="+mn-lt"/>
              <a:sym typeface="+mn-ea"/>
            </a:endParaRPr>
          </a:p>
          <a:p>
            <a:pPr>
              <a:lnSpc>
                <a:spcPct val="130000"/>
              </a:lnSpc>
              <a:spcAft>
                <a:spcPct val="0"/>
              </a:spcAft>
            </a:pPr>
            <a:r>
              <a:rPr lang="en-US" altLang="zh-CN">
                <a:latin typeface="+mn-lt"/>
                <a:cs typeface="+mn-lt"/>
                <a:sym typeface="+mn-ea"/>
              </a:rPr>
              <a:t>5</a:t>
            </a:r>
            <a:r>
              <a:rPr lang="zh-CN" altLang="en-US">
                <a:latin typeface="+mn-lt"/>
                <a:cs typeface="+mn-lt"/>
                <a:sym typeface="+mn-ea"/>
              </a:rPr>
              <a:t>）该电源的输出功率最大</a:t>
            </a:r>
            <a:r>
              <a:rPr lang="zh-CN" altLang="en-US" i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P </a:t>
            </a:r>
            <a:r>
              <a:rPr lang="zh-CN" altLang="en-US" baseline="-25000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出</a:t>
            </a:r>
            <a:r>
              <a:rPr lang="en-US" altLang="zh-CN" baseline="-25000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m</a:t>
            </a:r>
            <a:r>
              <a:rPr lang="zh-CN" altLang="en-US">
                <a:latin typeface="+mn-lt"/>
                <a:cs typeface="+mn-lt"/>
                <a:sym typeface="+mn-ea"/>
              </a:rPr>
              <a:t>？</a:t>
            </a:r>
            <a:endParaRPr lang="zh-CN" altLang="en-US"/>
          </a:p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4933"/>
            <a:ext cx="4588510" cy="637569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电源和电阻</a:t>
            </a:r>
            <a:r>
              <a:rPr lang="en-US" altLang="zh-CN" i="1">
                <a:sym typeface="+mn-ea"/>
              </a:rPr>
              <a:t>U</a:t>
            </a:r>
            <a:r>
              <a:rPr lang="en-US" altLang="zh-CN">
                <a:sym typeface="+mn-ea"/>
              </a:rPr>
              <a:t>-</a:t>
            </a:r>
            <a:r>
              <a:rPr lang="en-US" altLang="zh-CN" i="1">
                <a:sym typeface="+mn-ea"/>
              </a:rPr>
              <a:t>I </a:t>
            </a:r>
            <a:r>
              <a:rPr lang="zh-CN" altLang="en-US">
                <a:sym typeface="+mn-ea"/>
              </a:rPr>
              <a:t>图像的综合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5305" y="1766570"/>
            <a:ext cx="2933700" cy="25590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848850" y="2468245"/>
            <a:ext cx="1021079" cy="429894"/>
          </a:xfrm>
          <a:prstGeom prst="wedgeRectCallout">
            <a:avLst>
              <a:gd name="adj1" fmla="val -94651"/>
              <a:gd name="adj2" fmla="val 30650"/>
            </a:avLst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zh-CN" sz="2200" b="1">
                <a:solidFill>
                  <a:srgbClr val="FF0000"/>
                </a:solidFill>
              </a:rPr>
              <a:t>工作点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8322310" y="4243070"/>
            <a:ext cx="2933700" cy="2561590"/>
            <a:chOff x="13106" y="6682"/>
            <a:chExt cx="4620" cy="4034"/>
          </a:xfrm>
        </p:grpSpPr>
        <p:pic>
          <p:nvPicPr>
            <p:cNvPr id="6" name="图片 -214748262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EFEFE">
                    <a:alpha val="100000"/>
                  </a:srgbClr>
                </a:clrFrom>
                <a:clrTo>
                  <a:srgbClr val="FEFEFE">
                    <a:alpha val="100000"/>
                    <a:alpha val="0"/>
                  </a:srgbClr>
                </a:clrTo>
              </a:clrChange>
            </a:blip>
            <a:srcRect b="13156"/>
            <a:stretch>
              <a:fillRect/>
            </a:stretch>
          </p:blipFill>
          <p:spPr>
            <a:xfrm>
              <a:off x="13259" y="6682"/>
              <a:ext cx="4204" cy="4034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0" name="组合 9"/>
            <p:cNvGrpSpPr/>
            <p:nvPr/>
          </p:nvGrpSpPr>
          <p:grpSpPr>
            <a:xfrm>
              <a:off x="13106" y="7138"/>
              <a:ext cx="4620" cy="976"/>
              <a:chOff x="13106" y="7138"/>
              <a:chExt cx="4620" cy="976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3106" y="7138"/>
                <a:ext cx="954" cy="976"/>
              </a:xfrm>
              <a:prstGeom prst="ellipse">
                <a:avLst/>
              </a:prstGeom>
              <a:noFill/>
              <a:ln w="28575" cmpd="sng">
                <a:solidFill>
                  <a:srgbClr val="FF0000"/>
                </a:solidFill>
                <a:prstDash val="sysDash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16442" y="7416"/>
                <a:ext cx="1284" cy="677"/>
              </a:xfrm>
              <a:prstGeom prst="wedgeRectCallout">
                <a:avLst>
                  <a:gd name="adj1" fmla="val -105410"/>
                  <a:gd name="adj2" fmla="val -23559"/>
                </a:avLst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200" b="1" i="1">
                    <a:solidFill>
                      <a:srgbClr val="FF0000"/>
                    </a:solidFill>
                  </a:rPr>
                  <a:t>r </a:t>
                </a:r>
                <a:r>
                  <a:rPr lang="en-US" altLang="zh-CN" sz="2200" b="1">
                    <a:solidFill>
                      <a:srgbClr val="FF0000"/>
                    </a:solidFill>
                  </a:rPr>
                  <a:t>= </a:t>
                </a:r>
                <a:r>
                  <a:rPr lang="en-US" altLang="zh-CN" sz="2200" b="1" i="1">
                    <a:solidFill>
                      <a:srgbClr val="FF0000"/>
                    </a:solidFill>
                  </a:rPr>
                  <a:t>R</a:t>
                </a: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76275" y="2559050"/>
            <a:ext cx="7197090" cy="473710"/>
            <a:chOff x="1065" y="4030"/>
            <a:chExt cx="11334" cy="746"/>
          </a:xfrm>
        </p:grpSpPr>
        <p:sp>
          <p:nvSpPr>
            <p:cNvPr id="13" name="文本框 12"/>
            <p:cNvSpPr txBox="1"/>
            <p:nvPr/>
          </p:nvSpPr>
          <p:spPr>
            <a:xfrm>
              <a:off x="1065" y="4030"/>
              <a:ext cx="3309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P</a:t>
              </a:r>
              <a:r>
                <a:rPr lang="zh-CN" altLang="en-US" sz="2400" b="1" baseline="-25000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电 </a:t>
              </a:r>
              <a:r>
                <a:rPr lang="en-US" altLang="zh-CN" sz="2400" b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= </a:t>
              </a:r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EI</a:t>
              </a:r>
              <a:r>
                <a:rPr lang="en-US" altLang="zh-CN" sz="2400" b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 =6 W</a:t>
              </a:r>
              <a:r>
                <a:rPr lang="en-US" altLang="zh-CN" sz="2400" b="1" i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  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780" y="4052"/>
              <a:ext cx="3219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P</a:t>
              </a:r>
              <a:r>
                <a:rPr lang="zh-CN" altLang="en-US" sz="2400" b="1" baseline="-25000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内 </a:t>
              </a:r>
              <a:r>
                <a:rPr lang="en-US" altLang="zh-CN" sz="2400" b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= </a:t>
              </a:r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I</a:t>
              </a:r>
              <a:r>
                <a:rPr lang="en-US" altLang="zh-CN" sz="2400" b="1" i="1" baseline="30000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2</a:t>
              </a:r>
              <a:r>
                <a:rPr lang="en-US" altLang="zh-CN" sz="2400" b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 </a:t>
              </a:r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r</a:t>
              </a:r>
              <a:r>
                <a:rPr lang="en-US" altLang="zh-CN" sz="2400" b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=2 W</a:t>
              </a:r>
              <a:r>
                <a:rPr lang="en-US" altLang="zh-CN" sz="2400" b="1" i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  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275" y="4030"/>
              <a:ext cx="4124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/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P</a:t>
              </a:r>
              <a:r>
                <a:rPr lang="zh-CN" altLang="en-US" sz="2400" b="1" baseline="-25000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出 </a:t>
              </a:r>
              <a:r>
                <a:rPr lang="en-US" altLang="zh-CN" sz="2400" b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= </a:t>
              </a:r>
              <a:r>
                <a:rPr lang="zh-CN" altLang="en-US" sz="2400" b="1" baseline="-25000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 </a:t>
              </a:r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P</a:t>
              </a:r>
              <a:r>
                <a:rPr lang="zh-CN" altLang="en-US" sz="2400" b="1" baseline="-25000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电</a:t>
              </a:r>
              <a:r>
                <a:rPr lang="en-US" altLang="zh-CN" sz="2400" b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-</a:t>
              </a:r>
              <a:r>
                <a:rPr lang="en-US" altLang="zh-CN" sz="2400" b="1" i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P</a:t>
              </a:r>
              <a:r>
                <a:rPr lang="zh-CN" altLang="en-US" sz="2400" b="1" baseline="-25000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内</a:t>
              </a:r>
              <a:r>
                <a:rPr lang="en-US" altLang="zh-CN" sz="2400" b="1">
                  <a:solidFill>
                    <a:srgbClr val="FF0000"/>
                  </a:solidFill>
                  <a:ea typeface="微软雅黑" panose="020b0503020204020204" pitchFamily="34" charset="-122"/>
                  <a:cs typeface="+mn-lt"/>
                  <a:sym typeface="+mn-ea"/>
                </a:rPr>
                <a:t>=4 W</a:t>
              </a:r>
              <a:r>
                <a:rPr lang="en-US" altLang="zh-CN" sz="2400" b="1" i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  </a:t>
              </a:r>
              <a:endPara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676275" y="3519170"/>
            <a:ext cx="192341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P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= </a:t>
            </a:r>
            <a:r>
              <a:rPr lang="en-US" altLang="zh-CN" sz="2400" b="1" i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UI</a:t>
            </a:r>
            <a:r>
              <a:rPr lang="en-US" altLang="zh-CN" sz="2400" b="1">
                <a:solidFill>
                  <a:srgbClr val="FF0000"/>
                </a:solidFill>
                <a:ea typeface="微软雅黑" panose="020b0503020204020204" pitchFamily="34" charset="-122"/>
                <a:cs typeface="+mn-lt"/>
                <a:sym typeface="+mn-ea"/>
              </a:rPr>
              <a:t> =4 W</a:t>
            </a:r>
            <a:r>
              <a:rPr lang="en-US" altLang="zh-CN" sz="2400" b="1" i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graphicFrame>
        <p:nvGraphicFramePr>
          <p:cNvPr id="61" name="对象 60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2648585" y="3698875"/>
          <a:ext cx="3456940" cy="1016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r:id="rId4" progId="Equation.DSMT4">
                  <p:embed/>
                </p:oleObj>
              </mc:Choice>
              <mc:Fallback>
                <p:oleObj r:id="rId4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648585" y="3698875"/>
                        <a:ext cx="3456940" cy="10166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18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5001578" y="4709160"/>
          <a:ext cx="2242185" cy="10039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r:id="rId6" progId="Equation.DSMT4">
                  <p:embed/>
                </p:oleObj>
              </mc:Choice>
              <mc:Fallback>
                <p:oleObj r:id="rId6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01578" y="4709160"/>
                        <a:ext cx="2242185" cy="10039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>
            <a:hlinkClick action="ppaction://ole?verb="/>
          </p:cNvPr>
          <p:cNvGraphicFramePr>
            <a:graphicFrameLocks noChangeAspect="1"/>
          </p:cNvGraphicFramePr>
          <p:nvPr/>
        </p:nvGraphicFramePr>
        <p:xfrm>
          <a:off x="4785043" y="5659438"/>
          <a:ext cx="2780665" cy="911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r:id="rId8" progId="Equation.DSMT4">
                  <p:embed/>
                </p:oleObj>
              </mc:Choice>
              <mc:Fallback>
                <p:oleObj r:id="rId8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85043" y="5659438"/>
                        <a:ext cx="2780665" cy="9118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4933"/>
            <a:ext cx="4588510" cy="637569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电源和电阻</a:t>
            </a:r>
            <a:r>
              <a:rPr lang="en-US" altLang="zh-CN" i="1">
                <a:sym typeface="+mn-ea"/>
              </a:rPr>
              <a:t>U</a:t>
            </a:r>
            <a:r>
              <a:rPr lang="en-US" altLang="zh-CN">
                <a:sym typeface="+mn-ea"/>
              </a:rPr>
              <a:t>-</a:t>
            </a:r>
            <a:r>
              <a:rPr lang="en-US" altLang="zh-CN" i="1">
                <a:sym typeface="+mn-ea"/>
              </a:rPr>
              <a:t>I </a:t>
            </a:r>
            <a:r>
              <a:rPr lang="zh-CN" altLang="en-US">
                <a:sym typeface="+mn-ea"/>
              </a:rPr>
              <a:t>图像的综合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1336675" y="1866900"/>
            <a:ext cx="3073400" cy="3481705"/>
            <a:chOff x="2105" y="2940"/>
            <a:chExt cx="4840" cy="5483"/>
          </a:xfrm>
        </p:grpSpPr>
        <p:pic>
          <p:nvPicPr>
            <p:cNvPr id="1073742851" name="图片 107374285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105" y="2940"/>
              <a:ext cx="4840" cy="444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5" name="文本框 14"/>
            <p:cNvSpPr txBox="1"/>
            <p:nvPr/>
          </p:nvSpPr>
          <p:spPr>
            <a:xfrm>
              <a:off x="3541" y="7699"/>
              <a:ext cx="148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/>
                <a:t>第</a:t>
              </a:r>
              <a:r>
                <a:rPr lang="en-US" altLang="zh-CN" sz="2400" b="1"/>
                <a:t>2</a:t>
              </a:r>
              <a:r>
                <a:rPr lang="zh-CN" altLang="en-US" sz="2400" b="1"/>
                <a:t>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466840" y="1764665"/>
            <a:ext cx="3647440" cy="3566160"/>
            <a:chOff x="10076" y="2495"/>
            <a:chExt cx="5744" cy="5616"/>
          </a:xfrm>
        </p:grpSpPr>
        <p:pic>
          <p:nvPicPr>
            <p:cNvPr id="12" name="图片 3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076" y="2495"/>
              <a:ext cx="5744" cy="46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8" name="文本框 17"/>
            <p:cNvSpPr txBox="1"/>
            <p:nvPr/>
          </p:nvSpPr>
          <p:spPr>
            <a:xfrm>
              <a:off x="12072" y="7387"/>
              <a:ext cx="1488" cy="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/>
                <a:t>第</a:t>
              </a:r>
              <a:r>
                <a:rPr lang="en-US" altLang="zh-CN" sz="2400" b="1"/>
                <a:t>3</a:t>
              </a:r>
              <a:r>
                <a:rPr lang="zh-CN" altLang="en-US" sz="2400" b="1"/>
                <a:t>题</a:t>
              </a:r>
            </a:p>
          </p:txBody>
        </p:sp>
      </p:grp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-91440" y="949960"/>
            <a:ext cx="11607800" cy="2640330"/>
          </a:xfrm>
        </p:spPr>
        <p:txBody>
          <a:bodyPr/>
          <a:lstStyle/>
          <a:p>
            <a:r>
              <a:rPr lang="zh-CN" altLang="en-US"/>
              <a:t>串反并同 </a:t>
            </a:r>
            <a:r>
              <a:rPr lang="zh-CN" altLang="en-US">
                <a:ea typeface="宋体" panose="02010600030101010101" pitchFamily="2" charset="-122"/>
                <a:sym typeface="+mn-ea"/>
              </a:rPr>
              <a:t>：</a:t>
            </a:r>
          </a:p>
          <a:p>
            <a:r>
              <a:rPr lang="zh-CN" altLang="en-US"/>
              <a:t>故障分析：</a:t>
            </a:r>
            <a:r>
              <a:rPr lang="en-US" altLang="zh-CN"/>
              <a:t>1</a:t>
            </a:r>
            <a:r>
              <a:rPr lang="zh-CN" altLang="en-US"/>
              <a:t>）</a:t>
            </a:r>
            <a:r>
              <a:rPr lang="zh-CN" altLang="en-US">
                <a:solidFill>
                  <a:srgbClr val="FF0000"/>
                </a:solidFill>
              </a:rPr>
              <a:t>断</a:t>
            </a:r>
            <a:r>
              <a:rPr lang="zh-CN" altLang="en-US"/>
              <a:t>路：</a:t>
            </a:r>
            <a:r>
              <a:rPr lang="en-US" altLang="zh-CN" i="1">
                <a:solidFill>
                  <a:srgbClr val="FF0000"/>
                </a:solidFill>
              </a:rPr>
              <a:t>R</a:t>
            </a:r>
            <a:r>
              <a:rPr lang="zh-CN" altLang="en-US">
                <a:solidFill>
                  <a:srgbClr val="FF0000"/>
                </a:solidFill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增加</a:t>
            </a:r>
            <a:r>
              <a:rPr lang="zh-CN" altLang="en-US"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到无穷大     </a:t>
            </a:r>
            <a:r>
              <a:rPr lang="en-US" altLang="zh-CN">
                <a:sym typeface="+mn-ea"/>
              </a:rPr>
              <a:t>2</a:t>
            </a:r>
            <a:r>
              <a:rPr lang="zh-CN" altLang="en-US">
                <a:sym typeface="+mn-ea"/>
              </a:rPr>
              <a:t>）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短</a:t>
            </a:r>
            <a:r>
              <a:rPr lang="zh-CN" altLang="en-US">
                <a:sym typeface="+mn-ea"/>
              </a:rPr>
              <a:t>路：</a:t>
            </a:r>
            <a:r>
              <a:rPr lang="en-US" altLang="zh-CN" i="1">
                <a:solidFill>
                  <a:srgbClr val="FF0000"/>
                </a:solidFill>
                <a:sym typeface="+mn-ea"/>
              </a:rPr>
              <a:t>R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减少</a:t>
            </a:r>
            <a:r>
              <a:rPr lang="zh-CN" altLang="en-US">
                <a:latin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到零</a:t>
            </a:r>
          </a:p>
          <a:p>
            <a:r>
              <a:rPr lang="zh-CN" altLang="en-US">
                <a:sym typeface="+mn-ea"/>
              </a:rPr>
              <a:t>含</a:t>
            </a:r>
            <a:r>
              <a:rPr lang="zh-CN" altLang="en-US"/>
              <a:t>容电路 </a:t>
            </a:r>
            <a:r>
              <a:rPr lang="zh-CN" altLang="en-US">
                <a:ea typeface="宋体" panose="02010600030101010101" pitchFamily="2" charset="-122"/>
                <a:sym typeface="+mn-ea"/>
              </a:rPr>
              <a:t>：</a:t>
            </a:r>
            <a:r>
              <a:rPr lang="zh-CN" altLang="en-US">
                <a:solidFill>
                  <a:srgbClr val="FF0000"/>
                </a:solidFill>
              </a:rPr>
              <a:t>电路稳定后</a:t>
            </a:r>
            <a:r>
              <a:rPr lang="zh-CN" altLang="en-US"/>
              <a:t>，由于电容器所在支路无电流通过，所以在此支路中的</a:t>
            </a:r>
            <a:r>
              <a:rPr lang="zh-CN" altLang="en-US">
                <a:solidFill>
                  <a:srgbClr val="FF0000"/>
                </a:solidFill>
              </a:rPr>
              <a:t>电阻上无电压降</a:t>
            </a:r>
            <a:r>
              <a:rPr lang="zh-CN" altLang="en-US"/>
              <a:t>，因此</a:t>
            </a:r>
            <a:r>
              <a:rPr lang="zh-CN" altLang="en-US">
                <a:solidFill>
                  <a:srgbClr val="FF0000"/>
                </a:solidFill>
              </a:rPr>
              <a:t>电容器两极板间的电压</a:t>
            </a:r>
            <a:r>
              <a:rPr lang="zh-CN" altLang="en-US"/>
              <a:t>就等于</a:t>
            </a:r>
            <a:r>
              <a:rPr lang="zh-CN" altLang="en-US">
                <a:solidFill>
                  <a:srgbClr val="FF0000"/>
                </a:solidFill>
              </a:rPr>
              <a:t>该支路两端的电压</a:t>
            </a:r>
            <a:r>
              <a:rPr lang="zh-CN" altLang="en-US">
                <a:ea typeface="宋体" panose="02010600030101010101" pitchFamily="2" charset="-122"/>
                <a:sym typeface="+mn-ea"/>
              </a:rPr>
              <a:t>。</a:t>
            </a:r>
          </a:p>
          <a:p>
            <a:r>
              <a:rPr lang="zh-CN" altLang="en-US" sz="2200"/>
              <a:t>如图所示，电源内阻较大，当开关闭合、滑动变阻器滑片位于某位置时，水平放置的平行板电容器间一带电液滴恰好处于静止状态，灯泡</a:t>
            </a:r>
            <a:r>
              <a:rPr lang="zh-CN" altLang="en-US" sz="2200" i="1"/>
              <a:t>L</a:t>
            </a:r>
            <a:r>
              <a:rPr lang="zh-CN" altLang="en-US" sz="2200"/>
              <a:t>也能正常发光，现将滑动变阻器滑片由该位置向</a:t>
            </a:r>
            <a:r>
              <a:rPr lang="zh-CN" altLang="en-US" sz="2200" i="1"/>
              <a:t>a</a:t>
            </a:r>
            <a:r>
              <a:rPr lang="zh-CN" altLang="en-US" sz="2200"/>
              <a:t>端滑动，则</a:t>
            </a:r>
          </a:p>
          <a:p>
            <a:r>
              <a:rPr lang="zh-CN" altLang="en-US" sz="2200"/>
              <a:t>A. 灯泡将变暗，电源效率将减小</a:t>
            </a:r>
          </a:p>
          <a:p>
            <a:r>
              <a:rPr lang="zh-CN" altLang="en-US" sz="2200"/>
              <a:t>B. 液滴带正电，将向下做加速运动</a:t>
            </a:r>
          </a:p>
          <a:p>
            <a:r>
              <a:rPr lang="zh-CN" altLang="en-US" sz="2200"/>
              <a:t>C. 电源的路端电压增大，输出功率也增大</a:t>
            </a:r>
          </a:p>
          <a:p>
            <a:r>
              <a:rPr lang="zh-CN" altLang="en-US" sz="2200"/>
              <a:t>D. 滑片滑动瞬间，带电液滴电势能将减小</a:t>
            </a:r>
            <a:endParaRPr lang="zh-CN" altLang="en-US">
              <a:latin typeface="Times New Roman"/>
              <a:ea typeface="宋体" panose="02010600030101010101" pitchFamily="2" charset="-122"/>
            </a:endParaRPr>
          </a:p>
          <a:p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3747135" cy="637539"/>
          </a:xfrm>
        </p:spPr>
        <p:txBody>
          <a:bodyPr wrap="square"/>
          <a:lstStyle/>
          <a:p>
            <a:r>
              <a:rPr lang="zh-CN" altLang="en-US"/>
              <a:t>含源电路的动态分析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822450" y="629920"/>
            <a:ext cx="9314180" cy="1101090"/>
            <a:chOff x="2870" y="1442"/>
            <a:chExt cx="14668" cy="1734"/>
          </a:xfrm>
        </p:grpSpPr>
        <p:sp>
          <p:nvSpPr>
            <p:cNvPr id="4" name="文本框 3"/>
            <p:cNvSpPr txBox="1"/>
            <p:nvPr/>
          </p:nvSpPr>
          <p:spPr>
            <a:xfrm>
              <a:off x="2870" y="1946"/>
              <a:ext cx="2073" cy="6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200" b="1"/>
                <a:t>内阻</a:t>
              </a:r>
              <a:r>
                <a:rPr lang="en-US" altLang="zh-CN" sz="2200" b="1" i="1">
                  <a:solidFill>
                    <a:srgbClr val="FF0000"/>
                  </a:solidFill>
                </a:rPr>
                <a:t>r </a:t>
              </a:r>
              <a:r>
                <a:rPr lang="en-US" altLang="zh-CN" sz="2200" b="1" i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≠ 0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920" y="1946"/>
              <a:ext cx="4003" cy="67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none" rtlCol="0">
              <a:spAutoFit/>
            </a:bodyPr>
            <a:lstStyle/>
            <a:p>
              <a:pPr algn="l"/>
              <a:r>
                <a:rPr lang="zh-CN" altLang="en-US" sz="22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某电阻</a:t>
              </a:r>
              <a:r>
                <a:rPr lang="en-US" altLang="zh-CN" sz="2200" b="1" i="1">
                  <a:solidFill>
                    <a:srgbClr val="FF0000"/>
                  </a:solidFill>
                  <a:latin typeface="Times New Roman"/>
                  <a:ea typeface="微软雅黑" panose="020b0503020204020204" pitchFamily="34" charset="-122"/>
                  <a:cs typeface="Times New Roman" panose="02020603050405020304" charset="0"/>
                  <a:sym typeface="+mn-ea"/>
                </a:rPr>
                <a:t>R</a:t>
              </a:r>
              <a:r>
                <a:rPr lang="zh-CN" altLang="en-US" sz="22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变大</a:t>
              </a:r>
              <a:r>
                <a:rPr lang="en-US" altLang="zh-CN" sz="22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(</a:t>
              </a:r>
              <a:r>
                <a:rPr lang="zh-CN" altLang="en-US" sz="22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变小</a:t>
              </a:r>
              <a:r>
                <a:rPr lang="en-US" altLang="zh-CN" sz="2200" b="1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  <a:sym typeface="+mn-ea"/>
                </a:rPr>
                <a:t>)</a:t>
              </a:r>
              <a:endParaRPr lang="en-US" altLang="zh-CN" sz="2200" b="1" i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0732" y="1442"/>
              <a:ext cx="6806" cy="1735"/>
              <a:chOff x="11009" y="5776"/>
              <a:chExt cx="6806" cy="1735"/>
            </a:xfrm>
          </p:grpSpPr>
          <p:sp>
            <p:nvSpPr>
              <p:cNvPr id="6" name="文本框 5"/>
              <p:cNvSpPr txBox="1"/>
              <p:nvPr/>
            </p:nvSpPr>
            <p:spPr>
              <a:xfrm>
                <a:off x="11009" y="5776"/>
                <a:ext cx="6807" cy="677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zh-CN" altLang="zh-CN" sz="2200" b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串</a:t>
                </a:r>
                <a:r>
                  <a:rPr lang="zh-CN" altLang="zh-CN" sz="2200" b="1">
                    <a:solidFill>
                      <a:schemeClr val="tx1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联：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R</a:t>
                </a:r>
                <a:r>
                  <a:rPr lang="zh-CN" altLang="en-US" sz="2200" b="1" baseline="-25000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定</a:t>
                </a:r>
                <a:r>
                  <a:rPr lang="zh-CN" altLang="en-US" sz="2200" b="1">
                    <a:solidFill>
                      <a:schemeClr val="tx1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的</a:t>
                </a:r>
                <a:r>
                  <a:rPr lang="zh-CN" altLang="en-US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U </a:t>
                </a:r>
                <a:r>
                  <a:rPr lang="zh-CN" altLang="en-US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、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I </a:t>
                </a:r>
                <a:r>
                  <a:rPr lang="zh-CN" altLang="en-US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、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P</a:t>
                </a:r>
                <a:r>
                  <a:rPr lang="zh-CN" altLang="en-US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变小</a:t>
                </a:r>
                <a:r>
                  <a:rPr lang="en-US" altLang="zh-CN" sz="2200" b="1">
                    <a:solidFill>
                      <a:schemeClr val="tx1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(</a:t>
                </a:r>
                <a:r>
                  <a:rPr lang="zh-CN" altLang="en-US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变大</a:t>
                </a: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)</a:t>
                </a:r>
                <a:endParaRPr lang="en-US" altLang="zh-CN" sz="2200" b="1" i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  <p:sp>
            <p:nvSpPr>
              <p:cNvPr id="7" name="文本框 6"/>
              <p:cNvSpPr txBox="1"/>
              <p:nvPr/>
            </p:nvSpPr>
            <p:spPr>
              <a:xfrm>
                <a:off x="11009" y="6835"/>
                <a:ext cx="6807" cy="677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zh-CN" altLang="zh-CN" sz="2200" b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并</a:t>
                </a:r>
                <a:r>
                  <a:rPr lang="zh-CN" altLang="zh-CN" sz="2200" b="1">
                    <a:solidFill>
                      <a:schemeClr val="tx1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联：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R</a:t>
                </a:r>
                <a:r>
                  <a:rPr lang="zh-CN" altLang="en-US" sz="2200" b="1" baseline="-25000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定</a:t>
                </a:r>
                <a:r>
                  <a:rPr lang="zh-CN" altLang="en-US" sz="2200" b="1">
                    <a:solidFill>
                      <a:schemeClr val="tx1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的</a:t>
                </a:r>
                <a:r>
                  <a:rPr lang="zh-CN" altLang="en-US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U </a:t>
                </a:r>
                <a:r>
                  <a:rPr lang="zh-CN" altLang="en-US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、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I </a:t>
                </a:r>
                <a:r>
                  <a:rPr lang="zh-CN" altLang="en-US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、</a:t>
                </a:r>
                <a:r>
                  <a:rPr lang="en-US" altLang="zh-CN" sz="2200" b="1" i="1">
                    <a:solidFill>
                      <a:srgbClr val="FF0000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P</a:t>
                </a:r>
                <a:r>
                  <a:rPr lang="zh-CN" altLang="en-US" sz="22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变大</a:t>
                </a:r>
                <a:r>
                  <a:rPr lang="en-US" altLang="zh-CN" sz="2200" b="1">
                    <a:solidFill>
                      <a:schemeClr val="tx1"/>
                    </a:solidFill>
                    <a:latin typeface="Times New Roman"/>
                    <a:ea typeface="微软雅黑" panose="020b0503020204020204" pitchFamily="34" charset="-122"/>
                    <a:cs typeface="Times New Roman" panose="02020603050405020304" charset="0"/>
                    <a:sym typeface="+mn-ea"/>
                  </a:rPr>
                  <a:t> </a:t>
                </a: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(</a:t>
                </a:r>
                <a:r>
                  <a:rPr lang="zh-CN" altLang="en-US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变小</a:t>
                </a:r>
                <a:r>
                  <a:rPr lang="en-US" altLang="zh-CN" sz="2200" b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)</a:t>
                </a:r>
                <a:endParaRPr lang="en-US" altLang="zh-CN" sz="2200" b="1" i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  <p:cxnSp>
          <p:nvCxnSpPr>
            <p:cNvPr id="10" name="直接箭头连接符 9"/>
            <p:cNvCxnSpPr>
              <a:stCxn id="4" idx="3"/>
              <a:endCxn id="5" idx="1"/>
            </p:cNvCxnSpPr>
            <p:nvPr/>
          </p:nvCxnSpPr>
          <p:spPr>
            <a:xfrm>
              <a:off x="4943" y="2285"/>
              <a:ext cx="977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肘形连接符 11"/>
            <p:cNvCxnSpPr>
              <a:stCxn id="5" idx="0"/>
              <a:endCxn id="6" idx="1"/>
            </p:cNvCxnSpPr>
            <p:nvPr/>
          </p:nvCxnSpPr>
          <p:spPr>
            <a:xfrm rot="16200000">
              <a:off x="9244" y="458"/>
              <a:ext cx="165" cy="2810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肘形连接符 12"/>
            <p:cNvCxnSpPr>
              <a:stCxn id="5" idx="2"/>
              <a:endCxn id="7" idx="1"/>
            </p:cNvCxnSpPr>
            <p:nvPr/>
          </p:nvCxnSpPr>
          <p:spPr>
            <a:xfrm rot="5400000" flipV="1">
              <a:off x="9219" y="1326"/>
              <a:ext cx="217" cy="2810"/>
            </a:xfrm>
            <a:prstGeom prst="bentConnector2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73742863" name="图片 107374286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07375" y="4173855"/>
            <a:ext cx="2929890" cy="2622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0" name=" 2050"/>
          <p:cNvSpPr/>
          <p:nvPr/>
        </p:nvSpPr>
        <p:spPr bwMode="auto">
          <a:xfrm>
            <a:off x="-91440" y="5981065"/>
            <a:ext cx="914400" cy="914400"/>
          </a:xfrm>
          <a:custGeom>
            <a:gdLst>
              <a:gd name="T0" fmla="*/ 1905000 w 1360"/>
              <a:gd name="T1" fmla="*/ 65651 h 1358"/>
              <a:gd name="T2" fmla="*/ 1703294 w 1360"/>
              <a:gd name="T3" fmla="*/ 205463 h 1358"/>
              <a:gd name="T4" fmla="*/ 1507191 w 1360"/>
              <a:gd name="T5" fmla="*/ 363512 h 1358"/>
              <a:gd name="T6" fmla="*/ 1318092 w 1360"/>
              <a:gd name="T7" fmla="*/ 538581 h 1358"/>
              <a:gd name="T8" fmla="*/ 1138798 w 1360"/>
              <a:gd name="T9" fmla="*/ 731887 h 1358"/>
              <a:gd name="T10" fmla="*/ 970710 w 1360"/>
              <a:gd name="T11" fmla="*/ 930055 h 1358"/>
              <a:gd name="T12" fmla="*/ 832037 w 1360"/>
              <a:gd name="T13" fmla="*/ 1130655 h 1358"/>
              <a:gd name="T14" fmla="*/ 715776 w 1360"/>
              <a:gd name="T15" fmla="*/ 1326392 h 1358"/>
              <a:gd name="T16" fmla="*/ 624728 w 1360"/>
              <a:gd name="T17" fmla="*/ 1520914 h 1358"/>
              <a:gd name="T18" fmla="*/ 525276 w 1360"/>
              <a:gd name="T19" fmla="*/ 1580486 h 1358"/>
              <a:gd name="T20" fmla="*/ 455239 w 1360"/>
              <a:gd name="T21" fmla="*/ 1627901 h 1358"/>
              <a:gd name="T22" fmla="*/ 417419 w 1360"/>
              <a:gd name="T23" fmla="*/ 1625469 h 1358"/>
              <a:gd name="T24" fmla="*/ 390805 w 1360"/>
              <a:gd name="T25" fmla="*/ 1551308 h 1358"/>
              <a:gd name="T26" fmla="*/ 336176 w 1360"/>
              <a:gd name="T27" fmla="*/ 1432163 h 1358"/>
              <a:gd name="T28" fmla="*/ 285750 w 1360"/>
              <a:gd name="T29" fmla="*/ 1322745 h 1358"/>
              <a:gd name="T30" fmla="*/ 239526 w 1360"/>
              <a:gd name="T31" fmla="*/ 1231563 h 1358"/>
              <a:gd name="T32" fmla="*/ 196103 w 1360"/>
              <a:gd name="T33" fmla="*/ 1158618 h 1358"/>
              <a:gd name="T34" fmla="*/ 155482 w 1360"/>
              <a:gd name="T35" fmla="*/ 1102693 h 1358"/>
              <a:gd name="T36" fmla="*/ 120463 w 1360"/>
              <a:gd name="T37" fmla="*/ 1061357 h 1358"/>
              <a:gd name="T38" fmla="*/ 81243 w 1360"/>
              <a:gd name="T39" fmla="*/ 1030963 h 1358"/>
              <a:gd name="T40" fmla="*/ 40621 w 1360"/>
              <a:gd name="T41" fmla="*/ 1011511 h 1358"/>
              <a:gd name="T42" fmla="*/ 0 w 1360"/>
              <a:gd name="T43" fmla="*/ 1003001 h 1358"/>
              <a:gd name="T44" fmla="*/ 53228 w 1360"/>
              <a:gd name="T45" fmla="*/ 960449 h 1358"/>
              <a:gd name="T46" fmla="*/ 107857 w 1360"/>
              <a:gd name="T47" fmla="*/ 930055 h 1358"/>
              <a:gd name="T48" fmla="*/ 152680 w 1360"/>
              <a:gd name="T49" fmla="*/ 914250 h 1358"/>
              <a:gd name="T50" fmla="*/ 198904 w 1360"/>
              <a:gd name="T51" fmla="*/ 906956 h 1358"/>
              <a:gd name="T52" fmla="*/ 257735 w 1360"/>
              <a:gd name="T53" fmla="*/ 925192 h 1358"/>
              <a:gd name="T54" fmla="*/ 323570 w 1360"/>
              <a:gd name="T55" fmla="*/ 979901 h 1358"/>
              <a:gd name="T56" fmla="*/ 388004 w 1360"/>
              <a:gd name="T57" fmla="*/ 1067436 h 1358"/>
              <a:gd name="T58" fmla="*/ 458040 w 1360"/>
              <a:gd name="T59" fmla="*/ 1191443 h 1358"/>
              <a:gd name="T60" fmla="*/ 572901 w 1360"/>
              <a:gd name="T61" fmla="*/ 1193875 h 1358"/>
              <a:gd name="T62" fmla="*/ 710173 w 1360"/>
              <a:gd name="T63" fmla="*/ 1000569 h 1358"/>
              <a:gd name="T64" fmla="*/ 861452 w 1360"/>
              <a:gd name="T65" fmla="*/ 813342 h 1358"/>
              <a:gd name="T66" fmla="*/ 1025338 w 1360"/>
              <a:gd name="T67" fmla="*/ 637057 h 1358"/>
              <a:gd name="T68" fmla="*/ 1203232 w 1360"/>
              <a:gd name="T69" fmla="*/ 468067 h 1358"/>
              <a:gd name="T70" fmla="*/ 1385327 w 1360"/>
              <a:gd name="T71" fmla="*/ 314881 h 1358"/>
              <a:gd name="T72" fmla="*/ 1574426 w 1360"/>
              <a:gd name="T73" fmla="*/ 175069 h 1358"/>
              <a:gd name="T74" fmla="*/ 1764926 w 1360"/>
              <a:gd name="T75" fmla="*/ 53493 h 135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</a:ln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8590" y="1057910"/>
            <a:ext cx="11607800" cy="4321810"/>
          </a:xfrm>
        </p:spPr>
        <p:txBody>
          <a:bodyPr/>
          <a:lstStyle/>
          <a:p>
            <a:r>
              <a:rPr lang="zh-CN" altLang="en-US"/>
              <a:t>在如图所示电路中，闭合电键</a:t>
            </a:r>
            <a:r>
              <a:rPr lang="zh-CN" altLang="en-US" i="1"/>
              <a:t>S</a:t>
            </a:r>
            <a:r>
              <a:rPr lang="zh-CN" altLang="en-US"/>
              <a:t>，当滑动变阻器的滑动触头</a:t>
            </a:r>
            <a:r>
              <a:rPr lang="zh-CN" altLang="en-US" i="1"/>
              <a:t>P</a:t>
            </a:r>
            <a:r>
              <a:rPr lang="zh-CN" altLang="en-US"/>
              <a:t> 向上滑动时，四个理想电表的示数都发生变化，电表的示数分别用</a:t>
            </a:r>
            <a:r>
              <a:rPr lang="zh-CN" altLang="en-US" i="1"/>
              <a:t>I</a:t>
            </a:r>
            <a:r>
              <a:rPr lang="zh-CN" altLang="en-US"/>
              <a:t>、</a:t>
            </a:r>
            <a:r>
              <a:rPr lang="zh-CN" altLang="en-US" i="1"/>
              <a:t>U</a:t>
            </a:r>
            <a:r>
              <a:rPr lang="zh-CN" altLang="en-US" i="1" baseline="-25000"/>
              <a:t>1</a:t>
            </a:r>
            <a:r>
              <a:rPr lang="zh-CN" altLang="en-US"/>
              <a:t>、</a:t>
            </a:r>
            <a:r>
              <a:rPr lang="zh-CN" altLang="en-US" i="1"/>
              <a:t>U</a:t>
            </a:r>
            <a:r>
              <a:rPr lang="zh-CN" altLang="en-US" i="1" baseline="-25000"/>
              <a:t>2</a:t>
            </a:r>
            <a:r>
              <a:rPr lang="zh-CN" altLang="en-US"/>
              <a:t>和</a:t>
            </a:r>
            <a:r>
              <a:rPr lang="zh-CN" altLang="en-US" i="1"/>
              <a:t>U </a:t>
            </a:r>
            <a:r>
              <a:rPr lang="zh-CN" altLang="en-US"/>
              <a:t>表示，电表示数变化量的绝对值分别用 Δ</a:t>
            </a:r>
            <a:r>
              <a:rPr lang="zh-CN" altLang="en-US" i="1"/>
              <a:t>I</a:t>
            </a:r>
            <a:r>
              <a:rPr lang="zh-CN" altLang="en-US"/>
              <a:t>、</a:t>
            </a:r>
            <a:r>
              <a:rPr lang="zh-CN" altLang="en-US" i="1"/>
              <a:t>ΔU</a:t>
            </a:r>
            <a:r>
              <a:rPr lang="zh-CN" altLang="en-US" i="1" baseline="-25000"/>
              <a:t>1</a:t>
            </a:r>
            <a:r>
              <a:rPr lang="zh-CN" altLang="en-US"/>
              <a:t>、</a:t>
            </a:r>
            <a:r>
              <a:rPr lang="zh-CN" altLang="en-US" i="1"/>
              <a:t>ΔU</a:t>
            </a:r>
            <a:r>
              <a:rPr lang="zh-CN" altLang="en-US" i="1" baseline="-25000"/>
              <a:t>2</a:t>
            </a:r>
            <a:r>
              <a:rPr lang="zh-CN" altLang="en-US"/>
              <a:t>和 </a:t>
            </a:r>
            <a:r>
              <a:rPr lang="zh-CN" altLang="en-US" i="1"/>
              <a:t>ΔU</a:t>
            </a:r>
            <a:r>
              <a:rPr lang="zh-CN" altLang="en-US" i="1" baseline="-25000"/>
              <a:t>3</a:t>
            </a:r>
            <a:r>
              <a:rPr lang="zh-CN" altLang="en-US"/>
              <a:t>表示．</a:t>
            </a:r>
          </a:p>
          <a:p>
            <a:pPr algn="just"/>
            <a:r>
              <a:rPr lang="en-US">
                <a:sym typeface="+mn-ea"/>
              </a:rPr>
              <a:t>(1)</a:t>
            </a:r>
            <a:r>
              <a:rPr lang="zh-CN" altLang="zh-CN">
                <a:sym typeface="+mn-ea"/>
              </a:rPr>
              <a:t>根据</a:t>
            </a:r>
            <a:r>
              <a:rPr lang="zh-CN" altLang="zh-CN">
                <a:solidFill>
                  <a:srgbClr val="FF0000"/>
                </a:solidFill>
                <a:sym typeface="+mn-ea"/>
              </a:rPr>
              <a:t>部分电路欧姆定律</a:t>
            </a:r>
            <a:r>
              <a:rPr lang="zh-CN" altLang="en-US">
                <a:sym typeface="+mn-ea"/>
              </a:rPr>
              <a:t>分析</a:t>
            </a:r>
            <a:r>
              <a:rPr lang="zh-CN" altLang="en-US" i="1">
                <a:sym typeface="+mn-ea"/>
              </a:rPr>
              <a:t>U</a:t>
            </a:r>
            <a:r>
              <a:rPr lang="zh-CN" altLang="en-US" i="1" baseline="-25000">
                <a:sym typeface="+mn-ea"/>
              </a:rPr>
              <a:t>1 </a:t>
            </a:r>
            <a:r>
              <a:rPr lang="en-US" altLang="zh-CN" i="1">
                <a:sym typeface="+mn-ea"/>
              </a:rPr>
              <a:t>/ </a:t>
            </a:r>
            <a:r>
              <a:rPr lang="zh-CN" altLang="en-US" i="1">
                <a:sym typeface="+mn-ea"/>
              </a:rPr>
              <a:t>I</a:t>
            </a:r>
            <a:r>
              <a:rPr lang="zh-CN" altLang="en-US">
                <a:sym typeface="+mn-ea"/>
              </a:rPr>
              <a:t>，</a:t>
            </a:r>
            <a:r>
              <a:rPr lang="zh-CN" altLang="en-US" i="1">
                <a:sym typeface="+mn-ea"/>
              </a:rPr>
              <a:t>U</a:t>
            </a:r>
            <a:r>
              <a:rPr lang="en-US" altLang="zh-CN" i="1" baseline="-25000">
                <a:sym typeface="+mn-ea"/>
              </a:rPr>
              <a:t>2 </a:t>
            </a:r>
            <a:r>
              <a:rPr lang="en-US" altLang="zh-CN" i="1">
                <a:sym typeface="+mn-ea"/>
              </a:rPr>
              <a:t>/ </a:t>
            </a:r>
            <a:r>
              <a:rPr lang="zh-CN" altLang="en-US" i="1">
                <a:sym typeface="+mn-ea"/>
              </a:rPr>
              <a:t>I</a:t>
            </a:r>
            <a:r>
              <a:rPr lang="zh-CN" altLang="en-US">
                <a:sym typeface="+mn-ea"/>
              </a:rPr>
              <a:t>，</a:t>
            </a:r>
            <a:r>
              <a:rPr lang="zh-CN" altLang="en-US" i="1">
                <a:sym typeface="+mn-ea"/>
              </a:rPr>
              <a:t>U</a:t>
            </a:r>
            <a:r>
              <a:rPr lang="en-US" altLang="zh-CN" i="1" baseline="-25000">
                <a:sym typeface="+mn-ea"/>
              </a:rPr>
              <a:t>3 </a:t>
            </a:r>
            <a:r>
              <a:rPr lang="en-US" altLang="zh-CN" i="1">
                <a:sym typeface="+mn-ea"/>
              </a:rPr>
              <a:t>/ I </a:t>
            </a:r>
            <a:r>
              <a:rPr lang="zh-CN" altLang="zh-CN">
                <a:sym typeface="+mn-ea"/>
              </a:rPr>
              <a:t>如何变化</a:t>
            </a:r>
            <a:r>
              <a:rPr lang="zh-CN" altLang="en-US">
                <a:sym typeface="+mn-ea"/>
              </a:rPr>
              <a:t>？</a:t>
            </a:r>
          </a:p>
          <a:p>
            <a:pPr algn="just"/>
            <a:endParaRPr lang="en-US">
              <a:sym typeface="+mn-ea"/>
            </a:endParaRPr>
          </a:p>
          <a:p>
            <a:pPr algn="just"/>
            <a:r>
              <a:rPr lang="en-US">
                <a:sym typeface="+mn-ea"/>
              </a:rPr>
              <a:t>(2)</a:t>
            </a:r>
            <a:r>
              <a:rPr lang="zh-CN" altLang="zh-CN">
                <a:sym typeface="+mn-ea"/>
              </a:rPr>
              <a:t>根据</a:t>
            </a:r>
            <a:r>
              <a:rPr lang="zh-CN" altLang="zh-CN">
                <a:solidFill>
                  <a:srgbClr val="FF0000"/>
                </a:solidFill>
                <a:sym typeface="+mn-ea"/>
              </a:rPr>
              <a:t>闭合电路</a:t>
            </a:r>
            <a:r>
              <a:rPr lang="zh-CN" altLang="zh-CN">
                <a:sym typeface="+mn-ea"/>
              </a:rPr>
              <a:t>或</a:t>
            </a:r>
            <a:r>
              <a:rPr lang="zh-CN" altLang="zh-CN">
                <a:solidFill>
                  <a:srgbClr val="FF0000"/>
                </a:solidFill>
                <a:sym typeface="+mn-ea"/>
              </a:rPr>
              <a:t>部分电路</a:t>
            </a:r>
            <a:r>
              <a:rPr lang="zh-CN" altLang="zh-CN">
                <a:sym typeface="+mn-ea"/>
              </a:rPr>
              <a:t>的</a:t>
            </a:r>
            <a:r>
              <a:rPr lang="zh-CN" altLang="zh-CN">
                <a:solidFill>
                  <a:srgbClr val="FF0000"/>
                </a:solidFill>
                <a:sym typeface="+mn-ea"/>
              </a:rPr>
              <a:t>欧姆定律</a:t>
            </a:r>
            <a:r>
              <a:rPr lang="zh-CN" altLang="zh-CN">
                <a:sym typeface="+mn-ea"/>
              </a:rPr>
              <a:t>，</a:t>
            </a:r>
            <a:r>
              <a:rPr lang="zh-CN" altLang="en-US">
                <a:sym typeface="+mn-ea"/>
              </a:rPr>
              <a:t>分析</a:t>
            </a:r>
            <a:r>
              <a:rPr lang="zh-CN" altLang="en-US">
                <a:latin typeface="微软雅黑" panose="020b0503020204020204" pitchFamily="34" charset="-122"/>
                <a:sym typeface="+mn-ea"/>
              </a:rPr>
              <a:t>Δ</a:t>
            </a:r>
            <a:r>
              <a:rPr lang="zh-CN" altLang="en-US" i="1">
                <a:sym typeface="+mn-ea"/>
              </a:rPr>
              <a:t>U</a:t>
            </a:r>
            <a:r>
              <a:rPr lang="zh-CN" altLang="en-US" i="1" baseline="-25000">
                <a:sym typeface="+mn-ea"/>
              </a:rPr>
              <a:t>1 </a:t>
            </a:r>
            <a:r>
              <a:rPr lang="en-US" altLang="zh-CN" i="1">
                <a:sym typeface="+mn-ea"/>
              </a:rPr>
              <a:t>/ </a:t>
            </a:r>
            <a:r>
              <a:rPr lang="en-US" altLang="zh-CN" i="1">
                <a:latin typeface="微软雅黑" panose="020b0503020204020204" pitchFamily="34" charset="-122"/>
                <a:sym typeface="+mn-ea"/>
              </a:rPr>
              <a:t>Δ</a:t>
            </a:r>
            <a:r>
              <a:rPr lang="zh-CN" altLang="en-US" i="1">
                <a:sym typeface="+mn-ea"/>
              </a:rPr>
              <a:t>I</a:t>
            </a:r>
            <a:r>
              <a:rPr lang="zh-CN" altLang="en-US">
                <a:sym typeface="+mn-ea"/>
              </a:rPr>
              <a:t>，</a:t>
            </a:r>
            <a:r>
              <a:rPr lang="zh-CN" altLang="en-US">
                <a:latin typeface="微软雅黑" panose="020b0503020204020204" pitchFamily="34" charset="-122"/>
                <a:sym typeface="+mn-ea"/>
              </a:rPr>
              <a:t>Δ</a:t>
            </a:r>
            <a:r>
              <a:rPr lang="zh-CN" altLang="en-US" i="1">
                <a:sym typeface="+mn-ea"/>
              </a:rPr>
              <a:t>U</a:t>
            </a:r>
            <a:r>
              <a:rPr lang="en-US" altLang="zh-CN" i="1" baseline="-25000">
                <a:sym typeface="+mn-ea"/>
              </a:rPr>
              <a:t>2 </a:t>
            </a:r>
            <a:r>
              <a:rPr lang="en-US" altLang="zh-CN" i="1">
                <a:sym typeface="+mn-ea"/>
              </a:rPr>
              <a:t>/</a:t>
            </a:r>
            <a:r>
              <a:rPr lang="zh-CN" altLang="en-US">
                <a:latin typeface="微软雅黑" panose="020b0503020204020204" pitchFamily="34" charset="-122"/>
                <a:sym typeface="+mn-ea"/>
              </a:rPr>
              <a:t>Δ</a:t>
            </a:r>
            <a:r>
              <a:rPr lang="en-US" altLang="zh-CN" i="1">
                <a:sym typeface="+mn-ea"/>
              </a:rPr>
              <a:t> </a:t>
            </a:r>
            <a:r>
              <a:rPr lang="zh-CN" altLang="en-US" i="1">
                <a:sym typeface="+mn-ea"/>
              </a:rPr>
              <a:t>I</a:t>
            </a:r>
            <a:r>
              <a:rPr lang="zh-CN" altLang="en-US">
                <a:sym typeface="+mn-ea"/>
              </a:rPr>
              <a:t>，</a:t>
            </a:r>
            <a:r>
              <a:rPr lang="zh-CN" altLang="en-US">
                <a:latin typeface="微软雅黑" panose="020b0503020204020204" pitchFamily="34" charset="-122"/>
                <a:sym typeface="+mn-ea"/>
              </a:rPr>
              <a:t>Δ</a:t>
            </a:r>
            <a:r>
              <a:rPr lang="zh-CN" altLang="en-US" i="1">
                <a:sym typeface="+mn-ea"/>
              </a:rPr>
              <a:t>U</a:t>
            </a:r>
            <a:r>
              <a:rPr lang="en-US" altLang="zh-CN" i="1" baseline="-25000">
                <a:sym typeface="+mn-ea"/>
              </a:rPr>
              <a:t>3 </a:t>
            </a:r>
            <a:r>
              <a:rPr lang="en-US" altLang="zh-CN" i="1">
                <a:sym typeface="+mn-ea"/>
              </a:rPr>
              <a:t>/</a:t>
            </a:r>
            <a:r>
              <a:rPr lang="zh-CN" altLang="en-US">
                <a:latin typeface="微软雅黑" panose="020b0503020204020204" pitchFamily="34" charset="-122"/>
                <a:sym typeface="+mn-ea"/>
              </a:rPr>
              <a:t>Δ</a:t>
            </a:r>
            <a:r>
              <a:rPr lang="en-US" altLang="zh-CN" i="1">
                <a:sym typeface="+mn-ea"/>
              </a:rPr>
              <a:t> I</a:t>
            </a:r>
            <a:r>
              <a:rPr lang="zh-CN" altLang="zh-CN">
                <a:sym typeface="+mn-ea"/>
              </a:rPr>
              <a:t>如何变化</a:t>
            </a:r>
            <a:r>
              <a:rPr lang="zh-CN" altLang="en-US">
                <a:sym typeface="+mn-ea"/>
              </a:rPr>
              <a:t>？</a:t>
            </a:r>
            <a:endParaRPr lang="zh-CN" altLang="en-US"/>
          </a:p>
          <a:p>
            <a:pPr algn="just"/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996"/>
            <a:ext cx="2690495" cy="637539"/>
          </a:xfrm>
        </p:spPr>
        <p:txBody>
          <a:bodyPr wrap="square"/>
          <a:lstStyle/>
          <a:p>
            <a:r>
              <a:rPr lang="zh-CN" altLang="en-US">
                <a:sym typeface="+mn-ea"/>
              </a:rPr>
              <a:t>电学变化量问题</a:t>
            </a:r>
          </a:p>
        </p:txBody>
      </p:sp>
      <p:grpSp>
        <p:nvGrpSpPr>
          <p:cNvPr id="83" name="组合 82"/>
          <p:cNvGrpSpPr/>
          <p:nvPr/>
        </p:nvGrpSpPr>
        <p:grpSpPr>
          <a:xfrm>
            <a:off x="3551555" y="4491355"/>
            <a:ext cx="3382010" cy="2221230"/>
            <a:chOff x="12352" y="7505"/>
            <a:chExt cx="5326" cy="3498"/>
          </a:xfrm>
        </p:grpSpPr>
        <p:grpSp>
          <p:nvGrpSpPr>
            <p:cNvPr id="75" name="组合 74"/>
            <p:cNvGrpSpPr/>
            <p:nvPr/>
          </p:nvGrpSpPr>
          <p:grpSpPr>
            <a:xfrm>
              <a:off x="12352" y="7505"/>
              <a:ext cx="5327" cy="3453"/>
              <a:chOff x="12352" y="7505"/>
              <a:chExt cx="5327" cy="3453"/>
            </a:xfrm>
          </p:grpSpPr>
          <p:sp>
            <p:nvSpPr>
              <p:cNvPr id="14" name="Line 32"/>
              <p:cNvSpPr>
                <a:spLocks noChangeShapeType="1"/>
              </p:cNvSpPr>
              <p:nvPr/>
            </p:nvSpPr>
            <p:spPr bwMode="auto">
              <a:xfrm>
                <a:off x="13452" y="10944"/>
                <a:ext cx="373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cxnSp>
            <p:nvCxnSpPr>
              <p:cNvPr id="53" name="直接连接符 52"/>
              <p:cNvCxnSpPr/>
              <p:nvPr/>
            </p:nvCxnSpPr>
            <p:spPr>
              <a:xfrm rot="5400000" flipH="1">
                <a:off x="13481" y="9764"/>
                <a:ext cx="0" cy="32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接连接符 86"/>
              <p:cNvCxnSpPr/>
              <p:nvPr/>
            </p:nvCxnSpPr>
            <p:spPr>
              <a:xfrm rot="5400000" flipH="1">
                <a:off x="13479" y="9343"/>
                <a:ext cx="0" cy="727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/>
              <p:cNvCxnSpPr/>
              <p:nvPr/>
            </p:nvCxnSpPr>
            <p:spPr>
              <a:xfrm flipH="1" flipV="1">
                <a:off x="13480" y="9899"/>
                <a:ext cx="0" cy="10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 flipH="1" flipV="1">
                <a:off x="13480" y="9187"/>
                <a:ext cx="2" cy="534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 rot="5400000" flipH="1">
                <a:off x="13077" y="8368"/>
                <a:ext cx="805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文本框 14"/>
              <p:cNvSpPr txBox="1"/>
              <p:nvPr/>
            </p:nvSpPr>
            <p:spPr>
              <a:xfrm flipH="1">
                <a:off x="12710" y="9076"/>
                <a:ext cx="139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i="1">
                    <a:solidFill>
                      <a:schemeClr val="tx1"/>
                    </a:solidFill>
                  </a:rPr>
                  <a:t>E     r</a:t>
                </a:r>
              </a:p>
            </p:txBody>
          </p:sp>
          <p:cxnSp>
            <p:nvCxnSpPr>
              <p:cNvPr id="36" name="直接连接符 35"/>
              <p:cNvCxnSpPr/>
              <p:nvPr/>
            </p:nvCxnSpPr>
            <p:spPr>
              <a:xfrm>
                <a:off x="13466" y="8757"/>
                <a:ext cx="414" cy="46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Line 32"/>
              <p:cNvSpPr>
                <a:spLocks noChangeShapeType="1"/>
              </p:cNvSpPr>
              <p:nvPr/>
            </p:nvSpPr>
            <p:spPr bwMode="auto">
              <a:xfrm>
                <a:off x="13466" y="7980"/>
                <a:ext cx="373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5" name="Line 32"/>
              <p:cNvSpPr>
                <a:spLocks noChangeShapeType="1"/>
              </p:cNvSpPr>
              <p:nvPr/>
            </p:nvSpPr>
            <p:spPr bwMode="auto">
              <a:xfrm rot="5400000">
                <a:off x="13168" y="9448"/>
                <a:ext cx="2964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50" name="组合 49"/>
              <p:cNvGrpSpPr/>
              <p:nvPr/>
            </p:nvGrpSpPr>
            <p:grpSpPr>
              <a:xfrm>
                <a:off x="14175" y="9016"/>
                <a:ext cx="955" cy="952"/>
                <a:chOff x="11000" y="9950"/>
                <a:chExt cx="955" cy="952"/>
              </a:xfrm>
            </p:grpSpPr>
            <p:sp>
              <p:nvSpPr>
                <p:cNvPr id="47" name="椭圆 46"/>
                <p:cNvSpPr/>
                <p:nvPr/>
              </p:nvSpPr>
              <p:spPr>
                <a:xfrm>
                  <a:off x="11000" y="9950"/>
                  <a:ext cx="952" cy="952"/>
                </a:xfrm>
                <a:prstGeom prst="ellipse">
                  <a:avLst/>
                </a:prstGeom>
                <a:solidFill>
                  <a:schemeClr val="bg1"/>
                </a:solidFill>
                <a:ln w="28575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en-US" altLang="zh-CN" b="1" baseline="-25000"/>
                </a:p>
              </p:txBody>
            </p:sp>
            <p:sp>
              <p:nvSpPr>
                <p:cNvPr id="49" name="文本框 48"/>
                <p:cNvSpPr txBox="1"/>
                <p:nvPr/>
              </p:nvSpPr>
              <p:spPr>
                <a:xfrm>
                  <a:off x="11056" y="10065"/>
                  <a:ext cx="898" cy="7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/>
                    <a:t>V</a:t>
                  </a:r>
                  <a:r>
                    <a:rPr lang="en-US" altLang="zh-CN" sz="2400" b="1" baseline="-25000"/>
                    <a:t>3</a:t>
                  </a:r>
                </a:p>
              </p:txBody>
            </p:sp>
          </p:grpSp>
          <p:grpSp>
            <p:nvGrpSpPr>
              <p:cNvPr id="51" name="组合 50"/>
              <p:cNvGrpSpPr/>
              <p:nvPr/>
            </p:nvGrpSpPr>
            <p:grpSpPr>
              <a:xfrm>
                <a:off x="15011" y="7505"/>
                <a:ext cx="952" cy="952"/>
                <a:chOff x="11000" y="9950"/>
                <a:chExt cx="952" cy="952"/>
              </a:xfrm>
            </p:grpSpPr>
            <p:sp>
              <p:nvSpPr>
                <p:cNvPr id="52" name="椭圆 51"/>
                <p:cNvSpPr/>
                <p:nvPr/>
              </p:nvSpPr>
              <p:spPr>
                <a:xfrm>
                  <a:off x="11000" y="9950"/>
                  <a:ext cx="952" cy="952"/>
                </a:xfrm>
                <a:prstGeom prst="ellipse">
                  <a:avLst/>
                </a:prstGeom>
                <a:solidFill>
                  <a:schemeClr val="bg1"/>
                </a:solidFill>
                <a:ln w="28575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en-US" altLang="zh-CN" b="1" baseline="-25000"/>
                </a:p>
              </p:txBody>
            </p:sp>
            <p:sp>
              <p:nvSpPr>
                <p:cNvPr id="54" name="文本框 53"/>
                <p:cNvSpPr txBox="1"/>
                <p:nvPr/>
              </p:nvSpPr>
              <p:spPr>
                <a:xfrm>
                  <a:off x="11159" y="10062"/>
                  <a:ext cx="635" cy="7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/>
                    <a:t>A</a:t>
                  </a:r>
                  <a:endParaRPr lang="en-US" altLang="zh-CN" sz="2400" b="1" baseline="-25000"/>
                </a:p>
              </p:txBody>
            </p:sp>
          </p:grpSp>
          <p:sp>
            <p:nvSpPr>
              <p:cNvPr id="57" name="Rectangle 33"/>
              <p:cNvSpPr>
                <a:spLocks noChangeArrowheads="1"/>
              </p:cNvSpPr>
              <p:nvPr/>
            </p:nvSpPr>
            <p:spPr bwMode="auto">
              <a:xfrm rot="5400000">
                <a:off x="15862" y="9891"/>
                <a:ext cx="878" cy="287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58" name="Line 32"/>
              <p:cNvSpPr>
                <a:spLocks noChangeShapeType="1"/>
              </p:cNvSpPr>
              <p:nvPr/>
            </p:nvSpPr>
            <p:spPr bwMode="auto">
              <a:xfrm rot="5400000">
                <a:off x="15503" y="8777"/>
                <a:ext cx="1610" cy="1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" name="Rectangle 33"/>
              <p:cNvSpPr>
                <a:spLocks noChangeArrowheads="1"/>
              </p:cNvSpPr>
              <p:nvPr/>
            </p:nvSpPr>
            <p:spPr bwMode="auto">
              <a:xfrm rot="5400000">
                <a:off x="15862" y="8604"/>
                <a:ext cx="878" cy="287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cxnSp>
            <p:nvCxnSpPr>
              <p:cNvPr id="60" name="肘形连接符 59"/>
              <p:cNvCxnSpPr>
                <a:endCxn id="57" idx="2"/>
              </p:cNvCxnSpPr>
              <p:nvPr/>
            </p:nvCxnSpPr>
            <p:spPr>
              <a:xfrm rot="16200000">
                <a:off x="15496" y="10295"/>
                <a:ext cx="921" cy="401"/>
              </a:xfrm>
              <a:prstGeom prst="bentConnector2">
                <a:avLst/>
              </a:prstGeom>
              <a:ln w="254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Line 32"/>
              <p:cNvSpPr>
                <a:spLocks noChangeShapeType="1"/>
              </p:cNvSpPr>
              <p:nvPr/>
            </p:nvSpPr>
            <p:spPr bwMode="auto">
              <a:xfrm rot="5400000">
                <a:off x="15721" y="9447"/>
                <a:ext cx="2964" cy="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2" name="组合 61"/>
              <p:cNvGrpSpPr/>
              <p:nvPr/>
            </p:nvGrpSpPr>
            <p:grpSpPr>
              <a:xfrm>
                <a:off x="16699" y="8227"/>
                <a:ext cx="954" cy="952"/>
                <a:chOff x="11000" y="9950"/>
                <a:chExt cx="954" cy="952"/>
              </a:xfrm>
            </p:grpSpPr>
            <p:sp>
              <p:nvSpPr>
                <p:cNvPr id="63" name="椭圆 62"/>
                <p:cNvSpPr/>
                <p:nvPr/>
              </p:nvSpPr>
              <p:spPr>
                <a:xfrm>
                  <a:off x="11000" y="9950"/>
                  <a:ext cx="952" cy="952"/>
                </a:xfrm>
                <a:prstGeom prst="ellipse">
                  <a:avLst/>
                </a:prstGeom>
                <a:solidFill>
                  <a:schemeClr val="bg1"/>
                </a:solidFill>
                <a:ln w="28575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en-US" altLang="zh-CN" b="1" baseline="-25000"/>
                </a:p>
              </p:txBody>
            </p:sp>
            <p:sp>
              <p:nvSpPr>
                <p:cNvPr id="64" name="文本框 63"/>
                <p:cNvSpPr txBox="1"/>
                <p:nvPr/>
              </p:nvSpPr>
              <p:spPr>
                <a:xfrm>
                  <a:off x="11056" y="10065"/>
                  <a:ext cx="898" cy="7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/>
                    <a:t>V</a:t>
                  </a:r>
                  <a:r>
                    <a:rPr lang="en-US" altLang="zh-CN" sz="2400" b="1" baseline="-25000"/>
                    <a:t>1</a:t>
                  </a:r>
                </a:p>
              </p:txBody>
            </p:sp>
          </p:grpSp>
          <p:grpSp>
            <p:nvGrpSpPr>
              <p:cNvPr id="66" name="组合 65"/>
              <p:cNvGrpSpPr/>
              <p:nvPr/>
            </p:nvGrpSpPr>
            <p:grpSpPr>
              <a:xfrm>
                <a:off x="16726" y="9760"/>
                <a:ext cx="954" cy="952"/>
                <a:chOff x="11000" y="9950"/>
                <a:chExt cx="954" cy="952"/>
              </a:xfrm>
            </p:grpSpPr>
            <p:sp>
              <p:nvSpPr>
                <p:cNvPr id="67" name="椭圆 66"/>
                <p:cNvSpPr/>
                <p:nvPr/>
              </p:nvSpPr>
              <p:spPr>
                <a:xfrm>
                  <a:off x="11000" y="9950"/>
                  <a:ext cx="952" cy="952"/>
                </a:xfrm>
                <a:prstGeom prst="ellipse">
                  <a:avLst/>
                </a:prstGeom>
                <a:solidFill>
                  <a:schemeClr val="bg1"/>
                </a:solidFill>
                <a:ln w="28575" cmpd="sng">
                  <a:solidFill>
                    <a:schemeClr val="tx1"/>
                  </a:solidFill>
                  <a:prstDash val="solid"/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/>
                <a:lstStyle/>
                <a:p>
                  <a:endParaRPr lang="en-US" altLang="zh-CN" b="1" baseline="-25000"/>
                </a:p>
              </p:txBody>
            </p:sp>
            <p:sp>
              <p:nvSpPr>
                <p:cNvPr id="68" name="文本框 67"/>
                <p:cNvSpPr txBox="1"/>
                <p:nvPr/>
              </p:nvSpPr>
              <p:spPr>
                <a:xfrm>
                  <a:off x="11056" y="10065"/>
                  <a:ext cx="898" cy="7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/>
                    <a:t>V</a:t>
                  </a:r>
                  <a:r>
                    <a:rPr lang="en-US" altLang="zh-CN" sz="2400" b="1" baseline="-25000"/>
                    <a:t>2</a:t>
                  </a:r>
                </a:p>
              </p:txBody>
            </p:sp>
          </p:grpSp>
          <p:sp>
            <p:nvSpPr>
              <p:cNvPr id="69" name="文本框 68"/>
              <p:cNvSpPr txBox="1"/>
              <p:nvPr/>
            </p:nvSpPr>
            <p:spPr>
              <a:xfrm>
                <a:off x="15394" y="8385"/>
                <a:ext cx="764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en-US" altLang="zh-CN" sz="2400" b="1" i="1"/>
                  <a:t>R</a:t>
                </a:r>
                <a:r>
                  <a:rPr lang="en-US" altLang="zh-CN" sz="2400" b="1" i="1" baseline="-25000"/>
                  <a:t>1</a:t>
                </a: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15393" y="9310"/>
                <a:ext cx="764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en-US" altLang="zh-CN" sz="2400" b="1" i="1"/>
                  <a:t>R</a:t>
                </a:r>
                <a:r>
                  <a:rPr lang="en-US" altLang="zh-CN" sz="2400" b="1" i="1" baseline="-25000"/>
                  <a:t>2</a:t>
                </a:r>
              </a:p>
            </p:txBody>
          </p:sp>
          <p:sp>
            <p:nvSpPr>
              <p:cNvPr id="71" name="文本框 70"/>
              <p:cNvSpPr txBox="1"/>
              <p:nvPr/>
            </p:nvSpPr>
            <p:spPr>
              <a:xfrm>
                <a:off x="13480" y="8227"/>
                <a:ext cx="555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en-US" altLang="zh-CN" sz="2400" b="1" i="1"/>
                  <a:t>S</a:t>
                </a:r>
                <a:endParaRPr lang="en-US" altLang="zh-CN" sz="2400" b="1" i="1" baseline="-25000"/>
              </a:p>
            </p:txBody>
          </p:sp>
          <p:sp>
            <p:nvSpPr>
              <p:cNvPr id="72" name="Rectangle 33"/>
              <p:cNvSpPr>
                <a:spLocks noChangeArrowheads="1"/>
              </p:cNvSpPr>
              <p:nvPr/>
            </p:nvSpPr>
            <p:spPr bwMode="auto">
              <a:xfrm rot="5400000">
                <a:off x="13141" y="10285"/>
                <a:ext cx="677" cy="287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3" name="文本框 72"/>
              <p:cNvSpPr txBox="1"/>
              <p:nvPr/>
            </p:nvSpPr>
            <p:spPr>
              <a:xfrm>
                <a:off x="15104" y="10133"/>
                <a:ext cx="581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en-US" altLang="zh-CN" sz="2400" b="1" i="1"/>
                  <a:t>P</a:t>
                </a:r>
              </a:p>
            </p:txBody>
          </p:sp>
          <p:sp>
            <p:nvSpPr>
              <p:cNvPr id="74" name="文本框 73"/>
              <p:cNvSpPr txBox="1"/>
              <p:nvPr/>
            </p:nvSpPr>
            <p:spPr>
              <a:xfrm>
                <a:off x="12352" y="10035"/>
                <a:ext cx="764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en-US" altLang="zh-CN" sz="2400" b="1" i="1"/>
                  <a:t>R</a:t>
                </a:r>
                <a:r>
                  <a:rPr lang="en-US" altLang="zh-CN" sz="2400" b="1" i="1" baseline="-25000"/>
                  <a:t>3</a:t>
                </a:r>
              </a:p>
            </p:txBody>
          </p:sp>
          <p:sp>
            <p:nvSpPr>
              <p:cNvPr id="76" name="Line 32"/>
              <p:cNvSpPr>
                <a:spLocks noChangeShapeType="1"/>
              </p:cNvSpPr>
              <p:nvPr/>
            </p:nvSpPr>
            <p:spPr bwMode="auto">
              <a:xfrm>
                <a:off x="16300" y="9424"/>
                <a:ext cx="905" cy="1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77" name="椭圆 76"/>
            <p:cNvSpPr/>
            <p:nvPr/>
          </p:nvSpPr>
          <p:spPr>
            <a:xfrm>
              <a:off x="14609" y="7938"/>
              <a:ext cx="119" cy="119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4591" y="10885"/>
              <a:ext cx="119" cy="119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16244" y="9366"/>
              <a:ext cx="119" cy="119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17148" y="9372"/>
              <a:ext cx="119" cy="119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16256" y="7938"/>
              <a:ext cx="119" cy="119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3424" y="8725"/>
              <a:ext cx="119" cy="119"/>
            </a:xfrm>
            <a:prstGeom prst="ellipse">
              <a:avLst/>
            </a:prstGeom>
            <a:solidFill>
              <a:schemeClr val="tx1"/>
            </a:solidFill>
            <a:ln w="28575" cmpd="sng">
              <a:solidFill>
                <a:schemeClr val="tx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361"/>
            <a:ext cx="4439285" cy="637539"/>
          </a:xfrm>
        </p:spPr>
        <p:txBody>
          <a:bodyPr wrap="square"/>
          <a:lstStyle/>
          <a:p>
            <a:r>
              <a:rPr lang="zh-CN" altLang="en-US"/>
              <a:t>纯电阻与非纯电阻的功率</a:t>
            </a:r>
          </a:p>
        </p:txBody>
      </p:sp>
      <p:grpSp>
        <p:nvGrpSpPr>
          <p:cNvPr id="82" name="组合 81"/>
          <p:cNvGrpSpPr/>
          <p:nvPr/>
        </p:nvGrpSpPr>
        <p:grpSpPr>
          <a:xfrm>
            <a:off x="1167765" y="1306830"/>
            <a:ext cx="2646680" cy="4843145"/>
            <a:chOff x="1839" y="2058"/>
            <a:chExt cx="4168" cy="7627"/>
          </a:xfrm>
        </p:grpSpPr>
        <p:grpSp>
          <p:nvGrpSpPr>
            <p:cNvPr id="22" name="组合 21"/>
            <p:cNvGrpSpPr/>
            <p:nvPr/>
          </p:nvGrpSpPr>
          <p:grpSpPr>
            <a:xfrm>
              <a:off x="1839" y="2058"/>
              <a:ext cx="4169" cy="6496"/>
              <a:chOff x="1839" y="2058"/>
              <a:chExt cx="4169" cy="6496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1839" y="2058"/>
                <a:ext cx="4169" cy="5122"/>
                <a:chOff x="1839" y="2058"/>
                <a:chExt cx="4169" cy="5122"/>
              </a:xfrm>
            </p:grpSpPr>
            <p:grpSp>
              <p:nvGrpSpPr>
                <p:cNvPr id="8" name="组合 7"/>
                <p:cNvGrpSpPr/>
                <p:nvPr/>
              </p:nvGrpSpPr>
              <p:grpSpPr>
                <a:xfrm>
                  <a:off x="2008" y="2058"/>
                  <a:ext cx="4000" cy="5122"/>
                  <a:chOff x="2008" y="2058"/>
                  <a:chExt cx="4000" cy="5122"/>
                </a:xfrm>
              </p:grpSpPr>
              <p:grpSp>
                <p:nvGrpSpPr>
                  <p:cNvPr id="5" name="组合 4"/>
                  <p:cNvGrpSpPr/>
                  <p:nvPr/>
                </p:nvGrpSpPr>
                <p:grpSpPr>
                  <a:xfrm>
                    <a:off x="2113" y="2058"/>
                    <a:ext cx="3738" cy="2596"/>
                    <a:chOff x="2113" y="2058"/>
                    <a:chExt cx="3738" cy="2596"/>
                  </a:xfrm>
                </p:grpSpPr>
                <p:grpSp>
                  <p:nvGrpSpPr>
                    <p:cNvPr id="4" name="组合 3"/>
                    <p:cNvGrpSpPr/>
                    <p:nvPr/>
                  </p:nvGrpSpPr>
                  <p:grpSpPr>
                    <a:xfrm>
                      <a:off x="2113" y="4367"/>
                      <a:ext cx="3738" cy="287"/>
                      <a:chOff x="3728" y="4626"/>
                      <a:chExt cx="3738" cy="287"/>
                    </a:xfrm>
                  </p:grpSpPr>
                  <p:sp>
                    <p:nvSpPr>
                      <p:cNvPr id="16404" name="Line 32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728" y="4765"/>
                        <a:ext cx="3738" cy="0"/>
                      </a:xfrm>
                      <a:prstGeom prst="line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round/>
                      </a:ln>
                    </p:spPr>
                    <p:txBody>
                      <a:bodyPr/>
                      <a:lstStyle/>
                      <a:p>
                        <a:endParaRPr lang="zh-CN" altLang="en-US"/>
                      </a:p>
                    </p:txBody>
                  </p:sp>
                  <p:sp>
                    <p:nvSpPr>
                      <p:cNvPr id="16405" name="Rectangle 3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782" y="4626"/>
                        <a:ext cx="1534" cy="287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  <a:ln w="9525">
                        <a:solidFill>
                          <a:schemeClr val="tx1"/>
                        </a:solidFill>
                        <a:miter lim="800000"/>
                      </a:ln>
                    </p:spPr>
                    <p:txBody>
                      <a:bodyPr wrap="none" anchor="ctr"/>
                      <a:lstStyle/>
                      <a:p>
                        <a:endParaRPr lang="zh-CN" altLang="en-US"/>
                      </a:p>
                    </p:txBody>
                  </p:sp>
                </p:grpSp>
                <p:pic>
                  <p:nvPicPr>
                    <p:cNvPr id="42" name="图片 41"/>
                    <p:cNvPicPr>
                      <a:picLocks noChangeAspect="1"/>
                    </p:cNvPicPr>
                    <p:nvPr/>
                  </p:nvPicPr>
                  <p:blipFill>
                    <a:blip r:embed="rId2">
                      <a:clrChange>
                        <a:clrFrom>
                          <a:srgbClr val="FFFFFF">
                            <a:alpha val="100000"/>
                          </a:srgbClr>
                        </a:clrFrom>
                        <a:clrTo>
                          <a:srgbClr val="FFFFFF">
                            <a:alpha val="100000"/>
                            <a:alpha val="0"/>
                          </a:srgbClr>
                        </a:clrTo>
                      </a:clrChange>
                    </a:blip>
                    <a:srcRect l="16860" t="27241" r="13636" b="34083"/>
                    <a:stretch>
                      <a:fillRect/>
                    </a:stretch>
                  </p:blipFill>
                  <p:spPr>
                    <a:xfrm>
                      <a:off x="2525" y="2058"/>
                      <a:ext cx="2818" cy="1651"/>
                    </a:xfrm>
                    <a:prstGeom prst="rect">
                      <a:avLst/>
                    </a:prstGeom>
                  </p:spPr>
                </p:pic>
              </p:grpSp>
              <p:sp>
                <p:nvSpPr>
                  <p:cNvPr id="7" name="文本框 6"/>
                  <p:cNvSpPr txBox="1"/>
                  <p:nvPr/>
                </p:nvSpPr>
                <p:spPr>
                  <a:xfrm>
                    <a:off x="2008" y="5873"/>
                    <a:ext cx="4000" cy="1307"/>
                  </a:xfrm>
                  <a:prstGeom prst="rect">
                    <a:avLst/>
                  </a:prstGeom>
                  <a:noFill/>
                </p:spPr>
                <p:txBody>
                  <a:bodyPr wrap="square" rtlCol="0" anchor="t">
                    <a:spAutoFit/>
                  </a:bodyPr>
                  <a:lstStyle/>
                  <a:p>
                    <a:pPr algn="ctr"/>
                    <a:r>
                      <a:rPr lang="zh-CN" altLang="zh-CN" sz="2400" b="1">
                        <a:solidFill>
                          <a:srgbClr val="FF0000"/>
                        </a:solidFill>
                        <a:sym typeface="+mn-ea"/>
                      </a:rPr>
                      <a:t>纯</a:t>
                    </a:r>
                    <a:r>
                      <a:rPr lang="zh-CN" altLang="zh-CN" sz="2400" b="1">
                        <a:sym typeface="+mn-ea"/>
                      </a:rPr>
                      <a:t>电阻</a:t>
                    </a:r>
                    <a:endParaRPr lang="zh-CN" altLang="zh-CN" sz="2400" b="1"/>
                  </a:p>
                  <a:p>
                    <a:pPr algn="ctr"/>
                    <a:r>
                      <a:rPr lang="zh-CN" altLang="zh-CN" sz="2400" b="1">
                        <a:sym typeface="+mn-ea"/>
                      </a:rPr>
                      <a:t>（</a:t>
                    </a:r>
                    <a:r>
                      <a:rPr lang="en-US" altLang="zh-CN" sz="2400" b="1" i="1">
                        <a:sym typeface="+mn-ea"/>
                      </a:rPr>
                      <a:t>W</a:t>
                    </a:r>
                    <a:r>
                      <a:rPr lang="zh-CN" altLang="en-US" sz="2400" b="1" baseline="-25000">
                        <a:sym typeface="+mn-ea"/>
                      </a:rPr>
                      <a:t>电</a:t>
                    </a:r>
                    <a:r>
                      <a:rPr lang="en-US" altLang="zh-CN" sz="2400" b="1">
                        <a:sym typeface="+mn-ea"/>
                      </a:rPr>
                      <a:t>=</a:t>
                    </a:r>
                    <a:r>
                      <a:rPr lang="en-US" altLang="zh-CN" sz="2400" b="1" i="1">
                        <a:sym typeface="+mn-ea"/>
                      </a:rPr>
                      <a:t>Q</a:t>
                    </a:r>
                    <a:r>
                      <a:rPr lang="zh-CN" altLang="zh-CN" sz="2400" b="1" baseline="-25000">
                        <a:sym typeface="+mn-ea"/>
                      </a:rPr>
                      <a:t>热</a:t>
                    </a:r>
                    <a:r>
                      <a:rPr lang="zh-CN" altLang="zh-CN" sz="2400" b="1">
                        <a:sym typeface="+mn-ea"/>
                      </a:rPr>
                      <a:t>）</a:t>
                    </a:r>
                  </a:p>
                </p:txBody>
              </p:sp>
            </p:grpSp>
            <p:grpSp>
              <p:nvGrpSpPr>
                <p:cNvPr id="19" name="组合 18"/>
                <p:cNvGrpSpPr/>
                <p:nvPr/>
              </p:nvGrpSpPr>
              <p:grpSpPr>
                <a:xfrm>
                  <a:off x="1839" y="3690"/>
                  <a:ext cx="4012" cy="2078"/>
                  <a:chOff x="1839" y="3690"/>
                  <a:chExt cx="4012" cy="2078"/>
                </a:xfrm>
              </p:grpSpPr>
              <p:grpSp>
                <p:nvGrpSpPr>
                  <p:cNvPr id="17" name="组合 16"/>
                  <p:cNvGrpSpPr/>
                  <p:nvPr/>
                </p:nvGrpSpPr>
                <p:grpSpPr>
                  <a:xfrm>
                    <a:off x="1839" y="3771"/>
                    <a:ext cx="4012" cy="1997"/>
                    <a:chOff x="1839" y="3771"/>
                    <a:chExt cx="4012" cy="1997"/>
                  </a:xfrm>
                </p:grpSpPr>
                <p:cxnSp>
                  <p:nvCxnSpPr>
                    <p:cNvPr id="10" name="直接连接符 9"/>
                    <p:cNvCxnSpPr>
                      <a:stCxn id="16404" idx="0"/>
                    </p:cNvCxnSpPr>
                    <p:nvPr/>
                  </p:nvCxnSpPr>
                  <p:spPr>
                    <a:xfrm flipH="1">
                      <a:off x="2113" y="4506"/>
                      <a:ext cx="0" cy="969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  <a:tailEnd type="non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" name="直接连接符 10"/>
                    <p:cNvCxnSpPr>
                      <a:stCxn id="16404" idx="1"/>
                    </p:cNvCxnSpPr>
                    <p:nvPr/>
                  </p:nvCxnSpPr>
                  <p:spPr>
                    <a:xfrm flipH="1">
                      <a:off x="5851" y="4506"/>
                      <a:ext cx="0" cy="1077"/>
                    </a:xfrm>
                    <a:prstGeom prst="line">
                      <a:avLst/>
                    </a:prstGeom>
                    <a:ln>
                      <a:solidFill>
                        <a:schemeClr val="tx1"/>
                      </a:solidFill>
                      <a:tailEnd type="none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" name="直接箭头连接符 11"/>
                    <p:cNvCxnSpPr/>
                    <p:nvPr/>
                  </p:nvCxnSpPr>
                  <p:spPr>
                    <a:xfrm>
                      <a:off x="2094" y="5043"/>
                      <a:ext cx="3736" cy="21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headEnd type="arrow"/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3" name="文本框 12"/>
                    <p:cNvSpPr txBox="1"/>
                    <p:nvPr/>
                  </p:nvSpPr>
                  <p:spPr>
                    <a:xfrm>
                      <a:off x="3690" y="5043"/>
                      <a:ext cx="635" cy="72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2400" b="1"/>
                        <a:t>U</a:t>
                      </a:r>
                    </a:p>
                  </p:txBody>
                </p:sp>
                <p:cxnSp>
                  <p:nvCxnSpPr>
                    <p:cNvPr id="14" name="直接箭头连接符 13"/>
                    <p:cNvCxnSpPr/>
                    <p:nvPr/>
                  </p:nvCxnSpPr>
                  <p:spPr>
                    <a:xfrm>
                      <a:off x="1839" y="4527"/>
                      <a:ext cx="799" cy="0"/>
                    </a:xfrm>
                    <a:prstGeom prst="straightConnector1">
                      <a:avLst/>
                    </a:prstGeom>
                    <a:ln w="38100">
                      <a:solidFill>
                        <a:srgbClr val="FF0000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6" name="文本框 15"/>
                    <p:cNvSpPr txBox="1"/>
                    <p:nvPr/>
                  </p:nvSpPr>
                  <p:spPr>
                    <a:xfrm>
                      <a:off x="1876" y="3771"/>
                      <a:ext cx="475" cy="725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zh-CN" sz="2400" b="1" i="1"/>
                        <a:t>I</a:t>
                      </a:r>
                    </a:p>
                  </p:txBody>
                </p:sp>
              </p:grpSp>
              <p:sp>
                <p:nvSpPr>
                  <p:cNvPr id="18" name="文本框 17"/>
                  <p:cNvSpPr txBox="1"/>
                  <p:nvPr/>
                </p:nvSpPr>
                <p:spPr>
                  <a:xfrm>
                    <a:off x="3690" y="3690"/>
                    <a:ext cx="606" cy="677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2200" b="1" i="1"/>
                      <a:t>R</a:t>
                    </a:r>
                  </a:p>
                </p:txBody>
              </p:sp>
            </p:grpSp>
          </p:grpSp>
          <p:graphicFrame>
            <p:nvGraphicFramePr>
              <p:cNvPr id="21" name="对象 20">
                <a:hlinkClick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2327" y="7673"/>
              <a:ext cx="3214" cy="88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3" r:id="rId3" progId="Equation.DSMT4">
                      <p:embed/>
                    </p:oleObj>
                  </mc:Choice>
                  <mc:Fallback>
                    <p:oleObj r:id="rId3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4"/>
                          <a:stretch>
                            <a:fillRect/>
                          </a:stretch>
                        </p:blipFill>
                        <p:spPr>
                          <a:xfrm>
                            <a:off x="2327" y="7673"/>
                            <a:ext cx="3214" cy="88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80" name="组合 79"/>
            <p:cNvGrpSpPr/>
            <p:nvPr/>
          </p:nvGrpSpPr>
          <p:grpSpPr>
            <a:xfrm>
              <a:off x="2075" y="8865"/>
              <a:ext cx="3188" cy="820"/>
              <a:chOff x="2075" y="8865"/>
              <a:chExt cx="3188" cy="820"/>
            </a:xfrm>
          </p:grpSpPr>
          <p:sp>
            <p:nvSpPr>
              <p:cNvPr id="75" name="矩形标注 74"/>
              <p:cNvSpPr/>
              <p:nvPr/>
            </p:nvSpPr>
            <p:spPr>
              <a:xfrm>
                <a:off x="2075" y="8909"/>
                <a:ext cx="1092" cy="777"/>
              </a:xfrm>
              <a:prstGeom prst="wedgeRectCallout">
                <a:avLst>
                  <a:gd name="adj1" fmla="val 25279"/>
                  <a:gd name="adj2" fmla="val -92641"/>
                </a:avLst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algn="ctr"/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P</a:t>
                </a:r>
                <a:r>
                  <a:rPr lang="zh-CN" altLang="en-US" sz="2400" b="1" baseline="-250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入</a:t>
                </a:r>
              </a:p>
            </p:txBody>
          </p:sp>
          <p:sp>
            <p:nvSpPr>
              <p:cNvPr id="76" name="矩形标注 75"/>
              <p:cNvSpPr/>
              <p:nvPr/>
            </p:nvSpPr>
            <p:spPr>
              <a:xfrm>
                <a:off x="4171" y="8865"/>
                <a:ext cx="1092" cy="777"/>
              </a:xfrm>
              <a:prstGeom prst="wedgeRectCallout">
                <a:avLst>
                  <a:gd name="adj1" fmla="val 25279"/>
                  <a:gd name="adj2" fmla="val -92641"/>
                </a:avLst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algn="ctr"/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P</a:t>
                </a:r>
                <a:r>
                  <a:rPr lang="zh-CN" altLang="en-US" sz="2400" b="1" baseline="-250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热</a:t>
                </a:r>
                <a:endParaRPr lang="zh-CN" altLang="en-US" sz="2400" b="1" baseline="-250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4862830" y="1092200"/>
            <a:ext cx="6953250" cy="5029835"/>
            <a:chOff x="7658" y="1720"/>
            <a:chExt cx="10950" cy="7921"/>
          </a:xfrm>
        </p:grpSpPr>
        <p:grpSp>
          <p:nvGrpSpPr>
            <p:cNvPr id="69" name="组合 68"/>
            <p:cNvGrpSpPr/>
            <p:nvPr/>
          </p:nvGrpSpPr>
          <p:grpSpPr>
            <a:xfrm>
              <a:off x="7658" y="1720"/>
              <a:ext cx="10950" cy="5511"/>
              <a:chOff x="7658" y="1720"/>
              <a:chExt cx="10950" cy="5511"/>
            </a:xfrm>
          </p:grpSpPr>
          <p:pic>
            <p:nvPicPr>
              <p:cNvPr id="15" name="图片 14"/>
              <p:cNvPicPr>
                <a:picLocks noChangeAspect="1"/>
              </p:cNvPicPr>
              <p:nvPr/>
            </p:nvPicPr>
            <p:blipFill>
              <a:blip r:embed="rId5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</a:blip>
              <a:srcRect l="14405" t="4458" r="14904" b="14405"/>
              <a:stretch>
                <a:fillRect/>
              </a:stretch>
            </p:blipFill>
            <p:spPr>
              <a:xfrm>
                <a:off x="12157" y="1720"/>
                <a:ext cx="1626" cy="1865"/>
              </a:xfrm>
              <a:prstGeom prst="rect">
                <a:avLst/>
              </a:prstGeom>
            </p:spPr>
          </p:pic>
          <p:sp>
            <p:nvSpPr>
              <p:cNvPr id="24" name="文本框 23"/>
              <p:cNvSpPr txBox="1"/>
              <p:nvPr/>
            </p:nvSpPr>
            <p:spPr>
              <a:xfrm>
                <a:off x="10936" y="5925"/>
                <a:ext cx="4138" cy="13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zh-CN" sz="2400" b="1">
                    <a:solidFill>
                      <a:srgbClr val="FF0000"/>
                    </a:solidFill>
                  </a:rPr>
                  <a:t>非纯</a:t>
                </a:r>
                <a:r>
                  <a:rPr lang="zh-CN" altLang="zh-CN" sz="2400" b="1"/>
                  <a:t>电阻</a:t>
                </a:r>
              </a:p>
              <a:p>
                <a:pPr algn="ctr"/>
                <a:r>
                  <a:rPr lang="zh-CN" altLang="en-US" sz="2400" b="1">
                    <a:sym typeface="+mn-ea"/>
                  </a:rPr>
                  <a:t>（</a:t>
                </a:r>
                <a:r>
                  <a:rPr lang="en-US" altLang="zh-CN" sz="2400" b="1" i="1">
                    <a:sym typeface="+mn-ea"/>
                  </a:rPr>
                  <a:t>W</a:t>
                </a:r>
                <a:r>
                  <a:rPr lang="zh-CN" altLang="en-US" sz="2400" b="1" baseline="-25000">
                    <a:sym typeface="+mn-ea"/>
                  </a:rPr>
                  <a:t>电</a:t>
                </a:r>
                <a:r>
                  <a:rPr lang="en-US" altLang="zh-CN" sz="2400" b="1">
                    <a:sym typeface="+mn-ea"/>
                  </a:rPr>
                  <a:t>=</a:t>
                </a:r>
                <a:r>
                  <a:rPr lang="en-US" altLang="zh-CN" sz="2400" b="1" i="1">
                    <a:sym typeface="+mn-ea"/>
                  </a:rPr>
                  <a:t>Q</a:t>
                </a:r>
                <a:r>
                  <a:rPr lang="zh-CN" altLang="zh-CN" sz="2400" b="1" baseline="-25000">
                    <a:sym typeface="+mn-ea"/>
                  </a:rPr>
                  <a:t>热</a:t>
                </a:r>
                <a:r>
                  <a:rPr lang="en-US" altLang="zh-CN" sz="2400" b="1">
                    <a:sym typeface="+mn-ea"/>
                  </a:rPr>
                  <a:t>+</a:t>
                </a:r>
                <a:r>
                  <a:rPr lang="en-US" altLang="zh-CN" sz="2400" b="1" i="1">
                    <a:sym typeface="+mn-ea"/>
                  </a:rPr>
                  <a:t>E</a:t>
                </a:r>
                <a:r>
                  <a:rPr lang="zh-CN" altLang="en-US" sz="2400" b="1" baseline="-25000">
                    <a:sym typeface="+mn-ea"/>
                  </a:rPr>
                  <a:t>其他</a:t>
                </a:r>
                <a:r>
                  <a:rPr lang="zh-CN" altLang="zh-CN" sz="2400" b="1">
                    <a:sym typeface="+mn-ea"/>
                  </a:rPr>
                  <a:t>）</a:t>
                </a:r>
              </a:p>
            </p:txBody>
          </p:sp>
          <p:grpSp>
            <p:nvGrpSpPr>
              <p:cNvPr id="66" name="组合 65"/>
              <p:cNvGrpSpPr/>
              <p:nvPr/>
            </p:nvGrpSpPr>
            <p:grpSpPr>
              <a:xfrm>
                <a:off x="7658" y="3219"/>
                <a:ext cx="4674" cy="2590"/>
                <a:chOff x="7960" y="3198"/>
                <a:chExt cx="4674" cy="2590"/>
              </a:xfrm>
            </p:grpSpPr>
            <p:grpSp>
              <p:nvGrpSpPr>
                <p:cNvPr id="39" name="组合 38"/>
                <p:cNvGrpSpPr/>
                <p:nvPr/>
              </p:nvGrpSpPr>
              <p:grpSpPr>
                <a:xfrm>
                  <a:off x="7960" y="3715"/>
                  <a:ext cx="4674" cy="1802"/>
                  <a:chOff x="7960" y="3715"/>
                  <a:chExt cx="4674" cy="1802"/>
                </a:xfrm>
              </p:grpSpPr>
              <p:grpSp>
                <p:nvGrpSpPr>
                  <p:cNvPr id="23" name="组合 22"/>
                  <p:cNvGrpSpPr/>
                  <p:nvPr/>
                </p:nvGrpSpPr>
                <p:grpSpPr>
                  <a:xfrm>
                    <a:off x="8212" y="4087"/>
                    <a:ext cx="4422" cy="828"/>
                    <a:chOff x="10953" y="4163"/>
                    <a:chExt cx="4422" cy="828"/>
                  </a:xfrm>
                </p:grpSpPr>
                <p:sp>
                  <p:nvSpPr>
                    <p:cNvPr id="16386" name="Line 3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0953" y="4582"/>
                      <a:ext cx="4422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6391" name="Oval 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620" y="4163"/>
                      <a:ext cx="828" cy="828"/>
                    </a:xfrm>
                    <a:prstGeom prst="ellipse">
                      <a:avLst/>
                    </a:prstGeom>
                    <a:solidFill>
                      <a:srgbClr val="339966"/>
                    </a:solidFill>
                    <a:ln w="12700" cap="sq">
                      <a:solidFill>
                        <a:schemeClr val="tx1"/>
                      </a:solidFill>
                      <a:round/>
                      <a:headEnd type="none" w="sm" len="sm"/>
                      <a:tailEnd type="none" w="sm" len="sm"/>
                    </a:ln>
                  </p:spPr>
                  <p:txBody>
                    <a:bodyPr wrap="none" anchor="ctr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6392" name="Text Box 1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654" y="4252"/>
                      <a:ext cx="720" cy="727"/>
                    </a:xfrm>
                    <a:prstGeom prst="rect">
                      <a:avLst/>
                    </a:prstGeom>
                    <a:noFill/>
                    <a:ln w="12700" cap="sq">
                      <a:noFill/>
                      <a:miter lim="800000"/>
                      <a:headEnd type="none" w="sm" len="sm"/>
                      <a:tailEnd type="none" w="sm" len="sm"/>
                    </a:ln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kumimoji="1" lang="en-US" altLang="zh-CN" sz="2400" b="1">
                          <a:solidFill>
                            <a:schemeClr val="bg1"/>
                          </a:solidFill>
                          <a:latin typeface="Times New Roman"/>
                        </a:rPr>
                        <a:t>M</a:t>
                      </a:r>
                    </a:p>
                  </p:txBody>
                </p:sp>
              </p:grpSp>
              <p:cxnSp>
                <p:nvCxnSpPr>
                  <p:cNvPr id="31" name="直接连接符 30"/>
                  <p:cNvCxnSpPr/>
                  <p:nvPr/>
                </p:nvCxnSpPr>
                <p:spPr>
                  <a:xfrm flipH="1">
                    <a:off x="12634" y="4430"/>
                    <a:ext cx="0" cy="1077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2" name="直接连接符 31"/>
                  <p:cNvCxnSpPr/>
                  <p:nvPr/>
                </p:nvCxnSpPr>
                <p:spPr>
                  <a:xfrm flipH="1">
                    <a:off x="8212" y="4440"/>
                    <a:ext cx="0" cy="1077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直接箭头连接符 33"/>
                  <p:cNvCxnSpPr/>
                  <p:nvPr/>
                </p:nvCxnSpPr>
                <p:spPr>
                  <a:xfrm>
                    <a:off x="8212" y="5043"/>
                    <a:ext cx="4421" cy="21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6" name="文本框 35"/>
                  <p:cNvSpPr txBox="1"/>
                  <p:nvPr/>
                </p:nvSpPr>
                <p:spPr>
                  <a:xfrm>
                    <a:off x="8532" y="3715"/>
                    <a:ext cx="475" cy="725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altLang="zh-CN" sz="2400" b="1" i="1"/>
                      <a:t>I</a:t>
                    </a:r>
                  </a:p>
                </p:txBody>
              </p:sp>
              <p:cxnSp>
                <p:nvCxnSpPr>
                  <p:cNvPr id="38" name="直接箭头连接符 37"/>
                  <p:cNvCxnSpPr/>
                  <p:nvPr/>
                </p:nvCxnSpPr>
                <p:spPr>
                  <a:xfrm>
                    <a:off x="7960" y="4522"/>
                    <a:ext cx="799" cy="0"/>
                  </a:xfrm>
                  <a:prstGeom prst="straightConnector1">
                    <a:avLst/>
                  </a:prstGeom>
                  <a:ln w="38100">
                    <a:solidFill>
                      <a:srgbClr val="FF0000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1" name="文本框 40"/>
                <p:cNvSpPr txBox="1"/>
                <p:nvPr/>
              </p:nvSpPr>
              <p:spPr>
                <a:xfrm>
                  <a:off x="10072" y="5064"/>
                  <a:ext cx="635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400" b="1"/>
                    <a:t>U</a:t>
                  </a:r>
                </a:p>
              </p:txBody>
            </p:sp>
            <p:sp>
              <p:nvSpPr>
                <p:cNvPr id="45" name="文本框 44"/>
                <p:cNvSpPr txBox="1"/>
                <p:nvPr/>
              </p:nvSpPr>
              <p:spPr>
                <a:xfrm>
                  <a:off x="9879" y="3198"/>
                  <a:ext cx="885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400" b="1" i="1"/>
                    <a:t>R</a:t>
                  </a:r>
                  <a:r>
                    <a:rPr lang="en-US" altLang="zh-CN" sz="2400" b="1" i="1" baseline="-25000"/>
                    <a:t>M</a:t>
                  </a:r>
                </a:p>
              </p:txBody>
            </p:sp>
          </p:grpSp>
          <p:grpSp>
            <p:nvGrpSpPr>
              <p:cNvPr id="65" name="组合 64"/>
              <p:cNvGrpSpPr/>
              <p:nvPr/>
            </p:nvGrpSpPr>
            <p:grpSpPr>
              <a:xfrm>
                <a:off x="13860" y="3334"/>
                <a:ext cx="4748" cy="2412"/>
                <a:chOff x="13241" y="3376"/>
                <a:chExt cx="4748" cy="2412"/>
              </a:xfrm>
            </p:grpSpPr>
            <p:sp>
              <p:nvSpPr>
                <p:cNvPr id="27" name="Line 34"/>
                <p:cNvSpPr>
                  <a:spLocks noChangeShapeType="1"/>
                </p:cNvSpPr>
                <p:nvPr/>
              </p:nvSpPr>
              <p:spPr bwMode="auto">
                <a:xfrm>
                  <a:off x="13567" y="4501"/>
                  <a:ext cx="442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48" name="Rectangle 33"/>
                <p:cNvSpPr>
                  <a:spLocks noChangeArrowheads="1"/>
                </p:cNvSpPr>
                <p:nvPr/>
              </p:nvSpPr>
              <p:spPr bwMode="auto">
                <a:xfrm>
                  <a:off x="14549" y="4357"/>
                  <a:ext cx="1082" cy="287"/>
                </a:xfrm>
                <a:prstGeom prst="rect">
                  <a:avLst/>
                </a:prstGeom>
                <a:solidFill>
                  <a:srgbClr val="FF0000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51" name="组合 50"/>
                <p:cNvGrpSpPr/>
                <p:nvPr/>
              </p:nvGrpSpPr>
              <p:grpSpPr>
                <a:xfrm>
                  <a:off x="16391" y="4058"/>
                  <a:ext cx="1144" cy="845"/>
                  <a:chOff x="14296" y="6512"/>
                  <a:chExt cx="1576" cy="1164"/>
                </a:xfrm>
              </p:grpSpPr>
              <p:sp>
                <p:nvSpPr>
                  <p:cNvPr id="50" name="圆角矩形 49"/>
                  <p:cNvSpPr/>
                  <p:nvPr/>
                </p:nvSpPr>
                <p:spPr>
                  <a:xfrm>
                    <a:off x="14296" y="6662"/>
                    <a:ext cx="1577" cy="864"/>
                  </a:xfrm>
                  <a:prstGeom prst="roundRect">
                    <a:avLst/>
                  </a:prstGeom>
                  <a:noFill/>
                  <a:ln w="28575" cmpd="sng">
                    <a:solidFill>
                      <a:schemeClr val="tx1"/>
                    </a:solidFill>
                    <a:prstDash val="solid"/>
                    <a:headEnd type="none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49" name="椭圆 48"/>
                  <p:cNvSpPr/>
                  <p:nvPr/>
                </p:nvSpPr>
                <p:spPr>
                  <a:xfrm>
                    <a:off x="14509" y="6512"/>
                    <a:ext cx="1164" cy="1164"/>
                  </a:xfrm>
                  <a:prstGeom prst="ellipse">
                    <a:avLst/>
                  </a:prstGeom>
                  <a:solidFill>
                    <a:schemeClr val="bg1"/>
                  </a:solidFill>
                  <a:ln w="28575" cmpd="sng">
                    <a:solidFill>
                      <a:srgbClr val="FF0000"/>
                    </a:solidFill>
                    <a:prstDash val="solid"/>
                    <a:headEnd type="none"/>
                    <a:tailEnd type="non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52" name="文本框 51"/>
                <p:cNvSpPr txBox="1"/>
                <p:nvPr/>
              </p:nvSpPr>
              <p:spPr>
                <a:xfrm>
                  <a:off x="14746" y="3451"/>
                  <a:ext cx="885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400" b="1" i="1"/>
                    <a:t>R</a:t>
                  </a:r>
                  <a:r>
                    <a:rPr lang="en-US" altLang="zh-CN" sz="2400" b="1" i="1" baseline="-25000"/>
                    <a:t>M</a:t>
                  </a:r>
                </a:p>
              </p:txBody>
            </p:sp>
            <p:cxnSp>
              <p:nvCxnSpPr>
                <p:cNvPr id="54" name="直接连接符 53"/>
                <p:cNvCxnSpPr/>
                <p:nvPr/>
              </p:nvCxnSpPr>
              <p:spPr>
                <a:xfrm flipH="1">
                  <a:off x="17989" y="4494"/>
                  <a:ext cx="0" cy="107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直接连接符 55"/>
                <p:cNvCxnSpPr/>
                <p:nvPr/>
              </p:nvCxnSpPr>
              <p:spPr>
                <a:xfrm flipH="1">
                  <a:off x="13567" y="4496"/>
                  <a:ext cx="0" cy="1077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直接箭头连接符 57"/>
                <p:cNvCxnSpPr/>
                <p:nvPr/>
              </p:nvCxnSpPr>
              <p:spPr>
                <a:xfrm>
                  <a:off x="13567" y="5043"/>
                  <a:ext cx="4421" cy="21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9" name="文本框 58"/>
                <p:cNvSpPr txBox="1"/>
                <p:nvPr/>
              </p:nvSpPr>
              <p:spPr>
                <a:xfrm>
                  <a:off x="15460" y="5064"/>
                  <a:ext cx="635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400" b="1"/>
                    <a:t>U</a:t>
                  </a:r>
                </a:p>
              </p:txBody>
            </p:sp>
            <p:sp>
              <p:nvSpPr>
                <p:cNvPr id="60" name="文本框 59"/>
                <p:cNvSpPr txBox="1"/>
                <p:nvPr/>
              </p:nvSpPr>
              <p:spPr>
                <a:xfrm>
                  <a:off x="16420" y="3376"/>
                  <a:ext cx="1008" cy="58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zh-CN" b="1"/>
                    <a:t>其他</a:t>
                  </a:r>
                </a:p>
              </p:txBody>
            </p:sp>
            <p:cxnSp>
              <p:nvCxnSpPr>
                <p:cNvPr id="62" name="直接箭头连接符 61"/>
                <p:cNvCxnSpPr/>
                <p:nvPr/>
              </p:nvCxnSpPr>
              <p:spPr>
                <a:xfrm>
                  <a:off x="13241" y="4506"/>
                  <a:ext cx="799" cy="0"/>
                </a:xfrm>
                <a:prstGeom prst="straightConnector1">
                  <a:avLst/>
                </a:prstGeom>
                <a:ln w="38100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4" name="文本框 63"/>
                <p:cNvSpPr txBox="1"/>
                <p:nvPr/>
              </p:nvSpPr>
              <p:spPr>
                <a:xfrm>
                  <a:off x="13350" y="3771"/>
                  <a:ext cx="475" cy="72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zh-CN" sz="2400" b="1" i="1"/>
                    <a:t>I</a:t>
                  </a:r>
                </a:p>
              </p:txBody>
            </p:sp>
          </p:grpSp>
          <p:sp>
            <p:nvSpPr>
              <p:cNvPr id="67" name="燕尾形箭头 66"/>
              <p:cNvSpPr/>
              <p:nvPr/>
            </p:nvSpPr>
            <p:spPr>
              <a:xfrm>
                <a:off x="12705" y="4611"/>
                <a:ext cx="994" cy="432"/>
              </a:xfrm>
              <a:prstGeom prst="notchedRightArrow">
                <a:avLst/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12611" y="3833"/>
                <a:ext cx="1088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/>
                  <a:t>等效</a:t>
                </a:r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10092" y="7543"/>
              <a:ext cx="5797" cy="2098"/>
              <a:chOff x="9370" y="7543"/>
              <a:chExt cx="5797" cy="2098"/>
            </a:xfrm>
          </p:grpSpPr>
          <p:graphicFrame>
            <p:nvGraphicFramePr>
              <p:cNvPr id="73" name="对象 72">
                <a:hlinkClick action="ppaction://ole?verb="/>
              </p:cNvPr>
              <p:cNvGraphicFramePr>
                <a:graphicFrameLocks noChangeAspect="1"/>
              </p:cNvGraphicFramePr>
              <p:nvPr/>
            </p:nvGraphicFramePr>
            <p:xfrm>
              <a:off x="9699" y="7543"/>
              <a:ext cx="5469" cy="114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4" r:id="rId6" progId="Equation.DSMT4">
                      <p:embed/>
                    </p:oleObj>
                  </mc:Choice>
                  <mc:Fallback>
                    <p:oleObj r:id="rId6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9699" y="7543"/>
                            <a:ext cx="5469" cy="1141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7" name="矩形标注 76"/>
              <p:cNvSpPr/>
              <p:nvPr/>
            </p:nvSpPr>
            <p:spPr>
              <a:xfrm>
                <a:off x="9370" y="8865"/>
                <a:ext cx="1092" cy="777"/>
              </a:xfrm>
              <a:prstGeom prst="wedgeRectCallout">
                <a:avLst>
                  <a:gd name="adj1" fmla="val 25279"/>
                  <a:gd name="adj2" fmla="val -92641"/>
                </a:avLst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algn="ctr"/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P</a:t>
                </a:r>
                <a:r>
                  <a:rPr lang="zh-CN" altLang="en-US" sz="2400" b="1" baseline="-250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入</a:t>
                </a:r>
              </a:p>
            </p:txBody>
          </p:sp>
          <p:sp>
            <p:nvSpPr>
              <p:cNvPr id="78" name="矩形标注 77"/>
              <p:cNvSpPr/>
              <p:nvPr/>
            </p:nvSpPr>
            <p:spPr>
              <a:xfrm>
                <a:off x="11888" y="8865"/>
                <a:ext cx="1092" cy="777"/>
              </a:xfrm>
              <a:prstGeom prst="wedgeRectCallout">
                <a:avLst>
                  <a:gd name="adj1" fmla="val 25279"/>
                  <a:gd name="adj2" fmla="val -92641"/>
                </a:avLst>
              </a:prstGeom>
              <a:noFill/>
              <a:ln w="28575" cmpd="sng">
                <a:solidFill>
                  <a:schemeClr val="tx1"/>
                </a:solidFill>
                <a:prstDash val="solid"/>
                <a:headEnd type="non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/>
              <a:lstStyle/>
              <a:p>
                <a:pPr algn="ctr"/>
                <a:r>
                  <a:rPr lang="en-US" altLang="zh-CN" sz="2400" b="1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P</a:t>
                </a:r>
                <a:r>
                  <a:rPr lang="zh-CN" altLang="en-US" sz="2400" b="1" baseline="-2500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  <a:sym typeface="+mn-ea"/>
                  </a:rPr>
                  <a:t>热</a:t>
                </a:r>
                <a:endParaRPr lang="zh-CN" altLang="en-US" sz="2400" b="1" baseline="-250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8590" y="1041400"/>
            <a:ext cx="11607800" cy="2873375"/>
          </a:xfrm>
        </p:spPr>
        <p:txBody>
          <a:bodyPr/>
          <a:lstStyle/>
          <a:p>
            <a:r>
              <a:rPr lang="zh-CN" altLang="en-US"/>
              <a:t>一台电风扇，内电阻是20Ω，接上220V的电压后，消耗的功率是66W，求：</a:t>
            </a:r>
          </a:p>
          <a:p>
            <a:r>
              <a:rPr lang="zh-CN" altLang="en-US"/>
              <a:t>（1）电风扇正常工作时通过风扇电动机的电流大小；</a:t>
            </a:r>
          </a:p>
          <a:p>
            <a:r>
              <a:rPr lang="zh-CN" altLang="en-US"/>
              <a:t>（2）电风扇工作时，转化为机械能和内能的功率以及电动机的效率；</a:t>
            </a:r>
          </a:p>
          <a:p>
            <a:r>
              <a:rPr lang="zh-CN" altLang="en-US"/>
              <a:t>（3）若接上电源后，扇叶被卡住，不能转动，此时通过电动机的电流多大？电动机消耗的电功率和发热功率各是多大？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775335" y="213361"/>
            <a:ext cx="4439285" cy="637539"/>
          </a:xfrm>
        </p:spPr>
        <p:txBody>
          <a:bodyPr wrap="square"/>
          <a:lstStyle/>
          <a:p>
            <a:r>
              <a:rPr lang="zh-CN" altLang="en-US"/>
              <a:t>纯电阻与非纯电阻的功率</a:t>
            </a:r>
          </a:p>
        </p:txBody>
      </p:sp>
      <p:pic>
        <p:nvPicPr>
          <p:cNvPr id="4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287000" y="10833100"/>
            <a:ext cx="355600" cy="495300"/>
          </a:xfrm>
          <a:prstGeom prst="cube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337800" y="124206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课件">
      <a:majorFont>
        <a:latin typeface="Times New Roman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8575" cmpd="sng">
          <a:solidFill>
            <a:schemeClr val="tx1"/>
          </a:solidFill>
          <a:prstDash val="solid"/>
          <a:headEnd type="none"/>
          <a:tailEnd type="none"/>
        </a:ln>
      </a:spPr>
      <a:bodyPr/>
      <a:lstStyle>
        <a:defPPr>
          <a:defRPr lang="zh-CN" altLang="en-US"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  <a:lnDef>
      <a:spPr>
        <a:ln>
          <a:solidFill>
            <a:schemeClr val="tx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164</Paragraphs>
  <Slides>12</Slides>
  <Notes>3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13">
      <vt:lpstr>Office 主题​​</vt:lpstr>
      <vt:lpstr>欧姆定律与焦耳定律</vt:lpstr>
      <vt:lpstr>Slide 2</vt:lpstr>
      <vt:lpstr>对电源电动势的理解</vt:lpstr>
      <vt:lpstr>电阻的I - U 图像</vt:lpstr>
      <vt:lpstr>电阻的I - U 图像</vt:lpstr>
      <vt:lpstr> 电源的U-I 图像</vt:lpstr>
      <vt:lpstr>电源和电阻U-I 图像的综合</vt:lpstr>
      <vt:lpstr>电源和电阻U-I 图像的综合</vt:lpstr>
      <vt:lpstr>含源电路的动态分析</vt:lpstr>
      <vt:lpstr>电学变化量问题</vt:lpstr>
      <vt:lpstr>纯电阻与非纯电阻的功率</vt:lpstr>
      <vt:lpstr>纯电阻与非纯电阻的功率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2020-11-27T14:28:41.792</cp:lastPrinted>
  <dcterms:created xsi:type="dcterms:W3CDTF">2020-11-27T14:28:41Z</dcterms:created>
  <dcterms:modified xsi:type="dcterms:W3CDTF">2020-11-27T06:28:42Z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