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0" r:id="rId3"/>
    <p:sldMasterId id="2147483652" r:id="rId4"/>
    <p:sldMasterId id="2147483665" r:id="rId5"/>
  </p:sldMasterIdLst>
  <p:notesMasterIdLst>
    <p:notesMasterId r:id="rId7"/>
  </p:notesMasterIdLst>
  <p:handoutMasterIdLst>
    <p:handoutMasterId r:id="rId27"/>
  </p:handoutMasterIdLst>
  <p:sldIdLst>
    <p:sldId id="256" r:id="rId6"/>
    <p:sldId id="352" r:id="rId8"/>
    <p:sldId id="350" r:id="rId9"/>
    <p:sldId id="289" r:id="rId10"/>
    <p:sldId id="264" r:id="rId11"/>
    <p:sldId id="387" r:id="rId12"/>
    <p:sldId id="259" r:id="rId13"/>
    <p:sldId id="419" r:id="rId14"/>
    <p:sldId id="420" r:id="rId15"/>
    <p:sldId id="421" r:id="rId16"/>
    <p:sldId id="422" r:id="rId17"/>
    <p:sldId id="423" r:id="rId18"/>
    <p:sldId id="424" r:id="rId19"/>
    <p:sldId id="425" r:id="rId20"/>
    <p:sldId id="426" r:id="rId21"/>
    <p:sldId id="427" r:id="rId22"/>
    <p:sldId id="428" r:id="rId23"/>
    <p:sldId id="338" r:id="rId24"/>
    <p:sldId id="280" r:id="rId25"/>
    <p:sldId id="285" r:id="rId26"/>
  </p:sldIdLst>
  <p:sldSz cx="9144000" cy="5143500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</p:showPr>
  <p:clrMru>
    <a:srgbClr val="F6FFEC"/>
    <a:srgbClr val="0000FF"/>
    <a:srgbClr val="F8F8F8"/>
    <a:srgbClr val="FAFAFA"/>
    <a:srgbClr val="CC00FF"/>
    <a:srgbClr val="FFCCFF"/>
    <a:srgbClr val="FF00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0989"/>
  </p:normalViewPr>
  <p:slideViewPr>
    <p:cSldViewPr snapToObjects="1" showGuides="1">
      <p:cViewPr varScale="1">
        <p:scale>
          <a:sx n="138" d="100"/>
          <a:sy n="138" d="100"/>
        </p:scale>
        <p:origin x="834" y="120"/>
      </p:cViewPr>
      <p:guideLst>
        <p:guide orient="horz" pos="1592"/>
        <p:guide pos="285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0" Type="http://schemas.openxmlformats.org/officeDocument/2006/relationships/tableStyles" Target="tableStyles.xml"/><Relationship Id="rId3" Type="http://schemas.openxmlformats.org/officeDocument/2006/relationships/slideMaster" Target="slideMasters/slideMaster2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handoutMaster" Target="handoutMasters/handoutMaster1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775B55A-FB4C-401E-9C09-17F90BC79C59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254E477-8153-44B4-890A-EEB944A82FF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77F8D93-FDFE-4828-9198-FAA6F9126B40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状元成才路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EC2DD0E3-5BF1-40C5-B1F6-FD7AD190DFE3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410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4101" name="页脚占位符 4"/>
          <p:cNvSpPr txBox="1">
            <a:spLocks noGrp="1"/>
          </p:cNvSpPr>
          <p:nvPr>
            <p:ph type="ftr" sz="quarte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eaLnBrk="1" hangingPunct="1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  <p:sp>
        <p:nvSpPr>
          <p:cNvPr id="4102" name="页眉占位符 5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eaLnBrk="1" hangingPunct="1"/>
            <a:r>
              <a:rPr lang="zh-CN" altLang="en-US" sz="1200" dirty="0"/>
              <a:t>状元成才路</a:t>
            </a:r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4" Type="http://schemas.openxmlformats.org/officeDocument/2006/relationships/image" Target="../media/image5.jpe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9"/>
            <a:ext cx="6858000" cy="124182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5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7" name="灯片编号占位符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SzPct val="100000"/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8" name="日期占位符 10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页脚占位符 10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85725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0" y="1485900"/>
            <a:ext cx="7772400" cy="30861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灯片编号占位符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SzPct val="100000"/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8" name="日期占位符 10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页脚占位符 10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5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7" name="灯片编号占位符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SzPct val="100000"/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8" name="日期占位符 10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页脚占位符 10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85725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08476" cy="30861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485900"/>
            <a:ext cx="3808476" cy="30861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灯片编号占位符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SzPct val="100000"/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8" name="日期占位符 1027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页脚占位符 10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3829"/>
            <a:ext cx="3655181" cy="617934"/>
          </a:xfrm>
        </p:spPr>
        <p:txBody>
          <a:bodyPr anchor="ctr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5"/>
            </a:lvl4pPr>
            <a:lvl5pPr marL="1028700" indent="0">
              <a:buNone/>
              <a:defRPr sz="1015"/>
            </a:lvl5pPr>
            <a:lvl6pPr marL="1285875" indent="0">
              <a:buNone/>
              <a:defRPr sz="1015"/>
            </a:lvl6pPr>
            <a:lvl7pPr marL="1543050" indent="0">
              <a:buNone/>
              <a:defRPr sz="1015"/>
            </a:lvl7pPr>
            <a:lvl8pPr marL="1800225" indent="0">
              <a:buNone/>
              <a:defRPr sz="1015"/>
            </a:lvl8pPr>
            <a:lvl9pPr marL="2057400" indent="0">
              <a:buNone/>
              <a:defRPr sz="1015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034"/>
            <a:ext cx="3655181" cy="264321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3829"/>
            <a:ext cx="3673182" cy="617934"/>
          </a:xfrm>
        </p:spPr>
        <p:txBody>
          <a:bodyPr anchor="ctr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5"/>
            </a:lvl4pPr>
            <a:lvl5pPr marL="1028700" indent="0">
              <a:buNone/>
              <a:defRPr sz="1015"/>
            </a:lvl5pPr>
            <a:lvl6pPr marL="1285875" indent="0">
              <a:buNone/>
              <a:defRPr sz="1015"/>
            </a:lvl6pPr>
            <a:lvl7pPr marL="1543050" indent="0">
              <a:buNone/>
              <a:defRPr sz="1015"/>
            </a:lvl7pPr>
            <a:lvl8pPr marL="1800225" indent="0">
              <a:buNone/>
              <a:defRPr sz="1015"/>
            </a:lvl8pPr>
            <a:lvl9pPr marL="2057400" indent="0">
              <a:buNone/>
              <a:defRPr sz="1015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034"/>
            <a:ext cx="3673182" cy="264321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灯片编号占位符 1029"/>
          <p:cNvSpPr>
            <a:spLocks noGrp="1" noChangeArrowheads="1"/>
          </p:cNvSpPr>
          <p:nvPr>
            <p:ph type="sldNum" sz="quarter" idx="1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SzPct val="100000"/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8" name="日期占位符 1027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页脚占位符 1028"/>
          <p:cNvSpPr>
            <a:spLocks noGrp="1" noChangeArrowheads="1"/>
          </p:cNvSpPr>
          <p:nvPr>
            <p:ph type="ftr" sz="quarter" idx="1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85725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7" name="灯片编号占位符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SzPct val="100000"/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8" name="日期占位符 10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页脚占位符 10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10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10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SzPct val="100000"/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90"/>
            </a:lvl2pPr>
            <a:lvl3pPr marL="514350" indent="0">
              <a:buNone/>
              <a:defRPr sz="675"/>
            </a:lvl3pPr>
            <a:lvl4pPr marL="771525" indent="0">
              <a:buNone/>
              <a:defRPr sz="565"/>
            </a:lvl4pPr>
            <a:lvl5pPr marL="1028700" indent="0">
              <a:buNone/>
              <a:defRPr sz="565"/>
            </a:lvl5pPr>
            <a:lvl6pPr marL="1285875" indent="0">
              <a:buNone/>
              <a:defRPr sz="565"/>
            </a:lvl6pPr>
            <a:lvl7pPr marL="1543050" indent="0">
              <a:buNone/>
              <a:defRPr sz="565"/>
            </a:lvl7pPr>
            <a:lvl8pPr marL="1800225" indent="0">
              <a:buNone/>
              <a:defRPr sz="565"/>
            </a:lvl8pPr>
            <a:lvl9pPr marL="2057400" indent="0">
              <a:buNone/>
              <a:defRPr sz="565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7" name="灯片编号占位符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SzPct val="100000"/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8" name="日期占位符 1027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页脚占位符 10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3124012" cy="120015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01"/>
            <a:ext cx="4629150" cy="4052888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3124012" cy="2858691"/>
          </a:xfrm>
        </p:spPr>
        <p:txBody>
          <a:bodyPr/>
          <a:lstStyle>
            <a:lvl1pPr marL="0" indent="0">
              <a:buNone/>
              <a:defRPr sz="1125"/>
            </a:lvl1pPr>
            <a:lvl2pPr marL="257175" indent="0">
              <a:buNone/>
              <a:defRPr sz="1015"/>
            </a:lvl2pPr>
            <a:lvl3pPr marL="514350" indent="0">
              <a:buNone/>
              <a:defRPr sz="900"/>
            </a:lvl3pPr>
            <a:lvl4pPr marL="771525" indent="0">
              <a:buNone/>
              <a:defRPr sz="790"/>
            </a:lvl4pPr>
            <a:lvl5pPr marL="1028700" indent="0">
              <a:buNone/>
              <a:defRPr sz="790"/>
            </a:lvl5pPr>
            <a:lvl6pPr marL="1285875" indent="0">
              <a:buNone/>
              <a:defRPr sz="790"/>
            </a:lvl6pPr>
            <a:lvl7pPr marL="1543050" indent="0">
              <a:buNone/>
              <a:defRPr sz="790"/>
            </a:lvl7pPr>
            <a:lvl8pPr marL="1800225" indent="0">
              <a:buNone/>
              <a:defRPr sz="790"/>
            </a:lvl8pPr>
            <a:lvl9pPr marL="2057400" indent="0">
              <a:buNone/>
              <a:defRPr sz="79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7" name="灯片编号占位符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SzPct val="100000"/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8" name="日期占位符 1027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页脚占位符 10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85725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1485900"/>
            <a:ext cx="7772400" cy="308610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灯片编号占位符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SzPct val="100000"/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8" name="日期占位符 10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页脚占位符 10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716657" cy="411480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灯片编号占位符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SzPct val="100000"/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8" name="日期占位符 10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页脚占位符 10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5_标题幻灯片">
    <p:bg>
      <p:bgPr>
        <a:blipFill rotWithShape="0">
          <a:blip r:embed="rId2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3"/>
          <p:cNvSpPr/>
          <p:nvPr/>
        </p:nvSpPr>
        <p:spPr>
          <a:xfrm rot="6240000" flipH="1">
            <a:off x="7054850" y="3175397"/>
            <a:ext cx="877888" cy="878681"/>
          </a:xfrm>
          <a:prstGeom prst="rect">
            <a:avLst/>
          </a:prstGeom>
          <a:solidFill>
            <a:srgbClr val="AAE2CA">
              <a:alpha val="50195"/>
            </a:srgbClr>
          </a:solidFill>
          <a:ln w="12700">
            <a:noFill/>
          </a:ln>
        </p:spPr>
        <p:txBody>
          <a:bodyPr anchor="ctr"/>
          <a:p>
            <a:pPr lvl="0" algn="ctr" eaLnBrk="1" hangingPunct="1"/>
            <a:endParaRPr lang="zh-CN" altLang="en-US" sz="135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5" name="矩形 5"/>
          <p:cNvSpPr/>
          <p:nvPr/>
        </p:nvSpPr>
        <p:spPr>
          <a:xfrm rot="-2520000" flipH="1">
            <a:off x="7566025" y="4580335"/>
            <a:ext cx="141288" cy="140494"/>
          </a:xfrm>
          <a:prstGeom prst="rect">
            <a:avLst/>
          </a:prstGeom>
          <a:solidFill>
            <a:srgbClr val="FFFFFF">
              <a:alpha val="50195"/>
            </a:srgbClr>
          </a:solidFill>
          <a:ln w="12700">
            <a:noFill/>
          </a:ln>
        </p:spPr>
        <p:txBody>
          <a:bodyPr anchor="ctr"/>
          <a:p>
            <a:pPr lvl="0" algn="ctr" eaLnBrk="1" hangingPunct="1"/>
            <a:endParaRPr lang="zh-CN" altLang="en-US" sz="135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6" name="矩形 6"/>
          <p:cNvSpPr/>
          <p:nvPr/>
        </p:nvSpPr>
        <p:spPr>
          <a:xfrm rot="1020000" flipH="1">
            <a:off x="7878763" y="4216004"/>
            <a:ext cx="355600" cy="354806"/>
          </a:xfrm>
          <a:prstGeom prst="rect">
            <a:avLst/>
          </a:prstGeom>
          <a:solidFill>
            <a:srgbClr val="AAE2CA">
              <a:alpha val="50195"/>
            </a:srgbClr>
          </a:solidFill>
          <a:ln w="12700">
            <a:noFill/>
          </a:ln>
        </p:spPr>
        <p:txBody>
          <a:bodyPr anchor="ctr"/>
          <a:p>
            <a:pPr lvl="0" algn="ctr" eaLnBrk="1" hangingPunct="1"/>
            <a:endParaRPr lang="zh-CN" altLang="en-US" sz="135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" name="矩形 7"/>
          <p:cNvSpPr/>
          <p:nvPr/>
        </p:nvSpPr>
        <p:spPr>
          <a:xfrm rot="-2340000" flipH="1">
            <a:off x="7634288" y="4266010"/>
            <a:ext cx="168275" cy="167878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noFill/>
          </a:ln>
        </p:spPr>
        <p:txBody>
          <a:bodyPr anchor="ctr"/>
          <a:p>
            <a:pPr lvl="0" algn="ctr" eaLnBrk="1" hangingPunct="1"/>
            <a:endParaRPr lang="zh-CN" altLang="en-US" sz="135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8" name="矩形 8"/>
          <p:cNvSpPr/>
          <p:nvPr/>
        </p:nvSpPr>
        <p:spPr>
          <a:xfrm rot="-1920000" flipH="1">
            <a:off x="8374063" y="4944666"/>
            <a:ext cx="358775" cy="358378"/>
          </a:xfrm>
          <a:prstGeom prst="rect">
            <a:avLst/>
          </a:prstGeom>
          <a:solidFill>
            <a:srgbClr val="000000">
              <a:alpha val="50195"/>
            </a:srgbClr>
          </a:solidFill>
          <a:ln w="12700">
            <a:noFill/>
          </a:ln>
        </p:spPr>
        <p:txBody>
          <a:bodyPr anchor="ctr"/>
          <a:p>
            <a:pPr lvl="0" algn="ctr" eaLnBrk="1" hangingPunct="1"/>
            <a:endParaRPr lang="zh-CN" altLang="en-US" sz="135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9" name="矩形 1"/>
          <p:cNvSpPr/>
          <p:nvPr/>
        </p:nvSpPr>
        <p:spPr>
          <a:xfrm rot="1740000" flipH="1">
            <a:off x="8653463" y="1994297"/>
            <a:ext cx="503237" cy="502444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noFill/>
          </a:ln>
        </p:spPr>
        <p:txBody>
          <a:bodyPr anchor="ctr"/>
          <a:p>
            <a:pPr lvl="0" algn="ctr" eaLnBrk="1" hangingPunct="1"/>
            <a:endParaRPr lang="zh-CN" altLang="en-US" sz="135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0" name="矩形 2"/>
          <p:cNvSpPr/>
          <p:nvPr/>
        </p:nvSpPr>
        <p:spPr>
          <a:xfrm rot="1020000" flipH="1">
            <a:off x="8304213" y="4061222"/>
            <a:ext cx="995362" cy="994172"/>
          </a:xfrm>
          <a:prstGeom prst="rect">
            <a:avLst/>
          </a:prstGeom>
          <a:solidFill>
            <a:srgbClr val="AAE2CA">
              <a:alpha val="50195"/>
            </a:srgbClr>
          </a:solidFill>
          <a:ln w="12700">
            <a:noFill/>
          </a:ln>
        </p:spPr>
        <p:txBody>
          <a:bodyPr anchor="ctr"/>
          <a:p>
            <a:pPr lvl="0" algn="ctr" eaLnBrk="1" hangingPunct="1"/>
            <a:endParaRPr lang="zh-CN" altLang="en-US" sz="135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1" name="矩形 4"/>
          <p:cNvSpPr/>
          <p:nvPr/>
        </p:nvSpPr>
        <p:spPr>
          <a:xfrm rot="3060000" flipH="1">
            <a:off x="7648575" y="2689622"/>
            <a:ext cx="1470025" cy="1468040"/>
          </a:xfrm>
          <a:prstGeom prst="rect">
            <a:avLst/>
          </a:prstGeom>
          <a:solidFill>
            <a:srgbClr val="FFFFFF">
              <a:alpha val="50195"/>
            </a:srgbClr>
          </a:solidFill>
          <a:ln w="12700">
            <a:noFill/>
          </a:ln>
        </p:spPr>
        <p:txBody>
          <a:bodyPr anchor="ctr"/>
          <a:p>
            <a:pPr lvl="0" algn="ctr" eaLnBrk="1" hangingPunct="1"/>
            <a:endParaRPr lang="zh-CN" altLang="en-US" sz="135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2" name="矩形 9"/>
          <p:cNvSpPr/>
          <p:nvPr/>
        </p:nvSpPr>
        <p:spPr>
          <a:xfrm rot="4200000" flipH="1">
            <a:off x="6716713" y="4096941"/>
            <a:ext cx="152400" cy="152400"/>
          </a:xfrm>
          <a:prstGeom prst="rect">
            <a:avLst/>
          </a:prstGeom>
          <a:solidFill>
            <a:srgbClr val="000000">
              <a:alpha val="50195"/>
            </a:srgbClr>
          </a:solidFill>
          <a:ln w="12700">
            <a:noFill/>
          </a:ln>
        </p:spPr>
        <p:txBody>
          <a:bodyPr anchor="ctr"/>
          <a:p>
            <a:pPr lvl="0" algn="ctr" eaLnBrk="1" hangingPunct="1"/>
            <a:endParaRPr lang="zh-CN" altLang="en-US" sz="135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3" name="矩形 10"/>
          <p:cNvSpPr/>
          <p:nvPr/>
        </p:nvSpPr>
        <p:spPr>
          <a:xfrm rot="1860000" flipH="1">
            <a:off x="7812088" y="4789885"/>
            <a:ext cx="501650" cy="502444"/>
          </a:xfrm>
          <a:prstGeom prst="rect">
            <a:avLst/>
          </a:prstGeom>
          <a:solidFill>
            <a:srgbClr val="FFFFFF">
              <a:alpha val="50195"/>
            </a:srgbClr>
          </a:solidFill>
          <a:ln w="12700">
            <a:noFill/>
          </a:ln>
        </p:spPr>
        <p:txBody>
          <a:bodyPr anchor="ctr"/>
          <a:p>
            <a:pPr lvl="0" algn="ctr" eaLnBrk="1" hangingPunct="1"/>
            <a:endParaRPr lang="zh-CN" altLang="en-US" sz="135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4" name="矩形 11"/>
          <p:cNvSpPr/>
          <p:nvPr/>
        </p:nvSpPr>
        <p:spPr>
          <a:xfrm rot="1740000" flipH="1">
            <a:off x="7539038" y="2424113"/>
            <a:ext cx="246062" cy="247650"/>
          </a:xfrm>
          <a:prstGeom prst="rect">
            <a:avLst/>
          </a:prstGeom>
          <a:solidFill>
            <a:schemeClr val="accent1">
              <a:alpha val="50195"/>
            </a:schemeClr>
          </a:solidFill>
          <a:ln w="12700">
            <a:noFill/>
          </a:ln>
        </p:spPr>
        <p:txBody>
          <a:bodyPr anchor="ctr"/>
          <a:p>
            <a:pPr lvl="0" algn="ctr" eaLnBrk="1" hangingPunct="1"/>
            <a:endParaRPr lang="zh-CN" altLang="en-US" sz="1350" dirty="0">
              <a:solidFill>
                <a:srgbClr val="FFFFFF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3325" name="Picture 13" descr="湖北猎豹图书文化有限公司logo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61363" y="85725"/>
            <a:ext cx="566737" cy="60126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6" name="Picture 16" descr="timg?image&amp;quality=80&amp;size=b9999_10000&amp;sec=1514455248577&amp;di=17a6aee7f6970fc09f61a1489a9c9b1a&amp;imgtype=0&amp;src=http%3A%2F%2Fpic2"/>
          <p:cNvPicPr>
            <a:picLocks noChangeAspect="1"/>
          </p:cNvPicPr>
          <p:nvPr/>
        </p:nvPicPr>
        <p:blipFill>
          <a:blip r:embed="rId4"/>
          <a:srcRect b="5328"/>
          <a:stretch>
            <a:fillRect/>
          </a:stretch>
        </p:blipFill>
        <p:spPr>
          <a:xfrm>
            <a:off x="422275" y="4006454"/>
            <a:ext cx="850900" cy="85486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251858" y="177702"/>
            <a:ext cx="4201025" cy="397177"/>
          </a:xfrm>
          <a:prstGeom prst="rect">
            <a:avLst/>
          </a:prstGeom>
          <a:ln w="12700" cmpd="sng">
            <a:noFill/>
          </a:ln>
        </p:spPr>
        <p:txBody>
          <a:bodyPr anchor="ctr"/>
          <a:lstStyle>
            <a:lvl1pPr marL="0" indent="0" algn="l">
              <a:buNone/>
              <a:defRPr sz="135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20" name="灯片编号占位符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p>
            <a:pPr algn="r">
              <a:buSzPct val="100000"/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  <p:sp>
        <p:nvSpPr>
          <p:cNvPr id="21" name="日期占位符 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页脚占位符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3375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9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5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3375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5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3829"/>
            <a:ext cx="3655181" cy="617934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5"/>
            </a:lvl4pPr>
            <a:lvl5pPr marL="1028700" indent="0">
              <a:buNone/>
              <a:defRPr sz="1015"/>
            </a:lvl5pPr>
            <a:lvl6pPr marL="1285875" indent="0">
              <a:buNone/>
              <a:defRPr sz="1015"/>
            </a:lvl6pPr>
            <a:lvl7pPr marL="1543050" indent="0">
              <a:buNone/>
              <a:defRPr sz="1015"/>
            </a:lvl7pPr>
            <a:lvl8pPr marL="1800225" indent="0">
              <a:buNone/>
              <a:defRPr sz="1015"/>
            </a:lvl8pPr>
            <a:lvl9pPr marL="2057400" indent="0">
              <a:buNone/>
              <a:defRPr sz="1015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034"/>
            <a:ext cx="3655181" cy="26432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3829"/>
            <a:ext cx="3673182" cy="617934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1575"/>
            </a:lvl1pPr>
            <a:lvl2pPr marL="257175" indent="0">
              <a:buNone/>
              <a:defRPr sz="1350"/>
            </a:lvl2pPr>
            <a:lvl3pPr marL="514350" indent="0">
              <a:buNone/>
              <a:defRPr sz="1125"/>
            </a:lvl3pPr>
            <a:lvl4pPr marL="771525" indent="0">
              <a:buNone/>
              <a:defRPr sz="1015"/>
            </a:lvl4pPr>
            <a:lvl5pPr marL="1028700" indent="0">
              <a:buNone/>
              <a:defRPr sz="1015"/>
            </a:lvl5pPr>
            <a:lvl6pPr marL="1285875" indent="0">
              <a:buNone/>
              <a:defRPr sz="1015"/>
            </a:lvl6pPr>
            <a:lvl7pPr marL="1543050" indent="0">
              <a:buNone/>
              <a:defRPr sz="1015"/>
            </a:lvl7pPr>
            <a:lvl8pPr marL="1800225" indent="0">
              <a:buNone/>
              <a:defRPr sz="1015"/>
            </a:lvl8pPr>
            <a:lvl9pPr marL="2057400" indent="0">
              <a:buNone/>
              <a:defRPr sz="1015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034"/>
            <a:ext cx="3673182" cy="26432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</p:spTree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90"/>
            </a:lvl2pPr>
            <a:lvl3pPr marL="514350" indent="0">
              <a:buNone/>
              <a:defRPr sz="675"/>
            </a:lvl3pPr>
            <a:lvl4pPr marL="771525" indent="0">
              <a:buNone/>
              <a:defRPr sz="565"/>
            </a:lvl4pPr>
            <a:lvl5pPr marL="1028700" indent="0">
              <a:buNone/>
              <a:defRPr sz="565"/>
            </a:lvl5pPr>
            <a:lvl6pPr marL="1285875" indent="0">
              <a:buNone/>
              <a:defRPr sz="565"/>
            </a:lvl6pPr>
            <a:lvl7pPr marL="1543050" indent="0">
              <a:buNone/>
              <a:defRPr sz="565"/>
            </a:lvl7pPr>
            <a:lvl8pPr marL="1800225" indent="0">
              <a:buNone/>
              <a:defRPr sz="565"/>
            </a:lvl8pPr>
            <a:lvl9pPr marL="2057400" indent="0">
              <a:buNone/>
              <a:defRPr sz="565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3124012" cy="1200150"/>
          </a:xfrm>
          <a:prstGeom prst="rect">
            <a:avLst/>
          </a:prstGeo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01"/>
            <a:ext cx="4629150" cy="40528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3124012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25"/>
            </a:lvl1pPr>
            <a:lvl2pPr marL="257175" indent="0">
              <a:buNone/>
              <a:defRPr sz="1015"/>
            </a:lvl2pPr>
            <a:lvl3pPr marL="514350" indent="0">
              <a:buNone/>
              <a:defRPr sz="900"/>
            </a:lvl3pPr>
            <a:lvl4pPr marL="771525" indent="0">
              <a:buNone/>
              <a:defRPr sz="790"/>
            </a:lvl4pPr>
            <a:lvl5pPr marL="1028700" indent="0">
              <a:buNone/>
              <a:defRPr sz="790"/>
            </a:lvl5pPr>
            <a:lvl6pPr marL="1285875" indent="0">
              <a:buNone/>
              <a:defRPr sz="790"/>
            </a:lvl6pPr>
            <a:lvl7pPr marL="1543050" indent="0">
              <a:buNone/>
              <a:defRPr sz="790"/>
            </a:lvl7pPr>
            <a:lvl8pPr marL="1800225" indent="0">
              <a:buNone/>
              <a:defRPr sz="790"/>
            </a:lvl8pPr>
            <a:lvl9pPr marL="2057400" indent="0">
              <a:buNone/>
              <a:defRPr sz="79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</p:spTree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1.xml"/><Relationship Id="rId8" Type="http://schemas.openxmlformats.org/officeDocument/2006/relationships/slideLayout" Target="../slideLayouts/slideLayout10.xml"/><Relationship Id="rId7" Type="http://schemas.openxmlformats.org/officeDocument/2006/relationships/slideLayout" Target="../slideLayouts/slideLayout9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Relationship Id="rId3" Type="http://schemas.openxmlformats.org/officeDocument/2006/relationships/slideLayout" Target="../slideLayouts/slideLayout5.xml"/><Relationship Id="rId2" Type="http://schemas.openxmlformats.org/officeDocument/2006/relationships/slideLayout" Target="../slideLayouts/slideLayout4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2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3.xml"/><Relationship Id="rId8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4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+mn-ea"/>
          <a:cs typeface="+mn-cs"/>
        </a:defRPr>
      </a:lvl1pPr>
      <a:lvl2pPr marL="457200" algn="l" rtl="0" eaLnBrk="0" fontAlgn="base" hangingPunct="0">
        <a:spcBef>
          <a:spcPct val="20000"/>
        </a:spcBef>
        <a:spcAft>
          <a:spcPct val="0"/>
        </a:spcAft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0" fontAlgn="base" hangingPunct="0">
        <a:spcBef>
          <a:spcPct val="20000"/>
        </a:spcBef>
        <a:spcAft>
          <a:spcPct val="0"/>
        </a:spcAft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0" fontAlgn="base" hangingPunct="0">
        <a:spcBef>
          <a:spcPct val="20000"/>
        </a:spcBef>
        <a:spcAft>
          <a:spcPct val="0"/>
        </a:spcAft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0" fontAlgn="base" hangingPunct="0">
        <a:spcBef>
          <a:spcPct val="20000"/>
        </a:spcBef>
        <a:spcAft>
          <a:spcPct val="0"/>
        </a:spcAft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2400" b="1" kern="1200">
          <a:solidFill>
            <a:schemeClr val="tx1"/>
          </a:solidFill>
          <a:latin typeface="+mj-lt"/>
          <a:ea typeface="+mn-ea"/>
          <a:cs typeface="+mn-cs"/>
        </a:defRPr>
      </a:lvl1pPr>
      <a:lvl2pPr marL="457200" algn="l" rtl="0" eaLnBrk="0" fontAlgn="base" hangingPunct="0">
        <a:spcBef>
          <a:spcPct val="20000"/>
        </a:spcBef>
        <a:spcAft>
          <a:spcPct val="0"/>
        </a:spcAft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0" fontAlgn="base" hangingPunct="0">
        <a:spcBef>
          <a:spcPct val="20000"/>
        </a:spcBef>
        <a:spcAft>
          <a:spcPct val="0"/>
        </a:spcAft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0" fontAlgn="base" hangingPunct="0">
        <a:spcBef>
          <a:spcPct val="20000"/>
        </a:spcBef>
        <a:spcAft>
          <a:spcPct val="0"/>
        </a:spcAft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0" fontAlgn="base" hangingPunct="0">
        <a:spcBef>
          <a:spcPct val="20000"/>
        </a:spcBef>
        <a:spcAft>
          <a:spcPct val="0"/>
        </a:spcAft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8572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85800" y="1485900"/>
            <a:ext cx="7772400" cy="30861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05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页脚占位符 10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05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00000"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灯片编号占位符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050"/>
            </a:lvl1pPr>
          </a:lstStyle>
          <a:p>
            <a:pPr lvl="0" eaLnBrk="1" hangingPunct="1">
              <a:buSzPct val="100000"/>
              <a:buNone/>
            </a:pPr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buSzPct val="100000"/>
        <a:defRPr sz="3300" kern="12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buSzPct val="100000"/>
        <a:defRPr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257175" indent="-257175" algn="l" rtl="0" eaLnBrk="0" fontAlgn="base" hangingPunct="0">
        <a:spcBef>
          <a:spcPct val="15000"/>
        </a:spcBef>
        <a:spcAft>
          <a:spcPct val="0"/>
        </a:spcAft>
        <a:buSzPct val="10000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3995" algn="l" rtl="0" eaLnBrk="0" fontAlgn="base" hangingPunct="0">
        <a:spcBef>
          <a:spcPct val="15000"/>
        </a:spcBef>
        <a:spcAft>
          <a:spcPct val="0"/>
        </a:spcAft>
        <a:buSzPct val="10000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1450" algn="l" rtl="0" eaLnBrk="0" fontAlgn="base" hangingPunct="0">
        <a:spcBef>
          <a:spcPct val="15000"/>
        </a:spcBef>
        <a:spcAft>
          <a:spcPct val="0"/>
        </a:spcAft>
        <a:buSzPct val="10000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1450" algn="l" rtl="0" eaLnBrk="0" fontAlgn="base" hangingPunct="0">
        <a:spcBef>
          <a:spcPct val="15000"/>
        </a:spcBef>
        <a:spcAft>
          <a:spcPct val="0"/>
        </a:spcAft>
        <a:buSzPct val="10000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lvl="4" indent="-171450" algn="l" rtl="0" eaLnBrk="0" fontAlgn="base" hangingPunct="0">
        <a:spcBef>
          <a:spcPct val="15000"/>
        </a:spcBef>
        <a:spcAft>
          <a:spcPct val="0"/>
        </a:spcAft>
        <a:buSzPct val="10000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lvl="5" indent="-171450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8850" lvl="6" indent="-171450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1750" lvl="7" indent="-171450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4650" lvl="8" indent="-171450" algn="l" defTabSz="685800" rtl="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2pPr>
      <a:lvl3pPr marL="685800" lvl="2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3pPr>
      <a:lvl4pPr marL="1028700" lvl="3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4pPr>
      <a:lvl5pPr marL="1371600" lvl="4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5pPr>
      <a:lvl6pPr marL="1714500" lvl="5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6pPr>
      <a:lvl7pPr marL="2057400" lvl="6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7pPr>
      <a:lvl8pPr marL="2400300" lvl="7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8pPr>
      <a:lvl9pPr marL="2743200" lvl="8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Times New Roman" panose="02020603050405020304" pitchFamily="18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ransition/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defRPr sz="3300" kern="12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257175" indent="-255905" algn="l" rtl="0" eaLnBrk="0" fontAlgn="base" hangingPunct="0">
        <a:spcBef>
          <a:spcPct val="15000"/>
        </a:spcBef>
        <a:spcAft>
          <a:spcPct val="0"/>
        </a:spcAft>
        <a:buSzPct val="10000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530" lvl="1" indent="-213360" algn="l" rtl="0" eaLnBrk="0" fontAlgn="base" hangingPunct="0">
        <a:spcBef>
          <a:spcPct val="15000"/>
        </a:spcBef>
        <a:spcAft>
          <a:spcPct val="0"/>
        </a:spcAft>
        <a:buSzPct val="10000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lvl="2" indent="-170180" algn="l" rtl="0" eaLnBrk="0" fontAlgn="base" hangingPunct="0">
        <a:spcBef>
          <a:spcPct val="15000"/>
        </a:spcBef>
        <a:spcAft>
          <a:spcPct val="0"/>
        </a:spcAft>
        <a:buSzPct val="10000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lvl="3" indent="-170180" algn="l" rtl="0" eaLnBrk="0" fontAlgn="base" hangingPunct="0">
        <a:spcBef>
          <a:spcPct val="15000"/>
        </a:spcBef>
        <a:spcAft>
          <a:spcPct val="0"/>
        </a:spcAft>
        <a:buSzPct val="10000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lvl="4" indent="-170180" algn="l" rtl="0" eaLnBrk="0" fontAlgn="base" hangingPunct="0">
        <a:spcBef>
          <a:spcPct val="15000"/>
        </a:spcBef>
        <a:spcAft>
          <a:spcPct val="0"/>
        </a:spcAft>
        <a:buSzPct val="10000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lvl="5" indent="-17081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228850" lvl="6" indent="-17081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71750" lvl="7" indent="-17081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14650" lvl="8" indent="-170815" algn="l" defTabSz="685800" eaLnBrk="1" fontAlgn="base" latinLnBrk="0" hangingPunct="1">
        <a:lnSpc>
          <a:spcPct val="100000"/>
        </a:lnSpc>
        <a:spcBef>
          <a:spcPct val="15000"/>
        </a:spcBef>
        <a:spcAft>
          <a:spcPct val="0"/>
        </a:spcAft>
        <a:buChar char="»"/>
        <a:defRPr sz="15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6858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35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42900" lvl="1" indent="0" algn="l" defTabSz="51435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0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685800" lvl="2" indent="0" algn="l" defTabSz="51435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0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028700" lvl="3" indent="0" algn="l" defTabSz="51435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0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371600" lvl="4" indent="0" algn="l" defTabSz="51435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0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14500" lvl="5" indent="0" algn="l" defTabSz="51435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0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057400" lvl="6" indent="0" algn="l" defTabSz="51435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0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400300" lvl="7" indent="0" algn="l" defTabSz="51435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0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743200" lvl="8" indent="0" algn="l" defTabSz="51435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015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0" Type="http://schemas.openxmlformats.org/officeDocument/2006/relationships/slideLayout" Target="../slideLayouts/slideLayout9.xml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9.xml"/><Relationship Id="rId6" Type="http://schemas.openxmlformats.org/officeDocument/2006/relationships/tags" Target="../tags/tag13.xml"/><Relationship Id="rId5" Type="http://schemas.openxmlformats.org/officeDocument/2006/relationships/tags" Target="../tags/tag12.xml"/><Relationship Id="rId4" Type="http://schemas.openxmlformats.org/officeDocument/2006/relationships/tags" Target="../tags/tag11.xml"/><Relationship Id="rId3" Type="http://schemas.openxmlformats.org/officeDocument/2006/relationships/tags" Target="../tags/tag10.xml"/><Relationship Id="rId2" Type="http://schemas.openxmlformats.org/officeDocument/2006/relationships/tags" Target="../tags/tag9.xml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9.xml"/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image" Target="../media/image11.png"/><Relationship Id="rId2" Type="http://schemas.openxmlformats.org/officeDocument/2006/relationships/tags" Target="../tags/tag17.xml"/><Relationship Id="rId1" Type="http://schemas.openxmlformats.org/officeDocument/2006/relationships/tags" Target="../tags/tag1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" name="矩形 6"/>
          <p:cNvSpPr/>
          <p:nvPr/>
        </p:nvSpPr>
        <p:spPr>
          <a:xfrm>
            <a:off x="0" y="2808288"/>
            <a:ext cx="9144000" cy="842963"/>
          </a:xfrm>
          <a:prstGeom prst="rect">
            <a:avLst/>
          </a:prstGeom>
          <a:solidFill>
            <a:srgbClr val="FFFFFF">
              <a:alpha val="3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2754313"/>
            <a:ext cx="9144000" cy="14430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6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3800" y="195263"/>
            <a:ext cx="4395788" cy="652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7" name="TextBox 5"/>
          <p:cNvSpPr txBox="1"/>
          <p:nvPr/>
        </p:nvSpPr>
        <p:spPr>
          <a:xfrm>
            <a:off x="1979613" y="2808288"/>
            <a:ext cx="5329237" cy="769937"/>
          </a:xfrm>
          <a:prstGeom prst="rect">
            <a:avLst/>
          </a:prstGeom>
          <a:noFill/>
          <a:ln w="12700">
            <a:noFill/>
          </a:ln>
        </p:spPr>
        <p:txBody>
          <a:bodyPr/>
          <a:p>
            <a:pPr algn="ctr" eaLnBrk="1" hangingPunct="1"/>
            <a:r>
              <a:rPr lang="en-US" altLang="zh-CN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9 </a:t>
            </a:r>
            <a:r>
              <a:rPr lang="zh-CN" altLang="en-US" sz="4400" b="1" dirty="0">
                <a:latin typeface="楷体" panose="02010609060101010101" pitchFamily="49" charset="-122"/>
                <a:ea typeface="楷体" panose="02010609060101010101" pitchFamily="49" charset="-122"/>
              </a:rPr>
              <a:t>精神的三间小屋</a:t>
            </a:r>
            <a:endParaRPr lang="zh-CN" altLang="en-US" sz="4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5122" name="组合 2"/>
          <p:cNvGrpSpPr/>
          <p:nvPr/>
        </p:nvGrpSpPr>
        <p:grpSpPr>
          <a:xfrm>
            <a:off x="107950" y="63500"/>
            <a:ext cx="2446338" cy="923925"/>
            <a:chOff x="0" y="0"/>
            <a:chExt cx="3038475" cy="1011238"/>
          </a:xfrm>
        </p:grpSpPr>
        <p:pic>
          <p:nvPicPr>
            <p:cNvPr id="5124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25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pPr algn="ctr" eaLnBrk="1" hangingPunct="1"/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新课导入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468313" y="1420813"/>
            <a:ext cx="8337550" cy="32461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30000"/>
              </a:lnSpc>
              <a:spcBef>
                <a:spcPts val="1200"/>
              </a:spcBef>
            </a:pPr>
            <a:r>
              <a:rPr lang="zh-CN" altLang="en-US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    秋菊有佳色，裛yì露掇其英。汎fàn此忘忧物，远我遗世情。一觞虽独进，杯尽壶自倾。日入群动息，归鸟趋林鸣。啸傲东轩下，聊复得此生。</a:t>
            </a:r>
            <a:endParaRPr lang="en-US" altLang="zh-CN" sz="3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30000"/>
              </a:lnSpc>
              <a:spcBef>
                <a:spcPts val="1200"/>
              </a:spcBef>
            </a:pPr>
            <a:r>
              <a:rPr lang="zh-CN" altLang="en-US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（晋</a:t>
            </a:r>
            <a:r>
              <a:rPr lang="en-US" altLang="zh-CN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陶渊明</a:t>
            </a:r>
            <a:r>
              <a:rPr lang="en-US" altLang="zh-CN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饮酒</a:t>
            </a:r>
            <a:r>
              <a:rPr lang="en-US" altLang="zh-CN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其七</a:t>
            </a:r>
            <a:r>
              <a:rPr lang="en-US" altLang="zh-CN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3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0" end="6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charRg st="0" end="6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charRg st="65" end="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charRg st="65" end="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6350"/>
            <a:ext cx="9144000" cy="5143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71" name="文本框 34"/>
          <p:cNvSpPr txBox="1"/>
          <p:nvPr/>
        </p:nvSpPr>
        <p:spPr>
          <a:xfrm rot="-280097">
            <a:off x="3433763" y="12287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72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73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74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75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76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77" name="文本框 49"/>
          <p:cNvSpPr txBox="1"/>
          <p:nvPr/>
        </p:nvSpPr>
        <p:spPr>
          <a:xfrm rot="657351">
            <a:off x="5448300" y="133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78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79" name="文本框 51"/>
          <p:cNvSpPr txBox="1"/>
          <p:nvPr/>
        </p:nvSpPr>
        <p:spPr>
          <a:xfrm rot="-5350866">
            <a:off x="5980113" y="21764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80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81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82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83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84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85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86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87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88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89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90" name="文本框 32"/>
          <p:cNvSpPr txBox="1"/>
          <p:nvPr/>
        </p:nvSpPr>
        <p:spPr>
          <a:xfrm rot="1209897">
            <a:off x="1500188" y="28924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91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92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93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94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95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96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97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98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199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00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01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02" name="文本框 37"/>
          <p:cNvSpPr txBox="1"/>
          <p:nvPr/>
        </p:nvSpPr>
        <p:spPr>
          <a:xfrm rot="-170103">
            <a:off x="1243013" y="12779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03" name="文本框 38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04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05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06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07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08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09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10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11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12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13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14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15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16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17" name="文本框 49"/>
          <p:cNvSpPr txBox="1"/>
          <p:nvPr/>
        </p:nvSpPr>
        <p:spPr>
          <a:xfrm rot="-3180423">
            <a:off x="1963738" y="23241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18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19" name="文本框 51"/>
          <p:cNvSpPr txBox="1"/>
          <p:nvPr/>
        </p:nvSpPr>
        <p:spPr>
          <a:xfrm rot="1549510">
            <a:off x="7754938" y="21748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20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21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22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23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24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25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26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27" name="文本框 49"/>
          <p:cNvSpPr txBox="1"/>
          <p:nvPr/>
        </p:nvSpPr>
        <p:spPr>
          <a:xfrm rot="-1160763">
            <a:off x="7038975" y="2159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28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29" name="文本框 51"/>
          <p:cNvSpPr txBox="1"/>
          <p:nvPr/>
        </p:nvSpPr>
        <p:spPr>
          <a:xfrm rot="-1160763">
            <a:off x="7289800" y="2794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30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31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32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33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34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35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36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37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38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39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40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41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42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43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44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45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46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47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48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49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50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51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52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53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54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55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56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57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58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59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60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61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62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63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64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65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66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67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68" name="文本框 50"/>
          <p:cNvSpPr txBox="1"/>
          <p:nvPr/>
        </p:nvSpPr>
        <p:spPr>
          <a:xfrm rot="-1160763">
            <a:off x="7642225" y="38211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7269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grpSp>
        <p:nvGrpSpPr>
          <p:cNvPr id="7270" name="组合 2"/>
          <p:cNvGrpSpPr/>
          <p:nvPr/>
        </p:nvGrpSpPr>
        <p:grpSpPr>
          <a:xfrm>
            <a:off x="161925" y="114300"/>
            <a:ext cx="2446338" cy="923925"/>
            <a:chOff x="0" y="0"/>
            <a:chExt cx="3038475" cy="1011238"/>
          </a:xfrm>
        </p:grpSpPr>
        <p:pic>
          <p:nvPicPr>
            <p:cNvPr id="7272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273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pPr eaLnBrk="1" hangingPunct="1"/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学习目标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250825" y="1384300"/>
            <a:ext cx="8643938" cy="2678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品味文章优美的语言，把握作者主要观点。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重点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理解“精神的三间小屋”的深刻内涵，体会本文“以小见大”的精巧构思。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重点、难点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学会关注自己的心灵，构建自己的精神空间。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重点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26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charRg st="26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charRg st="69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charRg st="69" end="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8194" name="组合 2"/>
          <p:cNvGrpSpPr/>
          <p:nvPr/>
        </p:nvGrpSpPr>
        <p:grpSpPr>
          <a:xfrm>
            <a:off x="161925" y="114300"/>
            <a:ext cx="2446338" cy="923925"/>
            <a:chOff x="0" y="0"/>
            <a:chExt cx="3038475" cy="1011238"/>
          </a:xfrm>
        </p:grpSpPr>
        <p:pic>
          <p:nvPicPr>
            <p:cNvPr id="8196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197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pPr eaLnBrk="1" hangingPunct="1"/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作者名片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6147" name="矩形 1"/>
          <p:cNvSpPr/>
          <p:nvPr/>
        </p:nvSpPr>
        <p:spPr>
          <a:xfrm>
            <a:off x="463550" y="1203325"/>
            <a:ext cx="8316913" cy="3195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毕淑敏，祖籍山东，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1952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年生于新疆伊宁。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17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岁赴西藏高原阿里地区当兵，在海拔五千米的高原部队服役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11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年。从医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20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多年后，开始专业写作。主要有中、短篇小说集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女人之约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昆仑殇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预约死亡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，散文集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素面朝天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提醒幸福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保持惊奇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，长篇小说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红处方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等。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43" name="文本框 34"/>
          <p:cNvSpPr txBox="1"/>
          <p:nvPr/>
        </p:nvSpPr>
        <p:spPr>
          <a:xfrm rot="-280097">
            <a:off x="3433763" y="12287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44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45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46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47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48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49" name="文本框 49"/>
          <p:cNvSpPr txBox="1"/>
          <p:nvPr/>
        </p:nvSpPr>
        <p:spPr>
          <a:xfrm rot="657351">
            <a:off x="5448300" y="133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50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51" name="文本框 51"/>
          <p:cNvSpPr txBox="1"/>
          <p:nvPr/>
        </p:nvSpPr>
        <p:spPr>
          <a:xfrm rot="-5350866">
            <a:off x="5980113" y="21764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52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53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54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55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56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57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58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59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60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61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62" name="文本框 32"/>
          <p:cNvSpPr txBox="1"/>
          <p:nvPr/>
        </p:nvSpPr>
        <p:spPr>
          <a:xfrm rot="1209897">
            <a:off x="1500188" y="28924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63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64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65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66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67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68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69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70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71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72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73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74" name="文本框 56"/>
          <p:cNvSpPr txBox="1"/>
          <p:nvPr/>
        </p:nvSpPr>
        <p:spPr>
          <a:xfrm rot="-170103">
            <a:off x="1243013" y="12779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75" name="文本框 57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76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77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78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79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80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81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82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83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84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85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86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87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88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89" name="文本框 49"/>
          <p:cNvSpPr txBox="1"/>
          <p:nvPr/>
        </p:nvSpPr>
        <p:spPr>
          <a:xfrm rot="-3180423">
            <a:off x="1963738" y="23241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90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91" name="文本框 51"/>
          <p:cNvSpPr txBox="1"/>
          <p:nvPr/>
        </p:nvSpPr>
        <p:spPr>
          <a:xfrm rot="1549510">
            <a:off x="7754938" y="21748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92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93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94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95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96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97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98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299" name="文本框 49"/>
          <p:cNvSpPr txBox="1"/>
          <p:nvPr/>
        </p:nvSpPr>
        <p:spPr>
          <a:xfrm rot="-1160763">
            <a:off x="7038975" y="2159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00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01" name="文本框 51"/>
          <p:cNvSpPr txBox="1"/>
          <p:nvPr/>
        </p:nvSpPr>
        <p:spPr>
          <a:xfrm rot="-1160763">
            <a:off x="7289800" y="2794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02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03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04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05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06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07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08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09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10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11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12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13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14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15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16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17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18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19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20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21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22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23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24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25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26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27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28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29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30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31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32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33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34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35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36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37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38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39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40" name="文本框 50"/>
          <p:cNvSpPr txBox="1"/>
          <p:nvPr/>
        </p:nvSpPr>
        <p:spPr>
          <a:xfrm rot="-1160763">
            <a:off x="7642225" y="38211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41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10342" name="TextBox 5"/>
          <p:cNvSpPr txBox="1"/>
          <p:nvPr/>
        </p:nvSpPr>
        <p:spPr>
          <a:xfrm>
            <a:off x="576263" y="1058863"/>
            <a:ext cx="8799512" cy="39703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广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袤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   积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攒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   宽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宥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游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   惊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骇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濡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养（    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麾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下（    ） 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嘟囔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   ）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坍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塌（    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灰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烬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   窗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棂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   轻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觑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赘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生物（    ）  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间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不容发（    ）自惭形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秽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抽丝剥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茧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鸠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占鹊巢（    ）相得益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彰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    ）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43075" y="1160463"/>
            <a:ext cx="790575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mào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64050" y="1158875"/>
            <a:ext cx="79216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zǎn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27875" y="1165225"/>
            <a:ext cx="900113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yòu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79588" y="1812925"/>
            <a:ext cx="631825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yì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11663" y="1785938"/>
            <a:ext cx="773113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hài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83438" y="1784350"/>
            <a:ext cx="6477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rú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33550" y="2425700"/>
            <a:ext cx="725488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huī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7525" y="2425700"/>
            <a:ext cx="1512888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dū</a:t>
            </a:r>
            <a:r>
              <a:rPr kumimoji="0" lang="en-US" altLang="zh-CN" sz="2800" b="1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 </a:t>
            </a: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nɑnɡ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75488" y="2425700"/>
            <a:ext cx="8445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tān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16088" y="3084513"/>
            <a:ext cx="844550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jìn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13238" y="3087688"/>
            <a:ext cx="96996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línɡ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161213" y="3087688"/>
            <a:ext cx="5715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qù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24063" y="3724275"/>
            <a:ext cx="1035050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zhuì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245100" y="3724275"/>
            <a:ext cx="1035050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jiān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208963" y="3724275"/>
            <a:ext cx="744538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huì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352675" y="4335463"/>
            <a:ext cx="10350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jiǎn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272088" y="4335463"/>
            <a:ext cx="839788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jiū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1" name="TextBox 53"/>
          <p:cNvSpPr txBox="1"/>
          <p:nvPr/>
        </p:nvSpPr>
        <p:spPr>
          <a:xfrm>
            <a:off x="7993063" y="4335463"/>
            <a:ext cx="122396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 dirty="0" err="1">
                <a:solidFill>
                  <a:srgbClr val="0000FF"/>
                </a:solidFill>
                <a:latin typeface="+mn-ea"/>
                <a:ea typeface="+mn-ea"/>
                <a:cs typeface="+mn-cs"/>
              </a:rPr>
              <a:t>zhānɡ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30600" y="431800"/>
            <a:ext cx="1728788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marR="0" indent="-457200" defTabSz="914400" eaLnBrk="1" hangingPunct="1">
              <a:buClrTx/>
              <a:buSzTx/>
              <a:buFont typeface="Wingdings" panose="05000000000000000000" pitchFamily="2" charset="2"/>
              <a:buChar char="u"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+mj-ea"/>
                <a:ea typeface="+mj-ea"/>
                <a:cs typeface="+mn-cs"/>
              </a:rPr>
              <a:t>生难字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j-ea"/>
              <a:ea typeface="+mj-ea"/>
              <a:cs typeface="+mn-cs"/>
            </a:endParaRPr>
          </a:p>
        </p:txBody>
      </p:sp>
      <p:grpSp>
        <p:nvGrpSpPr>
          <p:cNvPr id="10362" name="组合 2"/>
          <p:cNvGrpSpPr/>
          <p:nvPr/>
        </p:nvGrpSpPr>
        <p:grpSpPr>
          <a:xfrm>
            <a:off x="161925" y="114300"/>
            <a:ext cx="2446338" cy="923925"/>
            <a:chOff x="0" y="0"/>
            <a:chExt cx="3038475" cy="1011238"/>
          </a:xfrm>
        </p:grpSpPr>
        <p:pic>
          <p:nvPicPr>
            <p:cNvPr id="10363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364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pPr eaLnBrk="1" hangingPunct="1"/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预习测评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" name="TextBox 37"/>
          <p:cNvSpPr txBox="1"/>
          <p:nvPr/>
        </p:nvSpPr>
        <p:spPr>
          <a:xfrm>
            <a:off x="333375" y="376238"/>
            <a:ext cx="2151063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marR="0" indent="-457200" defTabSz="914400" eaLnBrk="1" hangingPunct="1">
              <a:buClrTx/>
              <a:buSzTx/>
              <a:buFont typeface="Wingdings" panose="05000000000000000000" pitchFamily="2" charset="2"/>
              <a:buChar char="u"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+mj-ea"/>
                <a:ea typeface="+mj-ea"/>
                <a:cs typeface="+mn-cs"/>
              </a:rPr>
              <a:t>形似字</a:t>
            </a:r>
            <a:endParaRPr kumimoji="0" lang="zh-CN" altLang="en-US" sz="2800" b="1" kern="1200" cap="none" spc="0" normalizeH="0" baseline="0" noProof="0" dirty="0">
              <a:solidFill>
                <a:srgbClr val="FF0000"/>
              </a:solidFill>
              <a:latin typeface="+mj-ea"/>
              <a:ea typeface="+mj-ea"/>
              <a:cs typeface="+mn-cs"/>
            </a:endParaRPr>
          </a:p>
        </p:txBody>
      </p:sp>
      <p:sp>
        <p:nvSpPr>
          <p:cNvPr id="9" name="左大括号 8"/>
          <p:cNvSpPr/>
          <p:nvPr/>
        </p:nvSpPr>
        <p:spPr>
          <a:xfrm>
            <a:off x="1085850" y="1441450"/>
            <a:ext cx="312738" cy="977900"/>
          </a:xfrm>
          <a:prstGeom prst="leftBrace">
            <a:avLst>
              <a:gd name="adj1" fmla="val 38352"/>
              <a:gd name="adj2" fmla="val 50000"/>
            </a:avLst>
          </a:prstGeom>
          <a:ln w="317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268" name="TextBox 10"/>
          <p:cNvSpPr txBox="1"/>
          <p:nvPr/>
        </p:nvSpPr>
        <p:spPr>
          <a:xfrm>
            <a:off x="1335088" y="1333500"/>
            <a:ext cx="2916237" cy="1131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弋（    ）游弋戈（    ）戈壁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2" name="左大括号 41"/>
          <p:cNvSpPr/>
          <p:nvPr/>
        </p:nvSpPr>
        <p:spPr>
          <a:xfrm>
            <a:off x="4706938" y="1457325"/>
            <a:ext cx="336550" cy="952500"/>
          </a:xfrm>
          <a:prstGeom prst="leftBrace">
            <a:avLst>
              <a:gd name="adj1" fmla="val 41750"/>
              <a:gd name="adj2" fmla="val 50000"/>
            </a:avLst>
          </a:prstGeom>
          <a:ln w="317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270" name="TextBox 42"/>
          <p:cNvSpPr txBox="1"/>
          <p:nvPr/>
        </p:nvSpPr>
        <p:spPr>
          <a:xfrm>
            <a:off x="5040313" y="1282700"/>
            <a:ext cx="3455987" cy="1133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坍（    ）坍塌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彤（    ）彤云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5" name="左大括号 44"/>
          <p:cNvSpPr/>
          <p:nvPr/>
        </p:nvSpPr>
        <p:spPr>
          <a:xfrm>
            <a:off x="2700338" y="3063875"/>
            <a:ext cx="312738" cy="1314450"/>
          </a:xfrm>
          <a:prstGeom prst="leftBrace">
            <a:avLst>
              <a:gd name="adj1" fmla="val 38352"/>
              <a:gd name="adj2" fmla="val 50000"/>
            </a:avLst>
          </a:prstGeom>
          <a:ln w="317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272" name="TextBox 45"/>
          <p:cNvSpPr txBox="1"/>
          <p:nvPr/>
        </p:nvSpPr>
        <p:spPr>
          <a:xfrm>
            <a:off x="3016250" y="2832100"/>
            <a:ext cx="2998788" cy="17732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僵（     ）冻僵疆（     ）边疆缰（     ）缰绳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211388" y="1333500"/>
            <a:ext cx="546100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yì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2187575" y="1885950"/>
            <a:ext cx="547688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ɡē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861050" y="1282700"/>
            <a:ext cx="728663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tān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770563" y="1892300"/>
            <a:ext cx="909638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tónɡ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2320" name="矩形 12319"/>
          <p:cNvSpPr/>
          <p:nvPr/>
        </p:nvSpPr>
        <p:spPr>
          <a:xfrm>
            <a:off x="3681413" y="2841625"/>
            <a:ext cx="1098550" cy="5222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jiānɡ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2323" name="矩形 12322"/>
          <p:cNvSpPr/>
          <p:nvPr/>
        </p:nvSpPr>
        <p:spPr>
          <a:xfrm>
            <a:off x="3748088" y="3421063"/>
            <a:ext cx="1090613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jiānɡ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324" name="矩形 12323"/>
          <p:cNvSpPr/>
          <p:nvPr/>
        </p:nvSpPr>
        <p:spPr>
          <a:xfrm>
            <a:off x="3748088" y="3951288"/>
            <a:ext cx="1090613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jiānɡ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51" grpId="0"/>
      <p:bldP spid="30" grpId="0"/>
      <p:bldP spid="54" grpId="0"/>
      <p:bldP spid="12320" grpId="0"/>
      <p:bldP spid="12323" grpId="0"/>
      <p:bldP spid="123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8434" name="矩形 23553"/>
          <p:cNvSpPr/>
          <p:nvPr>
            <p:custDataLst>
              <p:tags r:id="rId2"/>
            </p:custDataLst>
          </p:nvPr>
        </p:nvSpPr>
        <p:spPr>
          <a:xfrm>
            <a:off x="1543050" y="857250"/>
            <a:ext cx="622935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en-US" altLang="zh-CN" sz="7200" b="1" dirty="0">
              <a:solidFill>
                <a:schemeClr val="tx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8435" name="文本框 99"/>
          <p:cNvSpPr/>
          <p:nvPr>
            <p:custDataLst>
              <p:tags r:id="rId3"/>
            </p:custDataLst>
          </p:nvPr>
        </p:nvSpPr>
        <p:spPr>
          <a:xfrm>
            <a:off x="-105330" y="68580"/>
            <a:ext cx="6936581" cy="56311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304800">
              <a:lnSpc>
                <a:spcPct val="150000"/>
              </a:lnSpc>
            </a:pPr>
            <a:r>
              <a:rPr lang="zh-CN" altLang="zh-CN" sz="2400" b="1" dirty="0">
                <a:solidFill>
                  <a:srgbClr val="00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自惭形秽：</a:t>
            </a:r>
            <a:endParaRPr lang="zh-CN" altLang="zh-CN" sz="2400" b="1" dirty="0">
              <a:solidFill>
                <a:srgbClr val="00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indent="304800">
              <a:lnSpc>
                <a:spcPct val="150000"/>
              </a:lnSpc>
            </a:pPr>
            <a:r>
              <a:rPr lang="zh-CN" altLang="zh-CN" sz="2400" b="1" dirty="0">
                <a:solidFill>
                  <a:srgbClr val="00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间不容发：</a:t>
            </a:r>
            <a:endParaRPr lang="zh-CN" altLang="zh-CN" sz="2400" b="1" dirty="0">
              <a:solidFill>
                <a:srgbClr val="00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indent="304800">
              <a:lnSpc>
                <a:spcPct val="150000"/>
              </a:lnSpc>
            </a:pPr>
            <a:r>
              <a:rPr lang="zh-CN" altLang="zh-CN" sz="2400" b="1" dirty="0">
                <a:solidFill>
                  <a:srgbClr val="00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金戈铁马：</a:t>
            </a:r>
            <a:endParaRPr lang="zh-CN" altLang="zh-CN" sz="2400" b="1" dirty="0">
              <a:solidFill>
                <a:srgbClr val="00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indent="304800">
              <a:lnSpc>
                <a:spcPct val="150000"/>
              </a:lnSpc>
            </a:pPr>
            <a:endParaRPr lang="zh-CN" altLang="zh-CN" sz="2400" b="1" dirty="0">
              <a:solidFill>
                <a:srgbClr val="00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indent="304800">
              <a:lnSpc>
                <a:spcPct val="15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形</a:t>
            </a:r>
            <a:r>
              <a:rPr lang="zh-CN" altLang="zh-CN" sz="2400" b="1" dirty="0">
                <a:solidFill>
                  <a:srgbClr val="00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销骨立：</a:t>
            </a:r>
            <a:endParaRPr lang="zh-CN" altLang="zh-CN" sz="2400" b="1" dirty="0">
              <a:solidFill>
                <a:srgbClr val="00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indent="304800">
              <a:lnSpc>
                <a:spcPct val="150000"/>
              </a:lnSpc>
            </a:pPr>
            <a:endParaRPr lang="zh-CN" altLang="zh-CN" sz="2400" b="1" dirty="0">
              <a:solidFill>
                <a:srgbClr val="00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indent="304800">
              <a:lnSpc>
                <a:spcPct val="150000"/>
              </a:lnSpc>
            </a:pPr>
            <a:r>
              <a:rPr lang="zh-CN" altLang="zh-CN" sz="2400" b="1" dirty="0">
                <a:solidFill>
                  <a:srgbClr val="00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抽丝剥茧：</a:t>
            </a:r>
            <a:endParaRPr lang="zh-CN" altLang="zh-CN" sz="2400" b="1" dirty="0">
              <a:solidFill>
                <a:srgbClr val="00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indent="304800">
              <a:lnSpc>
                <a:spcPct val="150000"/>
              </a:lnSpc>
            </a:pPr>
            <a:endParaRPr lang="zh-CN" altLang="zh-CN" sz="2400" b="1" dirty="0">
              <a:solidFill>
                <a:srgbClr val="00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indent="304800">
              <a:lnSpc>
                <a:spcPct val="150000"/>
              </a:lnSpc>
            </a:pPr>
            <a:r>
              <a:rPr lang="zh-CN" altLang="zh-CN" sz="2400" b="1" dirty="0">
                <a:solidFill>
                  <a:srgbClr val="00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鸠占鹊巢：</a:t>
            </a:r>
            <a:endParaRPr lang="zh-CN" altLang="zh-CN" sz="2400" b="1" dirty="0">
              <a:solidFill>
                <a:srgbClr val="00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indent="304800">
              <a:lnSpc>
                <a:spcPct val="150000"/>
              </a:lnSpc>
            </a:pPr>
            <a:r>
              <a:rPr lang="zh-CN" altLang="zh-CN" sz="2400" b="1" dirty="0">
                <a:solidFill>
                  <a:srgbClr val="00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  </a:t>
            </a:r>
            <a:endParaRPr lang="zh-CN" altLang="zh-CN" sz="2400" b="1" dirty="0">
              <a:solidFill>
                <a:srgbClr val="00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</p:txBody>
      </p:sp>
      <p:sp>
        <p:nvSpPr>
          <p:cNvPr id="11268" name="文本框 1"/>
          <p:cNvSpPr/>
          <p:nvPr>
            <p:custDataLst>
              <p:tags r:id="rId4"/>
            </p:custDataLst>
          </p:nvPr>
        </p:nvSpPr>
        <p:spPr>
          <a:xfrm>
            <a:off x="1828959" y="195660"/>
            <a:ext cx="44678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400" b="1" dirty="0">
                <a:solidFill>
                  <a:srgbClr val="0070C0"/>
                </a:solidFill>
                <a:latin typeface="方正正中黑简体" panose="02000000000000000000" charset="-122"/>
                <a:ea typeface="方正正中黑简体" panose="02000000000000000000" charset="-122"/>
                <a:sym typeface="宋体" panose="02010600030101010101" pitchFamily="2" charset="-122"/>
              </a:rPr>
              <a:t>因为自己不如别人而感到惭愧。</a:t>
            </a:r>
            <a:endParaRPr lang="zh-CN" altLang="zh-CN" sz="2400" b="1" dirty="0">
              <a:solidFill>
                <a:srgbClr val="0070C0"/>
              </a:solidFill>
              <a:latin typeface="方正正中黑简体" panose="02000000000000000000" charset="-122"/>
              <a:ea typeface="方正正中黑简体" panose="02000000000000000000" charset="-122"/>
              <a:sym typeface="宋体" panose="02010600030101010101" pitchFamily="2" charset="-122"/>
            </a:endParaRPr>
          </a:p>
        </p:txBody>
      </p:sp>
      <p:sp>
        <p:nvSpPr>
          <p:cNvPr id="11269" name="文本框 2"/>
          <p:cNvSpPr/>
          <p:nvPr>
            <p:custDataLst>
              <p:tags r:id="rId5"/>
            </p:custDataLst>
          </p:nvPr>
        </p:nvSpPr>
        <p:spPr>
          <a:xfrm>
            <a:off x="1828959" y="777240"/>
            <a:ext cx="53860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400" b="1" dirty="0">
                <a:solidFill>
                  <a:srgbClr val="0070C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  <a:sym typeface="宋体" panose="02010600030101010101" pitchFamily="2" charset="-122"/>
              </a:rPr>
              <a:t>相隔得非常近，中间容不下一根头发。</a:t>
            </a:r>
            <a:endParaRPr lang="en-US" altLang="zh-CN" sz="2400" b="1" dirty="0">
              <a:solidFill>
                <a:srgbClr val="0070C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  <a:sym typeface="宋体" panose="02010600030101010101" pitchFamily="2" charset="-122"/>
            </a:endParaRPr>
          </a:p>
        </p:txBody>
      </p:sp>
      <p:sp>
        <p:nvSpPr>
          <p:cNvPr id="11270" name="文本框 3"/>
          <p:cNvSpPr/>
          <p:nvPr>
            <p:custDataLst>
              <p:tags r:id="rId6"/>
            </p:custDataLst>
          </p:nvPr>
        </p:nvSpPr>
        <p:spPr>
          <a:xfrm>
            <a:off x="1774349" y="1366600"/>
            <a:ext cx="622935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400" b="1" dirty="0">
                <a:solidFill>
                  <a:srgbClr val="0070C0"/>
                </a:solidFill>
                <a:latin typeface="方正正中黑简体" panose="02000000000000000000" charset="-122"/>
                <a:ea typeface="方正正中黑简体" panose="02000000000000000000" charset="-122"/>
                <a:sym typeface="宋体" panose="02010600030101010101" pitchFamily="2" charset="-122"/>
              </a:rPr>
              <a:t>戈闪耀着金光，马配备了铁甲。比喻战争，</a:t>
            </a:r>
            <a:endParaRPr lang="zh-CN" altLang="zh-CN" sz="2400" b="1" dirty="0">
              <a:solidFill>
                <a:srgbClr val="0070C0"/>
              </a:solidFill>
              <a:latin typeface="方正正中黑简体" panose="02000000000000000000" charset="-122"/>
              <a:ea typeface="方正正中黑简体" panose="02000000000000000000" charset="-122"/>
              <a:sym typeface="宋体" panose="02010600030101010101" pitchFamily="2" charset="-122"/>
            </a:endParaRPr>
          </a:p>
          <a:p>
            <a:r>
              <a:rPr lang="zh-CN" altLang="zh-CN" sz="2400" b="1" dirty="0">
                <a:solidFill>
                  <a:srgbClr val="0070C0"/>
                </a:solidFill>
                <a:latin typeface="方正正中黑简体" panose="02000000000000000000" charset="-122"/>
                <a:ea typeface="方正正中黑简体" panose="02000000000000000000" charset="-122"/>
                <a:sym typeface="宋体" panose="02010600030101010101" pitchFamily="2" charset="-122"/>
              </a:rPr>
              <a:t>也形容战士持枪驰马的雄姿。</a:t>
            </a:r>
            <a:endParaRPr lang="zh-CN" altLang="zh-CN" sz="2400" b="1" dirty="0">
              <a:solidFill>
                <a:srgbClr val="0070C0"/>
              </a:solidFill>
              <a:latin typeface="方正正中黑简体" panose="02000000000000000000" charset="-122"/>
              <a:ea typeface="方正正中黑简体" panose="02000000000000000000" charset="-122"/>
              <a:sym typeface="宋体" panose="02010600030101010101" pitchFamily="2" charset="-122"/>
            </a:endParaRPr>
          </a:p>
          <a:p>
            <a:endParaRPr lang="zh-CN" altLang="zh-CN" sz="2400" b="1" dirty="0">
              <a:solidFill>
                <a:srgbClr val="0070C0"/>
              </a:solidFill>
              <a:latin typeface="方正正中黑简体" panose="02000000000000000000" charset="-122"/>
              <a:ea typeface="方正正中黑简体" panose="02000000000000000000" charset="-122"/>
              <a:sym typeface="宋体" panose="02010600030101010101" pitchFamily="2" charset="-122"/>
            </a:endParaRPr>
          </a:p>
        </p:txBody>
      </p:sp>
      <p:sp>
        <p:nvSpPr>
          <p:cNvPr id="11271" name="文本框 4"/>
          <p:cNvSpPr/>
          <p:nvPr>
            <p:custDataLst>
              <p:tags r:id="rId7"/>
            </p:custDataLst>
          </p:nvPr>
        </p:nvSpPr>
        <p:spPr>
          <a:xfrm>
            <a:off x="1828959" y="2370535"/>
            <a:ext cx="5681663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400" b="1" dirty="0">
                <a:solidFill>
                  <a:srgbClr val="0070C0"/>
                </a:solidFill>
                <a:latin typeface="方正正中黑简体" panose="02000000000000000000" charset="-122"/>
                <a:ea typeface="方正正中黑简体" panose="02000000000000000000" charset="-122"/>
                <a:sym typeface="宋体" panose="02010600030101010101" pitchFamily="2" charset="-122"/>
              </a:rPr>
              <a:t>形容人瘦到了极点。仅仅是对体貌状态的客观形容，并不包含主观感情色彩。</a:t>
            </a:r>
            <a:endParaRPr lang="zh-CN" altLang="zh-CN" sz="2400" b="1" dirty="0">
              <a:solidFill>
                <a:srgbClr val="0070C0"/>
              </a:solidFill>
              <a:latin typeface="方正正中黑简体" panose="02000000000000000000" charset="-122"/>
              <a:ea typeface="方正正中黑简体" panose="02000000000000000000" charset="-122"/>
              <a:sym typeface="宋体" panose="02010600030101010101" pitchFamily="2" charset="-122"/>
            </a:endParaRPr>
          </a:p>
          <a:p>
            <a:endParaRPr lang="zh-CN" altLang="zh-CN" sz="2400" b="1" dirty="0">
              <a:solidFill>
                <a:srgbClr val="0070C0"/>
              </a:solidFill>
              <a:latin typeface="方正正中黑简体" panose="02000000000000000000" charset="-122"/>
              <a:ea typeface="方正正中黑简体" panose="02000000000000000000" charset="-122"/>
              <a:sym typeface="宋体" panose="02010600030101010101" pitchFamily="2" charset="-122"/>
            </a:endParaRPr>
          </a:p>
        </p:txBody>
      </p:sp>
      <p:sp>
        <p:nvSpPr>
          <p:cNvPr id="11272" name="文本框 5"/>
          <p:cNvSpPr/>
          <p:nvPr>
            <p:custDataLst>
              <p:tags r:id="rId8"/>
            </p:custDataLst>
          </p:nvPr>
        </p:nvSpPr>
        <p:spPr>
          <a:xfrm>
            <a:off x="1774190" y="3358515"/>
            <a:ext cx="727773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zh-CN" sz="2400" b="1" dirty="0">
                <a:solidFill>
                  <a:srgbClr val="0070C0"/>
                </a:solidFill>
                <a:latin typeface="方正正中黑简体" panose="02000000000000000000" charset="-122"/>
                <a:ea typeface="方正正中黑简体" panose="02000000000000000000" charset="-122"/>
                <a:sym typeface="宋体" panose="02010600030101010101" pitchFamily="2" charset="-122"/>
              </a:rPr>
              <a:t>意思是丝得一根一根地抽，茧得一层一层地</a:t>
            </a:r>
            <a:endParaRPr lang="zh-CN" altLang="zh-CN" sz="2400" b="1" dirty="0">
              <a:solidFill>
                <a:srgbClr val="0070C0"/>
              </a:solidFill>
              <a:latin typeface="方正正中黑简体" panose="02000000000000000000" charset="-122"/>
              <a:ea typeface="方正正中黑简体" panose="02000000000000000000" charset="-122"/>
              <a:sym typeface="宋体" panose="02010600030101010101" pitchFamily="2" charset="-122"/>
            </a:endParaRPr>
          </a:p>
          <a:p>
            <a:r>
              <a:rPr lang="zh-CN" altLang="zh-CN" sz="2400" b="1" dirty="0">
                <a:solidFill>
                  <a:srgbClr val="0070C0"/>
                </a:solidFill>
                <a:latin typeface="方正正中黑简体" panose="02000000000000000000" charset="-122"/>
                <a:ea typeface="方正正中黑简体" panose="02000000000000000000" charset="-122"/>
                <a:sym typeface="宋体" panose="02010600030101010101" pitchFamily="2" charset="-122"/>
              </a:rPr>
              <a:t>剥。形容分析事物极为细致，而且一步一步</a:t>
            </a:r>
            <a:endParaRPr lang="zh-CN" altLang="zh-CN" sz="2400" b="1" dirty="0">
              <a:solidFill>
                <a:srgbClr val="0070C0"/>
              </a:solidFill>
              <a:latin typeface="方正正中黑简体" panose="02000000000000000000" charset="-122"/>
              <a:ea typeface="方正正中黑简体" panose="02000000000000000000" charset="-122"/>
              <a:sym typeface="宋体" panose="02010600030101010101" pitchFamily="2" charset="-122"/>
            </a:endParaRPr>
          </a:p>
          <a:p>
            <a:r>
              <a:rPr lang="zh-CN" altLang="zh-CN" sz="2400" b="1" dirty="0">
                <a:solidFill>
                  <a:srgbClr val="0070C0"/>
                </a:solidFill>
                <a:latin typeface="方正正中黑简体" panose="02000000000000000000" charset="-122"/>
                <a:ea typeface="方正正中黑简体" panose="02000000000000000000" charset="-122"/>
                <a:sym typeface="宋体" panose="02010600030101010101" pitchFamily="2" charset="-122"/>
              </a:rPr>
              <a:t>很有层次。</a:t>
            </a:r>
            <a:endParaRPr lang="zh-CN" altLang="zh-CN" sz="2400" b="1" dirty="0">
              <a:solidFill>
                <a:srgbClr val="0070C0"/>
              </a:solidFill>
              <a:latin typeface="方正正中黑简体" panose="02000000000000000000" charset="-122"/>
              <a:ea typeface="方正正中黑简体" panose="02000000000000000000" charset="-122"/>
              <a:sym typeface="宋体" panose="02010600030101010101" pitchFamily="2" charset="-122"/>
            </a:endParaRPr>
          </a:p>
        </p:txBody>
      </p:sp>
      <p:sp>
        <p:nvSpPr>
          <p:cNvPr id="11273" name="文本框 1"/>
          <p:cNvSpPr/>
          <p:nvPr>
            <p:custDataLst>
              <p:tags r:id="rId9"/>
            </p:custDataLst>
          </p:nvPr>
        </p:nvSpPr>
        <p:spPr>
          <a:xfrm>
            <a:off x="1773873" y="4607243"/>
            <a:ext cx="32435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zh-CN" sz="2400" b="1" dirty="0">
                <a:solidFill>
                  <a:srgbClr val="0070C0"/>
                </a:solidFill>
                <a:latin typeface="方正正中黑简体" panose="02000000000000000000" charset="-122"/>
                <a:ea typeface="方正正中黑简体" panose="02000000000000000000" charset="-122"/>
              </a:rPr>
              <a:t>比喻强占他人的居处。</a:t>
            </a:r>
            <a:endParaRPr lang="zh-CN" altLang="zh-CN" sz="2400" b="1" dirty="0">
              <a:solidFill>
                <a:srgbClr val="0070C0"/>
              </a:solidFill>
              <a:latin typeface="方正正中黑简体" panose="02000000000000000000" charset="-122"/>
              <a:ea typeface="方正正中黑简体" panose="02000000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  <p:bldP spid="11269" grpId="0" animBg="1"/>
      <p:bldP spid="11270" grpId="0" animBg="1"/>
      <p:bldP spid="11271" grpId="0" animBg="1"/>
      <p:bldP spid="11272" grpId="0" animBg="1"/>
      <p:bldP spid="1127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9458" name="矩形 23553"/>
          <p:cNvSpPr/>
          <p:nvPr>
            <p:custDataLst>
              <p:tags r:id="rId2"/>
            </p:custDataLst>
          </p:nvPr>
        </p:nvSpPr>
        <p:spPr>
          <a:xfrm>
            <a:off x="518160" y="789940"/>
            <a:ext cx="6229350" cy="3476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en-US" altLang="zh-CN" sz="8800" b="1" dirty="0">
              <a:solidFill>
                <a:schemeClr val="tx2"/>
              </a:solidFill>
              <a:latin typeface="方正正中黑简体" panose="02000000000000000000" charset="-122"/>
              <a:ea typeface="方正正中黑简体" panose="02000000000000000000" charset="-122"/>
            </a:endParaRPr>
          </a:p>
          <a:p>
            <a:pPr>
              <a:spcBef>
                <a:spcPct val="50000"/>
              </a:spcBef>
            </a:pPr>
            <a:endParaRPr lang="en-US" altLang="zh-CN" sz="8800" b="1" dirty="0">
              <a:solidFill>
                <a:schemeClr val="tx2"/>
              </a:solidFill>
              <a:latin typeface="方正正中黑简体" panose="02000000000000000000" charset="-122"/>
              <a:ea typeface="方正正中黑简体" panose="02000000000000000000" charset="-122"/>
            </a:endParaRPr>
          </a:p>
        </p:txBody>
      </p:sp>
      <p:sp>
        <p:nvSpPr>
          <p:cNvPr id="19459" name="文本框 99"/>
          <p:cNvSpPr/>
          <p:nvPr>
            <p:custDataLst>
              <p:tags r:id="rId3"/>
            </p:custDataLst>
          </p:nvPr>
        </p:nvSpPr>
        <p:spPr>
          <a:xfrm>
            <a:off x="164545" y="285115"/>
            <a:ext cx="6936581" cy="39693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indent="304800">
              <a:lnSpc>
                <a:spcPct val="150000"/>
              </a:lnSpc>
            </a:pPr>
            <a:r>
              <a:rPr lang="zh-CN" altLang="zh-CN" sz="2800" b="1" dirty="0">
                <a:solidFill>
                  <a:srgbClr val="00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李代桃僵：</a:t>
            </a:r>
            <a:endParaRPr lang="zh-CN" altLang="zh-CN" sz="2800" b="1" dirty="0">
              <a:solidFill>
                <a:srgbClr val="00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indent="304800">
              <a:lnSpc>
                <a:spcPct val="150000"/>
              </a:lnSpc>
            </a:pPr>
            <a:endParaRPr lang="zh-CN" altLang="zh-CN" sz="2800" b="1" dirty="0">
              <a:solidFill>
                <a:srgbClr val="00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indent="304800">
              <a:lnSpc>
                <a:spcPct val="150000"/>
              </a:lnSpc>
            </a:pPr>
            <a:r>
              <a:rPr lang="zh-CN" altLang="zh-CN" sz="2800" b="1" dirty="0">
                <a:solidFill>
                  <a:srgbClr val="00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相得益彰：</a:t>
            </a:r>
            <a:endParaRPr lang="zh-CN" altLang="zh-CN" sz="2800" b="1" dirty="0">
              <a:solidFill>
                <a:srgbClr val="00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indent="304800">
              <a:lnSpc>
                <a:spcPct val="150000"/>
              </a:lnSpc>
            </a:pPr>
            <a:endParaRPr lang="zh-CN" altLang="zh-CN" sz="2800" b="1" dirty="0">
              <a:solidFill>
                <a:srgbClr val="00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indent="304800">
              <a:lnSpc>
                <a:spcPct val="150000"/>
              </a:lnSpc>
            </a:pPr>
            <a:r>
              <a:rPr lang="zh-CN" altLang="zh-CN" sz="2800" b="1" dirty="0">
                <a:solidFill>
                  <a:srgbClr val="00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可望而不可即：</a:t>
            </a:r>
            <a:endParaRPr lang="zh-CN" altLang="zh-CN" sz="2800" b="1" dirty="0">
              <a:solidFill>
                <a:srgbClr val="00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  <a:p>
            <a:pPr indent="304800">
              <a:lnSpc>
                <a:spcPct val="150000"/>
              </a:lnSpc>
            </a:pPr>
            <a:r>
              <a:rPr lang="zh-CN" altLang="zh-CN" sz="2800" b="1" dirty="0">
                <a:solidFill>
                  <a:srgbClr val="00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  </a:t>
            </a:r>
            <a:endParaRPr lang="zh-CN" altLang="zh-CN" sz="2800" b="1" dirty="0">
              <a:solidFill>
                <a:srgbClr val="00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</p:txBody>
      </p:sp>
      <p:sp>
        <p:nvSpPr>
          <p:cNvPr id="12292" name="文本框 4"/>
          <p:cNvSpPr/>
          <p:nvPr>
            <p:custDataLst>
              <p:tags r:id="rId4"/>
            </p:custDataLst>
          </p:nvPr>
        </p:nvSpPr>
        <p:spPr>
          <a:xfrm>
            <a:off x="2302510" y="285115"/>
            <a:ext cx="625792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zh-CN" sz="2800" b="1" dirty="0">
                <a:solidFill>
                  <a:srgbClr val="FF0000"/>
                </a:solidFill>
                <a:latin typeface="方正正中黑简体" panose="02000000000000000000" charset="-122"/>
                <a:ea typeface="方正正中黑简体" panose="02000000000000000000" charset="-122"/>
                <a:sym typeface="宋体" panose="02010600030101010101" pitchFamily="2" charset="-122"/>
              </a:rPr>
              <a:t>李树代替桃树而死，原比喻兄弟互相爱护互相帮助，后转用来比喻以此代彼或代人受过。</a:t>
            </a:r>
            <a:endParaRPr lang="zh-CN" altLang="zh-CN" sz="2800" b="1" dirty="0">
              <a:solidFill>
                <a:srgbClr val="FF0000"/>
              </a:solidFill>
              <a:latin typeface="方正正中黑简体" panose="02000000000000000000" charset="-122"/>
              <a:ea typeface="方正正中黑简体" panose="02000000000000000000" charset="-122"/>
              <a:sym typeface="宋体" panose="02010600030101010101" pitchFamily="2" charset="-122"/>
            </a:endParaRPr>
          </a:p>
        </p:txBody>
      </p:sp>
      <p:sp>
        <p:nvSpPr>
          <p:cNvPr id="12293" name="文本框 5"/>
          <p:cNvSpPr/>
          <p:nvPr>
            <p:custDataLst>
              <p:tags r:id="rId5"/>
            </p:custDataLst>
          </p:nvPr>
        </p:nvSpPr>
        <p:spPr>
          <a:xfrm>
            <a:off x="2302510" y="1793240"/>
            <a:ext cx="658622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zh-CN" sz="2800" b="1" dirty="0">
                <a:solidFill>
                  <a:srgbClr val="FF0000"/>
                </a:solidFill>
                <a:latin typeface="方正正中黑简体" panose="02000000000000000000" charset="-122"/>
                <a:ea typeface="方正正中黑简体" panose="02000000000000000000" charset="-122"/>
                <a:sym typeface="宋体" panose="02010600030101010101" pitchFamily="2" charset="-122"/>
              </a:rPr>
              <a:t>两者互相配合或映衬，双方的长处和作用更能显示出来。</a:t>
            </a:r>
            <a:endParaRPr lang="zh-CN" altLang="zh-CN" sz="2800" b="1" dirty="0">
              <a:solidFill>
                <a:srgbClr val="FF0000"/>
              </a:solidFill>
              <a:latin typeface="方正正中黑简体" panose="02000000000000000000" charset="-122"/>
              <a:ea typeface="方正正中黑简体" panose="02000000000000000000" charset="-122"/>
              <a:sym typeface="宋体" panose="02010600030101010101" pitchFamily="2" charset="-122"/>
            </a:endParaRPr>
          </a:p>
        </p:txBody>
      </p:sp>
      <p:sp>
        <p:nvSpPr>
          <p:cNvPr id="12294" name="文本框 99"/>
          <p:cNvSpPr/>
          <p:nvPr>
            <p:custDataLst>
              <p:tags r:id="rId6"/>
            </p:custDataLst>
          </p:nvPr>
        </p:nvSpPr>
        <p:spPr>
          <a:xfrm>
            <a:off x="2609215" y="3065780"/>
            <a:ext cx="564515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04800"/>
            <a:r>
              <a:rPr lang="zh-CN" altLang="zh-CN" sz="2800" b="1" dirty="0">
                <a:solidFill>
                  <a:srgbClr val="FF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只能够望见而不能够接近</a:t>
            </a:r>
            <a:r>
              <a:rPr lang="en-US" altLang="zh-CN" sz="2800" b="1" dirty="0">
                <a:solidFill>
                  <a:srgbClr val="FF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,</a:t>
            </a:r>
            <a:r>
              <a:rPr lang="zh-CN" altLang="zh-CN" sz="2800" b="1" dirty="0">
                <a:solidFill>
                  <a:srgbClr val="FF0000"/>
                </a:solidFill>
                <a:latin typeface="方正正中黑简体" panose="02000000000000000000" charset="-122"/>
                <a:ea typeface="方正正中黑简体" panose="02000000000000000000" charset="-122"/>
                <a:cs typeface="方正正中黑简体" panose="02000000000000000000" charset="-122"/>
              </a:rPr>
              <a:t>形容看起来可以实现而实际难以实现。</a:t>
            </a:r>
            <a:endParaRPr lang="zh-CN" altLang="zh-CN" sz="2800" b="1" dirty="0">
              <a:solidFill>
                <a:srgbClr val="FF0000"/>
              </a:solidFill>
              <a:latin typeface="方正正中黑简体" panose="02000000000000000000" charset="-122"/>
              <a:ea typeface="方正正中黑简体" panose="02000000000000000000" charset="-122"/>
              <a:cs typeface="方正正中黑简体" panose="02000000000000000000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nimBg="1"/>
      <p:bldP spid="12293" grpId="0" animBg="1"/>
      <p:bldP spid="1229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482" name="矩形 23553"/>
          <p:cNvSpPr/>
          <p:nvPr>
            <p:custDataLst>
              <p:tags r:id="rId2"/>
            </p:custDataLst>
          </p:nvPr>
        </p:nvSpPr>
        <p:spPr>
          <a:xfrm>
            <a:off x="1543050" y="857250"/>
            <a:ext cx="6229350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en-US" altLang="zh-CN" sz="7200" b="1" dirty="0">
              <a:solidFill>
                <a:schemeClr val="tx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>
              <a:spcBef>
                <a:spcPct val="50000"/>
              </a:spcBef>
            </a:pP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20483" name="文本框 99"/>
          <p:cNvSpPr/>
          <p:nvPr>
            <p:custDataLst>
              <p:tags r:id="rId3"/>
            </p:custDataLst>
          </p:nvPr>
        </p:nvSpPr>
        <p:spPr>
          <a:xfrm>
            <a:off x="765175" y="295275"/>
            <a:ext cx="7699375" cy="24765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04800">
              <a:lnSpc>
                <a:spcPct val="200000"/>
              </a:lnSpc>
            </a:pPr>
            <a:r>
              <a:rPr lang="zh-CN" altLang="en-US" sz="4950" b="1" dirty="0">
                <a:latin typeface="宋体" panose="02010600030101010101" pitchFamily="2" charset="-122"/>
              </a:rPr>
              <a:t>自学指导（二）</a:t>
            </a:r>
            <a:endParaRPr lang="zh-CN" altLang="en-US" sz="4950" dirty="0">
              <a:latin typeface="宋体" panose="02010600030101010101" pitchFamily="2" charset="-122"/>
            </a:endParaRPr>
          </a:p>
          <a:p>
            <a:pPr indent="304800">
              <a:lnSpc>
                <a:spcPct val="200000"/>
              </a:lnSpc>
            </a:pPr>
            <a:r>
              <a:rPr lang="zh-CN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跳读课文，分组讨论，理清文章的脉络层次。</a:t>
            </a:r>
            <a:endParaRPr lang="zh-CN" altLang="en-US" sz="2800" b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矩形 99330"/>
          <p:cNvSpPr/>
          <p:nvPr>
            <p:custDataLst>
              <p:tags r:id="rId1"/>
            </p:custDataLst>
          </p:nvPr>
        </p:nvSpPr>
        <p:spPr>
          <a:xfrm>
            <a:off x="2557225" y="251143"/>
            <a:ext cx="422314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给文章分层，理清作者思路。</a:t>
            </a:r>
            <a:endParaRPr lang="zh-CN" altLang="zh-CN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1507" name="组合 99334"/>
          <p:cNvGrpSpPr/>
          <p:nvPr/>
        </p:nvGrpSpPr>
        <p:grpSpPr>
          <a:xfrm>
            <a:off x="74295" y="193993"/>
            <a:ext cx="1739504" cy="525066"/>
            <a:chOff x="138" y="461"/>
            <a:chExt cx="1461" cy="441"/>
          </a:xfrm>
        </p:grpSpPr>
        <p:pic>
          <p:nvPicPr>
            <p:cNvPr id="21511" name="图片 99335" descr="未标题-1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3"/>
            <a:stretch>
              <a:fillRect/>
            </a:stretch>
          </p:blipFill>
          <p:spPr>
            <a:xfrm>
              <a:off x="138" y="461"/>
              <a:ext cx="1461" cy="44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12" name="文本框 2"/>
            <p:cNvSpPr/>
            <p:nvPr>
              <p:custDataLst>
                <p:tags r:id="rId4"/>
              </p:custDataLst>
            </p:nvPr>
          </p:nvSpPr>
          <p:spPr>
            <a:xfrm>
              <a:off x="476" y="509"/>
              <a:ext cx="1080" cy="34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 algn="ctr"/>
              <a:r>
                <a:rPr lang="zh-CN" altLang="en-US" sz="2100" b="1" dirty="0">
                  <a:solidFill>
                    <a:srgbClr val="0099CC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整体感知</a:t>
              </a:r>
              <a:endParaRPr lang="zh-CN" altLang="en-US" sz="2100" b="1" dirty="0">
                <a:solidFill>
                  <a:srgbClr val="0099CC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4341" name="文本框 1"/>
          <p:cNvSpPr/>
          <p:nvPr>
            <p:custDataLst>
              <p:tags r:id="rId5"/>
            </p:custDataLst>
          </p:nvPr>
        </p:nvSpPr>
        <p:spPr>
          <a:xfrm>
            <a:off x="734060" y="1051560"/>
            <a:ext cx="7870190" cy="10388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lang="zh-CN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第一部分</a:t>
            </a:r>
            <a:r>
              <a:rPr lang="zh-CN" altLang="zh-CN" sz="2800" b="1" dirty="0">
                <a:latin typeface="宋体" panose="02010600030101010101" pitchFamily="2" charset="-122"/>
              </a:rPr>
              <a:t>（1—6）引出话题——如何布置我们的心灵空间。</a:t>
            </a:r>
            <a:endParaRPr lang="zh-CN" altLang="zh-CN" sz="2800" b="1" dirty="0">
              <a:latin typeface="宋体" panose="02010600030101010101" pitchFamily="2" charset="-122"/>
            </a:endParaRPr>
          </a:p>
        </p:txBody>
      </p:sp>
      <p:sp>
        <p:nvSpPr>
          <p:cNvPr id="14342" name="文本框 3"/>
          <p:cNvSpPr/>
          <p:nvPr>
            <p:custDataLst>
              <p:tags r:id="rId6"/>
            </p:custDataLst>
          </p:nvPr>
        </p:nvSpPr>
        <p:spPr>
          <a:xfrm>
            <a:off x="734060" y="1991360"/>
            <a:ext cx="7870190" cy="10388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10000"/>
              </a:lnSpc>
            </a:pPr>
            <a:r>
              <a:rPr lang="zh-CN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第二部分</a:t>
            </a:r>
            <a:r>
              <a:rPr lang="zh-CN" altLang="zh-CN" sz="2800" b="1" dirty="0">
                <a:latin typeface="宋体" panose="02010600030101010101" pitchFamily="2" charset="-122"/>
              </a:rPr>
              <a:t>（7—1</a:t>
            </a:r>
            <a:r>
              <a:rPr lang="en-US" altLang="zh-CN" sz="2800" b="1" dirty="0">
                <a:latin typeface="宋体" panose="02010600030101010101" pitchFamily="2" charset="-122"/>
              </a:rPr>
              <a:t>8</a:t>
            </a:r>
            <a:r>
              <a:rPr lang="zh-CN" altLang="zh-CN" sz="2800" b="1" dirty="0">
                <a:latin typeface="宋体" panose="02010600030101010101" pitchFamily="2" charset="-122"/>
              </a:rPr>
              <a:t>）分析人们的精神世界里应该建立“三间小屋”。</a:t>
            </a:r>
            <a:endParaRPr lang="zh-CN" altLang="zh-CN" sz="2800" b="1" dirty="0">
              <a:latin typeface="宋体" panose="02010600030101010101" pitchFamily="2" charset="-122"/>
            </a:endParaRPr>
          </a:p>
        </p:txBody>
      </p:sp>
      <p:sp>
        <p:nvSpPr>
          <p:cNvPr id="14343" name="文本框 3"/>
          <p:cNvSpPr/>
          <p:nvPr>
            <p:custDataLst>
              <p:tags r:id="rId7"/>
            </p:custDataLst>
          </p:nvPr>
        </p:nvSpPr>
        <p:spPr>
          <a:xfrm>
            <a:off x="733425" y="2960370"/>
            <a:ext cx="7870190" cy="17703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30000"/>
              </a:lnSpc>
            </a:pPr>
            <a:r>
              <a:rPr lang="zh-CN" altLang="zh-CN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第三部分</a:t>
            </a:r>
            <a:r>
              <a:rPr lang="zh-CN" altLang="zh-CN" sz="2800" b="1" dirty="0">
                <a:latin typeface="宋体" panose="02010600030101010101" pitchFamily="2" charset="-122"/>
              </a:rPr>
              <a:t>（1</a:t>
            </a:r>
            <a:r>
              <a:rPr lang="en-US" altLang="zh-CN" sz="2800" b="1" dirty="0">
                <a:latin typeface="宋体" panose="02010600030101010101" pitchFamily="2" charset="-122"/>
              </a:rPr>
              <a:t>9</a:t>
            </a:r>
            <a:r>
              <a:rPr lang="zh-CN" altLang="zh-CN" sz="2800" b="1" dirty="0">
                <a:latin typeface="宋体" panose="02010600030101010101" pitchFamily="2" charset="-122"/>
              </a:rPr>
              <a:t>—</a:t>
            </a:r>
            <a:r>
              <a:rPr lang="en-US" altLang="zh-CN" sz="2800" b="1" dirty="0">
                <a:latin typeface="宋体" panose="02010600030101010101" pitchFamily="2" charset="-122"/>
              </a:rPr>
              <a:t>20</a:t>
            </a:r>
            <a:r>
              <a:rPr lang="zh-CN" altLang="zh-CN" sz="2800" b="1" dirty="0">
                <a:latin typeface="宋体" panose="02010600030101010101" pitchFamily="2" charset="-122"/>
              </a:rPr>
              <a:t>）指出把精神的三间小屋建筑得美观结实的条件，并希望在此基础上把小屋扩建成精神大厦。</a:t>
            </a:r>
            <a:endParaRPr lang="zh-CN" altLang="zh-CN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fill="hold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" grpId="0" animBg="1"/>
      <p:bldP spid="14341" grpId="0" animBg="1"/>
      <p:bldP spid="14342" grpId="0" animBg="1"/>
      <p:bldP spid="143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Grp="1"/>
          </p:cNvSpPr>
          <p:nvPr>
            <p:ph type="title"/>
          </p:nvPr>
        </p:nvSpPr>
        <p:spPr>
          <a:xfrm>
            <a:off x="445770" y="274955"/>
            <a:ext cx="8312150" cy="1143000"/>
          </a:xfrm>
          <a:noFill/>
          <a:ln>
            <a:noFill/>
          </a:ln>
        </p:spPr>
        <p:txBody>
          <a:bodyPr/>
          <a:p>
            <a:pPr>
              <a:buClr>
                <a:srgbClr val="000000"/>
              </a:buClr>
              <a:buSzPct val="100000"/>
              <a:buNone/>
            </a:pPr>
            <a:endParaRPr lang="zh-CN" altLang="en-US" sz="36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2715" y="88900"/>
            <a:ext cx="8726805" cy="4526915"/>
          </a:xfrm>
        </p:spPr>
        <p:txBody>
          <a:bodyPr/>
          <a:lstStyle/>
          <a:p>
            <a:pPr marL="1270" marR="0" lvl="0" indent="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defRPr/>
            </a:pPr>
            <a:r>
              <a:rPr kumimoji="0" lang="en-US" altLang="zh-CN" b="1" i="0" u="none" strike="noStrike" kern="1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</a:t>
            </a:r>
            <a:r>
              <a:rPr kumimoji="0" lang="zh-CN" altLang="en-US" b="1" i="0" u="none" strike="noStrike" kern="1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自学指导三</a:t>
            </a:r>
            <a:r>
              <a:rPr kumimoji="0" lang="zh-CN" altLang="en-US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：结合课文，思考并回答下列问题</a:t>
            </a:r>
            <a:endParaRPr kumimoji="0" lang="en-US" altLang="zh-CN" b="1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270" marR="0" lvl="0" indent="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defRPr/>
            </a:pPr>
            <a:r>
              <a:rPr kumimoji="0" lang="en-US" altLang="zh-CN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en-US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结合全文</a:t>
            </a:r>
            <a:r>
              <a:rPr kumimoji="0" lang="zh-CN" altLang="zh-CN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分析第</a:t>
            </a:r>
            <a:r>
              <a:rPr kumimoji="0" lang="en-US" altLang="zh-CN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1—3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段在文中起什么作用？（</a:t>
            </a:r>
            <a:r>
              <a:rPr kumimoji="0" lang="en-US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</a:t>
            </a:r>
            <a:r>
              <a:rPr kumimoji="0" lang="zh-CN" altLang="zh-CN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）</a:t>
            </a:r>
            <a:r>
              <a:rPr kumimoji="0" lang="en-US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 </a:t>
            </a:r>
            <a:endParaRPr kumimoji="0" lang="zh-CN" altLang="zh-CN" b="1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270" marR="0" lvl="0" indent="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defRPr/>
            </a:pPr>
            <a:r>
              <a:rPr kumimoji="0" lang="en-US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文中第</a:t>
            </a:r>
            <a:r>
              <a:rPr kumimoji="0" lang="en-US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19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段写到，“三间小屋，说大不大，说小不小”，如何理解？（</a:t>
            </a:r>
            <a:r>
              <a:rPr kumimoji="0" lang="en-US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</a:t>
            </a:r>
            <a:r>
              <a:rPr kumimoji="0" lang="zh-CN" altLang="zh-CN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）</a:t>
            </a:r>
            <a:endParaRPr kumimoji="0" lang="zh-CN" altLang="zh-CN" b="1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270" marR="0" lvl="0" indent="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defRPr/>
            </a:pPr>
            <a:r>
              <a:rPr kumimoji="0" lang="en-US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3.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请简析下列句子的表达效果。（</a:t>
            </a:r>
            <a:r>
              <a:rPr kumimoji="0" lang="en-US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</a:t>
            </a:r>
            <a:endParaRPr kumimoji="0" lang="zh-CN" altLang="zh-CN" b="1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270" marR="0" lvl="0" indent="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defRPr/>
            </a:pPr>
            <a:r>
              <a:rPr kumimoji="0" lang="en-US" altLang="zh-CN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kumimoji="0" lang="zh-CN" altLang="zh-CN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楷体" panose="02010609060101010101" pitchFamily="49" charset="-122"/>
                <a:cs typeface="楷体" panose="02010609060101010101" pitchFamily="49" charset="-122"/>
              </a:rPr>
              <a:t>我们可以不美丽，但我们健康。我们可以不伟大，但我们庄严。我们可以不完满，但我们努力。我们可以不永恒，但我们真诚。</a:t>
            </a:r>
            <a:endParaRPr kumimoji="0" lang="en-US" altLang="zh-CN" b="1" i="0" u="none" strike="noStrike" kern="1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270" marR="0" lvl="0" indent="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defRPr/>
            </a:pPr>
            <a:r>
              <a:rPr kumimoji="0" lang="en-US" altLang="zh-CN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r>
              <a:rPr kumimoji="0" lang="en-US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结合文章内容说说，怎样才能使自己的精神小屋建筑得美观结实，并有丰富的储物？（</a:t>
            </a:r>
            <a:r>
              <a:rPr kumimoji="0" lang="en-US" altLang="zh-CN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  <a:r>
              <a:rPr kumimoji="0" lang="zh-CN" altLang="zh-CN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）</a:t>
            </a:r>
            <a:endParaRPr kumimoji="0" lang="en-US" altLang="zh-CN" b="1" i="0" u="none" strike="noStrike" kern="1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270" marR="0" lvl="0" indent="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defRPr/>
            </a:pPr>
            <a:r>
              <a:rPr kumimoji="0" lang="en-US" altLang="zh-CN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5.</a:t>
            </a:r>
            <a:r>
              <a:rPr kumimoji="0" lang="zh-CN" altLang="zh-CN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如何理解文中精神的三间小屋的内涵及彼此之间的关系？（</a:t>
            </a:r>
            <a:r>
              <a:rPr kumimoji="0" lang="en-US" altLang="zh-CN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  <a:r>
              <a:rPr kumimoji="0" lang="zh-CN" altLang="zh-CN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</a:t>
            </a:r>
            <a:endParaRPr kumimoji="0" lang="zh-CN" altLang="zh-CN" b="1" i="0" u="none" strike="noStrike" kern="1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163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Char char="•"/>
              <a:defRPr/>
            </a:pPr>
            <a:endParaRPr kumimoji="0" lang="zh-CN" altLang="zh-CN" b="1" i="0" u="none" strike="noStrike" kern="1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  <p:transition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23963" y="275035"/>
            <a:ext cx="6588919" cy="1143000"/>
          </a:xfrm>
        </p:spPr>
        <p:txBody>
          <a:bodyPr/>
          <a:lstStyle/>
          <a:p>
            <a:pPr marL="127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1.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结合全文</a:t>
            </a:r>
            <a:r>
              <a:rPr kumimoji="0" lang="zh-CN" altLang="zh-CN" sz="2800" b="1" i="0" u="none" strike="noStrike" kern="1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分析第</a:t>
            </a:r>
            <a:r>
              <a:rPr kumimoji="0" lang="en-US" altLang="zh-CN" sz="2800" b="1" i="0" u="none" strike="noStrike" kern="1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1—3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段在文中起什么作用？（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4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分）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 </a:t>
            </a:r>
            <a:b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</a:b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j-cs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1645" y="1600200"/>
            <a:ext cx="8296275" cy="4526915"/>
          </a:xfrm>
        </p:spPr>
        <p:txBody>
          <a:bodyPr/>
          <a:lstStyle/>
          <a:p>
            <a:pPr marL="342900" marR="0" lvl="0" indent="-34163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Char char="•"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①通过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引用名言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和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类比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的方式，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引起话题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。（</a:t>
            </a:r>
            <a:r>
              <a:rPr kumimoji="0" lang="en-US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</a:t>
            </a:r>
            <a:endParaRPr kumimoji="0" lang="zh-CN" altLang="zh-CN" sz="16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163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Char char="•"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②都借助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空间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来描述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人的心灵和精神世界，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将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抽象的精神世界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与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具象的空间概念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关联起来，自然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引出修建三间精神小屋的论题。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（</a:t>
            </a:r>
            <a:r>
              <a:rPr kumimoji="0" lang="en-US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 </a:t>
            </a:r>
            <a:endParaRPr kumimoji="0" lang="zh-CN" altLang="zh-CN" sz="16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163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Char char="•"/>
              <a:defRPr/>
            </a:pPr>
            <a:endParaRPr kumimoji="0" lang="zh-CN" altLang="zh-CN" sz="16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  <p:transition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813435" y="141605"/>
            <a:ext cx="7187565" cy="1143000"/>
          </a:xfrm>
        </p:spPr>
        <p:txBody>
          <a:bodyPr/>
          <a:lstStyle/>
          <a:p>
            <a:pPr marL="127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2.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文中第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19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段写</a:t>
            </a:r>
            <a:r>
              <a:rPr kumimoji="0" lang="zh-CN" altLang="zh-CN" sz="2800" b="1" i="0" u="none" strike="noStrike" kern="1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到 “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三间小屋，说大不大，说小不小”，如何理解？（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4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分）</a:t>
            </a:r>
            <a:b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</a:b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j-cs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3250" y="1600200"/>
            <a:ext cx="7736205" cy="4526915"/>
          </a:xfrm>
        </p:spPr>
        <p:txBody>
          <a:bodyPr/>
          <a:lstStyle/>
          <a:p>
            <a:pPr marL="1270" marR="0" lvl="0" indent="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①因为相对于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人类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而言，它涉及的是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个人的喜怒哀乐、事业与生活。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所以说不大。（</a:t>
            </a:r>
            <a:r>
              <a:rPr kumimoji="0" lang="en-US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</a:t>
            </a:r>
            <a:endParaRPr kumimoji="0" lang="zh-CN" altLang="zh-CN" sz="32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270" marR="0" lvl="0" indent="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②但相对于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个人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而言，它的意义可能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比大地、海洋、天空都要宽广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。所以说不小。（</a:t>
            </a:r>
            <a:r>
              <a:rPr kumimoji="0" lang="en-US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</a:t>
            </a:r>
            <a:endParaRPr kumimoji="0" lang="zh-CN" altLang="zh-CN" sz="32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163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Char char="•"/>
              <a:defRPr/>
            </a:pPr>
            <a:endParaRPr kumimoji="0" lang="zh-CN" altLang="zh-CN" sz="32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  <p:transition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47040" y="141605"/>
            <a:ext cx="8489315" cy="1143000"/>
          </a:xfrm>
        </p:spPr>
        <p:txBody>
          <a:bodyPr/>
          <a:lstStyle/>
          <a:p>
            <a:pPr marL="127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/>
            </a:pP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3.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请简析下列句子的表达效果。（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4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分）</a:t>
            </a:r>
            <a:b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</a:b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楷体" panose="02010609060101010101" pitchFamily="49" charset="-122"/>
                <a:cs typeface="楷体" panose="02010609060101010101" pitchFamily="49" charset="-122"/>
              </a:rPr>
              <a:t>我们可以不美丽，但我们健康。我们可以不伟大，但我们庄严。我们可以不完满，但我们努力。我们可以不永恒，但我们真诚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楷体" panose="02010609060101010101" pitchFamily="49" charset="-122"/>
                <a:cs typeface="楷体" panose="02010609060101010101" pitchFamily="49" charset="-122"/>
              </a:rPr>
              <a:t>。</a:t>
            </a:r>
            <a:b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</a:br>
            <a:b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</a:br>
            <a:endParaRPr kumimoji="0" lang="zh-CN" altLang="zh-CN" sz="2800" b="1" i="0" u="none" strike="noStrike" kern="1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j-cs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89915" y="1854835"/>
            <a:ext cx="7964170" cy="4526915"/>
          </a:xfrm>
        </p:spPr>
        <p:txBody>
          <a:bodyPr/>
          <a:lstStyle/>
          <a:p>
            <a:pPr marL="1270" marR="0" lvl="0" indent="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None/>
              <a:defRPr/>
            </a:pPr>
            <a:r>
              <a:rPr kumimoji="0" lang="en-US" altLang="zh-CN" sz="32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</a:t>
            </a:r>
            <a:r>
              <a:rPr kumimoji="0" lang="zh-CN" altLang="zh-CN" sz="3200" b="1" i="0" u="none" strike="noStrike" kern="1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这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句话运用了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排比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的修辞手法（</a:t>
            </a:r>
            <a:r>
              <a:rPr kumimoji="0" lang="en-US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分），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连用四个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“我们可以不……但”的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句式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（</a:t>
            </a:r>
            <a:r>
              <a:rPr kumimoji="0" lang="en-US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分），展示了“精神小屋”建成后人们的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精神风貌特点：拥有健康、庄严、努力、真诚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（</a:t>
            </a:r>
            <a:r>
              <a:rPr kumimoji="0" lang="en-US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分）。</a:t>
            </a:r>
            <a:endParaRPr kumimoji="0" lang="zh-CN" altLang="zh-CN" sz="16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163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Char char="•"/>
              <a:defRPr/>
            </a:pPr>
            <a:endParaRPr kumimoji="0" lang="zh-CN" altLang="zh-CN" sz="16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  <p:transition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265" y="274955"/>
            <a:ext cx="8301990" cy="1143000"/>
          </a:xfrm>
        </p:spPr>
        <p:txBody>
          <a:bodyPr/>
          <a:lstStyle/>
          <a:p>
            <a:pPr marL="127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defRPr/>
            </a:pP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4.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结合文章内容说说，怎样才能使自己的精神小屋建筑得美观结实，并有丰富的储物？（</a:t>
            </a:r>
            <a: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4</a:t>
            </a:r>
            <a:r>
              <a:rPr kumimoji="0" lang="zh-CN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  <a:t>）</a:t>
            </a:r>
            <a:br>
              <a:rPr kumimoji="0" lang="en-US" altLang="zh-CN" sz="24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j-cs"/>
              </a:rPr>
            </a:br>
            <a:endParaRPr kumimoji="0" lang="en-US" altLang="zh-CN" sz="2400" b="1" i="0" u="none" strike="noStrike" kern="1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j-cs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42265" y="1600200"/>
            <a:ext cx="8301990" cy="4526915"/>
          </a:xfrm>
        </p:spPr>
        <p:txBody>
          <a:bodyPr/>
          <a:lstStyle/>
          <a:p>
            <a:pPr marL="342900" marR="0" lvl="0" indent="-34163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Char char="•"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①相信人类的光明大于暗影，销毁精神垃圾。在布置精神空间时，给爱留下足够的容量。（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</a:t>
            </a:r>
            <a:endParaRPr kumimoji="0" lang="zh-CN" altLang="zh-CN" sz="1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163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Char char="•"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②规划自己的事业生涯，使事业和人生呈现缤纷和谐、相得益彰的局面。（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</a:t>
            </a:r>
            <a:endParaRPr kumimoji="0" lang="zh-CN" altLang="zh-CN" sz="1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163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Char char="•"/>
              <a:defRPr/>
            </a:pP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③安放我们自身，建立精神栖息地。（</a:t>
            </a:r>
            <a:r>
              <a:rPr kumimoji="0" lang="en-US" altLang="zh-CN" sz="28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zh-CN" altLang="zh-CN" sz="2800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</a:t>
            </a:r>
            <a:endParaRPr kumimoji="0" lang="zh-CN" altLang="zh-CN" sz="1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163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Char char="•"/>
              <a:defRPr/>
            </a:pPr>
            <a:endParaRPr kumimoji="0" lang="zh-CN" altLang="zh-CN" sz="1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  <p:transition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标题 1"/>
          <p:cNvSpPr>
            <a:spLocks noGrp="1"/>
          </p:cNvSpPr>
          <p:nvPr>
            <p:ph type="title"/>
          </p:nvPr>
        </p:nvSpPr>
        <p:spPr>
          <a:xfrm>
            <a:off x="185420" y="95250"/>
            <a:ext cx="8610600" cy="1143000"/>
          </a:xfrm>
          <a:noFill/>
          <a:ln>
            <a:noFill/>
          </a:ln>
        </p:spPr>
        <p:txBody>
          <a:bodyPr/>
          <a:p>
            <a:pPr>
              <a:buClr>
                <a:srgbClr val="000000"/>
              </a:buClr>
              <a:buSzPct val="100000"/>
              <a:buNone/>
            </a:pPr>
            <a:r>
              <a:rPr lang="en-US" altLang="zh-CN" sz="2400" dirty="0"/>
              <a:t>5.</a:t>
            </a:r>
            <a:r>
              <a:rPr lang="zh-CN" altLang="en-US" sz="2400" dirty="0"/>
              <a:t>如何理解文中精神的三间小屋及彼此之间的关系？（</a:t>
            </a:r>
            <a:r>
              <a:rPr lang="en-US" altLang="zh-CN" sz="2400" dirty="0"/>
              <a:t>7</a:t>
            </a:r>
            <a:r>
              <a:rPr lang="zh-CN" altLang="en-US" sz="2400" dirty="0"/>
              <a:t>分）</a:t>
            </a:r>
            <a:br>
              <a:rPr lang="zh-CN" altLang="en-US" sz="3600" dirty="0"/>
            </a:br>
            <a:endParaRPr lang="zh-CN" altLang="en-US" sz="3600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85420" y="657860"/>
            <a:ext cx="8491855" cy="4526915"/>
          </a:xfrm>
        </p:spPr>
        <p:txBody>
          <a:bodyPr/>
          <a:lstStyle/>
          <a:p>
            <a:pPr marL="342900" marR="0" lvl="0" indent="-34163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Char char="•"/>
              <a:defRPr/>
            </a:pP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①第一间“盛着我们的爱和恨”即安放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精神世界的喜怒哀乐等情感（</a:t>
            </a:r>
            <a:r>
              <a:rPr kumimoji="0" lang="en-US" altLang="zh-CN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。其内涵侧重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人之常情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，这是精神世界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最普遍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、同时也是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最基础性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的情感。（</a:t>
            </a:r>
            <a:r>
              <a:rPr kumimoji="0" lang="en-US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</a:t>
            </a:r>
            <a:endParaRPr kumimoji="0" lang="zh-CN" altLang="zh-CN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163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Char char="•"/>
              <a:defRPr/>
            </a:pP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②第二间“盛放我们的事业”即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规划事业生涯，寻找并从事自己热爱的事业（</a:t>
            </a:r>
            <a:r>
              <a:rPr kumimoji="0" lang="en-US" altLang="zh-CN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</a:t>
            </a:r>
            <a:r>
              <a:rPr kumimoji="0" lang="zh-CN" altLang="zh-CN" b="1" i="0" u="none" strike="noStrike" kern="1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）</a:t>
            </a:r>
            <a:r>
              <a:rPr kumimoji="0" lang="zh-CN" altLang="zh-CN" b="1" i="0" u="none" strike="noStrike" kern="1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。是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侧重讲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个体精神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的纯粹和充沛，比第一间的喜怒哀乐之情，有较大的提高。（</a:t>
            </a:r>
            <a:r>
              <a:rPr kumimoji="0" lang="en-US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</a:t>
            </a:r>
            <a:endParaRPr kumimoji="0" lang="zh-CN" altLang="zh-CN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163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Char char="•"/>
              <a:defRPr/>
            </a:pP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③第三间“安放我们自身”即要有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独立自主的思想（</a:t>
            </a:r>
            <a:r>
              <a:rPr kumimoji="0" lang="en-US" altLang="zh-CN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。指向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自我精神的健全、独立，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是上两间小屋的提升。（</a:t>
            </a:r>
            <a:r>
              <a:rPr kumimoji="0" lang="en-US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</a:t>
            </a:r>
            <a:endParaRPr kumimoji="0" lang="zh-CN" altLang="zh-CN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1630" algn="just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100000"/>
              <a:buFontTx/>
              <a:buChar char="•"/>
              <a:defRPr/>
            </a:pP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三间小屋的精神内涵，各有侧重，从情感到理性，逐步提高。（</a:t>
            </a:r>
            <a:r>
              <a:rPr kumimoji="0" lang="en-US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  <a:r>
              <a:rPr kumimoji="0" lang="zh-CN" altLang="zh-CN" b="1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分）</a:t>
            </a:r>
            <a:endParaRPr kumimoji="0" lang="zh-CN" altLang="zh-CN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163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100000"/>
              <a:buFontTx/>
              <a:buChar char="•"/>
              <a:defRPr/>
            </a:pPr>
            <a:endParaRPr kumimoji="0" lang="zh-CN" altLang="zh-CN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  <p:transition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3794" name="组合 2"/>
          <p:cNvGrpSpPr/>
          <p:nvPr/>
        </p:nvGrpSpPr>
        <p:grpSpPr>
          <a:xfrm>
            <a:off x="160338" y="104775"/>
            <a:ext cx="2446337" cy="923925"/>
            <a:chOff x="0" y="0"/>
            <a:chExt cx="3038475" cy="1011238"/>
          </a:xfrm>
        </p:grpSpPr>
        <p:pic>
          <p:nvPicPr>
            <p:cNvPr id="33818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3819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pPr eaLnBrk="1" hangingPunct="1"/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结构梳理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36888" name="TextBox 1"/>
          <p:cNvSpPr txBox="1"/>
          <p:nvPr/>
        </p:nvSpPr>
        <p:spPr>
          <a:xfrm>
            <a:off x="158750" y="1998663"/>
            <a:ext cx="1666875" cy="1127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精神的三间小屋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左大括号 2"/>
          <p:cNvSpPr/>
          <p:nvPr/>
        </p:nvSpPr>
        <p:spPr bwMode="auto">
          <a:xfrm>
            <a:off x="1609725" y="1203325"/>
            <a:ext cx="468313" cy="3024188"/>
          </a:xfrm>
          <a:prstGeom prst="leftBrace">
            <a:avLst>
              <a:gd name="adj1" fmla="val 47086"/>
              <a:gd name="adj2" fmla="val 50000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9" name="TextBox 1"/>
          <p:cNvSpPr txBox="1"/>
          <p:nvPr/>
        </p:nvSpPr>
        <p:spPr>
          <a:xfrm>
            <a:off x="7065963" y="1649413"/>
            <a:ext cx="2000250" cy="21605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一颗大心才能盛得下喜怒，输得出力量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62163" y="903288"/>
            <a:ext cx="1109662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引论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862138" y="3697288"/>
            <a:ext cx="94615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结论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2935288" y="1203325"/>
            <a:ext cx="576263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497263" y="765175"/>
            <a:ext cx="3408362" cy="738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如何让人的心灵博大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870075" y="1625600"/>
            <a:ext cx="1182688" cy="1393825"/>
            <a:chOff x="2011413" y="2234364"/>
            <a:chExt cx="1011692" cy="1394681"/>
          </a:xfrm>
        </p:grpSpPr>
        <p:sp>
          <p:nvSpPr>
            <p:cNvPr id="33816" name="TextBox 31"/>
            <p:cNvSpPr txBox="1"/>
            <p:nvPr/>
          </p:nvSpPr>
          <p:spPr>
            <a:xfrm>
              <a:off x="2011413" y="2674938"/>
              <a:ext cx="828675" cy="95410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本论</a:t>
              </a:r>
              <a:endPara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5" name="左大括号 34"/>
            <p:cNvSpPr/>
            <p:nvPr/>
          </p:nvSpPr>
          <p:spPr>
            <a:xfrm>
              <a:off x="2735214" y="2234364"/>
              <a:ext cx="287891" cy="1329554"/>
            </a:xfrm>
            <a:prstGeom prst="leftBrace">
              <a:avLst>
                <a:gd name="adj1" fmla="val 44772"/>
                <a:gd name="adj2" fmla="val 50000"/>
              </a:avLst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2911475" y="1570038"/>
            <a:ext cx="2032000" cy="609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第一间小屋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913063" y="2128838"/>
            <a:ext cx="2124075" cy="609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第二间小屋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" name="左大括号 40"/>
          <p:cNvSpPr/>
          <p:nvPr/>
        </p:nvSpPr>
        <p:spPr>
          <a:xfrm>
            <a:off x="2697163" y="3343275"/>
            <a:ext cx="227013" cy="952500"/>
          </a:xfrm>
          <a:prstGeom prst="leftBrace">
            <a:avLst>
              <a:gd name="adj1" fmla="val 32549"/>
              <a:gd name="adj2" fmla="val 50000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200650" y="1423988"/>
            <a:ext cx="979488" cy="738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爱恨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828925" y="3097530"/>
            <a:ext cx="3901440" cy="737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美好人性  健康人格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862263" y="3810000"/>
            <a:ext cx="2684462" cy="9826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建筑三间小屋  扩建精神大厦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右大括号 9"/>
          <p:cNvSpPr/>
          <p:nvPr/>
        </p:nvSpPr>
        <p:spPr>
          <a:xfrm>
            <a:off x="6808788" y="1141413"/>
            <a:ext cx="360363" cy="3154363"/>
          </a:xfrm>
          <a:prstGeom prst="rightBrace">
            <a:avLst>
              <a:gd name="adj1" fmla="val 49513"/>
              <a:gd name="adj2" fmla="val 50000"/>
            </a:avLst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9" name="直接连接符 28"/>
          <p:cNvCxnSpPr/>
          <p:nvPr/>
        </p:nvCxnSpPr>
        <p:spPr>
          <a:xfrm flipV="1">
            <a:off x="4795838" y="1854200"/>
            <a:ext cx="423863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4832350" y="2454275"/>
            <a:ext cx="42545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43"/>
          <p:cNvSpPr txBox="1"/>
          <p:nvPr/>
        </p:nvSpPr>
        <p:spPr>
          <a:xfrm>
            <a:off x="5207000" y="2052638"/>
            <a:ext cx="1025525" cy="739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事业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TextBox 38"/>
          <p:cNvSpPr txBox="1"/>
          <p:nvPr/>
        </p:nvSpPr>
        <p:spPr>
          <a:xfrm>
            <a:off x="2935288" y="2654300"/>
            <a:ext cx="2192337" cy="609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第三间小屋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47" name="直接连接符 46"/>
          <p:cNvCxnSpPr/>
          <p:nvPr/>
        </p:nvCxnSpPr>
        <p:spPr>
          <a:xfrm flipV="1">
            <a:off x="4832350" y="2941638"/>
            <a:ext cx="458788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3"/>
          <p:cNvSpPr txBox="1"/>
          <p:nvPr/>
        </p:nvSpPr>
        <p:spPr>
          <a:xfrm>
            <a:off x="5229225" y="2582863"/>
            <a:ext cx="1009650" cy="7397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自身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000"/>
                            </p:stCondLst>
                            <p:childTnLst>
                              <p:par>
                                <p:cTn id="8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500"/>
                            </p:stCondLst>
                            <p:childTnLst>
                              <p:par>
                                <p:cTn id="8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8" grpId="0"/>
      <p:bldP spid="3" grpId="0" animBg="1"/>
      <p:bldP spid="49" grpId="0"/>
      <p:bldP spid="4" grpId="0"/>
      <p:bldP spid="33" grpId="0"/>
      <p:bldP spid="34" grpId="0"/>
      <p:bldP spid="38" grpId="0"/>
      <p:bldP spid="39" grpId="0"/>
      <p:bldP spid="41" grpId="0" animBg="1"/>
      <p:bldP spid="44" grpId="0"/>
      <p:bldP spid="45" grpId="0"/>
      <p:bldP spid="46" grpId="0"/>
      <p:bldP spid="10" grpId="0" animBg="1"/>
      <p:bldP spid="31" grpId="0"/>
      <p:bldP spid="32" grpId="0"/>
      <p:bldP spid="4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文本框 32"/>
          <p:cNvSpPr txBox="1"/>
          <p:nvPr/>
        </p:nvSpPr>
        <p:spPr>
          <a:xfrm>
            <a:off x="4475163" y="2925763"/>
            <a:ext cx="504825" cy="1698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19" name="文本框 34"/>
          <p:cNvSpPr txBox="1"/>
          <p:nvPr/>
        </p:nvSpPr>
        <p:spPr>
          <a:xfrm rot="-280097">
            <a:off x="3433763" y="12287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20" name="文本框 36"/>
          <p:cNvSpPr txBox="1"/>
          <p:nvPr/>
        </p:nvSpPr>
        <p:spPr>
          <a:xfrm rot="-5350866">
            <a:off x="5861050" y="1316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21" name="文本框 37"/>
          <p:cNvSpPr txBox="1"/>
          <p:nvPr/>
        </p:nvSpPr>
        <p:spPr>
          <a:xfrm rot="-4150866">
            <a:off x="5330825" y="17240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22" name="文本框 45"/>
          <p:cNvSpPr txBox="1"/>
          <p:nvPr/>
        </p:nvSpPr>
        <p:spPr>
          <a:xfrm rot="-5350866">
            <a:off x="6421438" y="13382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23" name="文本框 46"/>
          <p:cNvSpPr txBox="1"/>
          <p:nvPr/>
        </p:nvSpPr>
        <p:spPr>
          <a:xfrm rot="-424911">
            <a:off x="7067550" y="15700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24" name="文本框 47"/>
          <p:cNvSpPr txBox="1"/>
          <p:nvPr/>
        </p:nvSpPr>
        <p:spPr>
          <a:xfrm rot="-4150866">
            <a:off x="7654925" y="24987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25" name="文本框 49"/>
          <p:cNvSpPr txBox="1"/>
          <p:nvPr/>
        </p:nvSpPr>
        <p:spPr>
          <a:xfrm rot="657351">
            <a:off x="5448300" y="1335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26" name="文本框 50"/>
          <p:cNvSpPr txBox="1"/>
          <p:nvPr/>
        </p:nvSpPr>
        <p:spPr>
          <a:xfrm rot="1480325">
            <a:off x="7391400" y="124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27" name="文本框 51"/>
          <p:cNvSpPr txBox="1"/>
          <p:nvPr/>
        </p:nvSpPr>
        <p:spPr>
          <a:xfrm rot="-5350866">
            <a:off x="5980113" y="21764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28" name="文本框 32"/>
          <p:cNvSpPr txBox="1"/>
          <p:nvPr/>
        </p:nvSpPr>
        <p:spPr>
          <a:xfrm>
            <a:off x="3262313" y="3560763"/>
            <a:ext cx="504825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29" name="文本框 34"/>
          <p:cNvSpPr txBox="1"/>
          <p:nvPr/>
        </p:nvSpPr>
        <p:spPr>
          <a:xfrm rot="4149897">
            <a:off x="4464050" y="3498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30" name="文本框 36"/>
          <p:cNvSpPr txBox="1"/>
          <p:nvPr/>
        </p:nvSpPr>
        <p:spPr>
          <a:xfrm rot="-1380000">
            <a:off x="3900488" y="13017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31" name="文本框 37"/>
          <p:cNvSpPr txBox="1"/>
          <p:nvPr/>
        </p:nvSpPr>
        <p:spPr>
          <a:xfrm rot="-180000">
            <a:off x="4130675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32" name="文本框 45"/>
          <p:cNvSpPr txBox="1"/>
          <p:nvPr/>
        </p:nvSpPr>
        <p:spPr>
          <a:xfrm rot="-1380000">
            <a:off x="4460875" y="13239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33" name="文本框 46"/>
          <p:cNvSpPr txBox="1"/>
          <p:nvPr/>
        </p:nvSpPr>
        <p:spPr>
          <a:xfrm rot="-1380000">
            <a:off x="4830763" y="1538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34" name="文本框 47"/>
          <p:cNvSpPr txBox="1"/>
          <p:nvPr/>
        </p:nvSpPr>
        <p:spPr>
          <a:xfrm rot="-180000">
            <a:off x="5064125" y="22352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35" name="文本框 49"/>
          <p:cNvSpPr txBox="1"/>
          <p:nvPr/>
        </p:nvSpPr>
        <p:spPr>
          <a:xfrm rot="-5350866">
            <a:off x="6310313" y="21097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36" name="文本框 50"/>
          <p:cNvSpPr txBox="1"/>
          <p:nvPr/>
        </p:nvSpPr>
        <p:spPr>
          <a:xfrm rot="-170103">
            <a:off x="5589588" y="25908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37" name="文本框 51"/>
          <p:cNvSpPr txBox="1"/>
          <p:nvPr/>
        </p:nvSpPr>
        <p:spPr>
          <a:xfrm rot="-5350866">
            <a:off x="5845175" y="34337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38" name="文本框 32"/>
          <p:cNvSpPr txBox="1"/>
          <p:nvPr/>
        </p:nvSpPr>
        <p:spPr>
          <a:xfrm rot="1209897">
            <a:off x="1500188" y="28924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39" name="文本框 34"/>
          <p:cNvSpPr txBox="1"/>
          <p:nvPr/>
        </p:nvSpPr>
        <p:spPr>
          <a:xfrm rot="4149897">
            <a:off x="2143125" y="34559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40" name="文本框 36"/>
          <p:cNvSpPr txBox="1"/>
          <p:nvPr/>
        </p:nvSpPr>
        <p:spPr>
          <a:xfrm rot="-1380000">
            <a:off x="160496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41" name="文本框 37"/>
          <p:cNvSpPr txBox="1"/>
          <p:nvPr/>
        </p:nvSpPr>
        <p:spPr>
          <a:xfrm rot="1029897">
            <a:off x="2486025" y="2754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42" name="文本框 45"/>
          <p:cNvSpPr txBox="1"/>
          <p:nvPr/>
        </p:nvSpPr>
        <p:spPr>
          <a:xfrm rot="-1380000">
            <a:off x="3162300" y="3146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43" name="文本框 46"/>
          <p:cNvSpPr txBox="1"/>
          <p:nvPr/>
        </p:nvSpPr>
        <p:spPr>
          <a:xfrm rot="-170103">
            <a:off x="787400" y="15303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44" name="文本框 47"/>
          <p:cNvSpPr txBox="1"/>
          <p:nvPr/>
        </p:nvSpPr>
        <p:spPr>
          <a:xfrm rot="1029897">
            <a:off x="828675" y="34004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45" name="文本框 49"/>
          <p:cNvSpPr txBox="1"/>
          <p:nvPr/>
        </p:nvSpPr>
        <p:spPr>
          <a:xfrm rot="-170103">
            <a:off x="3009900" y="3836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46" name="文本框 50"/>
          <p:cNvSpPr txBox="1"/>
          <p:nvPr/>
        </p:nvSpPr>
        <p:spPr>
          <a:xfrm rot="-170103">
            <a:off x="4157663" y="31702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47" name="文本框 51"/>
          <p:cNvSpPr txBox="1"/>
          <p:nvPr/>
        </p:nvSpPr>
        <p:spPr>
          <a:xfrm rot="-170103">
            <a:off x="4324350" y="3929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48" name="文本框 32"/>
          <p:cNvSpPr txBox="1"/>
          <p:nvPr/>
        </p:nvSpPr>
        <p:spPr>
          <a:xfrm rot="-5070842">
            <a:off x="322263" y="2041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49" name="文本框 34"/>
          <p:cNvSpPr txBox="1"/>
          <p:nvPr/>
        </p:nvSpPr>
        <p:spPr>
          <a:xfrm rot="4149897">
            <a:off x="1339850" y="215900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50" name="文本框 41"/>
          <p:cNvSpPr txBox="1"/>
          <p:nvPr/>
        </p:nvSpPr>
        <p:spPr>
          <a:xfrm rot="-170103">
            <a:off x="1243013" y="12779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51" name="文本框 42"/>
          <p:cNvSpPr txBox="1"/>
          <p:nvPr/>
        </p:nvSpPr>
        <p:spPr>
          <a:xfrm rot="1029897">
            <a:off x="1338263" y="16843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52" name="文本框 45"/>
          <p:cNvSpPr txBox="1"/>
          <p:nvPr/>
        </p:nvSpPr>
        <p:spPr>
          <a:xfrm rot="-1380000">
            <a:off x="2117725" y="11461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53" name="文本框 46"/>
          <p:cNvSpPr txBox="1"/>
          <p:nvPr/>
        </p:nvSpPr>
        <p:spPr>
          <a:xfrm rot="-1380000">
            <a:off x="2687638" y="13160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54" name="文本框 47"/>
          <p:cNvSpPr txBox="1"/>
          <p:nvPr/>
        </p:nvSpPr>
        <p:spPr>
          <a:xfrm rot="-180000">
            <a:off x="2416175" y="1879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55" name="文本框 49"/>
          <p:cNvSpPr txBox="1"/>
          <p:nvPr/>
        </p:nvSpPr>
        <p:spPr>
          <a:xfrm rot="-1380000">
            <a:off x="3276600" y="15382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56" name="文本框 50"/>
          <p:cNvSpPr txBox="1"/>
          <p:nvPr/>
        </p:nvSpPr>
        <p:spPr>
          <a:xfrm rot="-1380000">
            <a:off x="2849563" y="21193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57" name="文本框 51"/>
          <p:cNvSpPr txBox="1"/>
          <p:nvPr/>
        </p:nvSpPr>
        <p:spPr>
          <a:xfrm rot="-1380000">
            <a:off x="3484563" y="22558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58" name="文本框 32"/>
          <p:cNvSpPr txBox="1"/>
          <p:nvPr/>
        </p:nvSpPr>
        <p:spPr>
          <a:xfrm rot="1209897">
            <a:off x="5114925" y="35385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59" name="文本框 34"/>
          <p:cNvSpPr txBox="1"/>
          <p:nvPr/>
        </p:nvSpPr>
        <p:spPr>
          <a:xfrm rot="-1030866">
            <a:off x="6313488" y="389413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60" name="文本框 36"/>
          <p:cNvSpPr txBox="1"/>
          <p:nvPr/>
        </p:nvSpPr>
        <p:spPr>
          <a:xfrm rot="368503">
            <a:off x="5773738" y="2859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61" name="文本框 37"/>
          <p:cNvSpPr txBox="1"/>
          <p:nvPr/>
        </p:nvSpPr>
        <p:spPr>
          <a:xfrm rot="829244">
            <a:off x="5284788" y="39735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62" name="文本框 45"/>
          <p:cNvSpPr txBox="1"/>
          <p:nvPr/>
        </p:nvSpPr>
        <p:spPr>
          <a:xfrm rot="-4502722">
            <a:off x="6778625" y="25003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63" name="文本框 46"/>
          <p:cNvSpPr txBox="1"/>
          <p:nvPr/>
        </p:nvSpPr>
        <p:spPr>
          <a:xfrm rot="2702238">
            <a:off x="7567613" y="30622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64" name="文本框 47"/>
          <p:cNvSpPr txBox="1"/>
          <p:nvPr/>
        </p:nvSpPr>
        <p:spPr>
          <a:xfrm rot="-3456638">
            <a:off x="6743700" y="3403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65" name="文本框 49"/>
          <p:cNvSpPr txBox="1"/>
          <p:nvPr/>
        </p:nvSpPr>
        <p:spPr>
          <a:xfrm rot="-3180423">
            <a:off x="1963738" y="23241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66" name="文本框 50"/>
          <p:cNvSpPr txBox="1"/>
          <p:nvPr/>
        </p:nvSpPr>
        <p:spPr>
          <a:xfrm rot="-3640556">
            <a:off x="7239000" y="35909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67" name="文本框 51"/>
          <p:cNvSpPr txBox="1"/>
          <p:nvPr/>
        </p:nvSpPr>
        <p:spPr>
          <a:xfrm rot="1549510">
            <a:off x="7754938" y="21748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68" name="文本框 32"/>
          <p:cNvSpPr txBox="1"/>
          <p:nvPr/>
        </p:nvSpPr>
        <p:spPr>
          <a:xfrm rot="4190103">
            <a:off x="4287838" y="2506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69" name="文本框 34"/>
          <p:cNvSpPr txBox="1"/>
          <p:nvPr/>
        </p:nvSpPr>
        <p:spPr>
          <a:xfrm rot="8340000">
            <a:off x="4922838" y="31384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70" name="文本框 36"/>
          <p:cNvSpPr txBox="1"/>
          <p:nvPr/>
        </p:nvSpPr>
        <p:spPr>
          <a:xfrm rot="-1160763">
            <a:off x="5773738" y="17510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71" name="文本框 37"/>
          <p:cNvSpPr txBox="1"/>
          <p:nvPr/>
        </p:nvSpPr>
        <p:spPr>
          <a:xfrm rot="39237">
            <a:off x="5649913" y="2273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72" name="文本框 45"/>
          <p:cNvSpPr txBox="1"/>
          <p:nvPr/>
        </p:nvSpPr>
        <p:spPr>
          <a:xfrm rot="-1160763">
            <a:off x="6334125" y="17732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73" name="文本框 46"/>
          <p:cNvSpPr txBox="1"/>
          <p:nvPr/>
        </p:nvSpPr>
        <p:spPr>
          <a:xfrm rot="-1160763">
            <a:off x="6704013" y="19875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74" name="文本框 47"/>
          <p:cNvSpPr txBox="1"/>
          <p:nvPr/>
        </p:nvSpPr>
        <p:spPr>
          <a:xfrm rot="39237">
            <a:off x="7185025" y="24574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75" name="文本框 49"/>
          <p:cNvSpPr txBox="1"/>
          <p:nvPr/>
        </p:nvSpPr>
        <p:spPr>
          <a:xfrm rot="-1160763">
            <a:off x="7038975" y="2159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76" name="文本框 50"/>
          <p:cNvSpPr txBox="1"/>
          <p:nvPr/>
        </p:nvSpPr>
        <p:spPr>
          <a:xfrm rot="-1160763">
            <a:off x="7488238" y="19335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77" name="文本框 51"/>
          <p:cNvSpPr txBox="1"/>
          <p:nvPr/>
        </p:nvSpPr>
        <p:spPr>
          <a:xfrm rot="-1160763">
            <a:off x="7289800" y="27940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78" name="文本框 32"/>
          <p:cNvSpPr txBox="1"/>
          <p:nvPr/>
        </p:nvSpPr>
        <p:spPr>
          <a:xfrm rot="4190103">
            <a:off x="2765425" y="33401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79" name="文本框 34"/>
          <p:cNvSpPr txBox="1"/>
          <p:nvPr/>
        </p:nvSpPr>
        <p:spPr>
          <a:xfrm rot="8340000">
            <a:off x="3924300" y="28162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80" name="文本框 36"/>
          <p:cNvSpPr txBox="1"/>
          <p:nvPr/>
        </p:nvSpPr>
        <p:spPr>
          <a:xfrm rot="2810103">
            <a:off x="3813175" y="17351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81" name="文本框 37"/>
          <p:cNvSpPr txBox="1"/>
          <p:nvPr/>
        </p:nvSpPr>
        <p:spPr>
          <a:xfrm rot="4010103">
            <a:off x="3813175" y="22780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82" name="文本框 45"/>
          <p:cNvSpPr txBox="1"/>
          <p:nvPr/>
        </p:nvSpPr>
        <p:spPr>
          <a:xfrm rot="2810103">
            <a:off x="4373563" y="17573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83" name="文本框 46"/>
          <p:cNvSpPr txBox="1"/>
          <p:nvPr/>
        </p:nvSpPr>
        <p:spPr>
          <a:xfrm rot="2810103">
            <a:off x="474345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84" name="文本框 47"/>
          <p:cNvSpPr txBox="1"/>
          <p:nvPr/>
        </p:nvSpPr>
        <p:spPr>
          <a:xfrm rot="4010103">
            <a:off x="47434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85" name="文本框 49"/>
          <p:cNvSpPr txBox="1"/>
          <p:nvPr/>
        </p:nvSpPr>
        <p:spPr>
          <a:xfrm rot="-1160763">
            <a:off x="6224588" y="2544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86" name="文本框 50"/>
          <p:cNvSpPr txBox="1"/>
          <p:nvPr/>
        </p:nvSpPr>
        <p:spPr>
          <a:xfrm rot="4020000">
            <a:off x="5218113" y="26304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87" name="文本框 51"/>
          <p:cNvSpPr txBox="1"/>
          <p:nvPr/>
        </p:nvSpPr>
        <p:spPr>
          <a:xfrm rot="-1160763">
            <a:off x="5599113" y="32194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88" name="文本框 32"/>
          <p:cNvSpPr txBox="1"/>
          <p:nvPr/>
        </p:nvSpPr>
        <p:spPr>
          <a:xfrm rot="5400000">
            <a:off x="1141413" y="32289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89" name="文本框 34"/>
          <p:cNvSpPr txBox="1"/>
          <p:nvPr/>
        </p:nvSpPr>
        <p:spPr>
          <a:xfrm rot="8340000">
            <a:off x="1881188" y="3552825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90" name="文本框 36"/>
          <p:cNvSpPr txBox="1"/>
          <p:nvPr/>
        </p:nvSpPr>
        <p:spPr>
          <a:xfrm rot="2810103">
            <a:off x="1862138" y="27320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91" name="文本框 37"/>
          <p:cNvSpPr txBox="1"/>
          <p:nvPr/>
        </p:nvSpPr>
        <p:spPr>
          <a:xfrm rot="5220000">
            <a:off x="2297113" y="30146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92" name="文本框 45"/>
          <p:cNvSpPr txBox="1"/>
          <p:nvPr/>
        </p:nvSpPr>
        <p:spPr>
          <a:xfrm rot="2810103">
            <a:off x="2809875" y="27463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93" name="文本框 46"/>
          <p:cNvSpPr txBox="1"/>
          <p:nvPr/>
        </p:nvSpPr>
        <p:spPr>
          <a:xfrm rot="4020000">
            <a:off x="700088" y="196373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94" name="文本框 47"/>
          <p:cNvSpPr txBox="1"/>
          <p:nvPr/>
        </p:nvSpPr>
        <p:spPr>
          <a:xfrm rot="5220000">
            <a:off x="701675" y="28971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95" name="文本框 49"/>
          <p:cNvSpPr txBox="1"/>
          <p:nvPr/>
        </p:nvSpPr>
        <p:spPr>
          <a:xfrm rot="4020000">
            <a:off x="2463800" y="374015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96" name="文本框 50"/>
          <p:cNvSpPr txBox="1"/>
          <p:nvPr/>
        </p:nvSpPr>
        <p:spPr>
          <a:xfrm rot="4020000">
            <a:off x="3702050" y="33670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97" name="文本框 51"/>
          <p:cNvSpPr txBox="1"/>
          <p:nvPr/>
        </p:nvSpPr>
        <p:spPr>
          <a:xfrm rot="4020000">
            <a:off x="4071938" y="35814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98" name="文本框 32"/>
          <p:cNvSpPr txBox="1"/>
          <p:nvPr/>
        </p:nvSpPr>
        <p:spPr>
          <a:xfrm rot="-880739">
            <a:off x="514350" y="25146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899" name="文本框 34"/>
          <p:cNvSpPr txBox="1"/>
          <p:nvPr/>
        </p:nvSpPr>
        <p:spPr>
          <a:xfrm rot="8340000">
            <a:off x="1254125" y="2592388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00" name="文本框 36"/>
          <p:cNvSpPr txBox="1"/>
          <p:nvPr/>
        </p:nvSpPr>
        <p:spPr>
          <a:xfrm rot="4020000">
            <a:off x="1670050" y="1511300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01" name="文本框 37"/>
          <p:cNvSpPr txBox="1"/>
          <p:nvPr/>
        </p:nvSpPr>
        <p:spPr>
          <a:xfrm rot="5220000">
            <a:off x="1670050" y="20542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02" name="文本框 45"/>
          <p:cNvSpPr txBox="1"/>
          <p:nvPr/>
        </p:nvSpPr>
        <p:spPr>
          <a:xfrm rot="2810103">
            <a:off x="2230438" y="153352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03" name="文本框 46"/>
          <p:cNvSpPr txBox="1"/>
          <p:nvPr/>
        </p:nvSpPr>
        <p:spPr>
          <a:xfrm rot="2810103">
            <a:off x="2600325" y="174783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04" name="文本框 47"/>
          <p:cNvSpPr txBox="1"/>
          <p:nvPr/>
        </p:nvSpPr>
        <p:spPr>
          <a:xfrm rot="4010103">
            <a:off x="2328863" y="23129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05" name="文本框 49"/>
          <p:cNvSpPr txBox="1"/>
          <p:nvPr/>
        </p:nvSpPr>
        <p:spPr>
          <a:xfrm rot="2810103">
            <a:off x="3187700" y="197167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06" name="文本框 50"/>
          <p:cNvSpPr txBox="1"/>
          <p:nvPr/>
        </p:nvSpPr>
        <p:spPr>
          <a:xfrm rot="2810103">
            <a:off x="3074988" y="240665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07" name="文本框 51"/>
          <p:cNvSpPr txBox="1"/>
          <p:nvPr/>
        </p:nvSpPr>
        <p:spPr>
          <a:xfrm rot="2810103">
            <a:off x="3444875" y="262096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08" name="文本框 32"/>
          <p:cNvSpPr txBox="1"/>
          <p:nvPr/>
        </p:nvSpPr>
        <p:spPr>
          <a:xfrm rot="5400000">
            <a:off x="4751388" y="36830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09" name="文本框 34"/>
          <p:cNvSpPr txBox="1"/>
          <p:nvPr/>
        </p:nvSpPr>
        <p:spPr>
          <a:xfrm rot="3159237">
            <a:off x="5819775" y="4006850"/>
            <a:ext cx="501650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10" name="文本框 36"/>
          <p:cNvSpPr txBox="1"/>
          <p:nvPr/>
        </p:nvSpPr>
        <p:spPr>
          <a:xfrm rot="-1160763">
            <a:off x="6237288" y="292576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11" name="文本框 37"/>
          <p:cNvSpPr txBox="1"/>
          <p:nvPr/>
        </p:nvSpPr>
        <p:spPr>
          <a:xfrm rot="39237">
            <a:off x="6237288" y="3468688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12" name="文本框 45"/>
          <p:cNvSpPr txBox="1"/>
          <p:nvPr/>
        </p:nvSpPr>
        <p:spPr>
          <a:xfrm rot="-1160763">
            <a:off x="6797675" y="2947988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13" name="文本框 46"/>
          <p:cNvSpPr txBox="1"/>
          <p:nvPr/>
        </p:nvSpPr>
        <p:spPr>
          <a:xfrm rot="-1160763">
            <a:off x="7167563" y="3162300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14" name="文本框 47"/>
          <p:cNvSpPr txBox="1"/>
          <p:nvPr/>
        </p:nvSpPr>
        <p:spPr>
          <a:xfrm rot="39237">
            <a:off x="6854825" y="3730625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15" name="文本框 49"/>
          <p:cNvSpPr txBox="1"/>
          <p:nvPr/>
        </p:nvSpPr>
        <p:spPr>
          <a:xfrm rot="-1160763">
            <a:off x="7688263" y="3452813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16" name="文本框 50"/>
          <p:cNvSpPr txBox="1"/>
          <p:nvPr/>
        </p:nvSpPr>
        <p:spPr>
          <a:xfrm rot="-1160763">
            <a:off x="7642225" y="3821113"/>
            <a:ext cx="506413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34917" name="文本框 51"/>
          <p:cNvSpPr txBox="1"/>
          <p:nvPr/>
        </p:nvSpPr>
        <p:spPr>
          <a:xfrm rot="-1160763">
            <a:off x="6780213" y="1146175"/>
            <a:ext cx="506412" cy="1682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Font typeface="Arial" panose="020B0604020202020204" pitchFamily="34" charset="0"/>
            </a:pPr>
            <a:r>
              <a:rPr lang="zh-CN" altLang="zh-CN" sz="500" dirty="0">
                <a:solidFill>
                  <a:srgbClr val="F6FFEC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00" dirty="0">
              <a:solidFill>
                <a:srgbClr val="F6FFEC"/>
              </a:solidFill>
              <a:latin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87863" y="1011238"/>
            <a:ext cx="4572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b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</a:br>
            <a:b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</a:b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grpSp>
        <p:nvGrpSpPr>
          <p:cNvPr id="34919" name="组合 2"/>
          <p:cNvGrpSpPr/>
          <p:nvPr/>
        </p:nvGrpSpPr>
        <p:grpSpPr>
          <a:xfrm>
            <a:off x="123825" y="119063"/>
            <a:ext cx="2446338" cy="923925"/>
            <a:chOff x="0" y="0"/>
            <a:chExt cx="3038475" cy="1011238"/>
          </a:xfrm>
        </p:grpSpPr>
        <p:pic>
          <p:nvPicPr>
            <p:cNvPr id="34922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4923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pPr eaLnBrk="1" hangingPunct="1"/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拓展迁移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674688" y="1166813"/>
            <a:ext cx="7734300" cy="1200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lnSpc>
                <a:spcPct val="120000"/>
              </a:lnSpc>
            </a:pPr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    优等的心，不必华丽，但必须坚固。</a:t>
            </a:r>
            <a:endParaRPr lang="en-US" altLang="zh-CN" sz="3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    </a:t>
            </a:r>
            <a:r>
              <a:rPr lang="en-US" altLang="zh-CN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毕淑敏</a:t>
            </a:r>
            <a:r>
              <a:rPr lang="en-US" altLang="zh-CN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造心</a:t>
            </a:r>
            <a:r>
              <a:rPr lang="en-US" altLang="zh-CN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3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55638" y="2516188"/>
            <a:ext cx="7604125" cy="230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    我不相信手掌的纹路，但我相信手掌加上手指的力量。如果你不能确定你往哪里走，那么此处就是你的葬身之地。</a:t>
            </a:r>
            <a:endParaRPr lang="en-US" altLang="zh-CN" sz="3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0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</a:t>
            </a:r>
            <a:r>
              <a:rPr lang="en-US" altLang="zh-CN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毕淑敏</a:t>
            </a:r>
            <a:r>
              <a:rPr lang="en-US" altLang="zh-CN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心灵七游戏</a:t>
            </a:r>
            <a:r>
              <a:rPr lang="en-US" altLang="zh-CN" sz="30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30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3010" name="组合 2"/>
          <p:cNvGrpSpPr/>
          <p:nvPr/>
        </p:nvGrpSpPr>
        <p:grpSpPr>
          <a:xfrm>
            <a:off x="123825" y="119063"/>
            <a:ext cx="2446338" cy="923925"/>
            <a:chOff x="0" y="0"/>
            <a:chExt cx="3038475" cy="1011238"/>
          </a:xfrm>
        </p:grpSpPr>
        <p:pic>
          <p:nvPicPr>
            <p:cNvPr id="43012" name="图片 1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0" y="0"/>
              <a:ext cx="3038475" cy="101123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3013" name="圆角矩形 2"/>
            <p:cNvSpPr/>
            <p:nvPr/>
          </p:nvSpPr>
          <p:spPr>
            <a:xfrm>
              <a:off x="330200" y="257175"/>
              <a:ext cx="2376488" cy="754063"/>
            </a:xfrm>
            <a:prstGeom prst="roundRect">
              <a:avLst>
                <a:gd name="adj" fmla="val 6394"/>
              </a:avLst>
            </a:prstGeom>
            <a:noFill/>
            <a:ln w="28575">
              <a:noFill/>
            </a:ln>
          </p:spPr>
          <p:txBody>
            <a:bodyPr lIns="91438" tIns="45719" rIns="91438" bIns="45719" anchor="ctr"/>
            <a:p>
              <a:pPr eaLnBrk="1" hangingPunct="1"/>
              <a:r>
                <a:rPr lang="zh-CN" altLang="en-US" sz="3200" b="1" dirty="0">
                  <a:solidFill>
                    <a:srgbClr val="3366FF"/>
                  </a:solidFill>
                  <a:latin typeface="Franklin Gothic Medium" panose="020B0603020102020204" pitchFamily="34" charset="0"/>
                  <a:ea typeface="黑体" panose="02010609060101010101" pitchFamily="49" charset="-122"/>
                </a:rPr>
                <a:t>课后作业</a:t>
              </a:r>
              <a:endParaRPr lang="zh-CN" altLang="en-US" sz="3200" b="1" dirty="0">
                <a:solidFill>
                  <a:srgbClr val="3366FF"/>
                </a:solidFill>
                <a:latin typeface="Franklin Gothic Medium" panose="020B060302010202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44035" name="Rectangle 3"/>
          <p:cNvSpPr txBox="1"/>
          <p:nvPr/>
        </p:nvSpPr>
        <p:spPr>
          <a:xfrm>
            <a:off x="972185" y="1371600"/>
            <a:ext cx="7347585" cy="17653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>
              <a:lnSpc>
                <a:spcPct val="130000"/>
              </a:lnSpc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抄写第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课《英法联军》词语，每个抄两遍，注音一遍。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《学评》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P25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27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，批改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复习《儒林外史》第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34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回，出题并附答案，可写在抄词后面。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035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charRg st="16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4035">
                                            <p:txEl>
                                              <p:charRg st="16" end="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4035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UNIQUEID" val="80"/>
</p:tagLst>
</file>

<file path=ppt/tags/tag2.xml><?xml version="1.0" encoding="utf-8"?>
<p:tagLst xmlns:p="http://schemas.openxmlformats.org/presentationml/2006/main">
  <p:tag name="AS_UNIQUEID" val="81"/>
</p:tagLst>
</file>

<file path=ppt/tags/tag3.xml><?xml version="1.0" encoding="utf-8"?>
<p:tagLst xmlns:p="http://schemas.openxmlformats.org/presentationml/2006/main">
  <p:tag name="AS_UNIQUEID" val="82"/>
</p:tagLst>
</file>

<file path=ppt/tags/tag4.xml><?xml version="1.0" encoding="utf-8"?>
<p:tagLst xmlns:p="http://schemas.openxmlformats.org/presentationml/2006/main">
  <p:tag name="AS_UNIQUEID" val="83"/>
</p:tagLst>
</file>

<file path=ppt/tags/tag5.xml><?xml version="1.0" encoding="utf-8"?>
<p:tagLst xmlns:p="http://schemas.openxmlformats.org/presentationml/2006/main">
  <p:tag name="AS_UNIQUEID" val="84"/>
</p:tagLst>
</file>

<file path=ppt/tags/tag6.xml><?xml version="1.0" encoding="utf-8"?>
<p:tagLst xmlns:p="http://schemas.openxmlformats.org/presentationml/2006/main">
  <p:tag name="AS_UNIQUEID" val="85"/>
</p:tagLst>
</file>

<file path=ppt/tags/tag7.xml><?xml version="1.0" encoding="utf-8"?>
<p:tagLst xmlns:p="http://schemas.openxmlformats.org/presentationml/2006/main">
  <p:tag name="AS_UNIQUEID" val="86"/>
</p:tagLst>
</file>

<file path=ppt/tags/tag8.xml><?xml version="1.0" encoding="utf-8"?>
<p:tagLst xmlns:p="http://schemas.openxmlformats.org/presentationml/2006/main">
  <p:tag name="AS_UNIQUEID" val="87"/>
</p:tagLst>
</file>

<file path=ppt/tags/tag9.xml><?xml version="1.0" encoding="utf-8"?>
<p:tagLst xmlns:p="http://schemas.openxmlformats.org/presentationml/2006/main">
  <p:tag name="AS_UNIQUEID" val="88"/>
</p:tagLst>
</file>

<file path=ppt/tags/tag10.xml><?xml version="1.0" encoding="utf-8"?>
<p:tagLst xmlns:p="http://schemas.openxmlformats.org/presentationml/2006/main">
  <p:tag name="AS_UNIQUEID" val="89"/>
</p:tagLst>
</file>

<file path=ppt/tags/tag11.xml><?xml version="1.0" encoding="utf-8"?>
<p:tagLst xmlns:p="http://schemas.openxmlformats.org/presentationml/2006/main">
  <p:tag name="AS_UNIQUEID" val="90"/>
</p:tagLst>
</file>

<file path=ppt/tags/tag12.xml><?xml version="1.0" encoding="utf-8"?>
<p:tagLst xmlns:p="http://schemas.openxmlformats.org/presentationml/2006/main">
  <p:tag name="AS_UNIQUEID" val="91"/>
</p:tagLst>
</file>

<file path=ppt/tags/tag13.xml><?xml version="1.0" encoding="utf-8"?>
<p:tagLst xmlns:p="http://schemas.openxmlformats.org/presentationml/2006/main">
  <p:tag name="AS_UNIQUEID" val="92"/>
</p:tagLst>
</file>

<file path=ppt/tags/tag14.xml><?xml version="1.0" encoding="utf-8"?>
<p:tagLst xmlns:p="http://schemas.openxmlformats.org/presentationml/2006/main">
  <p:tag name="AS_UNIQUEID" val="93"/>
</p:tagLst>
</file>

<file path=ppt/tags/tag15.xml><?xml version="1.0" encoding="utf-8"?>
<p:tagLst xmlns:p="http://schemas.openxmlformats.org/presentationml/2006/main">
  <p:tag name="AS_UNIQUEID" val="94"/>
</p:tagLst>
</file>

<file path=ppt/tags/tag16.xml><?xml version="1.0" encoding="utf-8"?>
<p:tagLst xmlns:p="http://schemas.openxmlformats.org/presentationml/2006/main">
  <p:tag name="AS_UNIQUEID" val="95"/>
</p:tagLst>
</file>

<file path=ppt/tags/tag17.xml><?xml version="1.0" encoding="utf-8"?>
<p:tagLst xmlns:p="http://schemas.openxmlformats.org/presentationml/2006/main">
  <p:tag name="AS_UNIQUEID" val="96"/>
</p:tagLst>
</file>

<file path=ppt/tags/tag18.xml><?xml version="1.0" encoding="utf-8"?>
<p:tagLst xmlns:p="http://schemas.openxmlformats.org/presentationml/2006/main">
  <p:tag name="AS_UNIQUEID" val="97"/>
</p:tagLst>
</file>

<file path=ppt/tags/tag19.xml><?xml version="1.0" encoding="utf-8"?>
<p:tagLst xmlns:p="http://schemas.openxmlformats.org/presentationml/2006/main">
  <p:tag name="AS_UNIQUEID" val="98"/>
</p:tagLst>
</file>

<file path=ppt/tags/tag20.xml><?xml version="1.0" encoding="utf-8"?>
<p:tagLst xmlns:p="http://schemas.openxmlformats.org/presentationml/2006/main">
  <p:tag name="AS_UNIQUEID" val="99"/>
</p:tagLst>
</file>

<file path=ppt/tags/tag21.xml><?xml version="1.0" encoding="utf-8"?>
<p:tagLst xmlns:p="http://schemas.openxmlformats.org/presentationml/2006/main">
  <p:tag name="AS_UNIQUEID" val="100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58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宋-黑-T-A">
      <a:majorFont>
        <a:latin typeface="Times New Roman"/>
        <a:ea typeface="黑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58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Arial"/>
      </a:majorFont>
      <a:minorFont>
        <a:latin typeface="Times New Roman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自定义设计方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3987</Words>
  <Application>WPS 演示</Application>
  <PresentationFormat/>
  <Paragraphs>834</Paragraphs>
  <Slides>20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20</vt:i4>
      </vt:variant>
    </vt:vector>
  </HeadingPairs>
  <TitlesOfParts>
    <vt:vector size="37" baseType="lpstr">
      <vt:lpstr>Arial</vt:lpstr>
      <vt:lpstr>宋体</vt:lpstr>
      <vt:lpstr>Wingdings</vt:lpstr>
      <vt:lpstr>Times New Roman</vt:lpstr>
      <vt:lpstr>黑体</vt:lpstr>
      <vt:lpstr>微软雅黑</vt:lpstr>
      <vt:lpstr>楷体</vt:lpstr>
      <vt:lpstr>Franklin Gothic Medium</vt:lpstr>
      <vt:lpstr>华文新魏</vt:lpstr>
      <vt:lpstr>方正正中黑简体</vt:lpstr>
      <vt:lpstr>Arial Unicode MS</vt:lpstr>
      <vt:lpstr>Calibri</vt:lpstr>
      <vt:lpstr>Calibri</vt:lpstr>
      <vt:lpstr>Office 主题​​</vt:lpstr>
      <vt:lpstr>1_Office 主题​​</vt:lpstr>
      <vt:lpstr>默认设计模板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1.结合全文分析第①②段在文中起什么作用？（4分）  </vt:lpstr>
      <vt:lpstr>2.文中第19段写到 “三间小屋，说大不大，说小不小”，如何理解？（4分） </vt:lpstr>
      <vt:lpstr>3.请简析下列句子的表达效果。（4分）     我们可以不美丽，但我们健康。我们可以不伟大，但我们庄严。我们可以不完满，但我们努力。我们可以不永恒，但我们真诚。  </vt:lpstr>
      <vt:lpstr>4.结合文章内容说说，怎样才能使自己的精神小屋建筑得美观结实，并有丰富的储物？（4） </vt:lpstr>
      <vt:lpstr>5.如何理解文中精神的三间小屋及彼此之间的关系？（7分） 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状元成才路</dc:title>
  <dc:creator>状元成才路</dc:creator>
  <cp:keywords>状元成才路</cp:keywords>
  <dc:description>声  明
 本文件仅用于个人学习、研究或欣赏，以及其他非商业性或非盈利性用途，但同时应遵守著作权法及其他相关法律的规定，不得侵犯本司及相关权利人的合法权利。
 除此以外，将本文件任何内容用于其他用途时，应获得授权，如发现未经授权用于商业或盈利用途将追加侵权者的法律责任。
武汉天成贵龙文化传播有限公司
湖北山河律师事务所</dc:description>
  <dc:subject>状元成才路</dc:subject>
  <cp:lastModifiedBy>haiyu</cp:lastModifiedBy>
  <cp:revision>951</cp:revision>
  <dcterms:created xsi:type="dcterms:W3CDTF">2016-01-14T05:53:00Z</dcterms:created>
  <dcterms:modified xsi:type="dcterms:W3CDTF">2020-10-12T02:11:31Z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2052-11.1.0.9098</vt:lpwstr>
  </property>
</Properties>
</file>