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8" r:id="rId2"/>
    <p:sldId id="266" r:id="rId3"/>
    <p:sldId id="259" r:id="rId4"/>
    <p:sldId id="265" r:id="rId5"/>
    <p:sldId id="267" r:id="rId6"/>
    <p:sldId id="269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7AEEF-9870-4D55-A6D0-CC46D1525EBC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6ED3E-3E28-4650-B2D1-E3C8F6F6C4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31B7D-14E5-4734-A4CE-D7207F8684EC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B4B17-782E-4A0D-981B-777EB47B521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7A1B-3B19-4FEE-8EBF-9D1553711BE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F9CE0-D1F7-4D31-93D6-E5EA8C6B75A5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9C147A-A475-4DA4-8C4C-325D9C0393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突破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96EDCD7-5FB0-4BEF-A9E7-62EB17104F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090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>
            <a:off x="1714480" y="428604"/>
            <a:ext cx="2570902" cy="1643074"/>
          </a:xfrm>
          <a:prstGeom prst="arc">
            <a:avLst>
              <a:gd name="adj1" fmla="val 19201505"/>
              <a:gd name="adj2" fmla="val 389167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弧形 14"/>
          <p:cNvSpPr/>
          <p:nvPr/>
        </p:nvSpPr>
        <p:spPr>
          <a:xfrm rot="16855042">
            <a:off x="4785520" y="734826"/>
            <a:ext cx="1906161" cy="2033501"/>
          </a:xfrm>
          <a:prstGeom prst="arc">
            <a:avLst>
              <a:gd name="adj1" fmla="val 16067411"/>
              <a:gd name="adj2" fmla="val 19803189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stCxn id="15" idx="0"/>
          </p:cNvCxnSpPr>
          <p:nvPr/>
        </p:nvCxnSpPr>
        <p:spPr>
          <a:xfrm rot="5400000">
            <a:off x="4272956" y="2039589"/>
            <a:ext cx="902640" cy="187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弧形 23"/>
          <p:cNvSpPr/>
          <p:nvPr/>
        </p:nvSpPr>
        <p:spPr>
          <a:xfrm rot="5400000">
            <a:off x="1893075" y="3178967"/>
            <a:ext cx="2714644" cy="2071702"/>
          </a:xfrm>
          <a:prstGeom prst="arc">
            <a:avLst>
              <a:gd name="adj1" fmla="val 16200000"/>
              <a:gd name="adj2" fmla="val 20314514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弧形 25"/>
          <p:cNvSpPr/>
          <p:nvPr/>
        </p:nvSpPr>
        <p:spPr>
          <a:xfrm rot="10800000">
            <a:off x="4500562" y="2714620"/>
            <a:ext cx="3000396" cy="3143272"/>
          </a:xfrm>
          <a:prstGeom prst="arc">
            <a:avLst>
              <a:gd name="adj1" fmla="val 18179751"/>
              <a:gd name="adj2" fmla="val 21496382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5357818" y="571480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审题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214678" y="5143512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dk1"/>
                </a:solidFill>
              </a:rPr>
              <a:t>感悟</a:t>
            </a:r>
          </a:p>
        </p:txBody>
      </p:sp>
      <p:sp>
        <p:nvSpPr>
          <p:cNvPr id="46" name="左大括号 45"/>
          <p:cNvSpPr/>
          <p:nvPr/>
        </p:nvSpPr>
        <p:spPr>
          <a:xfrm>
            <a:off x="6072198" y="500042"/>
            <a:ext cx="214314" cy="1214446"/>
          </a:xfrm>
          <a:prstGeom prst="leftBrac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357950" y="0"/>
            <a:ext cx="2786050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/>
              <a:t>：集中兵力向一点进攻或反攻，打开缺口。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29388" y="1357298"/>
            <a:ext cx="271461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lang="zh-CN" altLang="en-US" sz="2800" b="1" dirty="0"/>
              <a:t>：打破困难、限制等。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997098" y="3374926"/>
            <a:ext cx="3071802" cy="310854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一次突破就是一次成长；</a:t>
            </a:r>
            <a:endParaRPr lang="en-US" altLang="zh-CN" sz="2800" b="1" dirty="0"/>
          </a:p>
          <a:p>
            <a:r>
              <a:rPr lang="zh-CN" altLang="en-US" sz="2800" b="1" dirty="0"/>
              <a:t>只要用心突破总会有的；</a:t>
            </a:r>
            <a:endParaRPr lang="en-US" altLang="zh-CN" sz="2800" b="1" dirty="0"/>
          </a:p>
          <a:p>
            <a:r>
              <a:rPr lang="zh-CN" altLang="en-US" sz="2800" b="1" dirty="0"/>
              <a:t>在逆境中突破；</a:t>
            </a:r>
            <a:endParaRPr lang="en-US" altLang="zh-CN" sz="2800" b="1" dirty="0"/>
          </a:p>
          <a:p>
            <a:r>
              <a:rPr lang="zh-CN" altLang="en-US" sz="2800" b="1" dirty="0"/>
              <a:t>极限就是等着去突破的；</a:t>
            </a:r>
            <a:endParaRPr lang="en-US" altLang="zh-CN" sz="2800" b="1" dirty="0"/>
          </a:p>
        </p:txBody>
      </p:sp>
      <p:sp>
        <p:nvSpPr>
          <p:cNvPr id="50" name="左大括号 49"/>
          <p:cNvSpPr/>
          <p:nvPr/>
        </p:nvSpPr>
        <p:spPr>
          <a:xfrm>
            <a:off x="5500694" y="3286124"/>
            <a:ext cx="642942" cy="3357586"/>
          </a:xfrm>
          <a:prstGeom prst="leftBrac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5072066" y="4929198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dk1"/>
                </a:solidFill>
              </a:rPr>
              <a:t>立意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0"/>
            <a:ext cx="3143240" cy="267765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/>
              <a:t>与亲人吵架后打开心结、突破</a:t>
            </a:r>
            <a:r>
              <a:rPr lang="en-US" altLang="zh-CN" sz="2400" b="1" dirty="0"/>
              <a:t>800</a:t>
            </a:r>
            <a:r>
              <a:rPr lang="zh-CN" altLang="en-US" sz="2400" b="1" dirty="0"/>
              <a:t>米、突破数学科目、突破不自信、演讲比赛钢琴比赛的突破、突破与陌生人的交流、突破恐高症；</a:t>
            </a:r>
          </a:p>
        </p:txBody>
      </p:sp>
      <p:sp>
        <p:nvSpPr>
          <p:cNvPr id="67" name="弧形 66"/>
          <p:cNvSpPr/>
          <p:nvPr/>
        </p:nvSpPr>
        <p:spPr>
          <a:xfrm rot="16631320">
            <a:off x="2641343" y="3093911"/>
            <a:ext cx="2357454" cy="1643074"/>
          </a:xfrm>
          <a:prstGeom prst="arc">
            <a:avLst>
              <a:gd name="adj1" fmla="val 19318275"/>
              <a:gd name="adj2" fmla="val 16093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071934" y="1428736"/>
            <a:ext cx="785818" cy="3416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altLang="zh-CN" sz="3600" b="1" dirty="0">
              <a:solidFill>
                <a:schemeClr val="tx1"/>
              </a:solidFill>
            </a:endParaRPr>
          </a:p>
          <a:p>
            <a:r>
              <a:rPr lang="zh-CN" altLang="en-US" sz="3600" b="1" dirty="0">
                <a:solidFill>
                  <a:schemeClr val="tx1"/>
                </a:solidFill>
              </a:rPr>
              <a:t>突</a:t>
            </a:r>
            <a:endParaRPr lang="en-US" altLang="zh-CN" sz="3600" b="1" dirty="0">
              <a:solidFill>
                <a:schemeClr val="tx1"/>
              </a:solidFill>
            </a:endParaRPr>
          </a:p>
          <a:p>
            <a:endParaRPr lang="en-US" altLang="zh-CN" sz="3600" b="1" dirty="0">
              <a:solidFill>
                <a:schemeClr val="tx1"/>
              </a:solidFill>
            </a:endParaRPr>
          </a:p>
          <a:p>
            <a:endParaRPr lang="en-US" altLang="zh-CN" sz="3600" b="1" dirty="0">
              <a:solidFill>
                <a:schemeClr val="tx1"/>
              </a:solidFill>
            </a:endParaRPr>
          </a:p>
          <a:p>
            <a:r>
              <a:rPr lang="zh-CN" altLang="en-US" sz="3600" b="1" dirty="0">
                <a:solidFill>
                  <a:schemeClr val="tx1"/>
                </a:solidFill>
              </a:rPr>
              <a:t>破</a:t>
            </a:r>
            <a:endParaRPr lang="en-US" altLang="zh-CN" sz="3600" b="1" dirty="0">
              <a:solidFill>
                <a:schemeClr val="tx1"/>
              </a:solidFill>
            </a:endParaRPr>
          </a:p>
          <a:p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57488" y="2714620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dk1"/>
                </a:solidFill>
              </a:rPr>
              <a:t>写法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43240" y="214290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选材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-77550" y="2841144"/>
            <a:ext cx="2928926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由事及理；</a:t>
            </a:r>
            <a:endParaRPr lang="en-US" altLang="zh-CN" sz="2800" b="1" dirty="0"/>
          </a:p>
          <a:p>
            <a:r>
              <a:rPr lang="zh-CN" altLang="en-US" sz="2800" b="1" dirty="0"/>
              <a:t>精彩的细节描写；</a:t>
            </a:r>
            <a:endParaRPr lang="en-US" altLang="zh-CN" sz="2800" b="1" dirty="0"/>
          </a:p>
        </p:txBody>
      </p:sp>
      <p:sp>
        <p:nvSpPr>
          <p:cNvPr id="70" name="右大括号 69"/>
          <p:cNvSpPr/>
          <p:nvPr/>
        </p:nvSpPr>
        <p:spPr>
          <a:xfrm>
            <a:off x="2786050" y="4786322"/>
            <a:ext cx="428628" cy="1928826"/>
          </a:xfrm>
          <a:prstGeom prst="rightBrac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47959" y="3801777"/>
            <a:ext cx="2677908" cy="34778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dk1"/>
                </a:solidFill>
              </a:rPr>
              <a:t>突破怯懦，选择有勇气面对；突破自我、战胜自我才能主宰自己的人生；不惧一切冲破枷锁；障壁需要你主动去打破；破土而出就是突破；</a:t>
            </a:r>
            <a:endParaRPr lang="en-US" altLang="zh-CN" sz="2400" b="1" dirty="0">
              <a:solidFill>
                <a:schemeClr val="dk1"/>
              </a:solidFill>
            </a:endParaRPr>
          </a:p>
          <a:p>
            <a:endParaRPr lang="en-US" altLang="zh-CN" sz="2800" b="1" u="sng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24" grpId="0" animBg="1"/>
      <p:bldP spid="26" grpId="0" animBg="1"/>
      <p:bldP spid="38" grpId="0" animBg="1"/>
      <p:bldP spid="4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39" grpId="0" animBg="1"/>
      <p:bldP spid="66" grpId="0" animBg="1"/>
      <p:bldP spid="67" grpId="0" animBg="1"/>
      <p:bldP spid="41" grpId="0" animBg="1"/>
      <p:bldP spid="40" grpId="0" animBg="1"/>
      <p:bldP spid="69" grpId="0" animBg="1"/>
      <p:bldP spid="70" grpId="0" animBg="1"/>
      <p:bldP spid="7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zh-CN" altLang="en-US" dirty="0">
              <a:solidFill>
                <a:srgbClr val="002060"/>
              </a:solidFill>
            </a:endParaRPr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endParaRPr lang="zh-CN" altLang="en-US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Documents and Settings\Administrator\Application Data\Tencent\Users\30032825\QQ\WinTemp\RichOle\L]C%J9{KDUBWDMT[P_{_N~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7891386" cy="6194816"/>
          </a:xfrm>
          <a:prstGeom prst="rect">
            <a:avLst/>
          </a:prstGeom>
          <a:noFill/>
        </p:spPr>
      </p:pic>
      <p:sp>
        <p:nvSpPr>
          <p:cNvPr id="4" name="圆角矩形 3"/>
          <p:cNvSpPr/>
          <p:nvPr/>
        </p:nvSpPr>
        <p:spPr>
          <a:xfrm>
            <a:off x="2071670" y="2071678"/>
            <a:ext cx="1071570" cy="7143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3571868" y="2071678"/>
            <a:ext cx="1285884" cy="7143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上箭头标注 5"/>
          <p:cNvSpPr/>
          <p:nvPr/>
        </p:nvSpPr>
        <p:spPr>
          <a:xfrm>
            <a:off x="2357422" y="2643182"/>
            <a:ext cx="2143140" cy="1428760"/>
          </a:xfrm>
          <a:prstGeom prst="up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围绕中心叙事描写</a:t>
            </a:r>
          </a:p>
        </p:txBody>
      </p:sp>
      <p:sp>
        <p:nvSpPr>
          <p:cNvPr id="7" name="右箭头 6"/>
          <p:cNvSpPr/>
          <p:nvPr/>
        </p:nvSpPr>
        <p:spPr>
          <a:xfrm rot="10800000" flipV="1">
            <a:off x="3143240" y="2357430"/>
            <a:ext cx="42862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/>
              <a:t>学习目标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en-US" altLang="zh-CN" b="1" dirty="0"/>
              <a:t>1.</a:t>
            </a:r>
            <a:r>
              <a:rPr lang="zh-CN" altLang="en-US" b="1" dirty="0"/>
              <a:t>详略得当地安排文章的篇章结构。</a:t>
            </a:r>
          </a:p>
          <a:p>
            <a:pPr lvl="0">
              <a:buNone/>
            </a:pPr>
            <a:r>
              <a:rPr lang="en-US" altLang="zh-CN" b="1" dirty="0"/>
              <a:t>2.</a:t>
            </a:r>
            <a:r>
              <a:rPr lang="zh-CN" altLang="en-US" b="1" dirty="0"/>
              <a:t>为主题服务的精彩描写。</a:t>
            </a:r>
          </a:p>
          <a:p>
            <a:pPr lvl="0">
              <a:buNone/>
            </a:pPr>
            <a:r>
              <a:rPr lang="en-US" altLang="zh-CN" b="1" dirty="0"/>
              <a:t>3.</a:t>
            </a:r>
            <a:r>
              <a:rPr lang="zh-CN" altLang="en-US" b="1" dirty="0"/>
              <a:t>对事件背后的深层原因进行客观探究与理性分析。</a:t>
            </a:r>
          </a:p>
          <a:p>
            <a:pPr>
              <a:buNone/>
            </a:pPr>
            <a:endParaRPr lang="zh-CN" altLang="en-US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内容占位符 10" descr="屏幕剪辑">
            <a:extLst>
              <a:ext uri="{FF2B5EF4-FFF2-40B4-BE49-F238E27FC236}">
                <a16:creationId xmlns:a16="http://schemas.microsoft.com/office/drawing/2014/main" id="{C24756B4-B09C-41AE-AB47-35053C310F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9611"/>
            <a:ext cx="8964488" cy="6578778"/>
          </a:xfrm>
        </p:spPr>
      </p:pic>
    </p:spTree>
    <p:extLst>
      <p:ext uri="{BB962C8B-B14F-4D97-AF65-F5344CB8AC3E}">
        <p14:creationId xmlns:p14="http://schemas.microsoft.com/office/powerpoint/2010/main" val="3969471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65710E-FAE2-4F5E-BF4E-8D53D7056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B3EB0-EAEC-4B9E-9D6C-D6BA2481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4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183</Words>
  <Application>Microsoft Office PowerPoint</Application>
  <PresentationFormat>全屏显示(4:3)</PresentationFormat>
  <Paragraphs>28</Paragraphs>
  <Slides>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宋体</vt:lpstr>
      <vt:lpstr>Arial</vt:lpstr>
      <vt:lpstr>Calibri</vt:lpstr>
      <vt:lpstr>Office 主题</vt:lpstr>
      <vt:lpstr>突破</vt:lpstr>
      <vt:lpstr>PowerPoint 演示文稿</vt:lpstr>
      <vt:lpstr>PowerPoint 演示文稿</vt:lpstr>
      <vt:lpstr>学习目标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列提纲，明中心 ——月考作文升格训练</dc:title>
  <dc:creator>lenovo</dc:creator>
  <cp:lastModifiedBy>63252</cp:lastModifiedBy>
  <cp:revision>79</cp:revision>
  <dcterms:created xsi:type="dcterms:W3CDTF">2017-11-07T12:14:44Z</dcterms:created>
  <dcterms:modified xsi:type="dcterms:W3CDTF">2017-12-05T07:56:18Z</dcterms:modified>
</cp:coreProperties>
</file>