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43"/>
  </p:handoutMasterIdLst>
  <p:sldIdLst>
    <p:sldId id="260" r:id="rId2"/>
    <p:sldId id="695" r:id="rId3"/>
    <p:sldId id="462" r:id="rId4"/>
    <p:sldId id="262" r:id="rId5"/>
    <p:sldId id="711" r:id="rId6"/>
    <p:sldId id="712" r:id="rId7"/>
    <p:sldId id="726" r:id="rId8"/>
    <p:sldId id="713" r:id="rId9"/>
    <p:sldId id="714" r:id="rId10"/>
    <p:sldId id="718" r:id="rId11"/>
    <p:sldId id="719" r:id="rId12"/>
    <p:sldId id="720" r:id="rId13"/>
    <p:sldId id="685" r:id="rId14"/>
    <p:sldId id="686" r:id="rId15"/>
    <p:sldId id="687" r:id="rId16"/>
    <p:sldId id="688" r:id="rId17"/>
    <p:sldId id="704" r:id="rId18"/>
    <p:sldId id="689" r:id="rId19"/>
    <p:sldId id="690" r:id="rId20"/>
    <p:sldId id="691" r:id="rId21"/>
    <p:sldId id="697" r:id="rId22"/>
    <p:sldId id="698" r:id="rId23"/>
    <p:sldId id="699" r:id="rId24"/>
    <p:sldId id="700" r:id="rId25"/>
    <p:sldId id="692" r:id="rId26"/>
    <p:sldId id="693" r:id="rId27"/>
    <p:sldId id="694" r:id="rId28"/>
    <p:sldId id="677" r:id="rId29"/>
    <p:sldId id="678" r:id="rId30"/>
    <p:sldId id="679" r:id="rId31"/>
    <p:sldId id="650" r:id="rId32"/>
    <p:sldId id="705" r:id="rId33"/>
    <p:sldId id="651" r:id="rId34"/>
    <p:sldId id="653" r:id="rId35"/>
    <p:sldId id="709" r:id="rId36"/>
    <p:sldId id="706" r:id="rId37"/>
    <p:sldId id="655" r:id="rId38"/>
    <p:sldId id="662" r:id="rId39"/>
    <p:sldId id="701" r:id="rId40"/>
    <p:sldId id="259" r:id="rId41"/>
    <p:sldId id="727" r:id="rId4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Objects="1">
      <p:cViewPr>
        <p:scale>
          <a:sx n="80" d="100"/>
          <a:sy n="80" d="100"/>
        </p:scale>
        <p:origin x="115" y="-62"/>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294949563" cy="294949563"/>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pPr/>
              <a:t>2019/9/1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pPr/>
              <a:t>‹#›</a:t>
            </a:fld>
            <a:endParaRPr lang="zh-CN" altLang="en-US"/>
          </a:p>
        </p:txBody>
      </p:sp>
    </p:spTree>
    <p:extLst>
      <p:ext uri="{BB962C8B-B14F-4D97-AF65-F5344CB8AC3E}">
        <p14:creationId xmlns:p14="http://schemas.microsoft.com/office/powerpoint/2010/main" xmlns=""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31.xml"/><Relationship Id="rId4" Type="http://schemas.openxmlformats.org/officeDocument/2006/relationships/slide" Target="../slides/slide4.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xmlns=""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xmlns=""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cstate="print" r:embed="rId6">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5" name="图片 6"/>
          <p:cNvPicPr>
            <a:picLocks noChangeAspect="1"/>
          </p:cNvPicPr>
          <p:nvPr userDrawn="1"/>
        </p:nvPicPr>
        <p:blipFill>
          <a:blip cstate="print" r:embed="rId7">
            <a:extLst>
              <a:ext uri="{28A0092B-C50C-407E-A947-70E740481C1C}">
                <a14:useLocalDpi xmlns:a14="http://schemas.microsoft.com/office/drawing/2010/main" xmlns=""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》2019</a:t>
            </a:r>
            <a:r>
              <a:rPr altLang="en-US" b="1" dirty="0" lang="zh-CN" smtClean="0" sz="5400">
                <a:latin charset="0" panose="02020603050405020304" pitchFamily="18" typeface="Times New Roman"/>
                <a:cs charset="0" panose="02020603050405020304" pitchFamily="18" typeface="Times New Roman"/>
              </a:rPr>
              <a:t>版</a:t>
            </a:r>
            <a:r>
              <a:rPr altLang="zh-CN" b="1" lang="en-US" smtClean="0" sz="5400">
                <a:latin charset="0" panose="02020603050405020304" pitchFamily="18" typeface="Times New Roman"/>
                <a:cs charset="0" panose="02020603050405020304" pitchFamily="18" typeface="Times New Roman"/>
              </a:rPr>
              <a:t/>
            </a:r>
            <a:br>
              <a:rPr altLang="zh-CN" b="1" lang="en-US" smtClean="0" sz="5400">
                <a:latin charset="0" panose="02020603050405020304" pitchFamily="18" typeface="Times New Roman"/>
                <a:cs charset="0" panose="02020603050405020304" pitchFamily="18" typeface="Times New Roman"/>
              </a:rPr>
            </a:br>
            <a:r>
              <a:rPr altLang="en-US" b="1" lang="zh-CN" smtClean="0" sz="5400">
                <a:latin charset="0" panose="02020603050405020304" pitchFamily="18" typeface="Times New Roman"/>
                <a:cs charset="0" panose="02020603050405020304" pitchFamily="18" typeface="Times New Roman"/>
              </a:rPr>
              <a:t>实</a:t>
            </a:r>
            <a:r>
              <a:rPr altLang="en-US" b="1" dirty="0" lang="zh-CN" smtClean="0" sz="5400">
                <a:latin charset="0" panose="02020603050405020304" pitchFamily="18" typeface="Times New Roman"/>
                <a:cs charset="0" panose="02020603050405020304" pitchFamily="18" typeface="Times New Roman"/>
              </a:rPr>
              <a:t>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cstate="print" r:embed="rId4">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5" name="燕尾形 14">
            <a:hlinkClick r:id="rId3" action="ppaction://hlinksldjump"/>
          </p:cNvPr>
          <p:cNvSpPr/>
          <p:nvPr userDrawn="1"/>
        </p:nvSpPr>
        <p:spPr>
          <a:xfrm>
            <a:off x="7088917" y="6513469"/>
            <a:ext cx="1642812"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提能力合作探究</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4" action="ppaction://hlinksldjump"/>
          </p:cNvPr>
          <p:cNvSpPr/>
          <p:nvPr userDrawn="1"/>
        </p:nvSpPr>
        <p:spPr>
          <a:xfrm>
            <a:off x="5231889" y="6495790"/>
            <a:ext cx="1645669"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读教材自主学习</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2" name="燕尾形 11">
            <a:hlinkClick r:id="rId5" action="ppaction://hlinksldjump"/>
          </p:cNvPr>
          <p:cNvSpPr/>
          <p:nvPr userDrawn="1"/>
        </p:nvSpPr>
        <p:spPr>
          <a:xfrm>
            <a:off x="8973472" y="6502407"/>
            <a:ext cx="1692591"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讲方法题型对接</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cstate="print" r:embed="rId2">
            <a:extLst>
              <a:ext uri="{28A0092B-C50C-407E-A947-70E740481C1C}">
                <a14:useLocalDpi xmlns:a14="http://schemas.microsoft.com/office/drawing/2010/main" xmlns=""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图片 5"/>
          <p:cNvPicPr>
            <a:picLocks noChangeAspect="1"/>
          </p:cNvPicPr>
          <p:nvPr userDrawn="1"/>
        </p:nvPicPr>
        <p:blipFill>
          <a:blip cstate="print" r:embed="rId3">
            <a:extLst>
              <a:ext uri="{28A0092B-C50C-407E-A947-70E740481C1C}">
                <a14:useLocalDpi xmlns:a14="http://schemas.microsoft.com/office/drawing/2010/main" xmlns=""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cstate="print" r:embed="rId6">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2019/9/1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cstate="print"/>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package" Target="../embeddings/Microsoft_Word___11.docx"/><Relationship Id="rId2" Type="http://schemas.openxmlformats.org/officeDocument/2006/relationships/slideLayout" Target="../slideLayouts/slideLayout5.xml"/><Relationship Id="rId1" Type="http://schemas.openxmlformats.org/officeDocument/2006/relationships/vmlDrawing" Target="../drawings/vmlDrawing1.vml"/></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Word___22.docx"/><Relationship Id="rId2" Type="http://schemas.openxmlformats.org/officeDocument/2006/relationships/slideLayout" Target="../slideLayouts/slideLayout5.xml"/><Relationship Id="rId1" Type="http://schemas.openxmlformats.org/officeDocument/2006/relationships/vmlDrawing" Target="../drawings/vmlDrawing2.v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file:///E:\&#38472;&#20029;\2019\&#35838;&#20214;\&#21019;&#26032;&#35774;&#35745;%20&#35838;&#22530;&#35762;&#20041;%20&#21382;&#21490;%20&#36873;&#20462;1&#65288;&#20154;&#25945;&#29256;&#65289;(&#32769;&#25945;&#26448;&#32769;&#26631;&#20934;)\&#25945;&#24072;word&#25991;&#26723;\&#30693;&#35782;&#28857;2&#20013;.TIF" TargetMode="External"/><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file:///E:\&#38472;&#20029;\2019\&#35838;&#20214;\&#21019;&#26032;&#35774;&#35745;%20&#35838;&#22530;&#35762;&#20041;%20&#21382;&#21490;%20&#36873;&#20462;1&#65288;&#20154;&#25945;&#29256;&#65289;(&#32769;&#25945;&#26448;&#32769;&#26631;&#20934;)\&#25945;&#24072;word&#25991;&#26723;\&#30693;&#35782;&#28857;3&#20013;.TIF" TargetMode="External"/><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arget="../media/image15.jpeg" Type="http://schemas.openxmlformats.org/officeDocument/2006/relationships/image"/><Relationship Id="rId1" Target="../slideLayouts/slideLayout5.xml" Type="http://schemas.openxmlformats.org/officeDocument/2006/relationships/slideLayout"/></Relationships>
</file>

<file path=ppt/slides/_rels/slide14.xml.rels><?xml version="1.0" encoding="UTF-8" standalone="yes" ?><Relationships xmlns="http://schemas.openxmlformats.org/package/2006/relationships"><Relationship Id="rId3" Target="../media/image16.jpeg" Type="http://schemas.openxmlformats.org/officeDocument/2006/relationships/image"/><Relationship Id="rId2" Target="../media/image15.jpeg" Type="http://schemas.openxmlformats.org/officeDocument/2006/relationships/image"/><Relationship Id="rId1" Target="../slideLayouts/slideLayout5.xml" Type="http://schemas.openxmlformats.org/officeDocument/2006/relationships/slideLayout"/></Relationships>
</file>

<file path=ppt/slides/_rels/slide15.xml.rels><?xml version="1.0" encoding="UTF-8" standalone="yes" ?><Relationships xmlns="http://schemas.openxmlformats.org/package/2006/relationships"><Relationship Id="rId2" Target="../media/image17.jpeg" Type="http://schemas.openxmlformats.org/officeDocument/2006/relationships/image"/><Relationship Id="rId1" Target="../slideLayouts/slideLayout5.xml" Type="http://schemas.openxmlformats.org/officeDocument/2006/relationships/slideLayout"/></Relationships>
</file>

<file path=ppt/slides/_rels/slide16.xml.rels><?xml version="1.0" encoding="UTF-8" standalone="yes" ?><Relationships xmlns="http://schemas.openxmlformats.org/package/2006/relationships"><Relationship Id="rId2" Target="../media/image18.jpeg" Type="http://schemas.openxmlformats.org/officeDocument/2006/relationships/image"/><Relationship Id="rId1" Target="../slideLayouts/slideLayout5.xml" Type="http://schemas.openxmlformats.org/officeDocument/2006/relationships/slideLayout"/></Relationships>
</file>

<file path=ppt/slides/_rels/slide17.xml.rels><?xml version="1.0" encoding="UTF-8" standalone="yes" ?><Relationships xmlns="http://schemas.openxmlformats.org/package/2006/relationships"><Relationship Id="rId2" Target="../media/image19.jpeg" Type="http://schemas.openxmlformats.org/officeDocument/2006/relationships/image"/><Relationship Id="rId1" Target="../slideLayouts/slideLayout5.xml" Type="http://schemas.openxmlformats.org/officeDocument/2006/relationships/slideLayout"/></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07285" y="2966757"/>
            <a:ext cx="11354383" cy="92448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81368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时空观念</a:t>
            </a:r>
            <a:r>
              <a:rPr lang="en-US" altLang="zh-CN" sz="2400" b="1" kern="100" dirty="0">
                <a:latin typeface="Times New Roman"/>
                <a:ea typeface="黑体"/>
                <a:cs typeface="Courier New"/>
              </a:rPr>
              <a:t>]</a:t>
            </a:r>
            <a:endParaRPr lang="zh-CN" altLang="zh-CN" sz="1050" kern="100" dirty="0">
              <a:effectLst/>
              <a:latin typeface="宋体"/>
              <a:cs typeface="Courier New"/>
            </a:endParaRPr>
          </a:p>
        </p:txBody>
      </p:sp>
      <p:pic>
        <p:nvPicPr>
          <p:cNvPr id="2050" name="Picture 2" descr="274A"/>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1465377" y="1988815"/>
            <a:ext cx="10391363" cy="2382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586929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237252" y="653494"/>
            <a:ext cx="9625864" cy="7592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Bef>
                <a:spcPts val="1700"/>
              </a:spcBef>
              <a:spcAft>
                <a:spcPts val="1650"/>
              </a:spcAft>
            </a:pPr>
            <a:r>
              <a:rPr lang="zh-CN" altLang="zh-CN" sz="3200" b="1" kern="2200" dirty="0">
                <a:ea typeface="华文新魏"/>
                <a:cs typeface="Times New Roman"/>
              </a:rPr>
              <a:t>第</a:t>
            </a:r>
            <a:r>
              <a:rPr lang="en-US" altLang="zh-CN" sz="3200" b="1" kern="2200" dirty="0">
                <a:ea typeface="华文新魏"/>
                <a:cs typeface="Times New Roman"/>
              </a:rPr>
              <a:t>28</a:t>
            </a:r>
            <a:r>
              <a:rPr lang="zh-CN" altLang="zh-CN" sz="3200" b="1" kern="2200" dirty="0">
                <a:ea typeface="华文新魏"/>
                <a:cs typeface="Times New Roman"/>
              </a:rPr>
              <a:t>课　中国特色社会主义道路的开辟与发展</a:t>
            </a:r>
            <a:endParaRPr lang="zh-CN" altLang="zh-CN" sz="2000" b="1" kern="2200" dirty="0">
              <a:ea typeface="华文新魏"/>
              <a:cs typeface="Times New Roman"/>
            </a:endParaRPr>
          </a:p>
        </p:txBody>
      </p:sp>
      <p:graphicFrame>
        <p:nvGraphicFramePr>
          <p:cNvPr id="2" name="表格 1"/>
          <p:cNvGraphicFramePr>
            <a:graphicFrameLocks noGrp="1"/>
          </p:cNvGraphicFramePr>
          <p:nvPr>
            <p:extLst>
              <p:ext uri="{D42A27DB-BD31-4B8C-83A1-F6EECF244321}">
                <p14:modId xmlns:p14="http://schemas.microsoft.com/office/powerpoint/2010/main" xmlns="" val="3399260342"/>
              </p:ext>
            </p:extLst>
          </p:nvPr>
        </p:nvGraphicFramePr>
        <p:xfrm>
          <a:off x="382758" y="1688903"/>
          <a:ext cx="11509606" cy="4332430"/>
        </p:xfrm>
        <a:graphic>
          <a:graphicData uri="http://schemas.openxmlformats.org/drawingml/2006/table">
            <a:tbl>
              <a:tblPr/>
              <a:tblGrid>
                <a:gridCol w="605769"/>
                <a:gridCol w="4240381"/>
                <a:gridCol w="6663456"/>
              </a:tblGrid>
              <a:tr h="587949">
                <a:tc gridSpan="2">
                  <a:txBody>
                    <a:bodyPr/>
                    <a:lstStyle/>
                    <a:p>
                      <a:pPr algn="ctr">
                        <a:lnSpc>
                          <a:spcPct val="150000"/>
                        </a:lnSpc>
                        <a:spcAft>
                          <a:spcPts val="0"/>
                        </a:spcAft>
                        <a:tabLst>
                          <a:tab pos="2700655" algn="l"/>
                        </a:tabLst>
                      </a:pPr>
                      <a:r>
                        <a:rPr lang="zh-CN" sz="2200" b="1" kern="100">
                          <a:effectLst/>
                          <a:latin typeface="Times New Roman"/>
                          <a:ea typeface="黑体"/>
                          <a:cs typeface="Times New Roman"/>
                        </a:rPr>
                        <a:t>课程标准</a:t>
                      </a:r>
                      <a:endParaRPr lang="zh-CN" sz="2200" kern="100">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tabLst>
                          <a:tab pos="2700655" algn="l"/>
                        </a:tabLst>
                      </a:pPr>
                      <a:r>
                        <a:rPr lang="zh-CN" sz="2200" b="1" kern="100">
                          <a:effectLst/>
                          <a:latin typeface="Times New Roman"/>
                          <a:ea typeface="黑体"/>
                          <a:cs typeface="Times New Roman"/>
                        </a:rPr>
                        <a:t>课标解读</a:t>
                      </a:r>
                      <a:endParaRPr lang="zh-CN" sz="2200" kern="100">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44481">
                <a:tc>
                  <a:txBody>
                    <a:bodyPr/>
                    <a:lstStyle/>
                    <a:p>
                      <a:pPr algn="ctr">
                        <a:lnSpc>
                          <a:spcPct val="150000"/>
                        </a:lnSpc>
                        <a:spcAft>
                          <a:spcPts val="0"/>
                        </a:spcAft>
                        <a:tabLst>
                          <a:tab pos="2700655" algn="l"/>
                        </a:tabLst>
                      </a:pPr>
                      <a:r>
                        <a:rPr lang="zh-CN" sz="2200" b="1" kern="100">
                          <a:effectLst/>
                          <a:latin typeface="Times New Roman"/>
                          <a:ea typeface="黑体"/>
                          <a:cs typeface="Times New Roman"/>
                        </a:rPr>
                        <a:t>课标导航</a:t>
                      </a:r>
                      <a:endParaRPr lang="zh-CN" sz="2200" kern="100">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en-US" sz="2200" b="1" kern="100">
                          <a:effectLst/>
                          <a:latin typeface="Times New Roman"/>
                          <a:cs typeface="Courier New"/>
                        </a:rPr>
                        <a:t>1.</a:t>
                      </a:r>
                      <a:r>
                        <a:rPr lang="zh-CN" sz="2200" b="1" kern="100">
                          <a:effectLst/>
                          <a:latin typeface="Times New Roman"/>
                          <a:cs typeface="Times New Roman"/>
                        </a:rPr>
                        <a:t>认识真理标准问题的讨论和中共十一届三中全会的历史意义。</a:t>
                      </a:r>
                      <a:endParaRPr lang="zh-CN" sz="2200" kern="100">
                        <a:effectLst/>
                        <a:latin typeface="宋体"/>
                        <a:cs typeface="Courier New"/>
                      </a:endParaRPr>
                    </a:p>
                    <a:p>
                      <a:pPr algn="l">
                        <a:lnSpc>
                          <a:spcPct val="150000"/>
                        </a:lnSpc>
                        <a:spcAft>
                          <a:spcPts val="0"/>
                        </a:spcAft>
                        <a:tabLst>
                          <a:tab pos="2700655" algn="l"/>
                        </a:tabLst>
                      </a:pPr>
                      <a:r>
                        <a:rPr lang="en-US" sz="2200" b="1" kern="100">
                          <a:effectLst/>
                          <a:latin typeface="Times New Roman"/>
                          <a:cs typeface="Courier New"/>
                        </a:rPr>
                        <a:t>2.</a:t>
                      </a:r>
                      <a:r>
                        <a:rPr lang="zh-CN" sz="2200" b="1" kern="100">
                          <a:effectLst/>
                          <a:latin typeface="Times New Roman"/>
                          <a:cs typeface="Times New Roman"/>
                        </a:rPr>
                        <a:t>认识改革开放以来中国在各个领域取得的成就、综合国力及国际影响力的不断提高。</a:t>
                      </a:r>
                      <a:endParaRPr lang="zh-CN" sz="2200" kern="100">
                        <a:effectLst/>
                        <a:latin typeface="宋体"/>
                        <a:cs typeface="Courier New"/>
                      </a:endParaRPr>
                    </a:p>
                    <a:p>
                      <a:pPr algn="l">
                        <a:lnSpc>
                          <a:spcPct val="150000"/>
                        </a:lnSpc>
                        <a:spcAft>
                          <a:spcPts val="0"/>
                        </a:spcAft>
                        <a:tabLst>
                          <a:tab pos="2700655" algn="l"/>
                        </a:tabLst>
                      </a:pPr>
                      <a:r>
                        <a:rPr lang="en-US" sz="2200" b="1" kern="100">
                          <a:effectLst/>
                          <a:latin typeface="Times New Roman"/>
                          <a:cs typeface="Courier New"/>
                        </a:rPr>
                        <a:t>3.</a:t>
                      </a:r>
                      <a:r>
                        <a:rPr lang="zh-CN" sz="2200" b="1" kern="100">
                          <a:effectLst/>
                          <a:latin typeface="Times New Roman"/>
                          <a:cs typeface="Times New Roman"/>
                        </a:rPr>
                        <a:t>认识</a:t>
                      </a:r>
                      <a:r>
                        <a:rPr lang="en-US" sz="2200" b="1" kern="100">
                          <a:effectLst/>
                          <a:latin typeface="宋体"/>
                          <a:cs typeface="Times New Roman"/>
                        </a:rPr>
                        <a:t>“</a:t>
                      </a:r>
                      <a:r>
                        <a:rPr lang="zh-CN" sz="2200" b="1" kern="100">
                          <a:effectLst/>
                          <a:latin typeface="Times New Roman"/>
                          <a:cs typeface="Times New Roman"/>
                        </a:rPr>
                        <a:t>一国两制</a:t>
                      </a:r>
                      <a:r>
                        <a:rPr lang="en-US" sz="2200" b="1" kern="100">
                          <a:effectLst/>
                          <a:latin typeface="宋体"/>
                          <a:cs typeface="Times New Roman"/>
                        </a:rPr>
                        <a:t>”</a:t>
                      </a:r>
                      <a:r>
                        <a:rPr lang="zh-CN" sz="2200" b="1" kern="100">
                          <a:effectLst/>
                          <a:latin typeface="Times New Roman"/>
                          <a:cs typeface="Times New Roman"/>
                        </a:rPr>
                        <a:t>对实现祖国完全统一的重大意义。</a:t>
                      </a:r>
                      <a:endParaRPr lang="zh-CN" sz="2200" kern="100">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en-US" sz="2200" b="1" kern="100" dirty="0">
                          <a:effectLst/>
                          <a:latin typeface="Times New Roman"/>
                          <a:cs typeface="Courier New"/>
                        </a:rPr>
                        <a:t>1.</a:t>
                      </a:r>
                      <a:r>
                        <a:rPr lang="zh-CN" sz="2200" b="1" kern="100" dirty="0">
                          <a:effectLst/>
                          <a:latin typeface="Times New Roman"/>
                          <a:cs typeface="Times New Roman"/>
                        </a:rPr>
                        <a:t>了解中共十一届三中全会的背景和内容，从</a:t>
                      </a:r>
                      <a:r>
                        <a:rPr lang="en-US" sz="2200" b="1" kern="100" dirty="0">
                          <a:effectLst/>
                          <a:latin typeface="宋体"/>
                          <a:cs typeface="Times New Roman"/>
                        </a:rPr>
                        <a:t>“</a:t>
                      </a:r>
                      <a:r>
                        <a:rPr lang="zh-CN" sz="2200" b="1" kern="100" dirty="0">
                          <a:effectLst/>
                          <a:latin typeface="Times New Roman"/>
                          <a:cs typeface="Times New Roman"/>
                        </a:rPr>
                        <a:t>历史解释</a:t>
                      </a:r>
                      <a:r>
                        <a:rPr lang="en-US" sz="2200" b="1" kern="100" dirty="0">
                          <a:effectLst/>
                          <a:latin typeface="宋体"/>
                          <a:cs typeface="Times New Roman"/>
                        </a:rPr>
                        <a:t>”</a:t>
                      </a:r>
                      <a:r>
                        <a:rPr lang="zh-CN" sz="2200" b="1" kern="100" dirty="0">
                          <a:effectLst/>
                          <a:latin typeface="Times New Roman"/>
                          <a:cs typeface="Times New Roman"/>
                        </a:rPr>
                        <a:t>角度认识中共十一届三中全会的历史意义。</a:t>
                      </a:r>
                      <a:endParaRPr lang="zh-CN" sz="2200" kern="100" dirty="0">
                        <a:effectLst/>
                        <a:latin typeface="宋体"/>
                        <a:cs typeface="Courier New"/>
                      </a:endParaRPr>
                    </a:p>
                    <a:p>
                      <a:pPr algn="l">
                        <a:lnSpc>
                          <a:spcPct val="150000"/>
                        </a:lnSpc>
                        <a:spcAft>
                          <a:spcPts val="0"/>
                        </a:spcAft>
                        <a:tabLst>
                          <a:tab pos="2700655" algn="l"/>
                        </a:tabLst>
                      </a:pPr>
                      <a:r>
                        <a:rPr lang="en-US" sz="2200" b="1" kern="100" dirty="0">
                          <a:effectLst/>
                          <a:latin typeface="Times New Roman"/>
                          <a:cs typeface="Courier New"/>
                        </a:rPr>
                        <a:t>2.</a:t>
                      </a:r>
                      <a:r>
                        <a:rPr lang="zh-CN" sz="2200" b="1" kern="100" dirty="0">
                          <a:effectLst/>
                          <a:latin typeface="Times New Roman"/>
                          <a:cs typeface="Times New Roman"/>
                        </a:rPr>
                        <a:t>概述改革开放以来中国在各领域的成就，从</a:t>
                      </a:r>
                      <a:r>
                        <a:rPr lang="en-US" sz="2200" b="1" kern="100" dirty="0">
                          <a:effectLst/>
                          <a:latin typeface="宋体"/>
                          <a:cs typeface="Times New Roman"/>
                        </a:rPr>
                        <a:t>“</a:t>
                      </a:r>
                      <a:r>
                        <a:rPr lang="zh-CN" sz="2200" b="1" kern="100" dirty="0">
                          <a:effectLst/>
                          <a:latin typeface="Times New Roman"/>
                          <a:cs typeface="Times New Roman"/>
                        </a:rPr>
                        <a:t>时空观念</a:t>
                      </a:r>
                      <a:r>
                        <a:rPr lang="en-US" sz="2200" b="1" kern="100" dirty="0">
                          <a:effectLst/>
                          <a:latin typeface="宋体"/>
                          <a:cs typeface="Times New Roman"/>
                        </a:rPr>
                        <a:t>”</a:t>
                      </a:r>
                      <a:r>
                        <a:rPr lang="zh-CN" sz="2200" b="1" kern="100" dirty="0">
                          <a:effectLst/>
                          <a:latin typeface="Times New Roman"/>
                          <a:cs typeface="Times New Roman"/>
                        </a:rPr>
                        <a:t>角度认识我国改革开放的进程。</a:t>
                      </a:r>
                      <a:endParaRPr lang="zh-CN" sz="2200" kern="100" dirty="0">
                        <a:effectLst/>
                        <a:latin typeface="宋体"/>
                        <a:cs typeface="Courier New"/>
                      </a:endParaRPr>
                    </a:p>
                    <a:p>
                      <a:pPr algn="l">
                        <a:lnSpc>
                          <a:spcPct val="150000"/>
                        </a:lnSpc>
                        <a:spcAft>
                          <a:spcPts val="0"/>
                        </a:spcAft>
                        <a:tabLst>
                          <a:tab pos="2700655" algn="l"/>
                        </a:tabLst>
                      </a:pPr>
                      <a:r>
                        <a:rPr lang="en-US" sz="2200" b="1" kern="100" dirty="0">
                          <a:effectLst/>
                          <a:latin typeface="Times New Roman"/>
                          <a:cs typeface="Courier New"/>
                        </a:rPr>
                        <a:t>3.</a:t>
                      </a:r>
                      <a:r>
                        <a:rPr lang="zh-CN" sz="2200" b="1" kern="100" dirty="0">
                          <a:effectLst/>
                          <a:latin typeface="Times New Roman"/>
                          <a:cs typeface="Times New Roman"/>
                        </a:rPr>
                        <a:t>结合港澳回归和两岸关系的发展，从</a:t>
                      </a:r>
                      <a:r>
                        <a:rPr lang="en-US" sz="2200" b="1" kern="100" dirty="0">
                          <a:effectLst/>
                          <a:latin typeface="宋体"/>
                          <a:cs typeface="Times New Roman"/>
                        </a:rPr>
                        <a:t>“</a:t>
                      </a:r>
                      <a:r>
                        <a:rPr lang="zh-CN" sz="2200" b="1" kern="100" dirty="0">
                          <a:effectLst/>
                          <a:latin typeface="Times New Roman"/>
                          <a:cs typeface="Times New Roman"/>
                        </a:rPr>
                        <a:t>家国情怀</a:t>
                      </a:r>
                      <a:r>
                        <a:rPr lang="en-US" sz="2200" b="1" kern="100" dirty="0">
                          <a:effectLst/>
                          <a:latin typeface="宋体"/>
                          <a:cs typeface="Times New Roman"/>
                        </a:rPr>
                        <a:t>”</a:t>
                      </a:r>
                      <a:r>
                        <a:rPr lang="zh-CN" sz="2200" b="1" kern="100" dirty="0">
                          <a:effectLst/>
                          <a:latin typeface="Times New Roman"/>
                          <a:cs typeface="Times New Roman"/>
                        </a:rPr>
                        <a:t>角度认识</a:t>
                      </a:r>
                      <a:r>
                        <a:rPr lang="en-US" sz="2200" b="1" kern="100" dirty="0">
                          <a:effectLst/>
                          <a:latin typeface="宋体"/>
                          <a:cs typeface="Times New Roman"/>
                        </a:rPr>
                        <a:t>“</a:t>
                      </a:r>
                      <a:r>
                        <a:rPr lang="zh-CN" sz="2200" b="1" kern="100" dirty="0">
                          <a:effectLst/>
                          <a:latin typeface="Times New Roman"/>
                          <a:cs typeface="Times New Roman"/>
                        </a:rPr>
                        <a:t>一国两制</a:t>
                      </a:r>
                      <a:r>
                        <a:rPr lang="en-US" sz="2200" b="1" kern="100" dirty="0">
                          <a:effectLst/>
                          <a:latin typeface="宋体"/>
                          <a:cs typeface="Times New Roman"/>
                        </a:rPr>
                        <a:t>”</a:t>
                      </a:r>
                      <a:r>
                        <a:rPr lang="zh-CN" sz="2200" b="1" kern="100" dirty="0">
                          <a:effectLst/>
                          <a:latin typeface="Times New Roman"/>
                          <a:cs typeface="Times New Roman"/>
                        </a:rPr>
                        <a:t>对实现祖国统一的重大意义。</a:t>
                      </a:r>
                      <a:endParaRPr lang="zh-CN" sz="2200" kern="100" dirty="0">
                        <a:effectLst/>
                        <a:latin typeface="宋体"/>
                        <a:cs typeface="Courier New"/>
                      </a:endParaRPr>
                    </a:p>
                  </a:txBody>
                  <a:tcPr marL="27196" marR="271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9451284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1340768"/>
            <a:ext cx="7302500" cy="690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矩形 1"/>
          <p:cNvSpPr>
            <a:spLocks noChangeArrowheads="1"/>
          </p:cNvSpPr>
          <p:nvPr/>
        </p:nvSpPr>
        <p:spPr bwMode="auto">
          <a:xfrm>
            <a:off x="2135560" y="1270501"/>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kern="100" dirty="0">
                <a:latin typeface="Times New Roman"/>
                <a:ea typeface="黑体"/>
                <a:cs typeface="Times New Roman"/>
              </a:rPr>
              <a:t>伟大的历史转折</a:t>
            </a:r>
            <a:endParaRPr lang="zh-CN" altLang="zh-CN" sz="1050" b="1" kern="100" dirty="0">
              <a:effectLst/>
              <a:latin typeface="宋体"/>
              <a:cs typeface="Courier New"/>
            </a:endParaRPr>
          </a:p>
        </p:txBody>
      </p:sp>
      <p:pic>
        <p:nvPicPr>
          <p:cNvPr id="2050" name="Picture 2" descr="读教材"/>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39508" y="593866"/>
            <a:ext cx="11720597" cy="481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7" name="矩形 16"/>
          <p:cNvSpPr/>
          <p:nvPr/>
        </p:nvSpPr>
        <p:spPr>
          <a:xfrm>
            <a:off x="3919778" y="2726798"/>
            <a:ext cx="2969083" cy="461665"/>
          </a:xfrm>
          <a:prstGeom prst="rect">
            <a:avLst/>
          </a:prstGeom>
        </p:spPr>
        <p:txBody>
          <a:bodyPr wrap="none">
            <a:spAutoFit/>
          </a:bodyPr>
          <a:lstStyle/>
          <a:p>
            <a:r>
              <a:rPr lang="zh-CN" altLang="zh-CN" sz="2400" b="1" kern="100" dirty="0">
                <a:solidFill>
                  <a:srgbClr val="FF0000"/>
                </a:solidFill>
                <a:latin typeface="+mj-ea"/>
                <a:ea typeface="+mj-ea"/>
                <a:cs typeface="Times New Roman"/>
              </a:rPr>
              <a:t>真理标准</a:t>
            </a:r>
            <a:r>
              <a:rPr lang="zh-CN" altLang="zh-CN" sz="2400" b="1" kern="100" dirty="0" smtClean="0">
                <a:solidFill>
                  <a:srgbClr val="FF0000"/>
                </a:solidFill>
                <a:latin typeface="+mj-ea"/>
                <a:ea typeface="+mj-ea"/>
                <a:cs typeface="Times New Roman"/>
              </a:rPr>
              <a:t>问题</a:t>
            </a:r>
            <a:r>
              <a:rPr lang="zh-CN" altLang="zh-CN" sz="2400" b="1" kern="100" dirty="0">
                <a:solidFill>
                  <a:srgbClr val="FF0000"/>
                </a:solidFill>
                <a:latin typeface="+mj-ea"/>
                <a:ea typeface="+mj-ea"/>
                <a:cs typeface="Times New Roman"/>
              </a:rPr>
              <a:t>的讨论</a:t>
            </a:r>
            <a:endParaRPr lang="zh-CN" altLang="en-US" sz="2400" b="1" dirty="0">
              <a:solidFill>
                <a:srgbClr val="FF0000"/>
              </a:solidFill>
              <a:latin typeface="+mj-ea"/>
              <a:ea typeface="+mj-ea"/>
            </a:endParaRPr>
          </a:p>
        </p:txBody>
      </p:sp>
      <p:sp>
        <p:nvSpPr>
          <p:cNvPr id="13" name="矩形 1"/>
          <p:cNvSpPr>
            <a:spLocks noChangeArrowheads="1"/>
          </p:cNvSpPr>
          <p:nvPr/>
        </p:nvSpPr>
        <p:spPr bwMode="auto">
          <a:xfrm>
            <a:off x="245729" y="198881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1</a:t>
            </a:r>
            <a:r>
              <a:rPr lang="en-US" altLang="zh-CN" sz="2400" b="1" kern="100">
                <a:latin typeface="Times New Roman"/>
                <a:cs typeface="Courier New"/>
              </a:rPr>
              <a:t>.</a:t>
            </a:r>
            <a:r>
              <a:rPr lang="zh-CN" altLang="zh-CN" sz="2400" b="1" kern="100" dirty="0">
                <a:latin typeface="Times New Roman"/>
                <a:ea typeface="黑体"/>
                <a:cs typeface="Times New Roman"/>
              </a:rPr>
              <a:t>中共十一届三中全会</a:t>
            </a:r>
            <a:endParaRPr lang="zh-CN" altLang="zh-CN" sz="1050" kern="100" dirty="0">
              <a:effectLst/>
              <a:latin typeface="宋体"/>
              <a:cs typeface="Courier New"/>
            </a:endParaRPr>
          </a:p>
        </p:txBody>
      </p:sp>
      <p:sp>
        <p:nvSpPr>
          <p:cNvPr id="18" name="矩形 1"/>
          <p:cNvSpPr>
            <a:spLocks noChangeArrowheads="1"/>
          </p:cNvSpPr>
          <p:nvPr/>
        </p:nvSpPr>
        <p:spPr bwMode="auto">
          <a:xfrm>
            <a:off x="551432" y="2664895"/>
            <a:ext cx="11192821"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smtClean="0">
                <a:latin typeface="Times New Roman"/>
                <a:cs typeface="Courier New"/>
              </a:rPr>
              <a:t>(1)</a:t>
            </a:r>
            <a:r>
              <a:rPr lang="zh-CN" altLang="zh-CN" sz="2400" b="1" kern="100" dirty="0" smtClean="0">
                <a:latin typeface="Times New Roman"/>
                <a:cs typeface="Times New Roman"/>
              </a:rPr>
              <a:t>背景：</a:t>
            </a:r>
            <a:r>
              <a:rPr lang="en-US" altLang="zh-CN" sz="2400" b="1" kern="100" dirty="0" smtClean="0">
                <a:latin typeface="Times New Roman"/>
                <a:cs typeface="Courier New"/>
              </a:rPr>
              <a:t>1978</a:t>
            </a:r>
            <a:r>
              <a:rPr lang="zh-CN" altLang="zh-CN" sz="2400" b="1" kern="100" dirty="0" smtClean="0">
                <a:latin typeface="Times New Roman"/>
                <a:cs typeface="Times New Roman"/>
              </a:rPr>
              <a:t>年</a:t>
            </a:r>
            <a:r>
              <a:rPr lang="en-US" altLang="zh-CN" sz="2400" b="1" kern="100" dirty="0" smtClean="0">
                <a:latin typeface="Times New Roman"/>
                <a:cs typeface="Courier New"/>
              </a:rPr>
              <a:t>5</a:t>
            </a:r>
            <a:r>
              <a:rPr lang="zh-CN" altLang="zh-CN" sz="2400" b="1" kern="100" dirty="0" smtClean="0">
                <a:latin typeface="Times New Roman"/>
                <a:cs typeface="Times New Roman"/>
              </a:rPr>
              <a:t>月，</a:t>
            </a:r>
            <a:r>
              <a:rPr lang="en-US" altLang="zh-CN" sz="2400" b="1" kern="100" dirty="0" smtClean="0">
                <a:latin typeface="Times New Roman"/>
                <a:cs typeface="Times New Roman"/>
              </a:rPr>
              <a:t>________________________</a:t>
            </a:r>
            <a:r>
              <a:rPr lang="zh-CN" altLang="zh-CN" sz="2400" b="1" kern="100" dirty="0" smtClean="0">
                <a:latin typeface="Times New Roman"/>
                <a:cs typeface="Times New Roman"/>
              </a:rPr>
              <a:t>在全国范围内展开。它否定了</a:t>
            </a:r>
            <a:r>
              <a:rPr lang="en-US" altLang="zh-CN" sz="2400" b="1" kern="100" dirty="0">
                <a:latin typeface="Times New Roman"/>
                <a:cs typeface="Times New Roman"/>
              </a:rPr>
              <a:t> </a:t>
            </a:r>
            <a:r>
              <a:rPr lang="en-US" altLang="zh-CN" sz="2400" b="1" kern="100" dirty="0" smtClean="0">
                <a:latin typeface="Times New Roman"/>
                <a:cs typeface="Times New Roman"/>
              </a:rPr>
              <a:t>                                 </a:t>
            </a:r>
          </a:p>
          <a:p>
            <a:pPr algn="just">
              <a:lnSpc>
                <a:spcPct val="150000"/>
              </a:lnSpc>
              <a:spcAft>
                <a:spcPts val="0"/>
              </a:spcAft>
              <a:tabLst>
                <a:tab pos="2700655" algn="l"/>
              </a:tabLst>
            </a:pPr>
            <a:r>
              <a:rPr lang="en-US" altLang="zh-CN" sz="2400" b="1" kern="100" dirty="0">
                <a:latin typeface="Times New Roman"/>
                <a:cs typeface="Times New Roman"/>
              </a:rPr>
              <a:t> </a:t>
            </a:r>
            <a:r>
              <a:rPr lang="en-US" altLang="zh-CN" sz="2400" b="1" kern="100" dirty="0" smtClean="0">
                <a:latin typeface="Times New Roman"/>
                <a:cs typeface="Times New Roman"/>
              </a:rPr>
              <a:t>                        </a:t>
            </a:r>
            <a:r>
              <a:rPr lang="zh-CN" altLang="zh-CN" sz="2400" b="1" kern="100" dirty="0" smtClean="0">
                <a:latin typeface="Times New Roman"/>
                <a:cs typeface="Times New Roman"/>
              </a:rPr>
              <a:t>的错误观点，重新确立了实事求是的马克思主义思想路线，成为</a:t>
            </a:r>
            <a:endParaRPr lang="en-US" altLang="zh-CN" sz="2400" b="1" kern="100" dirty="0" smtClean="0">
              <a:latin typeface="Times New Roman"/>
              <a:cs typeface="Times New Roman"/>
            </a:endParaRPr>
          </a:p>
          <a:p>
            <a:pPr algn="just">
              <a:lnSpc>
                <a:spcPct val="150000"/>
              </a:lnSpc>
              <a:spcAft>
                <a:spcPts val="0"/>
              </a:spcAft>
              <a:tabLst>
                <a:tab pos="2700655" algn="l"/>
              </a:tabLst>
            </a:pPr>
            <a:endParaRPr lang="en-US" altLang="zh-CN" sz="2400" b="1" kern="100" dirty="0">
              <a:latin typeface="Times New Roman"/>
              <a:cs typeface="Times New Roman"/>
            </a:endParaRPr>
          </a:p>
          <a:p>
            <a:pPr algn="just">
              <a:lnSpc>
                <a:spcPct val="150000"/>
              </a:lnSpc>
              <a:spcAft>
                <a:spcPts val="0"/>
              </a:spcAft>
              <a:tabLst>
                <a:tab pos="2700655" algn="l"/>
              </a:tabLst>
            </a:pP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和改革开放的思想先导。</a:t>
            </a:r>
            <a:endParaRPr lang="zh-CN" altLang="zh-CN" sz="1050" kern="100" dirty="0" smtClean="0">
              <a:latin typeface="宋体"/>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(2)</a:t>
            </a:r>
            <a:r>
              <a:rPr lang="zh-CN" altLang="zh-CN" sz="2400" b="1" kern="100" dirty="0" smtClean="0">
                <a:latin typeface="Times New Roman"/>
                <a:cs typeface="Times New Roman"/>
              </a:rPr>
              <a:t>召开：</a:t>
            </a:r>
            <a:r>
              <a:rPr lang="en-US" altLang="zh-CN" sz="2400" b="1" kern="100" dirty="0" smtClean="0">
                <a:latin typeface="Times New Roman"/>
                <a:cs typeface="Courier New"/>
              </a:rPr>
              <a:t>1978</a:t>
            </a:r>
            <a:r>
              <a:rPr lang="zh-CN" altLang="zh-CN" sz="2400" b="1" kern="100" dirty="0" smtClean="0">
                <a:latin typeface="Times New Roman"/>
                <a:cs typeface="Times New Roman"/>
              </a:rPr>
              <a:t>年</a:t>
            </a:r>
            <a:r>
              <a:rPr lang="en-US" altLang="zh-CN" sz="2400" b="1" kern="100" dirty="0" smtClean="0">
                <a:latin typeface="Times New Roman"/>
                <a:cs typeface="Courier New"/>
              </a:rPr>
              <a:t>12</a:t>
            </a:r>
            <a:r>
              <a:rPr lang="zh-CN" altLang="zh-CN" sz="2400" b="1" kern="100" dirty="0" smtClean="0">
                <a:latin typeface="Times New Roman"/>
                <a:cs typeface="Times New Roman"/>
              </a:rPr>
              <a:t>月，在北京。</a:t>
            </a:r>
            <a:endParaRPr lang="zh-CN" altLang="zh-CN" sz="1050" kern="100" dirty="0">
              <a:effectLst/>
              <a:latin typeface="宋体"/>
              <a:cs typeface="Courier New"/>
            </a:endParaRPr>
          </a:p>
        </p:txBody>
      </p:sp>
      <p:sp>
        <p:nvSpPr>
          <p:cNvPr id="4" name="2"/>
          <p:cNvSpPr/>
          <p:nvPr/>
        </p:nvSpPr>
        <p:spPr>
          <a:xfrm>
            <a:off x="430260" y="3310250"/>
            <a:ext cx="2040943" cy="461665"/>
          </a:xfrm>
          <a:prstGeom prst="rect">
            <a:avLst/>
          </a:prstGeom>
        </p:spPr>
        <p:txBody>
          <a:bodyPr wrap="none">
            <a:spAutoFit/>
          </a:bodyPr>
          <a:lstStyle/>
          <a:p>
            <a:r>
              <a:rPr lang="en-US" altLang="zh-CN" sz="2400" b="1"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两个凡是</a:t>
            </a:r>
            <a:r>
              <a:rPr lang="en-US" altLang="zh-CN" sz="2400" b="1" kern="100" dirty="0">
                <a:solidFill>
                  <a:srgbClr val="3366FF"/>
                </a:solidFill>
                <a:latin typeface="宋体"/>
                <a:cs typeface="Times New Roman"/>
              </a:rPr>
              <a:t>”</a:t>
            </a:r>
            <a:endParaRPr lang="zh-CN" altLang="en-US" dirty="0">
              <a:solidFill>
                <a:srgbClr val="3366FF"/>
              </a:solidFill>
            </a:endParaRPr>
          </a:p>
        </p:txBody>
      </p:sp>
      <p:sp>
        <p:nvSpPr>
          <p:cNvPr id="5" name="矩形 4"/>
          <p:cNvSpPr/>
          <p:nvPr/>
        </p:nvSpPr>
        <p:spPr>
          <a:xfrm>
            <a:off x="534584" y="3752662"/>
            <a:ext cx="2969083" cy="559769"/>
          </a:xfrm>
          <a:prstGeom prst="rect">
            <a:avLst/>
          </a:prstGeom>
        </p:spPr>
        <p:txBody>
          <a:bodyPr wrap="none">
            <a:spAutoFit/>
          </a:bodyPr>
          <a:lstStyle/>
          <a:p>
            <a:pPr lvl="0" algn="just">
              <a:lnSpc>
                <a:spcPct val="150000"/>
              </a:lnSpc>
              <a:tabLst>
                <a:tab pos="2700655" algn="l"/>
              </a:tabLst>
            </a:pPr>
            <a:r>
              <a:rPr lang="zh-CN" altLang="zh-CN" sz="2400" b="1" kern="100" dirty="0">
                <a:solidFill>
                  <a:srgbClr val="3366FF"/>
                </a:solidFill>
                <a:latin typeface="Times New Roman"/>
                <a:ea typeface="楷体_GB2312"/>
                <a:cs typeface="Times New Roman"/>
              </a:rPr>
              <a:t>实质是</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左</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倾错误</a:t>
            </a:r>
            <a:endParaRPr lang="zh-CN" altLang="zh-CN" sz="1050" kern="100" dirty="0">
              <a:solidFill>
                <a:srgbClr val="3366FF"/>
              </a:solidFill>
              <a:latin typeface="宋体"/>
              <a:cs typeface="Courier New"/>
            </a:endParaRPr>
          </a:p>
        </p:txBody>
      </p:sp>
      <p:sp>
        <p:nvSpPr>
          <p:cNvPr id="19" name="矩形 18"/>
          <p:cNvSpPr/>
          <p:nvPr/>
        </p:nvSpPr>
        <p:spPr>
          <a:xfrm>
            <a:off x="736298" y="4348145"/>
            <a:ext cx="1422184" cy="461665"/>
          </a:xfrm>
          <a:prstGeom prst="rect">
            <a:avLst/>
          </a:prstGeom>
        </p:spPr>
        <p:txBody>
          <a:bodyPr wrap="none">
            <a:spAutoFit/>
          </a:bodyPr>
          <a:lstStyle/>
          <a:p>
            <a:r>
              <a:rPr lang="zh-CN" altLang="zh-CN" sz="2400" b="1" kern="100" dirty="0">
                <a:solidFill>
                  <a:srgbClr val="FF0000"/>
                </a:solidFill>
                <a:cs typeface="Times New Roman"/>
              </a:rPr>
              <a:t>拨乱反正</a:t>
            </a:r>
            <a:endParaRPr lang="zh-CN" altLang="en-US" sz="2400" b="1" dirty="0">
              <a:solidFill>
                <a:srgbClr val="FF0000"/>
              </a:solidFill>
            </a:endParaRPr>
          </a:p>
        </p:txBody>
      </p:sp>
    </p:spTree>
    <p:extLst>
      <p:ext uri="{BB962C8B-B14F-4D97-AF65-F5344CB8AC3E}">
        <p14:creationId xmlns:p14="http://schemas.microsoft.com/office/powerpoint/2010/main" xmlns=""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childTnLst>
              </p:cTn>
              <p:nextCondLst>
                <p:cond evt="onClick" delay="0">
                  <p:tgtEl>
                    <p:spTgt spid="4"/>
                  </p:tgtEl>
                </p:cond>
              </p:nextCondLst>
            </p:seq>
          </p:childTnLst>
        </p:cTn>
      </p:par>
    </p:tnLst>
    <p:bldLst>
      <p:bldP spid="17" grpId="0"/>
      <p:bldP spid="5"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06533" y="4616001"/>
            <a:ext cx="11304749"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(4)</a:t>
            </a:r>
            <a:r>
              <a:rPr lang="zh-CN" altLang="zh-CN" sz="2400" b="1" kern="100" dirty="0">
                <a:latin typeface="Times New Roman"/>
                <a:cs typeface="Times New Roman"/>
              </a:rPr>
              <a:t>意义：实现了新中国成立以来党和国家历史上具有深远意义的伟大转折，开启</a:t>
            </a:r>
            <a:r>
              <a:rPr lang="zh-CN" altLang="zh-CN" sz="2400" b="1" kern="100" dirty="0" smtClean="0">
                <a:latin typeface="Times New Roman"/>
                <a:cs typeface="Times New Roman"/>
              </a:rPr>
              <a:t>了</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和</a:t>
            </a:r>
            <a:r>
              <a:rPr lang="zh-CN" altLang="zh-CN" sz="2400" b="1" kern="100" dirty="0">
                <a:latin typeface="Times New Roman"/>
                <a:cs typeface="Times New Roman"/>
              </a:rPr>
              <a:t>社会主义现代化建设新时期。</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xmlns="" val="1834005918"/>
              </p:ext>
            </p:extLst>
          </p:nvPr>
        </p:nvGraphicFramePr>
        <p:xfrm>
          <a:off x="463550" y="1112829"/>
          <a:ext cx="10437813" cy="4535487"/>
        </p:xfrm>
        <a:graphic>
          <a:graphicData uri="http://schemas.openxmlformats.org/presentationml/2006/ole">
            <p:oleObj spid="_x0000_s8201" name="文档" r:id="rId3" imgW="10457732" imgH="4559718" progId="">
              <p:embed/>
            </p:oleObj>
          </a:graphicData>
        </a:graphic>
      </p:graphicFrame>
      <p:sp>
        <p:nvSpPr>
          <p:cNvPr id="3" name="2形 2"/>
          <p:cNvSpPr/>
          <p:nvPr/>
        </p:nvSpPr>
        <p:spPr>
          <a:xfrm>
            <a:off x="7454487" y="2371080"/>
            <a:ext cx="1731564" cy="461665"/>
          </a:xfrm>
          <a:prstGeom prst="rect">
            <a:avLst/>
          </a:prstGeom>
        </p:spPr>
        <p:txBody>
          <a:bodyPr wrap="none">
            <a:spAutoFit/>
          </a:bodyPr>
          <a:lstStyle/>
          <a:p>
            <a:r>
              <a:rPr lang="zh-CN" altLang="zh-CN" sz="2400" b="1" u="wavy" dirty="0">
                <a:solidFill>
                  <a:srgbClr val="3366FF"/>
                </a:solidFill>
                <a:latin typeface="Times New Roman"/>
                <a:ea typeface="黑体"/>
                <a:cs typeface="Times New Roman"/>
              </a:rPr>
              <a:t>组织路线</a:t>
            </a:r>
            <a:r>
              <a:rPr lang="zh-CN" altLang="zh-CN" sz="2400" b="1" dirty="0">
                <a:solidFill>
                  <a:srgbClr val="3366FF"/>
                </a:solidFill>
                <a:latin typeface="Times New Roman"/>
                <a:cs typeface="Times New Roman"/>
              </a:rPr>
              <a:t>，</a:t>
            </a:r>
            <a:endParaRPr lang="zh-CN" altLang="en-US" sz="2400" dirty="0">
              <a:solidFill>
                <a:srgbClr val="3366FF"/>
              </a:solidFill>
            </a:endParaRPr>
          </a:p>
        </p:txBody>
      </p:sp>
      <p:sp>
        <p:nvSpPr>
          <p:cNvPr id="4" name="矩形 3"/>
          <p:cNvSpPr/>
          <p:nvPr/>
        </p:nvSpPr>
        <p:spPr>
          <a:xfrm>
            <a:off x="4319829" y="2899654"/>
            <a:ext cx="5753498" cy="461665"/>
          </a:xfrm>
          <a:prstGeom prst="rect">
            <a:avLst/>
          </a:prstGeom>
        </p:spPr>
        <p:txBody>
          <a:bodyPr wrap="none">
            <a:spAutoFit/>
          </a:bodyPr>
          <a:lstStyle/>
          <a:p>
            <a:r>
              <a:rPr lang="zh-CN" altLang="zh-CN" sz="2400" b="1" dirty="0">
                <a:solidFill>
                  <a:srgbClr val="3366FF"/>
                </a:solidFill>
                <a:latin typeface="Times New Roman"/>
                <a:ea typeface="楷体_GB2312"/>
                <a:cs typeface="Times New Roman"/>
              </a:rPr>
              <a:t>形成以邓小平为核心的第二代领导集体。</a:t>
            </a:r>
            <a:endParaRPr lang="zh-CN" altLang="en-US" sz="2400" dirty="0">
              <a:solidFill>
                <a:srgbClr val="3366FF"/>
              </a:solidFill>
            </a:endParaRPr>
          </a:p>
        </p:txBody>
      </p:sp>
      <p:sp>
        <p:nvSpPr>
          <p:cNvPr id="7" name="矩形 6"/>
          <p:cNvSpPr/>
          <p:nvPr/>
        </p:nvSpPr>
        <p:spPr>
          <a:xfrm>
            <a:off x="5214265" y="1029704"/>
            <a:ext cx="1422184" cy="461665"/>
          </a:xfrm>
          <a:prstGeom prst="rect">
            <a:avLst/>
          </a:prstGeom>
        </p:spPr>
        <p:txBody>
          <a:bodyPr wrap="none">
            <a:spAutoFit/>
          </a:bodyPr>
          <a:lstStyle/>
          <a:p>
            <a:r>
              <a:rPr lang="zh-CN" altLang="zh-CN" sz="2400" b="1" kern="100" dirty="0">
                <a:solidFill>
                  <a:srgbClr val="FF0000"/>
                </a:solidFill>
                <a:cs typeface="Times New Roman"/>
              </a:rPr>
              <a:t>实事求是</a:t>
            </a:r>
            <a:endParaRPr lang="zh-CN" altLang="en-US" sz="2400" b="1" dirty="0">
              <a:solidFill>
                <a:srgbClr val="FF0000"/>
              </a:solidFill>
            </a:endParaRPr>
          </a:p>
        </p:txBody>
      </p:sp>
      <p:sp>
        <p:nvSpPr>
          <p:cNvPr id="8" name="矩形 7"/>
          <p:cNvSpPr/>
          <p:nvPr/>
        </p:nvSpPr>
        <p:spPr>
          <a:xfrm>
            <a:off x="2903843" y="1905690"/>
            <a:ext cx="1422184" cy="461665"/>
          </a:xfrm>
          <a:prstGeom prst="rect">
            <a:avLst/>
          </a:prstGeom>
        </p:spPr>
        <p:txBody>
          <a:bodyPr wrap="none">
            <a:spAutoFit/>
          </a:bodyPr>
          <a:lstStyle/>
          <a:p>
            <a:r>
              <a:rPr lang="zh-CN" altLang="zh-CN" sz="2400" b="1" kern="100" dirty="0">
                <a:solidFill>
                  <a:srgbClr val="FF0000"/>
                </a:solidFill>
                <a:cs typeface="Times New Roman"/>
              </a:rPr>
              <a:t>经济建设</a:t>
            </a:r>
            <a:endParaRPr lang="zh-CN" altLang="en-US" sz="2400" b="1" dirty="0">
              <a:solidFill>
                <a:srgbClr val="FF0000"/>
              </a:solidFill>
            </a:endParaRPr>
          </a:p>
        </p:txBody>
      </p:sp>
      <p:sp>
        <p:nvSpPr>
          <p:cNvPr id="9" name="矩形 8"/>
          <p:cNvSpPr/>
          <p:nvPr/>
        </p:nvSpPr>
        <p:spPr>
          <a:xfrm>
            <a:off x="5870427" y="1941315"/>
            <a:ext cx="1422184" cy="461665"/>
          </a:xfrm>
          <a:prstGeom prst="rect">
            <a:avLst/>
          </a:prstGeom>
        </p:spPr>
        <p:txBody>
          <a:bodyPr wrap="none">
            <a:spAutoFit/>
          </a:bodyPr>
          <a:lstStyle/>
          <a:p>
            <a:r>
              <a:rPr lang="zh-CN" altLang="zh-CN" sz="2400" b="1" kern="100">
                <a:solidFill>
                  <a:srgbClr val="FF0000"/>
                </a:solidFill>
                <a:cs typeface="Times New Roman"/>
              </a:rPr>
              <a:t>改革开放</a:t>
            </a:r>
            <a:endParaRPr lang="zh-CN" altLang="en-US" sz="2400" b="1" dirty="0">
              <a:solidFill>
                <a:srgbClr val="FF0000"/>
              </a:solidFill>
            </a:endParaRPr>
          </a:p>
        </p:txBody>
      </p:sp>
      <p:sp>
        <p:nvSpPr>
          <p:cNvPr id="10" name="矩形 9"/>
          <p:cNvSpPr/>
          <p:nvPr/>
        </p:nvSpPr>
        <p:spPr>
          <a:xfrm>
            <a:off x="4139116" y="2355636"/>
            <a:ext cx="1422184" cy="461665"/>
          </a:xfrm>
          <a:prstGeom prst="rect">
            <a:avLst/>
          </a:prstGeom>
        </p:spPr>
        <p:txBody>
          <a:bodyPr wrap="none">
            <a:spAutoFit/>
          </a:bodyPr>
          <a:lstStyle/>
          <a:p>
            <a:r>
              <a:rPr lang="zh-CN" altLang="zh-CN" sz="2400" b="1" kern="100">
                <a:solidFill>
                  <a:srgbClr val="FF0000"/>
                </a:solidFill>
                <a:cs typeface="Times New Roman"/>
              </a:rPr>
              <a:t>思想路线</a:t>
            </a:r>
            <a:endParaRPr lang="zh-CN" altLang="en-US" sz="2400" b="1" dirty="0">
              <a:solidFill>
                <a:srgbClr val="FF0000"/>
              </a:solidFill>
            </a:endParaRPr>
          </a:p>
        </p:txBody>
      </p:sp>
      <p:sp>
        <p:nvSpPr>
          <p:cNvPr id="11" name="矩形 10"/>
          <p:cNvSpPr/>
          <p:nvPr/>
        </p:nvSpPr>
        <p:spPr>
          <a:xfrm>
            <a:off x="2363394" y="3207872"/>
            <a:ext cx="1731564" cy="461665"/>
          </a:xfrm>
          <a:prstGeom prst="rect">
            <a:avLst/>
          </a:prstGeom>
        </p:spPr>
        <p:txBody>
          <a:bodyPr wrap="none">
            <a:spAutoFit/>
          </a:bodyPr>
          <a:lstStyle/>
          <a:p>
            <a:r>
              <a:rPr lang="zh-CN" altLang="zh-CN" sz="2400" b="1" kern="100" dirty="0">
                <a:solidFill>
                  <a:srgbClr val="FF0000"/>
                </a:solidFill>
                <a:cs typeface="Times New Roman"/>
              </a:rPr>
              <a:t>民主集中制</a:t>
            </a:r>
            <a:endParaRPr lang="zh-CN" altLang="en-US" sz="2400" b="1" dirty="0">
              <a:solidFill>
                <a:srgbClr val="FF0000"/>
              </a:solidFill>
            </a:endParaRPr>
          </a:p>
        </p:txBody>
      </p:sp>
      <p:sp>
        <p:nvSpPr>
          <p:cNvPr id="12" name="矩形 11"/>
          <p:cNvSpPr/>
          <p:nvPr/>
        </p:nvSpPr>
        <p:spPr>
          <a:xfrm>
            <a:off x="718297" y="5224131"/>
            <a:ext cx="1422184" cy="461665"/>
          </a:xfrm>
          <a:prstGeom prst="rect">
            <a:avLst/>
          </a:prstGeom>
        </p:spPr>
        <p:txBody>
          <a:bodyPr wrap="none">
            <a:spAutoFit/>
          </a:bodyPr>
          <a:lstStyle/>
          <a:p>
            <a:r>
              <a:rPr lang="zh-CN" altLang="zh-CN" sz="2400" b="1" kern="100" dirty="0">
                <a:solidFill>
                  <a:srgbClr val="FF0000"/>
                </a:solidFill>
                <a:cs typeface="Times New Roman"/>
              </a:rPr>
              <a:t>改革开放</a:t>
            </a:r>
            <a:endParaRPr lang="zh-CN" altLang="en-US" sz="2400" b="1" dirty="0">
              <a:solidFill>
                <a:srgbClr val="FF0000"/>
              </a:solidFill>
            </a:endParaRPr>
          </a:p>
        </p:txBody>
      </p:sp>
    </p:spTree>
    <p:extLst>
      <p:ext uri="{BB962C8B-B14F-4D97-AF65-F5344CB8AC3E}">
        <p14:creationId xmlns:p14="http://schemas.microsoft.com/office/powerpoint/2010/main" xmlns="" val="299848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3" restart="whenNotActive" fill="hold" evtFilter="cancelBubble" nodeType="interactiveSeq">
                <p:stCondLst>
                  <p:cond evt="onClick" delay="0">
                    <p:tgtEl>
                      <p:spTgt spid="3"/>
                    </p:tgtEl>
                  </p:cond>
                </p:stCondLst>
                <p:endSync evt="end" delay="0">
                  <p:rtn val="all"/>
                </p:endSync>
                <p:childTnLst>
                  <p:par>
                    <p:cTn id="34" fill="hold">
                      <p:stCondLst>
                        <p:cond delay="0"/>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linds(horizontal)">
                                      <p:cBhvr>
                                        <p:cTn id="38" dur="500"/>
                                        <p:tgtEl>
                                          <p:spTgt spid="4"/>
                                        </p:tgtEl>
                                      </p:cBhvr>
                                    </p:animEffect>
                                  </p:childTnLst>
                                </p:cTn>
                              </p:par>
                            </p:childTnLst>
                          </p:cTn>
                        </p:par>
                      </p:childTnLst>
                    </p:cTn>
                  </p:par>
                </p:childTnLst>
              </p:cTn>
              <p:nextCondLst>
                <p:cond evt="onClick" delay="0">
                  <p:tgtEl>
                    <p:spTgt spid="3"/>
                  </p:tgtEl>
                </p:cond>
              </p:nextCondLst>
            </p:seq>
          </p:childTnLst>
        </p:cTn>
      </p:par>
    </p:tnLst>
    <p:bldLst>
      <p:bldP spid="4" grpId="0"/>
      <p:bldP spid="7" grpId="0"/>
      <p:bldP spid="8" grpId="0"/>
      <p:bldP spid="9" grpId="0"/>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641782"/>
            <a:ext cx="11647294"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u="wavy" kern="100" dirty="0">
                <a:latin typeface="Times New Roman"/>
                <a:ea typeface="黑体"/>
                <a:cs typeface="Times New Roman"/>
              </a:rPr>
              <a:t>平反冤假错案</a:t>
            </a:r>
            <a:r>
              <a:rPr lang="zh-CN" altLang="zh-CN" sz="2400" b="1" kern="100" dirty="0">
                <a:latin typeface="Times New Roman"/>
                <a:cs typeface="Times New Roman"/>
              </a:rPr>
              <a:t>　</a:t>
            </a:r>
            <a:r>
              <a:rPr lang="zh-CN" altLang="zh-CN" sz="2400" b="1" kern="100" dirty="0">
                <a:latin typeface="Times New Roman"/>
                <a:ea typeface="楷体_GB2312"/>
                <a:cs typeface="Times New Roman"/>
              </a:rPr>
              <a:t>拨乱反正</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原则</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和</a:t>
            </a:r>
            <a:r>
              <a:rPr lang="zh-CN" altLang="zh-CN" sz="2400" b="1" kern="100" dirty="0">
                <a:latin typeface="Times New Roman"/>
                <a:cs typeface="Times New Roman"/>
              </a:rPr>
              <a:t>有错必纠。</a:t>
            </a:r>
            <a:endParaRPr lang="zh-CN" altLang="zh-CN" sz="1050" kern="100" dirty="0">
              <a:effectLst/>
              <a:latin typeface="宋体"/>
              <a:cs typeface="Courier New"/>
            </a:endParaRPr>
          </a:p>
        </p:txBody>
      </p:sp>
      <p:sp>
        <p:nvSpPr>
          <p:cNvPr id="6" name="矩形 1"/>
          <p:cNvSpPr>
            <a:spLocks noChangeArrowheads="1"/>
          </p:cNvSpPr>
          <p:nvPr/>
        </p:nvSpPr>
        <p:spPr bwMode="auto">
          <a:xfrm>
            <a:off x="588450" y="3280030"/>
            <a:ext cx="11052345"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中共十一届六中全会</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时间：</a:t>
            </a:r>
            <a:r>
              <a:rPr lang="en-US" altLang="zh-CN" sz="2400" b="1" kern="100" dirty="0">
                <a:latin typeface="Times New Roman"/>
                <a:cs typeface="Courier New"/>
              </a:rPr>
              <a:t>1981</a:t>
            </a:r>
            <a:r>
              <a:rPr lang="zh-CN" altLang="zh-CN" sz="2400" b="1" kern="100" dirty="0">
                <a:latin typeface="Times New Roman"/>
                <a:cs typeface="Times New Roman"/>
              </a:rPr>
              <a:t>年</a:t>
            </a:r>
            <a:r>
              <a:rPr lang="en-US" altLang="zh-CN" sz="2400" b="1" kern="100" dirty="0">
                <a:latin typeface="Times New Roman"/>
                <a:cs typeface="Courier New"/>
              </a:rPr>
              <a:t>6</a:t>
            </a:r>
            <a:r>
              <a:rPr lang="zh-CN" altLang="zh-CN" sz="2400" b="1" kern="100" dirty="0">
                <a:latin typeface="Times New Roman"/>
                <a:cs typeface="Times New Roman"/>
              </a:rPr>
              <a:t>月。</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内容：审议和通过了</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_____________________________________</a:t>
            </a:r>
            <a:r>
              <a:rPr lang="zh-CN" altLang="zh-CN" sz="2400" b="1" kern="100" dirty="0" smtClean="0">
                <a:latin typeface="Times New Roman"/>
                <a:cs typeface="Times New Roman"/>
              </a:rPr>
              <a:t>》</a:t>
            </a:r>
            <a:r>
              <a:rPr lang="zh-CN" altLang="zh-CN" sz="2400" b="1" kern="100" dirty="0">
                <a:latin typeface="Times New Roman"/>
                <a:cs typeface="Times New Roman"/>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意义：科学总结了新中国成立</a:t>
            </a:r>
            <a:r>
              <a:rPr lang="en-US" altLang="zh-CN" sz="2400" b="1" kern="100" dirty="0">
                <a:latin typeface="Times New Roman"/>
                <a:cs typeface="Courier New"/>
              </a:rPr>
              <a:t>32</a:t>
            </a:r>
            <a:r>
              <a:rPr lang="zh-CN" altLang="zh-CN" sz="2400" b="1" kern="100" dirty="0">
                <a:latin typeface="Times New Roman"/>
                <a:cs typeface="Times New Roman"/>
              </a:rPr>
              <a:t>年来的历史，对统一全党思想，开展改革开放新的伟大革命，打下了重要的思想基础。</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xmlns="" val="2672347683"/>
              </p:ext>
            </p:extLst>
          </p:nvPr>
        </p:nvGraphicFramePr>
        <p:xfrm>
          <a:off x="606425" y="2014595"/>
          <a:ext cx="10877550" cy="2422525"/>
        </p:xfrm>
        <a:graphic>
          <a:graphicData uri="http://schemas.openxmlformats.org/presentationml/2006/ole">
            <p:oleObj spid="_x0000_s9223" name="文档" r:id="rId3" imgW="10873897" imgH="2428729" progId="">
              <p:embed/>
            </p:oleObj>
          </a:graphicData>
        </a:graphic>
      </p:graphicFrame>
      <p:sp>
        <p:nvSpPr>
          <p:cNvPr id="7" name="矩形 6"/>
          <p:cNvSpPr/>
          <p:nvPr/>
        </p:nvSpPr>
        <p:spPr>
          <a:xfrm>
            <a:off x="1781571" y="1286613"/>
            <a:ext cx="1422184" cy="461665"/>
          </a:xfrm>
          <a:prstGeom prst="rect">
            <a:avLst/>
          </a:prstGeom>
        </p:spPr>
        <p:txBody>
          <a:bodyPr wrap="none">
            <a:spAutoFit/>
          </a:bodyPr>
          <a:lstStyle/>
          <a:p>
            <a:r>
              <a:rPr lang="zh-CN" altLang="zh-CN" sz="2400" b="1" kern="100">
                <a:solidFill>
                  <a:srgbClr val="FF0000"/>
                </a:solidFill>
                <a:cs typeface="Times New Roman"/>
              </a:rPr>
              <a:t>实事求是</a:t>
            </a:r>
            <a:endParaRPr lang="zh-CN" altLang="en-US" sz="2400" dirty="0">
              <a:solidFill>
                <a:srgbClr val="FF0000"/>
              </a:solidFill>
            </a:endParaRPr>
          </a:p>
        </p:txBody>
      </p:sp>
      <p:sp>
        <p:nvSpPr>
          <p:cNvPr id="8" name="矩形 7"/>
          <p:cNvSpPr/>
          <p:nvPr/>
        </p:nvSpPr>
        <p:spPr>
          <a:xfrm>
            <a:off x="4550737" y="4450523"/>
            <a:ext cx="5444119" cy="461665"/>
          </a:xfrm>
          <a:prstGeom prst="rect">
            <a:avLst/>
          </a:prstGeom>
        </p:spPr>
        <p:txBody>
          <a:bodyPr wrap="none">
            <a:spAutoFit/>
          </a:bodyPr>
          <a:lstStyle/>
          <a:p>
            <a:r>
              <a:rPr lang="zh-CN" altLang="zh-CN" sz="2400" b="1" kern="100" dirty="0">
                <a:solidFill>
                  <a:srgbClr val="FF0000"/>
                </a:solidFill>
                <a:cs typeface="Times New Roman"/>
              </a:rPr>
              <a:t>关于建国以来党的若干历史问题的决议</a:t>
            </a:r>
            <a:endParaRPr lang="zh-CN" altLang="en-US" sz="2400" dirty="0">
              <a:solidFill>
                <a:srgbClr val="FF0000"/>
              </a:solidFill>
            </a:endParaRPr>
          </a:p>
        </p:txBody>
      </p:sp>
    </p:spTree>
    <p:extLst>
      <p:ext uri="{BB962C8B-B14F-4D97-AF65-F5344CB8AC3E}">
        <p14:creationId xmlns:p14="http://schemas.microsoft.com/office/powerpoint/2010/main" xmlns="" val="3794143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84841" y="1143531"/>
            <a:ext cx="11192821"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4</a:t>
            </a:r>
            <a:r>
              <a:rPr lang="en-US" altLang="zh-CN" sz="2400" b="1" kern="100" dirty="0">
                <a:latin typeface="Times New Roman"/>
                <a:cs typeface="Courier New"/>
              </a:rPr>
              <a:t>.</a:t>
            </a:r>
            <a:r>
              <a:rPr lang="zh-CN" altLang="zh-CN" sz="2400" b="1" kern="100" dirty="0">
                <a:latin typeface="Times New Roman"/>
                <a:ea typeface="黑体"/>
                <a:cs typeface="Times New Roman"/>
              </a:rPr>
              <a:t>社会主义民主法制建设的恢复和</a:t>
            </a:r>
            <a:r>
              <a:rPr lang="zh-CN" altLang="zh-CN" sz="2400" b="1" kern="100" dirty="0" smtClean="0">
                <a:latin typeface="Times New Roman"/>
                <a:ea typeface="黑体"/>
                <a:cs typeface="Times New Roman"/>
              </a:rPr>
              <a:t>发展</a:t>
            </a:r>
            <a:endParaRPr lang="en-US" altLang="zh-CN" sz="2400" b="1" kern="100" dirty="0" smtClean="0">
              <a:latin typeface="Times New Roman"/>
              <a:ea typeface="黑体"/>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Times New Roman"/>
              </a:rPr>
              <a:t>	_______</a:t>
            </a:r>
            <a:r>
              <a:rPr lang="zh-CN" altLang="zh-CN" sz="2400" b="1" kern="100" dirty="0" smtClean="0">
                <a:latin typeface="Times New Roman"/>
                <a:cs typeface="Times New Roman"/>
              </a:rPr>
              <a:t>年底</a:t>
            </a:r>
            <a:r>
              <a:rPr lang="zh-CN" altLang="zh-CN" sz="2400" b="1" kern="100" dirty="0">
                <a:latin typeface="Times New Roman"/>
                <a:cs typeface="Times New Roman"/>
              </a:rPr>
              <a:t>，五届全国人大五次会议通过了《中华人民共和国宪法》。这部宪法增加了适应改革开放和社会主义现代化建设的新规定，标志着</a:t>
            </a:r>
            <a:r>
              <a:rPr lang="zh-CN" altLang="zh-CN" sz="2400" b="1" kern="100" dirty="0" smtClean="0">
                <a:latin typeface="Times New Roman"/>
                <a:cs typeface="Times New Roman"/>
              </a:rPr>
              <a:t>我国</a:t>
            </a:r>
            <a:r>
              <a:rPr lang="en-US" altLang="zh-CN" sz="2400" b="1" kern="100" dirty="0" smtClean="0">
                <a:latin typeface="Times New Roman"/>
                <a:cs typeface="Times New Roman"/>
              </a:rPr>
              <a:t>_____________________</a:t>
            </a:r>
            <a:r>
              <a:rPr lang="zh-CN" altLang="zh-CN" sz="2400" b="1" kern="100" dirty="0" smtClean="0">
                <a:latin typeface="Times New Roman"/>
                <a:cs typeface="Times New Roman"/>
              </a:rPr>
              <a:t>进入</a:t>
            </a:r>
            <a:r>
              <a:rPr lang="zh-CN" altLang="zh-CN" sz="2400" b="1" kern="100" dirty="0">
                <a:latin typeface="Times New Roman"/>
                <a:cs typeface="Times New Roman"/>
              </a:rPr>
              <a:t>新的阶段。</a:t>
            </a:r>
            <a:endParaRPr lang="zh-CN" altLang="zh-CN" sz="1050" kern="100" dirty="0">
              <a:effectLst/>
              <a:latin typeface="宋体"/>
              <a:cs typeface="Courier New"/>
            </a:endParaRPr>
          </a:p>
        </p:txBody>
      </p:sp>
      <p:sp>
        <p:nvSpPr>
          <p:cNvPr id="4" name="矩形 3"/>
          <p:cNvSpPr/>
          <p:nvPr/>
        </p:nvSpPr>
        <p:spPr>
          <a:xfrm>
            <a:off x="1077584" y="1783903"/>
            <a:ext cx="806631" cy="461665"/>
          </a:xfrm>
          <a:prstGeom prst="rect">
            <a:avLst/>
          </a:prstGeom>
        </p:spPr>
        <p:txBody>
          <a:bodyPr wrap="none">
            <a:spAutoFit/>
          </a:bodyPr>
          <a:lstStyle/>
          <a:p>
            <a:r>
              <a:rPr lang="en-US" altLang="zh-CN" sz="2400" b="1" kern="100" dirty="0">
                <a:solidFill>
                  <a:srgbClr val="FF0000"/>
                </a:solidFill>
                <a:latin typeface="宋体"/>
                <a:cs typeface="Times New Roman"/>
              </a:rPr>
              <a:t>1982</a:t>
            </a:r>
            <a:endParaRPr lang="zh-CN" altLang="en-US" sz="2400" dirty="0">
              <a:solidFill>
                <a:srgbClr val="FF0000"/>
              </a:solidFill>
            </a:endParaRPr>
          </a:p>
        </p:txBody>
      </p:sp>
      <p:sp>
        <p:nvSpPr>
          <p:cNvPr id="7" name="矩形 6"/>
          <p:cNvSpPr/>
          <p:nvPr/>
        </p:nvSpPr>
        <p:spPr>
          <a:xfrm>
            <a:off x="836904" y="2762356"/>
            <a:ext cx="3278462"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FF0000"/>
                </a:solidFill>
                <a:latin typeface="宋体"/>
                <a:cs typeface="Times New Roman"/>
              </a:rPr>
              <a:t>社会主义民主政治建设</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889645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E:\陈丽\2019\课件\创新设计 课堂讲义 历史 选修1（人教版）(老教材老标准)\教师word文档\知识点2中.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620688"/>
            <a:ext cx="7302500" cy="684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1"/>
          <p:cNvSpPr>
            <a:spLocks noChangeArrowheads="1"/>
          </p:cNvSpPr>
          <p:nvPr/>
        </p:nvSpPr>
        <p:spPr bwMode="auto">
          <a:xfrm>
            <a:off x="257604" y="1112584"/>
            <a:ext cx="11647294" cy="5485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40000"/>
              </a:lnSpc>
              <a:spcAft>
                <a:spcPts val="0"/>
              </a:spcAft>
              <a:tabLst>
                <a:tab pos="2700655" algn="l"/>
              </a:tabLst>
            </a:pPr>
            <a:r>
              <a:rPr lang="en-US" altLang="zh-CN" sz="2400" b="1" kern="100">
                <a:latin typeface="Times New Roman"/>
                <a:ea typeface="黑体"/>
                <a:cs typeface="Courier New"/>
              </a:rPr>
              <a:t>1</a:t>
            </a:r>
            <a:r>
              <a:rPr lang="en-US" altLang="zh-CN" sz="2400" b="1" kern="100">
                <a:latin typeface="Times New Roman"/>
                <a:cs typeface="Courier New"/>
              </a:rPr>
              <a:t>.</a:t>
            </a:r>
            <a:r>
              <a:rPr lang="zh-CN" altLang="zh-CN" sz="2400" b="1" kern="100" dirty="0">
                <a:latin typeface="Times New Roman"/>
                <a:ea typeface="黑体"/>
                <a:cs typeface="Times New Roman"/>
              </a:rPr>
              <a:t>开始实施</a:t>
            </a:r>
            <a:endParaRPr lang="zh-CN" altLang="zh-CN" sz="1050" kern="100" dirty="0">
              <a:effectLst/>
              <a:latin typeface="宋体"/>
              <a:cs typeface="Courier New"/>
            </a:endParaRPr>
          </a:p>
        </p:txBody>
      </p:sp>
      <p:sp>
        <p:nvSpPr>
          <p:cNvPr id="8" name="矩形 1"/>
          <p:cNvSpPr>
            <a:spLocks noChangeArrowheads="1"/>
          </p:cNvSpPr>
          <p:nvPr/>
        </p:nvSpPr>
        <p:spPr bwMode="auto">
          <a:xfrm>
            <a:off x="588450" y="1605778"/>
            <a:ext cx="11052345" cy="4228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40000"/>
              </a:lnSpc>
              <a:spcAft>
                <a:spcPts val="0"/>
              </a:spcAft>
              <a:tabLst>
                <a:tab pos="2700655" algn="l"/>
              </a:tabLst>
            </a:pPr>
            <a:r>
              <a:rPr lang="en-US" altLang="zh-CN" sz="2400" b="1" kern="100" dirty="0" smtClean="0">
                <a:latin typeface="Times New Roman"/>
                <a:cs typeface="Courier New"/>
              </a:rPr>
              <a:t>(1)</a:t>
            </a:r>
          </a:p>
          <a:p>
            <a:pPr algn="just">
              <a:lnSpc>
                <a:spcPct val="140000"/>
              </a:lnSpc>
              <a:spcAft>
                <a:spcPts val="0"/>
              </a:spcAft>
              <a:tabLst>
                <a:tab pos="2700655" algn="l"/>
              </a:tabLst>
            </a:pPr>
            <a:r>
              <a:rPr lang="en-US" altLang="zh-CN" sz="2400" b="1" kern="100" dirty="0" smtClean="0">
                <a:latin typeface="宋体"/>
                <a:cs typeface="Times New Roman"/>
              </a:rPr>
              <a:t>①</a:t>
            </a:r>
            <a:r>
              <a:rPr lang="zh-CN" altLang="zh-CN" sz="2400" b="1" kern="100" dirty="0" smtClean="0">
                <a:latin typeface="Times New Roman"/>
                <a:cs typeface="Times New Roman"/>
              </a:rPr>
              <a:t>农村突破：</a:t>
            </a:r>
            <a:r>
              <a:rPr lang="en-US" altLang="zh-CN" sz="2400" b="1" kern="100" dirty="0" smtClean="0">
                <a:latin typeface="Times New Roman"/>
                <a:cs typeface="Times New Roman"/>
              </a:rPr>
              <a:t>		                           </a:t>
            </a:r>
            <a:r>
              <a:rPr lang="zh-CN" altLang="zh-CN" sz="2400" b="1" kern="100" dirty="0" smtClean="0">
                <a:latin typeface="Times New Roman"/>
                <a:cs typeface="Times New Roman"/>
              </a:rPr>
              <a:t>在全国逐渐推广，促进了农业发展和农民收入增加。　</a:t>
            </a:r>
            <a:endParaRPr lang="en-US" altLang="zh-CN" sz="2400" b="1" kern="100" dirty="0" smtClean="0">
              <a:latin typeface="Times New Roman"/>
              <a:cs typeface="Times New Roman"/>
            </a:endParaRPr>
          </a:p>
          <a:p>
            <a:pPr algn="just">
              <a:lnSpc>
                <a:spcPct val="140000"/>
              </a:lnSpc>
              <a:spcAft>
                <a:spcPts val="0"/>
              </a:spcAft>
              <a:tabLst>
                <a:tab pos="2700655" algn="l"/>
              </a:tabLst>
            </a:pPr>
            <a:r>
              <a:rPr lang="en-US" altLang="zh-CN" sz="2400" b="1" kern="100" dirty="0" smtClean="0">
                <a:latin typeface="宋体"/>
                <a:cs typeface="Times New Roman"/>
              </a:rPr>
              <a:t>②</a:t>
            </a:r>
            <a:r>
              <a:rPr lang="zh-CN" altLang="zh-CN" sz="2400" b="1" kern="100" dirty="0" smtClean="0">
                <a:latin typeface="Times New Roman"/>
                <a:cs typeface="Times New Roman"/>
              </a:rPr>
              <a:t>城市推进：按照</a:t>
            </a:r>
            <a:r>
              <a:rPr lang="en-US" altLang="zh-CN" sz="2400" b="1" kern="100" dirty="0" smtClean="0">
                <a:latin typeface="Times New Roman"/>
                <a:cs typeface="Times New Roman"/>
              </a:rPr>
              <a:t>                      __________                         </a:t>
            </a:r>
            <a:r>
              <a:rPr lang="zh-CN" altLang="zh-CN" sz="2400" b="1" kern="100" dirty="0" smtClean="0">
                <a:latin typeface="Times New Roman"/>
                <a:cs typeface="Times New Roman"/>
              </a:rPr>
              <a:t>实行</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原则，进行城市经济体制改革综合试点。</a:t>
            </a:r>
            <a:endParaRPr lang="en-US" altLang="zh-CN" sz="2400" b="1" kern="100" dirty="0" smtClean="0">
              <a:latin typeface="Times New Roman"/>
              <a:cs typeface="Times New Roman"/>
            </a:endParaRPr>
          </a:p>
          <a:p>
            <a:pPr algn="just">
              <a:lnSpc>
                <a:spcPct val="140000"/>
              </a:lnSpc>
              <a:spcAft>
                <a:spcPts val="0"/>
              </a:spcAft>
              <a:tabLst>
                <a:tab pos="2700655" algn="l"/>
              </a:tabLst>
            </a:pPr>
            <a:r>
              <a:rPr lang="en-US" altLang="zh-CN" sz="2400" b="1" kern="100" dirty="0" smtClean="0">
                <a:latin typeface="Times New Roman"/>
                <a:ea typeface="楷体_GB2312"/>
                <a:cs typeface="Courier New"/>
              </a:rPr>
              <a:t> </a:t>
            </a:r>
            <a:r>
              <a:rPr lang="en-US" altLang="zh-CN" sz="2400" b="1" kern="100" dirty="0" smtClean="0">
                <a:latin typeface="Times New Roman"/>
                <a:cs typeface="Courier New"/>
              </a:rPr>
              <a:t>(2)</a:t>
            </a:r>
            <a:r>
              <a:rPr lang="zh-CN" altLang="zh-CN" sz="2400" b="1" kern="100" dirty="0" smtClean="0">
                <a:latin typeface="Times New Roman"/>
                <a:cs typeface="Times New Roman"/>
              </a:rPr>
              <a:t>对外开放</a:t>
            </a:r>
            <a:endParaRPr lang="zh-CN" altLang="zh-CN" sz="1050" kern="100" dirty="0" smtClean="0">
              <a:latin typeface="宋体"/>
              <a:cs typeface="Courier New"/>
            </a:endParaRPr>
          </a:p>
          <a:p>
            <a:pPr algn="just">
              <a:lnSpc>
                <a:spcPct val="140000"/>
              </a:lnSpc>
              <a:spcAft>
                <a:spcPts val="0"/>
              </a:spcAft>
              <a:tabLst>
                <a:tab pos="2700655" algn="l"/>
              </a:tabLst>
            </a:pPr>
            <a:r>
              <a:rPr lang="en-US" altLang="zh-CN" sz="2400" b="1" kern="100" dirty="0" smtClean="0">
                <a:latin typeface="宋体"/>
                <a:cs typeface="Times New Roman"/>
              </a:rPr>
              <a:t>①</a:t>
            </a:r>
            <a:r>
              <a:rPr lang="en-US" altLang="zh-CN" sz="2400" b="1" kern="100" dirty="0" smtClean="0">
                <a:latin typeface="Times New Roman"/>
                <a:cs typeface="Courier New"/>
              </a:rPr>
              <a:t>1980</a:t>
            </a:r>
            <a:r>
              <a:rPr lang="zh-CN" altLang="zh-CN" sz="2400" b="1" kern="100" dirty="0" smtClean="0">
                <a:latin typeface="Times New Roman"/>
                <a:cs typeface="Times New Roman"/>
              </a:rPr>
              <a:t>年</a:t>
            </a:r>
            <a:r>
              <a:rPr lang="en-US" altLang="zh-CN" sz="2400" b="1" kern="100" dirty="0" smtClean="0">
                <a:latin typeface="Times New Roman"/>
                <a:cs typeface="Courier New"/>
              </a:rPr>
              <a:t>5</a:t>
            </a:r>
            <a:r>
              <a:rPr lang="zh-CN" altLang="zh-CN" sz="2400" b="1" kern="100" dirty="0" smtClean="0">
                <a:latin typeface="Times New Roman"/>
                <a:cs typeface="Times New Roman"/>
              </a:rPr>
              <a:t>月，中央决定在</a:t>
            </a:r>
            <a:r>
              <a:rPr lang="en-US" altLang="zh-CN" sz="2400" b="1" kern="100" dirty="0" smtClean="0">
                <a:latin typeface="Times New Roman"/>
                <a:cs typeface="Times New Roman"/>
              </a:rPr>
              <a:t>_______</a:t>
            </a:r>
            <a:r>
              <a:rPr lang="zh-CN" altLang="zh-CN" sz="2400" b="1" kern="100" dirty="0" smtClean="0">
                <a:latin typeface="Times New Roman"/>
                <a:cs typeface="Times New Roman"/>
              </a:rPr>
              <a:t>、珠海、汕头、厦门设立</a:t>
            </a:r>
            <a:endParaRPr lang="en-US" altLang="zh-CN" sz="2400" b="1" kern="100" dirty="0" smtClean="0">
              <a:latin typeface="Times New Roman"/>
              <a:cs typeface="Times New Roman"/>
            </a:endParaRPr>
          </a:p>
          <a:p>
            <a:pPr algn="just">
              <a:lnSpc>
                <a:spcPct val="140000"/>
              </a:lnSpc>
              <a:spcAft>
                <a:spcPts val="0"/>
              </a:spcAft>
              <a:tabLst>
                <a:tab pos="2700655" algn="l"/>
              </a:tabLst>
            </a:pPr>
            <a:r>
              <a:rPr lang="en-US" altLang="zh-CN" sz="2400" b="1" kern="100" dirty="0" smtClean="0">
                <a:latin typeface="宋体"/>
                <a:cs typeface="Times New Roman"/>
              </a:rPr>
              <a:t>②</a:t>
            </a:r>
            <a:r>
              <a:rPr lang="en-US" altLang="zh-CN" sz="2400" b="1" kern="100" dirty="0" smtClean="0">
                <a:latin typeface="Times New Roman"/>
                <a:cs typeface="Courier New"/>
              </a:rPr>
              <a:t>1984</a:t>
            </a:r>
            <a:r>
              <a:rPr lang="zh-CN" altLang="zh-CN" sz="2400" b="1" kern="100" dirty="0" smtClean="0">
                <a:latin typeface="Times New Roman"/>
                <a:cs typeface="Times New Roman"/>
              </a:rPr>
              <a:t>年，中央进一步决定开放</a:t>
            </a:r>
            <a:r>
              <a:rPr lang="en-US" altLang="zh-CN" sz="2400" b="1" kern="100" dirty="0" smtClean="0">
                <a:latin typeface="Times New Roman"/>
                <a:cs typeface="Times New Roman"/>
              </a:rPr>
              <a:t>______</a:t>
            </a:r>
            <a:r>
              <a:rPr lang="zh-CN" altLang="zh-CN" sz="2400" b="1" kern="100" dirty="0" smtClean="0">
                <a:latin typeface="Times New Roman"/>
                <a:cs typeface="Times New Roman"/>
              </a:rPr>
              <a:t>个沿海港口城市。</a:t>
            </a:r>
            <a:endParaRPr lang="zh-CN" altLang="zh-CN" sz="1050" kern="100" dirty="0">
              <a:effectLst/>
              <a:latin typeface="宋体"/>
              <a:cs typeface="Courier New"/>
            </a:endParaRPr>
          </a:p>
        </p:txBody>
      </p:sp>
      <p:sp>
        <p:nvSpPr>
          <p:cNvPr id="9" name="矩形 1"/>
          <p:cNvSpPr>
            <a:spLocks noChangeArrowheads="1"/>
          </p:cNvSpPr>
          <p:nvPr/>
        </p:nvSpPr>
        <p:spPr bwMode="auto">
          <a:xfrm>
            <a:off x="2135560" y="524890"/>
            <a:ext cx="4390275" cy="5320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40000"/>
              </a:lnSpc>
              <a:spcAft>
                <a:spcPts val="0"/>
              </a:spcAft>
              <a:tabLst>
                <a:tab pos="1170305" algn="l"/>
                <a:tab pos="2340610" algn="l"/>
              </a:tabLst>
            </a:pPr>
            <a:r>
              <a:rPr lang="zh-CN" altLang="zh-CN" sz="2400" b="1" kern="100" dirty="0">
                <a:latin typeface="Times New Roman"/>
                <a:ea typeface="黑体"/>
                <a:cs typeface="Times New Roman"/>
              </a:rPr>
              <a:t>改革开放进程</a:t>
            </a:r>
            <a:endParaRPr lang="zh-CN" altLang="zh-CN" sz="1050" b="1" kern="100" dirty="0">
              <a:effectLst/>
              <a:latin typeface="宋体"/>
              <a:cs typeface="Courier New"/>
            </a:endParaRPr>
          </a:p>
        </p:txBody>
      </p:sp>
      <p:sp>
        <p:nvSpPr>
          <p:cNvPr id="2" name="11"/>
          <p:cNvSpPr/>
          <p:nvPr/>
        </p:nvSpPr>
        <p:spPr>
          <a:xfrm>
            <a:off x="1030084" y="1633958"/>
            <a:ext cx="1422184" cy="532069"/>
          </a:xfrm>
          <a:prstGeom prst="rect">
            <a:avLst/>
          </a:prstGeom>
        </p:spPr>
        <p:txBody>
          <a:bodyPr wrap="none">
            <a:spAutoFit/>
          </a:bodyPr>
          <a:lstStyle/>
          <a:p>
            <a:pPr lvl="0" algn="just">
              <a:lnSpc>
                <a:spcPct val="140000"/>
              </a:lnSpc>
              <a:tabLst>
                <a:tab pos="2700655" algn="l"/>
              </a:tabLst>
            </a:pPr>
            <a:r>
              <a:rPr lang="zh-CN" altLang="zh-CN" sz="2400" b="1" u="wavy" kern="100" dirty="0">
                <a:solidFill>
                  <a:srgbClr val="3366FF"/>
                </a:solidFill>
                <a:latin typeface="Times New Roman"/>
                <a:ea typeface="黑体"/>
                <a:cs typeface="Times New Roman"/>
              </a:rPr>
              <a:t>对内</a:t>
            </a:r>
            <a:r>
              <a:rPr lang="zh-CN" altLang="zh-CN" sz="2400" b="1" u="wavy" kern="100" dirty="0" smtClean="0">
                <a:solidFill>
                  <a:srgbClr val="3366FF"/>
                </a:solidFill>
                <a:latin typeface="Times New Roman"/>
                <a:ea typeface="黑体"/>
                <a:cs typeface="Times New Roman"/>
              </a:rPr>
              <a:t>改革</a:t>
            </a:r>
            <a:endParaRPr lang="zh-CN" altLang="zh-CN" sz="1050" kern="100" dirty="0">
              <a:solidFill>
                <a:srgbClr val="3366FF"/>
              </a:solidFill>
              <a:latin typeface="宋体"/>
              <a:cs typeface="Courier New"/>
            </a:endParaRPr>
          </a:p>
        </p:txBody>
      </p:sp>
      <p:sp>
        <p:nvSpPr>
          <p:cNvPr id="10" name="矩形 9"/>
          <p:cNvSpPr/>
          <p:nvPr/>
        </p:nvSpPr>
        <p:spPr>
          <a:xfrm>
            <a:off x="2895686" y="1633958"/>
            <a:ext cx="1112805" cy="532069"/>
          </a:xfrm>
          <a:prstGeom prst="rect">
            <a:avLst/>
          </a:prstGeom>
        </p:spPr>
        <p:txBody>
          <a:bodyPr wrap="none">
            <a:spAutoFit/>
          </a:bodyPr>
          <a:lstStyle/>
          <a:p>
            <a:pPr lvl="0" algn="just">
              <a:lnSpc>
                <a:spcPct val="140000"/>
              </a:lnSpc>
              <a:tabLst>
                <a:tab pos="2700655" algn="l"/>
              </a:tabLst>
            </a:pPr>
            <a:r>
              <a:rPr lang="zh-CN" altLang="zh-CN" sz="2400" b="1" kern="100" smtClean="0">
                <a:solidFill>
                  <a:srgbClr val="3366FF"/>
                </a:solidFill>
                <a:latin typeface="Times New Roman"/>
                <a:ea typeface="楷体_GB2312"/>
                <a:cs typeface="Times New Roman"/>
              </a:rPr>
              <a:t>阶段性</a:t>
            </a:r>
            <a:endParaRPr lang="zh-CN" altLang="zh-CN" sz="1050" kern="100" dirty="0">
              <a:solidFill>
                <a:srgbClr val="3366FF"/>
              </a:solidFill>
              <a:latin typeface="宋体"/>
              <a:cs typeface="Courier New"/>
            </a:endParaRPr>
          </a:p>
        </p:txBody>
      </p:sp>
      <p:sp>
        <p:nvSpPr>
          <p:cNvPr id="3" name="2 2"/>
          <p:cNvSpPr/>
          <p:nvPr/>
        </p:nvSpPr>
        <p:spPr>
          <a:xfrm>
            <a:off x="2422769" y="2163856"/>
            <a:ext cx="2969083" cy="555408"/>
          </a:xfrm>
          <a:prstGeom prst="rect">
            <a:avLst/>
          </a:prstGeom>
        </p:spPr>
        <p:txBody>
          <a:bodyPr wrap="none">
            <a:spAutoFit/>
          </a:bodyPr>
          <a:lstStyle/>
          <a:p>
            <a:pPr>
              <a:lnSpc>
                <a:spcPct val="140000"/>
              </a:lnSpc>
            </a:pPr>
            <a:r>
              <a:rPr lang="zh-CN" altLang="zh-CN" sz="2400" b="1" u="wavy" kern="100" dirty="0">
                <a:solidFill>
                  <a:srgbClr val="3366FF"/>
                </a:solidFill>
                <a:latin typeface="Times New Roman"/>
                <a:ea typeface="黑体"/>
                <a:cs typeface="Times New Roman"/>
              </a:rPr>
              <a:t>家庭联产承包责任制</a:t>
            </a:r>
            <a:endParaRPr lang="zh-CN" altLang="en-US" dirty="0">
              <a:solidFill>
                <a:srgbClr val="3366FF"/>
              </a:solidFill>
            </a:endParaRPr>
          </a:p>
        </p:txBody>
      </p:sp>
      <p:sp>
        <p:nvSpPr>
          <p:cNvPr id="4" name="矩形 3"/>
          <p:cNvSpPr/>
          <p:nvPr/>
        </p:nvSpPr>
        <p:spPr>
          <a:xfrm>
            <a:off x="2015362" y="2659889"/>
            <a:ext cx="8113776" cy="548548"/>
          </a:xfrm>
          <a:prstGeom prst="rect">
            <a:avLst/>
          </a:prstGeom>
        </p:spPr>
        <p:txBody>
          <a:bodyPr>
            <a:spAutoFit/>
          </a:bodyPr>
          <a:lstStyle/>
          <a:p>
            <a:pPr lvl="0" algn="just">
              <a:lnSpc>
                <a:spcPct val="140000"/>
              </a:lnSpc>
              <a:tabLst>
                <a:tab pos="2700655" algn="l"/>
              </a:tabLst>
            </a:pPr>
            <a:r>
              <a:rPr lang="en-US" altLang="zh-CN" sz="2400" b="1" kern="100" dirty="0">
                <a:solidFill>
                  <a:srgbClr val="3366FF"/>
                </a:solidFill>
                <a:latin typeface="Times New Roman"/>
                <a:ea typeface="楷体_GB2312"/>
                <a:cs typeface="Courier New"/>
              </a:rPr>
              <a:t>1978</a:t>
            </a:r>
            <a:r>
              <a:rPr lang="zh-CN" altLang="zh-CN" sz="2400" b="1" kern="100" dirty="0">
                <a:solidFill>
                  <a:srgbClr val="3366FF"/>
                </a:solidFill>
                <a:latin typeface="Times New Roman"/>
                <a:ea typeface="楷体_GB2312"/>
                <a:cs typeface="Times New Roman"/>
              </a:rPr>
              <a:t>年，安徽凤阳小岗村率先实行分田包产到户。</a:t>
            </a:r>
            <a:endParaRPr lang="zh-CN" altLang="zh-CN" sz="1050" kern="100" dirty="0">
              <a:solidFill>
                <a:srgbClr val="3366FF"/>
              </a:solidFill>
              <a:latin typeface="宋体"/>
              <a:cs typeface="Courier New"/>
            </a:endParaRPr>
          </a:p>
        </p:txBody>
      </p:sp>
      <p:sp>
        <p:nvSpPr>
          <p:cNvPr id="6" name="3"/>
          <p:cNvSpPr/>
          <p:nvPr/>
        </p:nvSpPr>
        <p:spPr>
          <a:xfrm>
            <a:off x="3191880" y="3221918"/>
            <a:ext cx="5503430"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逐步</a:t>
            </a:r>
            <a:r>
              <a:rPr lang="zh-CN" altLang="zh-CN" sz="2400" b="1" u="wavy" kern="100" dirty="0" smtClean="0">
                <a:solidFill>
                  <a:srgbClr val="3366FF"/>
                </a:solidFill>
                <a:latin typeface="Times New Roman"/>
                <a:ea typeface="黑体"/>
                <a:cs typeface="Times New Roman"/>
              </a:rPr>
              <a:t>扩大</a:t>
            </a:r>
            <a:r>
              <a:rPr lang="en-US" altLang="zh-CN" sz="2400" b="1" kern="100" dirty="0" smtClean="0">
                <a:solidFill>
                  <a:srgbClr val="3366FF"/>
                </a:solidFill>
                <a:latin typeface="Times New Roman"/>
                <a:ea typeface="黑体"/>
                <a:cs typeface="Times New Roman"/>
              </a:rPr>
              <a:t>		         </a:t>
            </a:r>
            <a:r>
              <a:rPr lang="zh-CN" altLang="zh-CN" sz="2400" b="1" u="wavy" kern="100" dirty="0" smtClean="0">
                <a:solidFill>
                  <a:srgbClr val="3366FF"/>
                </a:solidFill>
                <a:latin typeface="Times New Roman"/>
                <a:ea typeface="黑体"/>
                <a:cs typeface="Times New Roman"/>
              </a:rPr>
              <a:t>经营</a:t>
            </a:r>
            <a:r>
              <a:rPr lang="zh-CN" altLang="zh-CN" sz="2400" b="1" u="wavy" kern="100" dirty="0">
                <a:solidFill>
                  <a:srgbClr val="3366FF"/>
                </a:solidFill>
                <a:latin typeface="Times New Roman"/>
                <a:ea typeface="黑体"/>
                <a:cs typeface="Times New Roman"/>
              </a:rPr>
              <a:t>自主权</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12" name="4"/>
          <p:cNvSpPr/>
          <p:nvPr/>
        </p:nvSpPr>
        <p:spPr>
          <a:xfrm>
            <a:off x="5519926" y="3717037"/>
            <a:ext cx="5131533" cy="548548"/>
          </a:xfrm>
          <a:prstGeom prst="rect">
            <a:avLst/>
          </a:prstGeom>
        </p:spPr>
        <p:txBody>
          <a:bodyPr wrap="none">
            <a:spAutoFit/>
          </a:bodyPr>
          <a:lstStyle/>
          <a:p>
            <a:pPr lvl="0" algn="just">
              <a:lnSpc>
                <a:spcPct val="140000"/>
              </a:lnSpc>
              <a:tabLst>
                <a:tab pos="2700655" algn="l"/>
              </a:tabLst>
            </a:pPr>
            <a:r>
              <a:rPr lang="en-US" altLang="zh-CN" sz="2400" b="1" kern="100" dirty="0" smtClean="0">
                <a:solidFill>
                  <a:srgbClr val="3366FF"/>
                </a:solidFill>
                <a:latin typeface="Times New Roman"/>
                <a:ea typeface="楷体_GB2312"/>
                <a:cs typeface="Courier New"/>
              </a:rPr>
              <a:t>1984</a:t>
            </a:r>
            <a:r>
              <a:rPr lang="zh-CN" altLang="zh-CN" sz="2400" b="1" kern="100" dirty="0" smtClean="0">
                <a:solidFill>
                  <a:srgbClr val="3366FF"/>
                </a:solidFill>
                <a:latin typeface="Times New Roman"/>
                <a:ea typeface="楷体_GB2312"/>
                <a:cs typeface="Times New Roman"/>
              </a:rPr>
              <a:t>年开始，核心：增强企业活力。</a:t>
            </a:r>
            <a:endParaRPr lang="zh-CN" altLang="zh-CN" sz="1050" kern="100" dirty="0">
              <a:solidFill>
                <a:srgbClr val="3366FF"/>
              </a:solidFill>
              <a:latin typeface="宋体"/>
              <a:cs typeface="Courier New"/>
            </a:endParaRPr>
          </a:p>
        </p:txBody>
      </p:sp>
      <p:sp>
        <p:nvSpPr>
          <p:cNvPr id="13" name="5 12"/>
          <p:cNvSpPr/>
          <p:nvPr/>
        </p:nvSpPr>
        <p:spPr>
          <a:xfrm>
            <a:off x="8688333" y="4640523"/>
            <a:ext cx="1731564" cy="532069"/>
          </a:xfrm>
          <a:prstGeom prst="rect">
            <a:avLst/>
          </a:prstGeom>
        </p:spPr>
        <p:txBody>
          <a:bodyPr wrap="none">
            <a:spAutoFit/>
          </a:bodyPr>
          <a:lstStyle/>
          <a:p>
            <a:pPr lvl="0" algn="just">
              <a:lnSpc>
                <a:spcPct val="140000"/>
              </a:lnSpc>
              <a:tabLst>
                <a:tab pos="2700655" algn="l"/>
              </a:tabLst>
            </a:pPr>
            <a:r>
              <a:rPr lang="zh-CN" altLang="zh-CN" sz="2400" b="1" u="wavy" kern="100" dirty="0">
                <a:solidFill>
                  <a:srgbClr val="3366FF"/>
                </a:solidFill>
                <a:latin typeface="Times New Roman"/>
                <a:ea typeface="黑体"/>
                <a:cs typeface="Times New Roman"/>
              </a:rPr>
              <a:t>经济特区</a:t>
            </a:r>
            <a:r>
              <a:rPr lang="zh-CN" altLang="zh-CN" sz="2400" b="1" kern="100" dirty="0">
                <a:solidFill>
                  <a:srgbClr val="3366FF"/>
                </a:solidFill>
                <a:latin typeface="Times New Roman"/>
                <a:cs typeface="Times New Roman"/>
              </a:rPr>
              <a:t>。</a:t>
            </a:r>
            <a:endParaRPr lang="zh-CN" altLang="zh-CN" sz="1050" kern="100" dirty="0">
              <a:solidFill>
                <a:srgbClr val="3366FF"/>
              </a:solidFill>
              <a:latin typeface="宋体"/>
              <a:cs typeface="Courier New"/>
            </a:endParaRPr>
          </a:p>
        </p:txBody>
      </p:sp>
      <p:sp>
        <p:nvSpPr>
          <p:cNvPr id="14" name="矩形 13"/>
          <p:cNvSpPr/>
          <p:nvPr/>
        </p:nvSpPr>
        <p:spPr>
          <a:xfrm>
            <a:off x="5217788" y="4236037"/>
            <a:ext cx="6062878" cy="532069"/>
          </a:xfrm>
          <a:prstGeom prst="rect">
            <a:avLst/>
          </a:prstGeom>
        </p:spPr>
        <p:txBody>
          <a:bodyPr wrap="none">
            <a:spAutoFit/>
          </a:bodyPr>
          <a:lstStyle/>
          <a:p>
            <a:pPr lvl="0" algn="just">
              <a:lnSpc>
                <a:spcPct val="140000"/>
              </a:lnSpc>
              <a:tabLst>
                <a:tab pos="2700655" algn="l"/>
              </a:tabLst>
            </a:pPr>
            <a:r>
              <a:rPr lang="zh-CN" altLang="zh-CN" sz="2400" b="1" kern="100" dirty="0" smtClean="0">
                <a:solidFill>
                  <a:srgbClr val="3366FF"/>
                </a:solidFill>
                <a:latin typeface="Times New Roman"/>
                <a:ea typeface="楷体_GB2312"/>
                <a:cs typeface="Times New Roman"/>
              </a:rPr>
              <a:t>经济体制改革的试验田，对外开放的窗口。</a:t>
            </a:r>
            <a:endParaRPr lang="zh-CN" altLang="zh-CN" sz="1050" kern="100" dirty="0">
              <a:solidFill>
                <a:srgbClr val="3366FF"/>
              </a:solidFill>
              <a:latin typeface="宋体"/>
              <a:cs typeface="Courier New"/>
            </a:endParaRPr>
          </a:p>
        </p:txBody>
      </p:sp>
      <p:sp>
        <p:nvSpPr>
          <p:cNvPr id="15" name="矩形 14"/>
          <p:cNvSpPr/>
          <p:nvPr/>
        </p:nvSpPr>
        <p:spPr>
          <a:xfrm>
            <a:off x="4973728" y="3207872"/>
            <a:ext cx="1422184" cy="461665"/>
          </a:xfrm>
          <a:prstGeom prst="rect">
            <a:avLst/>
          </a:prstGeom>
        </p:spPr>
        <p:txBody>
          <a:bodyPr wrap="none">
            <a:spAutoFit/>
          </a:bodyPr>
          <a:lstStyle/>
          <a:p>
            <a:r>
              <a:rPr lang="zh-CN" altLang="zh-CN" sz="2400" b="1" kern="100" dirty="0">
                <a:solidFill>
                  <a:srgbClr val="FF0000"/>
                </a:solidFill>
                <a:cs typeface="Times New Roman"/>
              </a:rPr>
              <a:t>国有企业</a:t>
            </a:r>
            <a:endParaRPr lang="zh-CN" altLang="en-US" sz="2400" dirty="0">
              <a:solidFill>
                <a:srgbClr val="FF0000"/>
              </a:solidFill>
            </a:endParaRPr>
          </a:p>
        </p:txBody>
      </p:sp>
      <p:sp>
        <p:nvSpPr>
          <p:cNvPr id="16" name="矩形 15"/>
          <p:cNvSpPr/>
          <p:nvPr/>
        </p:nvSpPr>
        <p:spPr>
          <a:xfrm>
            <a:off x="9314944" y="3200338"/>
            <a:ext cx="1422184" cy="461665"/>
          </a:xfrm>
          <a:prstGeom prst="rect">
            <a:avLst/>
          </a:prstGeom>
        </p:spPr>
        <p:txBody>
          <a:bodyPr wrap="none">
            <a:spAutoFit/>
          </a:bodyPr>
          <a:lstStyle/>
          <a:p>
            <a:r>
              <a:rPr lang="zh-CN" altLang="zh-CN" sz="2400" b="1" kern="100">
                <a:solidFill>
                  <a:srgbClr val="FF0000"/>
                </a:solidFill>
                <a:cs typeface="Times New Roman"/>
              </a:rPr>
              <a:t>政企分开</a:t>
            </a:r>
            <a:endParaRPr lang="zh-CN" altLang="en-US" sz="2400" dirty="0">
              <a:solidFill>
                <a:srgbClr val="FF0000"/>
              </a:solidFill>
            </a:endParaRPr>
          </a:p>
        </p:txBody>
      </p:sp>
      <p:sp>
        <p:nvSpPr>
          <p:cNvPr id="17" name="矩形 16"/>
          <p:cNvSpPr/>
          <p:nvPr/>
        </p:nvSpPr>
        <p:spPr>
          <a:xfrm>
            <a:off x="4354177" y="4719307"/>
            <a:ext cx="803425" cy="461665"/>
          </a:xfrm>
          <a:prstGeom prst="rect">
            <a:avLst/>
          </a:prstGeom>
        </p:spPr>
        <p:txBody>
          <a:bodyPr wrap="none">
            <a:spAutoFit/>
          </a:bodyPr>
          <a:lstStyle/>
          <a:p>
            <a:r>
              <a:rPr lang="zh-CN" altLang="zh-CN" sz="2400" b="1" kern="100">
                <a:solidFill>
                  <a:srgbClr val="FF0000"/>
                </a:solidFill>
                <a:cs typeface="Times New Roman"/>
              </a:rPr>
              <a:t>深圳</a:t>
            </a:r>
            <a:endParaRPr lang="zh-CN" altLang="en-US" sz="2400" dirty="0">
              <a:solidFill>
                <a:srgbClr val="FF0000"/>
              </a:solidFill>
            </a:endParaRPr>
          </a:p>
        </p:txBody>
      </p:sp>
      <p:sp>
        <p:nvSpPr>
          <p:cNvPr id="18" name="矩形 17"/>
          <p:cNvSpPr/>
          <p:nvPr/>
        </p:nvSpPr>
        <p:spPr>
          <a:xfrm>
            <a:off x="5181689" y="5236006"/>
            <a:ext cx="495649" cy="461665"/>
          </a:xfrm>
          <a:prstGeom prst="rect">
            <a:avLst/>
          </a:prstGeom>
        </p:spPr>
        <p:txBody>
          <a:bodyPr wrap="none">
            <a:spAutoFit/>
          </a:bodyPr>
          <a:lstStyle/>
          <a:p>
            <a:r>
              <a:rPr lang="en-US" altLang="zh-CN" sz="2400" b="1" kern="100">
                <a:solidFill>
                  <a:srgbClr val="FF0000"/>
                </a:solidFill>
                <a:latin typeface="宋体"/>
                <a:cs typeface="Times New Roman"/>
              </a:rPr>
              <a:t>14</a:t>
            </a:r>
            <a:endParaRPr lang="zh-CN" altLang="en-US" sz="2400" dirty="0">
              <a:solidFill>
                <a:srgbClr val="FF0000"/>
              </a:solidFill>
            </a:endParaRPr>
          </a:p>
        </p:txBody>
      </p:sp>
    </p:spTree>
    <p:extLst>
      <p:ext uri="{BB962C8B-B14F-4D97-AF65-F5344CB8AC3E}">
        <p14:creationId xmlns:p14="http://schemas.microsoft.com/office/powerpoint/2010/main" xmlns="" val="7488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linds(horizont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childTnLst>
                          </p:cTn>
                        </p:par>
                      </p:childTnLst>
                    </p:cTn>
                  </p:par>
                </p:childTnLst>
              </p:cTn>
              <p:nextCondLst>
                <p:cond evt="onClick" delay="0">
                  <p:tgtEl>
                    <p:spTgt spid="2"/>
                  </p:tgtEl>
                </p:cond>
              </p:nextCondLst>
            </p:seq>
            <p:seq concurrent="1" nextAc="seek">
              <p:cTn id="29" restart="whenNotActive" fill="hold" evtFilter="cancelBubble" nodeType="interactiveSeq">
                <p:stCondLst>
                  <p:cond evt="onClick" delay="0">
                    <p:tgtEl>
                      <p:spTgt spid="3"/>
                    </p:tgtEl>
                  </p:cond>
                </p:stCondLst>
                <p:endSync evt="end" delay="0">
                  <p:rtn val="all"/>
                </p:endSync>
                <p:childTnLst>
                  <p:par>
                    <p:cTn id="30" fill="hold">
                      <p:stCondLst>
                        <p:cond delay="0"/>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linds(horizontal)">
                                      <p:cBhvr>
                                        <p:cTn id="34" dur="500"/>
                                        <p:tgtEl>
                                          <p:spTgt spid="4"/>
                                        </p:tgtEl>
                                      </p:cBhvr>
                                    </p:animEffect>
                                  </p:childTnLst>
                                </p:cTn>
                              </p:par>
                            </p:childTnLst>
                          </p:cTn>
                        </p:par>
                      </p:childTnLst>
                    </p:cTn>
                  </p:par>
                </p:childTnLst>
              </p:cTn>
              <p:nextCondLst>
                <p:cond evt="onClick" delay="0">
                  <p:tgtEl>
                    <p:spTgt spid="3"/>
                  </p:tgtEl>
                </p:cond>
              </p:nextCondLst>
            </p:seq>
            <p:seq concurrent="1" nextAc="seek">
              <p:cTn id="35" restart="whenNotActive" fill="hold" evtFilter="cancelBubble" nodeType="interactiveSeq">
                <p:stCondLst>
                  <p:cond evt="onClick" delay="0">
                    <p:tgtEl>
                      <p:spTgt spid="6"/>
                    </p:tgtEl>
                  </p:cond>
                </p:stCondLst>
                <p:endSync evt="end" delay="0">
                  <p:rtn val="all"/>
                </p:endSync>
                <p:childTnLst>
                  <p:par>
                    <p:cTn id="36" fill="hold">
                      <p:stCondLst>
                        <p:cond delay="0"/>
                      </p:stCondLst>
                      <p:childTnLst>
                        <p:par>
                          <p:cTn id="37" fill="hold">
                            <p:stCondLst>
                              <p:cond delay="0"/>
                            </p:stCondLst>
                            <p:childTnLst>
                              <p:par>
                                <p:cTn id="38" presetID="3" presetClass="entr" presetSubtype="10" fill="hold" grpId="1"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500"/>
                                        <p:tgtEl>
                                          <p:spTgt spid="12"/>
                                        </p:tgtEl>
                                      </p:cBhvr>
                                    </p:animEffect>
                                  </p:childTnLst>
                                </p:cTn>
                              </p:par>
                            </p:childTnLst>
                          </p:cTn>
                        </p:par>
                      </p:childTnLst>
                    </p:cTn>
                  </p:par>
                </p:childTnLst>
              </p:cTn>
              <p:nextCondLst>
                <p:cond evt="onClick" delay="0">
                  <p:tgtEl>
                    <p:spTgt spid="6"/>
                  </p:tgtEl>
                </p:cond>
              </p:nextCondLst>
            </p:seq>
            <p:seq concurrent="1" nextAc="seek">
              <p:cTn id="41" restart="whenNotActive" fill="hold" evtFilter="cancelBubble" nodeType="interactiveSeq">
                <p:stCondLst>
                  <p:cond evt="onClick" delay="0">
                    <p:tgtEl>
                      <p:spTgt spid="13"/>
                    </p:tgtEl>
                  </p:cond>
                </p:stCondLst>
                <p:endSync evt="end" delay="0">
                  <p:rtn val="all"/>
                </p:endSync>
                <p:childTnLst>
                  <p:par>
                    <p:cTn id="42" fill="hold">
                      <p:stCondLst>
                        <p:cond delay="0"/>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linds(horizontal)">
                                      <p:cBhvr>
                                        <p:cTn id="46" dur="500"/>
                                        <p:tgtEl>
                                          <p:spTgt spid="14"/>
                                        </p:tgtEl>
                                      </p:cBhvr>
                                    </p:animEffect>
                                  </p:childTnLst>
                                </p:cTn>
                              </p:par>
                            </p:childTnLst>
                          </p:cTn>
                        </p:par>
                      </p:childTnLst>
                    </p:cTn>
                  </p:par>
                </p:childTnLst>
              </p:cTn>
              <p:nextCondLst>
                <p:cond evt="onClick" delay="0">
                  <p:tgtEl>
                    <p:spTgt spid="13"/>
                  </p:tgtEl>
                </p:cond>
              </p:nextCondLst>
            </p:seq>
          </p:childTnLst>
        </p:cTn>
      </p:par>
    </p:tnLst>
    <p:bldLst>
      <p:bldP spid="10" grpId="0"/>
      <p:bldP spid="4" grpId="0"/>
      <p:bldP spid="12" grpId="1"/>
      <p:bldP spid="14" grpId="0"/>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474343"/>
            <a:ext cx="11647294" cy="520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逐步深化</a:t>
            </a:r>
            <a:endParaRPr lang="zh-CN" altLang="zh-CN" sz="1050" kern="100" dirty="0">
              <a:effectLst/>
              <a:latin typeface="宋体"/>
              <a:cs typeface="Courier New"/>
            </a:endParaRPr>
          </a:p>
        </p:txBody>
      </p:sp>
      <p:sp>
        <p:nvSpPr>
          <p:cNvPr id="6" name="矩形 1"/>
          <p:cNvSpPr>
            <a:spLocks noChangeArrowheads="1"/>
          </p:cNvSpPr>
          <p:nvPr/>
        </p:nvSpPr>
        <p:spPr bwMode="auto">
          <a:xfrm>
            <a:off x="588450" y="933183"/>
            <a:ext cx="11052345" cy="41136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3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中共十二大：</a:t>
            </a:r>
            <a:r>
              <a:rPr lang="en-US" altLang="zh-CN" sz="2400" b="1" kern="100" dirty="0">
                <a:latin typeface="Times New Roman"/>
                <a:cs typeface="Courier New"/>
              </a:rPr>
              <a:t>1982</a:t>
            </a:r>
            <a:r>
              <a:rPr lang="zh-CN" altLang="zh-CN" sz="2400" b="1" kern="100" dirty="0">
                <a:latin typeface="Times New Roman"/>
                <a:cs typeface="Times New Roman"/>
              </a:rPr>
              <a:t>年召开，邓小平</a:t>
            </a:r>
            <a:r>
              <a:rPr lang="zh-CN" altLang="zh-CN" sz="2400" b="1" kern="100" dirty="0" smtClean="0">
                <a:latin typeface="Times New Roman"/>
                <a:cs typeface="Times New Roman"/>
              </a:rPr>
              <a:t>提出</a:t>
            </a:r>
            <a:r>
              <a:rPr lang="en-US" altLang="zh-CN" sz="2400" b="1" kern="100" dirty="0" smtClean="0">
                <a:latin typeface="Times New Roman"/>
                <a:cs typeface="Times New Roman"/>
              </a:rPr>
              <a:t>_________________________ </a:t>
            </a:r>
            <a:r>
              <a:rPr lang="zh-CN" altLang="zh-CN" sz="2400" b="1" kern="100" dirty="0" smtClean="0">
                <a:latin typeface="Times New Roman"/>
                <a:cs typeface="Times New Roman"/>
              </a:rPr>
              <a:t>重大</a:t>
            </a:r>
            <a:r>
              <a:rPr lang="zh-CN" altLang="zh-CN" sz="2400" b="1" kern="100" dirty="0">
                <a:latin typeface="Times New Roman"/>
                <a:cs typeface="Times New Roman"/>
              </a:rPr>
              <a:t>命题。</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中共十三大：</a:t>
            </a:r>
            <a:r>
              <a:rPr lang="en-US" altLang="zh-CN" sz="2400" b="1" kern="100" dirty="0">
                <a:latin typeface="Times New Roman"/>
                <a:cs typeface="Courier New"/>
              </a:rPr>
              <a:t>1987</a:t>
            </a:r>
            <a:r>
              <a:rPr lang="zh-CN" altLang="zh-CN" sz="2400" b="1" kern="100" dirty="0">
                <a:latin typeface="Times New Roman"/>
                <a:cs typeface="Times New Roman"/>
              </a:rPr>
              <a:t>年召开，提出了社会主义初级阶段的理论，确立了</a:t>
            </a:r>
            <a:r>
              <a:rPr lang="en-US" altLang="zh-CN" sz="2400" b="1" kern="100" dirty="0" smtClean="0">
                <a:latin typeface="宋体"/>
                <a:cs typeface="Times New Roman"/>
              </a:rPr>
              <a:t>“____________________”</a:t>
            </a:r>
            <a:r>
              <a:rPr lang="zh-CN" altLang="zh-CN" sz="2400" b="1" kern="100" dirty="0">
                <a:latin typeface="Times New Roman"/>
                <a:cs typeface="Times New Roman"/>
              </a:rPr>
              <a:t>的基本路线。</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中共十四大：</a:t>
            </a:r>
            <a:r>
              <a:rPr lang="en-US" altLang="zh-CN" sz="2400" b="1" kern="100" dirty="0">
                <a:latin typeface="Times New Roman"/>
                <a:cs typeface="Courier New"/>
              </a:rPr>
              <a:t>1992</a:t>
            </a:r>
            <a:r>
              <a:rPr lang="zh-CN" altLang="zh-CN" sz="2400" b="1" kern="100" dirty="0">
                <a:latin typeface="Times New Roman"/>
                <a:cs typeface="Times New Roman"/>
              </a:rPr>
              <a:t>年召开，明确提出我国经济体制改革的目标是</a:t>
            </a:r>
            <a:r>
              <a:rPr lang="zh-CN" altLang="zh-CN" sz="2400" b="1" kern="100" dirty="0" smtClean="0">
                <a:latin typeface="Times New Roman"/>
                <a:cs typeface="Times New Roman"/>
              </a:rPr>
              <a:t>建立</a:t>
            </a:r>
            <a:r>
              <a:rPr lang="en-US" altLang="zh-CN" sz="2400" b="1" kern="100" dirty="0" smtClean="0">
                <a:latin typeface="Times New Roman"/>
                <a:cs typeface="Times New Roman"/>
              </a:rPr>
              <a:t>______________________</a:t>
            </a:r>
            <a:r>
              <a:rPr lang="zh-CN" altLang="zh-CN" sz="2400" b="1" kern="100" dirty="0" smtClean="0">
                <a:latin typeface="Times New Roman"/>
                <a:cs typeface="Times New Roman"/>
              </a:rPr>
              <a:t>。</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Times New Roman"/>
                <a:cs typeface="Courier New"/>
              </a:rPr>
              <a:t>(4)</a:t>
            </a:r>
            <a:r>
              <a:rPr lang="zh-CN" altLang="zh-CN" sz="2400" b="1" kern="100" dirty="0">
                <a:latin typeface="Times New Roman"/>
                <a:cs typeface="Times New Roman"/>
              </a:rPr>
              <a:t>中共十五届五中全会：</a:t>
            </a:r>
            <a:r>
              <a:rPr lang="en-US" altLang="zh-CN" sz="2400" b="1" kern="100" dirty="0">
                <a:latin typeface="Times New Roman"/>
                <a:cs typeface="Courier New"/>
              </a:rPr>
              <a:t>2000</a:t>
            </a:r>
            <a:r>
              <a:rPr lang="zh-CN" altLang="zh-CN" sz="2400" b="1" kern="100" dirty="0">
                <a:latin typeface="Times New Roman"/>
                <a:cs typeface="Times New Roman"/>
              </a:rPr>
              <a:t>年</a:t>
            </a:r>
            <a:r>
              <a:rPr lang="en-US" altLang="zh-CN" sz="2400" b="1" kern="100" dirty="0">
                <a:latin typeface="Times New Roman"/>
                <a:cs typeface="Courier New"/>
              </a:rPr>
              <a:t>10</a:t>
            </a:r>
            <a:r>
              <a:rPr lang="zh-CN" altLang="zh-CN" sz="2400" b="1" kern="100" dirty="0">
                <a:latin typeface="Times New Roman"/>
                <a:cs typeface="Times New Roman"/>
              </a:rPr>
              <a:t>月召开，提出实施</a:t>
            </a:r>
            <a:r>
              <a:rPr lang="en-US" altLang="zh-CN" sz="2400" b="1" kern="100" dirty="0" smtClean="0">
                <a:latin typeface="宋体"/>
                <a:cs typeface="Times New Roman"/>
              </a:rPr>
              <a:t>“________”</a:t>
            </a:r>
            <a:r>
              <a:rPr lang="zh-CN" altLang="zh-CN" sz="2400" b="1" kern="100" dirty="0">
                <a:latin typeface="Times New Roman"/>
                <a:cs typeface="Times New Roman"/>
              </a:rPr>
              <a:t>战略，后来发展成为</a:t>
            </a:r>
            <a:r>
              <a:rPr lang="en-US" altLang="zh-CN" sz="2400" b="1" kern="100" dirty="0">
                <a:latin typeface="宋体"/>
                <a:cs typeface="Times New Roman"/>
              </a:rPr>
              <a:t>“</a:t>
            </a:r>
            <a:r>
              <a:rPr lang="zh-CN" altLang="zh-CN" sz="2400" b="1" kern="100" dirty="0">
                <a:latin typeface="Times New Roman"/>
                <a:cs typeface="Times New Roman"/>
              </a:rPr>
              <a:t>引进来</a:t>
            </a:r>
            <a:r>
              <a:rPr lang="en-US" altLang="zh-CN" sz="2400" b="1" kern="100" dirty="0">
                <a:latin typeface="宋体"/>
                <a:cs typeface="Times New Roman"/>
              </a:rPr>
              <a:t>”</a:t>
            </a:r>
            <a:r>
              <a:rPr lang="zh-CN" altLang="zh-CN" sz="2400" b="1" kern="100" dirty="0">
                <a:latin typeface="Times New Roman"/>
                <a:cs typeface="Times New Roman"/>
              </a:rPr>
              <a:t>和</a:t>
            </a:r>
            <a:r>
              <a:rPr lang="en-US" altLang="zh-CN" sz="2400" b="1" kern="100" dirty="0">
                <a:latin typeface="宋体"/>
                <a:cs typeface="Times New Roman"/>
              </a:rPr>
              <a:t>“</a:t>
            </a:r>
            <a:r>
              <a:rPr lang="zh-CN" altLang="zh-CN" sz="2400" b="1" kern="100" dirty="0">
                <a:latin typeface="Times New Roman"/>
                <a:cs typeface="Times New Roman"/>
              </a:rPr>
              <a:t>走出去</a:t>
            </a:r>
            <a:r>
              <a:rPr lang="en-US" altLang="zh-CN" sz="2400" b="1" kern="100" dirty="0">
                <a:latin typeface="宋体"/>
                <a:cs typeface="Times New Roman"/>
              </a:rPr>
              <a:t>”</a:t>
            </a:r>
            <a:r>
              <a:rPr lang="zh-CN" altLang="zh-CN" sz="2400" b="1" kern="100" dirty="0">
                <a:latin typeface="Times New Roman"/>
                <a:cs typeface="Times New Roman"/>
              </a:rPr>
              <a:t>相结合的开放战略。</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Times New Roman"/>
                <a:cs typeface="Courier New"/>
              </a:rPr>
              <a:t>(5)2001</a:t>
            </a:r>
            <a:r>
              <a:rPr lang="zh-CN" altLang="zh-CN" sz="2400" b="1" kern="100" dirty="0">
                <a:latin typeface="Times New Roman"/>
                <a:cs typeface="Times New Roman"/>
              </a:rPr>
              <a:t>年</a:t>
            </a:r>
            <a:r>
              <a:rPr lang="en-US" altLang="zh-CN" sz="2400" b="1" kern="100" dirty="0">
                <a:latin typeface="Times New Roman"/>
                <a:cs typeface="Courier New"/>
              </a:rPr>
              <a:t>12</a:t>
            </a:r>
            <a:r>
              <a:rPr lang="zh-CN" altLang="zh-CN" sz="2400" b="1" kern="100" dirty="0">
                <a:latin typeface="Times New Roman"/>
                <a:cs typeface="Times New Roman"/>
              </a:rPr>
              <a:t>月，中国正式</a:t>
            </a:r>
            <a:r>
              <a:rPr lang="zh-CN" altLang="zh-CN" sz="2400" b="1" kern="100" dirty="0" smtClean="0">
                <a:latin typeface="Times New Roman"/>
                <a:cs typeface="Times New Roman"/>
              </a:rPr>
              <a:t>加入</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，使</a:t>
            </a:r>
            <a:endParaRPr lang="en-US" altLang="zh-CN" sz="2400" b="1" kern="100" dirty="0" smtClean="0">
              <a:latin typeface="Times New Roman"/>
              <a:cs typeface="Times New Roman"/>
            </a:endParaRPr>
          </a:p>
          <a:p>
            <a:pPr algn="just">
              <a:lnSpc>
                <a:spcPct val="130000"/>
              </a:lnSpc>
              <a:spcAft>
                <a:spcPts val="0"/>
              </a:spcAft>
              <a:tabLst>
                <a:tab pos="2700655" algn="l"/>
              </a:tabLst>
            </a:pPr>
            <a:endParaRPr lang="zh-CN" altLang="zh-CN" sz="1050" kern="100" dirty="0">
              <a:effectLst/>
              <a:latin typeface="宋体"/>
              <a:cs typeface="Courier New"/>
            </a:endParaRPr>
          </a:p>
        </p:txBody>
      </p:sp>
      <p:sp>
        <p:nvSpPr>
          <p:cNvPr id="4" name="1 1"/>
          <p:cNvSpPr>
            <a:spLocks noChangeArrowheads="1"/>
          </p:cNvSpPr>
          <p:nvPr/>
        </p:nvSpPr>
        <p:spPr bwMode="auto">
          <a:xfrm>
            <a:off x="673577" y="4233736"/>
            <a:ext cx="10649584" cy="10525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lvl="0" algn="r">
              <a:lnSpc>
                <a:spcPct val="130000"/>
              </a:lnSpc>
              <a:tabLst>
                <a:tab pos="2700655" algn="l"/>
              </a:tabLst>
            </a:pPr>
            <a:r>
              <a:rPr lang="zh-CN" altLang="zh-CN" sz="2400" b="1" u="wavy" kern="100" dirty="0">
                <a:solidFill>
                  <a:srgbClr val="3366FF"/>
                </a:solidFill>
                <a:latin typeface="Times New Roman"/>
                <a:ea typeface="黑体"/>
                <a:cs typeface="Times New Roman"/>
              </a:rPr>
              <a:t>中国更深层次地参与</a:t>
            </a:r>
            <a:r>
              <a:rPr lang="zh-CN" altLang="zh-CN" sz="2400" b="1" u="wavy" kern="100" dirty="0" smtClean="0">
                <a:solidFill>
                  <a:srgbClr val="3366FF"/>
                </a:solidFill>
                <a:latin typeface="Times New Roman"/>
                <a:ea typeface="黑体"/>
                <a:cs typeface="Times New Roman"/>
              </a:rPr>
              <a:t>经济全</a:t>
            </a:r>
            <a:endParaRPr lang="en-US" altLang="zh-CN" sz="2400" b="1" u="wavy" kern="100" dirty="0" smtClean="0">
              <a:solidFill>
                <a:srgbClr val="3366FF"/>
              </a:solidFill>
              <a:latin typeface="Times New Roman"/>
              <a:ea typeface="黑体"/>
              <a:cs typeface="Times New Roman"/>
            </a:endParaRPr>
          </a:p>
          <a:p>
            <a:pPr lvl="0" algn="just">
              <a:lnSpc>
                <a:spcPct val="130000"/>
              </a:lnSpc>
              <a:tabLst>
                <a:tab pos="2700655" algn="l"/>
              </a:tabLst>
            </a:pPr>
            <a:r>
              <a:rPr lang="zh-CN" altLang="zh-CN" sz="2400" b="1" u="wavy" kern="100" dirty="0">
                <a:solidFill>
                  <a:srgbClr val="3366FF"/>
                </a:solidFill>
                <a:latin typeface="Times New Roman"/>
                <a:ea typeface="黑体"/>
                <a:cs typeface="Times New Roman"/>
              </a:rPr>
              <a:t>球化</a:t>
            </a:r>
            <a:r>
              <a:rPr lang="zh-CN" altLang="zh-CN" sz="2400" b="1" u="wavy" kern="100" dirty="0" smtClean="0">
                <a:solidFill>
                  <a:srgbClr val="3366FF"/>
                </a:solidFill>
                <a:latin typeface="Times New Roman"/>
                <a:ea typeface="黑体"/>
                <a:cs typeface="Times New Roman"/>
              </a:rPr>
              <a:t>进程</a:t>
            </a:r>
            <a:r>
              <a:rPr lang="zh-CN" altLang="zh-CN" sz="2400" b="1" u="wavy" kern="100" dirty="0">
                <a:solidFill>
                  <a:srgbClr val="3366FF"/>
                </a:solidFill>
                <a:latin typeface="Times New Roman"/>
                <a:ea typeface="黑体"/>
                <a:cs typeface="Times New Roman"/>
              </a:rPr>
              <a:t>参与国际规则的制定</a:t>
            </a:r>
            <a:r>
              <a:rPr lang="zh-CN" altLang="zh-CN" sz="2400" b="1" kern="100" dirty="0" smtClean="0">
                <a:solidFill>
                  <a:srgbClr val="3366FF"/>
                </a:solidFill>
                <a:latin typeface="Times New Roman"/>
                <a:cs typeface="Times New Roman"/>
              </a:rPr>
              <a:t>。</a:t>
            </a:r>
            <a:endParaRPr lang="zh-CN" altLang="zh-CN" sz="1050" kern="100" dirty="0">
              <a:solidFill>
                <a:srgbClr val="3366FF"/>
              </a:solidFill>
              <a:latin typeface="宋体"/>
              <a:cs typeface="Courier New"/>
            </a:endParaRPr>
          </a:p>
        </p:txBody>
      </p:sp>
      <p:sp>
        <p:nvSpPr>
          <p:cNvPr id="7" name="矩形 1"/>
          <p:cNvSpPr>
            <a:spLocks noChangeArrowheads="1"/>
          </p:cNvSpPr>
          <p:nvPr/>
        </p:nvSpPr>
        <p:spPr bwMode="auto">
          <a:xfrm>
            <a:off x="6893399" y="4855546"/>
            <a:ext cx="4939591" cy="5043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lvl="0" algn="just">
              <a:lnSpc>
                <a:spcPct val="130000"/>
              </a:lnSpc>
              <a:tabLst>
                <a:tab pos="2700655" algn="l"/>
              </a:tabLst>
            </a:pPr>
            <a:r>
              <a:rPr lang="zh-CN" altLang="zh-CN" sz="2400" b="1" kern="100" dirty="0" smtClean="0">
                <a:solidFill>
                  <a:srgbClr val="3366FF"/>
                </a:solidFill>
                <a:latin typeface="Times New Roman"/>
                <a:ea typeface="楷体_GB2312"/>
                <a:cs typeface="Times New Roman"/>
              </a:rPr>
              <a:t>为</a:t>
            </a:r>
            <a:r>
              <a:rPr lang="zh-CN" altLang="zh-CN" sz="2400" b="1" kern="100" dirty="0">
                <a:solidFill>
                  <a:srgbClr val="3366FF"/>
                </a:solidFill>
                <a:latin typeface="Times New Roman"/>
                <a:ea typeface="楷体_GB2312"/>
                <a:cs typeface="Times New Roman"/>
              </a:rPr>
              <a:t>经济发展开拓了新空间。</a:t>
            </a:r>
            <a:endParaRPr lang="zh-CN" altLang="zh-CN" sz="1050" kern="100" dirty="0">
              <a:solidFill>
                <a:srgbClr val="3366FF"/>
              </a:solidFill>
              <a:latin typeface="宋体"/>
              <a:cs typeface="Courier New"/>
            </a:endParaRPr>
          </a:p>
        </p:txBody>
      </p:sp>
      <p:sp>
        <p:nvSpPr>
          <p:cNvPr id="8" name="矩形 1"/>
          <p:cNvSpPr>
            <a:spLocks noChangeArrowheads="1"/>
          </p:cNvSpPr>
          <p:nvPr/>
        </p:nvSpPr>
        <p:spPr bwMode="auto">
          <a:xfrm>
            <a:off x="257604" y="5271087"/>
            <a:ext cx="11647294" cy="10009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30000"/>
              </a:lnSpc>
              <a:spcAft>
                <a:spcPts val="0"/>
              </a:spcAft>
              <a:tabLst>
                <a:tab pos="270065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稳步推进：</a:t>
            </a:r>
            <a:r>
              <a:rPr lang="zh-CN" altLang="zh-CN" sz="2400" b="1" kern="100" dirty="0">
                <a:latin typeface="Times New Roman"/>
                <a:cs typeface="Times New Roman"/>
              </a:rPr>
              <a:t>进入</a:t>
            </a:r>
            <a:r>
              <a:rPr lang="en-US" altLang="zh-CN" sz="2400" b="1" kern="100" dirty="0">
                <a:latin typeface="Times New Roman"/>
                <a:cs typeface="Courier New"/>
              </a:rPr>
              <a:t>21</a:t>
            </a:r>
            <a:r>
              <a:rPr lang="zh-CN" altLang="zh-CN" sz="2400" b="1" kern="100" dirty="0">
                <a:latin typeface="Times New Roman"/>
                <a:cs typeface="Times New Roman"/>
              </a:rPr>
              <a:t>世纪，改革开放向重点领域和关键环节稳步推进，国民经济迈上新台阶。</a:t>
            </a:r>
            <a:r>
              <a:rPr lang="zh-CN" altLang="zh-CN" sz="2400" b="1" kern="100" dirty="0" smtClean="0">
                <a:latin typeface="Times New Roman"/>
                <a:cs typeface="Times New Roman"/>
              </a:rPr>
              <a:t>到</a:t>
            </a:r>
            <a:r>
              <a:rPr lang="en-US" altLang="zh-CN" sz="2400" b="1" kern="100" dirty="0" smtClean="0">
                <a:latin typeface="Times New Roman"/>
                <a:cs typeface="Times New Roman"/>
              </a:rPr>
              <a:t>_______</a:t>
            </a:r>
            <a:r>
              <a:rPr lang="zh-CN" altLang="zh-CN" sz="2400" b="1" kern="100" dirty="0" smtClean="0">
                <a:latin typeface="Times New Roman"/>
                <a:cs typeface="Times New Roman"/>
              </a:rPr>
              <a:t>年</a:t>
            </a:r>
            <a:r>
              <a:rPr lang="zh-CN" altLang="zh-CN" sz="2400" b="1" kern="100" dirty="0">
                <a:latin typeface="Times New Roman"/>
                <a:cs typeface="Times New Roman"/>
              </a:rPr>
              <a:t>，成为仅次于美国的第二大经济体。</a:t>
            </a:r>
            <a:endParaRPr lang="zh-CN" altLang="zh-CN" sz="1050" kern="100" dirty="0">
              <a:effectLst/>
              <a:latin typeface="宋体"/>
              <a:cs typeface="Courier New"/>
            </a:endParaRPr>
          </a:p>
        </p:txBody>
      </p:sp>
      <p:sp>
        <p:nvSpPr>
          <p:cNvPr id="9" name="矩形 8"/>
          <p:cNvSpPr/>
          <p:nvPr/>
        </p:nvSpPr>
        <p:spPr>
          <a:xfrm>
            <a:off x="6266922" y="955417"/>
            <a:ext cx="3897221" cy="461665"/>
          </a:xfrm>
          <a:prstGeom prst="rect">
            <a:avLst/>
          </a:prstGeom>
        </p:spPr>
        <p:txBody>
          <a:bodyPr wrap="none">
            <a:spAutoFit/>
          </a:bodyPr>
          <a:lstStyle/>
          <a:p>
            <a:r>
              <a:rPr lang="zh-CN" altLang="zh-CN" sz="2400" b="1" kern="100">
                <a:solidFill>
                  <a:srgbClr val="FF0000"/>
                </a:solidFill>
                <a:cs typeface="Times New Roman"/>
              </a:rPr>
              <a:t>建设有中国特色的社会主义</a:t>
            </a:r>
            <a:endParaRPr lang="zh-CN" altLang="en-US" sz="2400" dirty="0">
              <a:solidFill>
                <a:srgbClr val="FF0000"/>
              </a:solidFill>
            </a:endParaRPr>
          </a:p>
        </p:txBody>
      </p:sp>
      <p:sp>
        <p:nvSpPr>
          <p:cNvPr id="10" name="矩形 9"/>
          <p:cNvSpPr/>
          <p:nvPr/>
        </p:nvSpPr>
        <p:spPr>
          <a:xfrm>
            <a:off x="911334" y="1881940"/>
            <a:ext cx="3278462" cy="461665"/>
          </a:xfrm>
          <a:prstGeom prst="rect">
            <a:avLst/>
          </a:prstGeom>
        </p:spPr>
        <p:txBody>
          <a:bodyPr wrap="none">
            <a:spAutoFit/>
          </a:bodyPr>
          <a:lstStyle/>
          <a:p>
            <a:r>
              <a:rPr lang="zh-CN" altLang="zh-CN" sz="2400" b="1" kern="100">
                <a:solidFill>
                  <a:srgbClr val="FF0000"/>
                </a:solidFill>
                <a:cs typeface="Times New Roman"/>
              </a:rPr>
              <a:t>一个中心，两个基本点</a:t>
            </a:r>
            <a:endParaRPr lang="zh-CN" altLang="en-US" sz="2400" dirty="0">
              <a:solidFill>
                <a:srgbClr val="FF0000"/>
              </a:solidFill>
            </a:endParaRPr>
          </a:p>
        </p:txBody>
      </p:sp>
      <p:sp>
        <p:nvSpPr>
          <p:cNvPr id="11" name="矩形 10"/>
          <p:cNvSpPr/>
          <p:nvPr/>
        </p:nvSpPr>
        <p:spPr>
          <a:xfrm>
            <a:off x="816334" y="2848585"/>
            <a:ext cx="3278462" cy="461665"/>
          </a:xfrm>
          <a:prstGeom prst="rect">
            <a:avLst/>
          </a:prstGeom>
        </p:spPr>
        <p:txBody>
          <a:bodyPr wrap="none">
            <a:spAutoFit/>
          </a:bodyPr>
          <a:lstStyle/>
          <a:p>
            <a:r>
              <a:rPr lang="zh-CN" altLang="zh-CN" sz="2400" b="1" kern="100">
                <a:solidFill>
                  <a:srgbClr val="FF0000"/>
                </a:solidFill>
                <a:cs typeface="Times New Roman"/>
              </a:rPr>
              <a:t>社会主义市场经济体制</a:t>
            </a:r>
            <a:endParaRPr lang="zh-CN" altLang="en-US" sz="2400" dirty="0">
              <a:solidFill>
                <a:srgbClr val="FF0000"/>
              </a:solidFill>
            </a:endParaRPr>
          </a:p>
        </p:txBody>
      </p:sp>
      <p:sp>
        <p:nvSpPr>
          <p:cNvPr id="12" name="矩形 11"/>
          <p:cNvSpPr/>
          <p:nvPr/>
        </p:nvSpPr>
        <p:spPr>
          <a:xfrm>
            <a:off x="8245921" y="3307213"/>
            <a:ext cx="1112805" cy="461665"/>
          </a:xfrm>
          <a:prstGeom prst="rect">
            <a:avLst/>
          </a:prstGeom>
        </p:spPr>
        <p:txBody>
          <a:bodyPr wrap="none">
            <a:spAutoFit/>
          </a:bodyPr>
          <a:lstStyle/>
          <a:p>
            <a:r>
              <a:rPr lang="zh-CN" altLang="zh-CN" sz="2400" b="1" kern="100">
                <a:solidFill>
                  <a:srgbClr val="FF0000"/>
                </a:solidFill>
                <a:cs typeface="Times New Roman"/>
              </a:rPr>
              <a:t>走出去</a:t>
            </a:r>
            <a:endParaRPr lang="zh-CN" altLang="en-US" sz="2400" dirty="0">
              <a:solidFill>
                <a:srgbClr val="FF0000"/>
              </a:solidFill>
            </a:endParaRPr>
          </a:p>
        </p:txBody>
      </p:sp>
      <p:sp>
        <p:nvSpPr>
          <p:cNvPr id="13" name="矩形 12"/>
          <p:cNvSpPr/>
          <p:nvPr/>
        </p:nvSpPr>
        <p:spPr>
          <a:xfrm>
            <a:off x="4764793" y="4269361"/>
            <a:ext cx="2040943" cy="461665"/>
          </a:xfrm>
          <a:prstGeom prst="rect">
            <a:avLst/>
          </a:prstGeom>
        </p:spPr>
        <p:txBody>
          <a:bodyPr wrap="none">
            <a:spAutoFit/>
          </a:bodyPr>
          <a:lstStyle/>
          <a:p>
            <a:r>
              <a:rPr lang="zh-CN" altLang="zh-CN" sz="2400" b="1" kern="100">
                <a:solidFill>
                  <a:srgbClr val="FF0000"/>
                </a:solidFill>
                <a:cs typeface="Times New Roman"/>
              </a:rPr>
              <a:t>世界贸易组织</a:t>
            </a:r>
            <a:endParaRPr lang="zh-CN" altLang="en-US" sz="2400" dirty="0">
              <a:solidFill>
                <a:srgbClr val="FF0000"/>
              </a:solidFill>
            </a:endParaRPr>
          </a:p>
        </p:txBody>
      </p:sp>
      <p:sp>
        <p:nvSpPr>
          <p:cNvPr id="14" name="矩形 13"/>
          <p:cNvSpPr/>
          <p:nvPr/>
        </p:nvSpPr>
        <p:spPr>
          <a:xfrm>
            <a:off x="2422769" y="5666543"/>
            <a:ext cx="806631" cy="559769"/>
          </a:xfrm>
          <a:prstGeom prst="rect">
            <a:avLst/>
          </a:prstGeom>
        </p:spPr>
        <p:txBody>
          <a:bodyPr wrap="none">
            <a:spAutoFit/>
          </a:bodyPr>
          <a:lstStyle/>
          <a:p>
            <a:pPr algn="just">
              <a:lnSpc>
                <a:spcPct val="150000"/>
              </a:lnSpc>
              <a:spcAft>
                <a:spcPts val="0"/>
              </a:spcAft>
              <a:tabLst>
                <a:tab pos="2700655" algn="l"/>
              </a:tabLst>
            </a:pPr>
            <a:r>
              <a:rPr lang="en-US" altLang="zh-CN" sz="2400" b="1" kern="100">
                <a:solidFill>
                  <a:srgbClr val="FF0000"/>
                </a:solidFill>
                <a:latin typeface="宋体"/>
                <a:cs typeface="Times New Roman"/>
              </a:rPr>
              <a:t>2010</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72272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3" restart="whenNotActive" fill="hold" evtFilter="cancelBubble" nodeType="interactiveSeq">
                <p:stCondLst>
                  <p:cond evt="onClick" delay="0">
                    <p:tgtEl>
                      <p:spTgt spid="4"/>
                    </p:tgtEl>
                  </p:cond>
                </p:stCondLst>
                <p:endSync evt="end" delay="0">
                  <p:rtn val="all"/>
                </p:endSync>
                <p:childTnLst>
                  <p:par>
                    <p:cTn id="34" fill="hold">
                      <p:stCondLst>
                        <p:cond delay="0"/>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linds(horizontal)">
                                      <p:cBhvr>
                                        <p:cTn id="38" dur="500"/>
                                        <p:tgtEl>
                                          <p:spTgt spid="7"/>
                                        </p:tgtEl>
                                      </p:cBhvr>
                                    </p:animEffect>
                                  </p:childTnLst>
                                </p:cTn>
                              </p:par>
                            </p:childTnLst>
                          </p:cTn>
                        </p:par>
                      </p:childTnLst>
                    </p:cTn>
                  </p:par>
                </p:childTnLst>
              </p:cTn>
              <p:nextCondLst>
                <p:cond evt="onClick" delay="0">
                  <p:tgtEl>
                    <p:spTgt spid="4"/>
                  </p:tgtEl>
                </p:cond>
              </p:nextCondLst>
            </p:seq>
          </p:childTnLst>
        </p:cTn>
      </p:par>
    </p:tnLst>
    <p:bldLst>
      <p:bldP spid="7" grpId="0"/>
      <p:bldP spid="9" grpId="0"/>
      <p:bldP spid="10"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E:\陈丽\2019\课件\创新设计 课堂讲义 历史 选修1（人教版）(老教材老标准)\教师word文档\知识点3中.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620688"/>
            <a:ext cx="7302500" cy="684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1"/>
          <p:cNvSpPr>
            <a:spLocks noChangeArrowheads="1"/>
          </p:cNvSpPr>
          <p:nvPr/>
        </p:nvSpPr>
        <p:spPr bwMode="auto">
          <a:xfrm>
            <a:off x="257604" y="1259006"/>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1</a:t>
            </a:r>
            <a:r>
              <a:rPr lang="en-US" altLang="zh-CN" sz="2400" b="1" kern="100">
                <a:latin typeface="Times New Roman"/>
                <a:cs typeface="Courier New"/>
              </a:rPr>
              <a:t>.</a:t>
            </a:r>
            <a:r>
              <a:rPr lang="en-US" altLang="zh-CN" sz="2400" b="1" kern="100">
                <a:latin typeface="宋体"/>
                <a:cs typeface="Times New Roman"/>
              </a:rPr>
              <a:t>“</a:t>
            </a:r>
            <a:r>
              <a:rPr lang="zh-CN" altLang="zh-CN" sz="2400" b="1" kern="100" dirty="0">
                <a:latin typeface="Times New Roman"/>
                <a:ea typeface="黑体"/>
                <a:cs typeface="Times New Roman"/>
              </a:rPr>
              <a:t>一国两制</a:t>
            </a:r>
            <a:r>
              <a:rPr lang="en-US" altLang="zh-CN" sz="2400" b="1" kern="100" dirty="0">
                <a:latin typeface="宋体"/>
                <a:cs typeface="Times New Roman"/>
              </a:rPr>
              <a:t>”</a:t>
            </a:r>
            <a:r>
              <a:rPr lang="zh-CN" altLang="zh-CN" sz="2400" b="1" kern="100" dirty="0">
                <a:latin typeface="Times New Roman"/>
                <a:ea typeface="黑体"/>
                <a:cs typeface="Times New Roman"/>
              </a:rPr>
              <a:t>构想</a:t>
            </a:r>
            <a:endParaRPr lang="zh-CN" altLang="zh-CN" sz="1050" kern="100" dirty="0">
              <a:effectLst/>
              <a:latin typeface="宋体"/>
              <a:cs typeface="Courier New"/>
            </a:endParaRPr>
          </a:p>
        </p:txBody>
      </p:sp>
      <p:sp>
        <p:nvSpPr>
          <p:cNvPr id="8" name="矩形 1"/>
          <p:cNvSpPr>
            <a:spLocks noChangeArrowheads="1"/>
          </p:cNvSpPr>
          <p:nvPr/>
        </p:nvSpPr>
        <p:spPr bwMode="auto">
          <a:xfrm>
            <a:off x="588450" y="1919721"/>
            <a:ext cx="11052345"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提出：</a:t>
            </a:r>
            <a:r>
              <a:rPr lang="en-US" altLang="zh-CN" sz="2400" b="1" kern="100" dirty="0">
                <a:latin typeface="Times New Roman"/>
                <a:cs typeface="Courier New"/>
              </a:rPr>
              <a:t>20</a:t>
            </a:r>
            <a:r>
              <a:rPr lang="zh-CN" altLang="zh-CN" sz="2400" b="1" kern="100" dirty="0">
                <a:latin typeface="Times New Roman"/>
                <a:cs typeface="Times New Roman"/>
              </a:rPr>
              <a:t>世纪</a:t>
            </a:r>
            <a:r>
              <a:rPr lang="en-US" altLang="zh-CN" sz="2400" b="1" kern="100" dirty="0">
                <a:latin typeface="Times New Roman"/>
                <a:cs typeface="Courier New"/>
              </a:rPr>
              <a:t>80</a:t>
            </a:r>
            <a:r>
              <a:rPr lang="zh-CN" altLang="zh-CN" sz="2400" b="1" kern="100" dirty="0">
                <a:latin typeface="Times New Roman"/>
                <a:cs typeface="Times New Roman"/>
              </a:rPr>
              <a:t>年代初，邓小平提出。</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内涵：</a:t>
            </a:r>
            <a:r>
              <a:rPr lang="zh-CN" altLang="zh-CN" sz="2400" b="1" kern="100" dirty="0" smtClean="0">
                <a:latin typeface="Times New Roman"/>
                <a:cs typeface="Times New Roman"/>
              </a:rPr>
              <a:t>在</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前提</a:t>
            </a:r>
            <a:r>
              <a:rPr lang="zh-CN" altLang="zh-CN" sz="2400" b="1" kern="100" dirty="0">
                <a:latin typeface="Times New Roman"/>
                <a:cs typeface="Times New Roman"/>
              </a:rPr>
              <a:t>下，国家主体坚持社会主义制度，香港、澳门、台湾保持原有</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长期</a:t>
            </a:r>
            <a:r>
              <a:rPr lang="zh-CN" altLang="zh-CN" sz="2400" b="1" kern="100" dirty="0">
                <a:latin typeface="Times New Roman"/>
                <a:cs typeface="Times New Roman"/>
              </a:rPr>
              <a:t>不变。</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实践</a:t>
            </a:r>
            <a:r>
              <a:rPr lang="zh-CN" altLang="zh-CN" sz="2400" b="1" kern="100" dirty="0" smtClean="0">
                <a:latin typeface="Times New Roman"/>
                <a:cs typeface="Times New Roman"/>
              </a:rPr>
              <a:t>：</a:t>
            </a:r>
            <a:endParaRPr lang="en-US" altLang="zh-CN" sz="2400" b="1" kern="100" dirty="0" smtClean="0">
              <a:latin typeface="Times New Roman"/>
              <a:cs typeface="Times New Roman"/>
            </a:endParaRPr>
          </a:p>
          <a:p>
            <a:pPr algn="just">
              <a:lnSpc>
                <a:spcPct val="150000"/>
              </a:lnSpc>
              <a:spcAft>
                <a:spcPts val="0"/>
              </a:spcAft>
              <a:tabLst>
                <a:tab pos="2700655" algn="l"/>
              </a:tabLst>
            </a:pPr>
            <a:r>
              <a:rPr lang="en-US" altLang="zh-CN" sz="2400" b="1" kern="100" dirty="0" smtClean="0">
                <a:latin typeface="宋体"/>
                <a:cs typeface="Times New Roman"/>
              </a:rPr>
              <a:t>①______</a:t>
            </a:r>
            <a:r>
              <a:rPr lang="zh-CN" altLang="zh-CN" sz="2400" b="1" kern="100" dirty="0" smtClean="0">
                <a:latin typeface="Times New Roman"/>
                <a:cs typeface="Times New Roman"/>
              </a:rPr>
              <a:t>年</a:t>
            </a:r>
            <a:r>
              <a:rPr lang="en-US" altLang="zh-CN" sz="2400" b="1" kern="100" dirty="0">
                <a:latin typeface="Times New Roman"/>
                <a:cs typeface="Courier New"/>
              </a:rPr>
              <a:t>7</a:t>
            </a:r>
            <a:r>
              <a:rPr lang="zh-CN" altLang="zh-CN" sz="2400" b="1" kern="100" dirty="0">
                <a:latin typeface="Times New Roman"/>
                <a:cs typeface="Times New Roman"/>
              </a:rPr>
              <a:t>月</a:t>
            </a:r>
            <a:r>
              <a:rPr lang="en-US" altLang="zh-CN" sz="2400" b="1" kern="100" dirty="0">
                <a:latin typeface="Times New Roman"/>
                <a:cs typeface="Courier New"/>
              </a:rPr>
              <a:t>1</a:t>
            </a:r>
            <a:r>
              <a:rPr lang="zh-CN" altLang="zh-CN" sz="2400" b="1" kern="100" dirty="0">
                <a:latin typeface="Times New Roman"/>
                <a:cs typeface="Times New Roman"/>
              </a:rPr>
              <a:t>日，中国对香港恢复行使主权。</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②</a:t>
            </a:r>
            <a:r>
              <a:rPr lang="en-US" altLang="zh-CN" sz="2400" b="1" kern="100" dirty="0">
                <a:latin typeface="Times New Roman"/>
                <a:cs typeface="Courier New"/>
              </a:rPr>
              <a:t>1999</a:t>
            </a:r>
            <a:r>
              <a:rPr lang="zh-CN" altLang="zh-CN" sz="2400" b="1" kern="100" dirty="0">
                <a:latin typeface="Times New Roman"/>
                <a:cs typeface="Times New Roman"/>
              </a:rPr>
              <a:t>年</a:t>
            </a:r>
            <a:r>
              <a:rPr lang="en-US" altLang="zh-CN" sz="2400" b="1" kern="100" dirty="0">
                <a:latin typeface="Times New Roman"/>
                <a:cs typeface="Courier New"/>
              </a:rPr>
              <a:t>12</a:t>
            </a:r>
            <a:r>
              <a:rPr lang="zh-CN" altLang="zh-CN" sz="2400" b="1" kern="100" dirty="0">
                <a:latin typeface="Times New Roman"/>
                <a:cs typeface="Times New Roman"/>
              </a:rPr>
              <a:t>月</a:t>
            </a:r>
            <a:r>
              <a:rPr lang="en-US" altLang="zh-CN" sz="2400" b="1" kern="100" dirty="0">
                <a:latin typeface="Times New Roman"/>
                <a:cs typeface="Courier New"/>
              </a:rPr>
              <a:t>20</a:t>
            </a:r>
            <a:r>
              <a:rPr lang="zh-CN" altLang="zh-CN" sz="2400" b="1" kern="100" dirty="0">
                <a:latin typeface="Times New Roman"/>
                <a:cs typeface="Times New Roman"/>
              </a:rPr>
              <a:t>日，中国</a:t>
            </a:r>
            <a:r>
              <a:rPr lang="zh-CN" altLang="zh-CN" sz="2400" b="1" kern="100" dirty="0" smtClean="0">
                <a:latin typeface="Times New Roman"/>
                <a:cs typeface="Times New Roman"/>
              </a:rPr>
              <a:t>对</a:t>
            </a:r>
            <a:r>
              <a:rPr lang="en-US" altLang="zh-CN" sz="2400" b="1" kern="100" dirty="0" smtClean="0">
                <a:latin typeface="Times New Roman"/>
                <a:cs typeface="Times New Roman"/>
              </a:rPr>
              <a:t>_______</a:t>
            </a:r>
            <a:r>
              <a:rPr lang="zh-CN" altLang="zh-CN" sz="2400" b="1" kern="100" dirty="0" smtClean="0">
                <a:latin typeface="Times New Roman"/>
                <a:cs typeface="Times New Roman"/>
              </a:rPr>
              <a:t>恢复</a:t>
            </a:r>
            <a:r>
              <a:rPr lang="zh-CN" altLang="zh-CN" sz="2400" b="1" kern="100" dirty="0">
                <a:latin typeface="Times New Roman"/>
                <a:cs typeface="Times New Roman"/>
              </a:rPr>
              <a:t>行使主权。</a:t>
            </a:r>
            <a:endParaRPr lang="zh-CN" altLang="zh-CN" sz="1050" kern="100" dirty="0">
              <a:effectLst/>
              <a:latin typeface="宋体"/>
              <a:cs typeface="Courier New"/>
            </a:endParaRPr>
          </a:p>
        </p:txBody>
      </p:sp>
      <p:sp>
        <p:nvSpPr>
          <p:cNvPr id="9" name="矩形 1"/>
          <p:cNvSpPr>
            <a:spLocks noChangeArrowheads="1"/>
          </p:cNvSpPr>
          <p:nvPr/>
        </p:nvSpPr>
        <p:spPr bwMode="auto">
          <a:xfrm>
            <a:off x="2135560" y="516937"/>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en-US" altLang="zh-CN" sz="2400" b="1" kern="100" dirty="0">
                <a:latin typeface="宋体"/>
                <a:cs typeface="Times New Roman"/>
              </a:rPr>
              <a:t>“</a:t>
            </a:r>
            <a:r>
              <a:rPr lang="zh-CN" altLang="zh-CN" sz="2400" b="1" kern="100" dirty="0">
                <a:latin typeface="Times New Roman"/>
                <a:ea typeface="黑体"/>
                <a:cs typeface="Times New Roman"/>
              </a:rPr>
              <a:t>一国两制</a:t>
            </a:r>
            <a:r>
              <a:rPr lang="en-US" altLang="zh-CN" sz="2400" b="1" kern="100" dirty="0">
                <a:latin typeface="宋体"/>
                <a:cs typeface="Times New Roman"/>
              </a:rPr>
              <a:t>”</a:t>
            </a:r>
            <a:r>
              <a:rPr lang="zh-CN" altLang="zh-CN" sz="2400" b="1" kern="100" dirty="0">
                <a:latin typeface="Times New Roman"/>
                <a:ea typeface="黑体"/>
                <a:cs typeface="Times New Roman"/>
              </a:rPr>
              <a:t>与祖国统一大业</a:t>
            </a:r>
            <a:endParaRPr lang="zh-CN" altLang="zh-CN" sz="1050" b="1" kern="100" dirty="0">
              <a:effectLst/>
              <a:latin typeface="宋体"/>
              <a:cs typeface="Courier New"/>
            </a:endParaRPr>
          </a:p>
        </p:txBody>
      </p:sp>
      <p:sp>
        <p:nvSpPr>
          <p:cNvPr id="2" name="1 1"/>
          <p:cNvSpPr/>
          <p:nvPr/>
        </p:nvSpPr>
        <p:spPr>
          <a:xfrm>
            <a:off x="1882015" y="3586412"/>
            <a:ext cx="1731564" cy="559769"/>
          </a:xfrm>
          <a:prstGeom prst="rect">
            <a:avLst/>
          </a:prstGeom>
        </p:spPr>
        <p:txBody>
          <a:bodyPr wrap="none">
            <a:spAutoFit/>
          </a:bodyPr>
          <a:lstStyle/>
          <a:p>
            <a:pPr lvl="0" algn="just">
              <a:lnSpc>
                <a:spcPct val="150000"/>
              </a:lnSpc>
              <a:tabLst>
                <a:tab pos="2700655" algn="l"/>
              </a:tabLst>
            </a:pPr>
            <a:r>
              <a:rPr lang="zh-CN" altLang="zh-CN" sz="2400" b="1" u="wavy" kern="100" dirty="0">
                <a:solidFill>
                  <a:srgbClr val="3366FF"/>
                </a:solidFill>
                <a:latin typeface="Times New Roman"/>
                <a:ea typeface="黑体"/>
                <a:cs typeface="Times New Roman"/>
              </a:rPr>
              <a:t>港澳回归</a:t>
            </a:r>
            <a:r>
              <a:rPr lang="zh-CN" altLang="zh-CN" sz="2400" b="1" kern="100" dirty="0" smtClean="0">
                <a:solidFill>
                  <a:srgbClr val="3366FF"/>
                </a:solidFill>
                <a:latin typeface="Times New Roman"/>
                <a:cs typeface="Times New Roman"/>
              </a:rPr>
              <a:t>。</a:t>
            </a:r>
            <a:endParaRPr lang="zh-CN" altLang="zh-CN" sz="1050" kern="100" dirty="0">
              <a:solidFill>
                <a:srgbClr val="3366FF"/>
              </a:solidFill>
              <a:latin typeface="宋体"/>
              <a:cs typeface="Courier New"/>
            </a:endParaRPr>
          </a:p>
        </p:txBody>
      </p:sp>
      <p:sp>
        <p:nvSpPr>
          <p:cNvPr id="10" name="矩形 9"/>
          <p:cNvSpPr/>
          <p:nvPr/>
        </p:nvSpPr>
        <p:spPr>
          <a:xfrm>
            <a:off x="3384144" y="3610162"/>
            <a:ext cx="3587842" cy="646331"/>
          </a:xfrm>
          <a:prstGeom prst="rect">
            <a:avLst/>
          </a:prstGeom>
        </p:spPr>
        <p:txBody>
          <a:bodyPr wrap="none">
            <a:spAutoFit/>
          </a:bodyPr>
          <a:lstStyle/>
          <a:p>
            <a:pPr lvl="0" algn="just">
              <a:lnSpc>
                <a:spcPct val="150000"/>
              </a:lnSpc>
              <a:tabLst>
                <a:tab pos="2700655" algn="l"/>
              </a:tabLst>
            </a:pPr>
            <a:r>
              <a:rPr lang="zh-CN" altLang="zh-CN" sz="2400" b="1" kern="100" dirty="0" smtClean="0">
                <a:solidFill>
                  <a:srgbClr val="3366FF"/>
                </a:solidFill>
                <a:latin typeface="Times New Roman"/>
                <a:ea typeface="楷体_GB2312"/>
                <a:cs typeface="Times New Roman"/>
              </a:rPr>
              <a:t>祖国</a:t>
            </a:r>
            <a:r>
              <a:rPr lang="zh-CN" altLang="zh-CN" sz="2400" b="1" kern="100" dirty="0">
                <a:solidFill>
                  <a:srgbClr val="3366FF"/>
                </a:solidFill>
                <a:latin typeface="Times New Roman"/>
                <a:ea typeface="楷体_GB2312"/>
                <a:cs typeface="Times New Roman"/>
              </a:rPr>
              <a:t>统一迈出重要一步。</a:t>
            </a:r>
            <a:endParaRPr lang="zh-CN" altLang="zh-CN" sz="1050" kern="100" dirty="0">
              <a:solidFill>
                <a:srgbClr val="3366FF"/>
              </a:solidFill>
              <a:latin typeface="宋体"/>
              <a:cs typeface="Courier New"/>
            </a:endParaRPr>
          </a:p>
        </p:txBody>
      </p:sp>
      <p:sp>
        <p:nvSpPr>
          <p:cNvPr id="11" name="矩形 10"/>
          <p:cNvSpPr/>
          <p:nvPr/>
        </p:nvSpPr>
        <p:spPr>
          <a:xfrm>
            <a:off x="2357645" y="2450569"/>
            <a:ext cx="1422184"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FF0000"/>
                </a:solidFill>
                <a:cs typeface="Times New Roman"/>
              </a:rPr>
              <a:t>一个中国</a:t>
            </a:r>
            <a:endParaRPr lang="zh-CN" altLang="zh-CN" sz="1050" kern="100" dirty="0">
              <a:effectLst/>
              <a:latin typeface="宋体"/>
              <a:cs typeface="Courier New"/>
            </a:endParaRPr>
          </a:p>
        </p:txBody>
      </p:sp>
      <p:sp>
        <p:nvSpPr>
          <p:cNvPr id="12" name="矩形 11"/>
          <p:cNvSpPr/>
          <p:nvPr/>
        </p:nvSpPr>
        <p:spPr>
          <a:xfrm>
            <a:off x="2200666" y="2991018"/>
            <a:ext cx="2040943"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a:solidFill>
                  <a:srgbClr val="FF0000"/>
                </a:solidFill>
                <a:cs typeface="Times New Roman"/>
              </a:rPr>
              <a:t>资本主义制度</a:t>
            </a:r>
            <a:endParaRPr lang="zh-CN" altLang="zh-CN" sz="1050" kern="100" dirty="0">
              <a:effectLst/>
              <a:latin typeface="宋体"/>
              <a:cs typeface="Courier New"/>
            </a:endParaRPr>
          </a:p>
        </p:txBody>
      </p:sp>
      <p:sp>
        <p:nvSpPr>
          <p:cNvPr id="13" name="矩形 12"/>
          <p:cNvSpPr/>
          <p:nvPr/>
        </p:nvSpPr>
        <p:spPr>
          <a:xfrm>
            <a:off x="1051939" y="4068879"/>
            <a:ext cx="806631" cy="559769"/>
          </a:xfrm>
          <a:prstGeom prst="rect">
            <a:avLst/>
          </a:prstGeom>
        </p:spPr>
        <p:txBody>
          <a:bodyPr wrap="none">
            <a:spAutoFit/>
          </a:bodyPr>
          <a:lstStyle/>
          <a:p>
            <a:pPr algn="just">
              <a:lnSpc>
                <a:spcPct val="150000"/>
              </a:lnSpc>
              <a:spcAft>
                <a:spcPts val="0"/>
              </a:spcAft>
              <a:tabLst>
                <a:tab pos="2700655" algn="l"/>
              </a:tabLst>
            </a:pPr>
            <a:r>
              <a:rPr lang="en-US" altLang="zh-CN" sz="2400" b="1" kern="100">
                <a:solidFill>
                  <a:srgbClr val="FF0000"/>
                </a:solidFill>
                <a:latin typeface="宋体"/>
                <a:cs typeface="Times New Roman"/>
              </a:rPr>
              <a:t>1997</a:t>
            </a:r>
            <a:endParaRPr lang="zh-CN" altLang="zh-CN" sz="1050" kern="100" dirty="0">
              <a:effectLst/>
              <a:latin typeface="宋体"/>
              <a:cs typeface="Courier New"/>
            </a:endParaRPr>
          </a:p>
        </p:txBody>
      </p:sp>
      <p:sp>
        <p:nvSpPr>
          <p:cNvPr id="14" name="矩形 13"/>
          <p:cNvSpPr/>
          <p:nvPr/>
        </p:nvSpPr>
        <p:spPr>
          <a:xfrm>
            <a:off x="4548940" y="4644953"/>
            <a:ext cx="806631"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a:solidFill>
                  <a:srgbClr val="FF0000"/>
                </a:solidFill>
                <a:cs typeface="Times New Roman"/>
              </a:rPr>
              <a:t>澳门</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07737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
                    </p:tgtEl>
                  </p:cond>
                </p:stCondLst>
                <p:endSync evt="end" delay="0">
                  <p:rtn val="all"/>
                </p:endSync>
                <p:childTnLst>
                  <p:par>
                    <p:cTn id="24" fill="hold">
                      <p:stCondLst>
                        <p:cond delay="0"/>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childTnLst>
                          </p:cTn>
                        </p:par>
                      </p:childTnLst>
                    </p:cTn>
                  </p:par>
                </p:childTnLst>
              </p:cTn>
              <p:nextCondLst>
                <p:cond evt="onClick" delay="0">
                  <p:tgtEl>
                    <p:spTgt spid="2"/>
                  </p:tgtEl>
                </p:cond>
              </p:nextCondLst>
            </p:seq>
          </p:childTnLst>
        </p:cTn>
      </p:par>
    </p:tnLst>
    <p:bldLst>
      <p:bldP spid="10"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台湾问题</a:t>
            </a:r>
            <a:r>
              <a:rPr lang="zh-CN" altLang="zh-CN" sz="2400" b="1" kern="100" dirty="0">
                <a:latin typeface="Times New Roman"/>
                <a:cs typeface="Times New Roman"/>
              </a:rPr>
              <a:t>　　　　　</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1)1979</a:t>
            </a:r>
            <a:r>
              <a:rPr lang="zh-CN" altLang="zh-CN" sz="2400" b="1" kern="100" dirty="0">
                <a:latin typeface="Times New Roman"/>
                <a:cs typeface="Times New Roman"/>
              </a:rPr>
              <a:t>年元旦</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________________</a:t>
            </a:r>
            <a:r>
              <a:rPr lang="zh-CN" altLang="zh-CN" sz="2400" b="1" kern="100" dirty="0" smtClean="0">
                <a:latin typeface="Times New Roman"/>
                <a:cs typeface="Times New Roman"/>
              </a:rPr>
              <a:t>发表</a:t>
            </a:r>
            <a:r>
              <a:rPr lang="en-US" altLang="zh-CN" sz="2400" b="1" kern="100" dirty="0" smtClean="0">
                <a:latin typeface="Times New Roman"/>
                <a:cs typeface="Times New Roman"/>
              </a:rPr>
              <a:t>		             </a:t>
            </a:r>
            <a:r>
              <a:rPr lang="zh-CN" altLang="zh-CN" sz="2400" b="1" kern="100" dirty="0" smtClean="0">
                <a:latin typeface="Times New Roman"/>
                <a:cs typeface="Times New Roman"/>
              </a:rPr>
              <a:t>后</a:t>
            </a:r>
            <a:r>
              <a:rPr lang="zh-CN" altLang="zh-CN" sz="2400" b="1" kern="100" dirty="0">
                <a:latin typeface="Times New Roman"/>
                <a:cs typeface="Times New Roman"/>
              </a:rPr>
              <a:t>，中国政府积极推动两岸的经济技术交流与合作。</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2)1992</a:t>
            </a:r>
            <a:r>
              <a:rPr lang="zh-CN" altLang="zh-CN" sz="2400" b="1" kern="100" dirty="0">
                <a:latin typeface="Times New Roman"/>
                <a:cs typeface="Times New Roman"/>
              </a:rPr>
              <a:t>年</a:t>
            </a:r>
            <a:r>
              <a:rPr lang="en-US" altLang="zh-CN" sz="2400" b="1" kern="100" dirty="0">
                <a:latin typeface="Times New Roman"/>
                <a:cs typeface="Courier New"/>
              </a:rPr>
              <a:t>11</a:t>
            </a:r>
            <a:r>
              <a:rPr lang="zh-CN" altLang="zh-CN" sz="2400" b="1" kern="100" dirty="0">
                <a:latin typeface="Times New Roman"/>
                <a:cs typeface="Times New Roman"/>
              </a:rPr>
              <a:t>月，大陆海峡两岸关系协会与台湾海峡交流基金会的代表在香港会晤，达成了</a:t>
            </a:r>
            <a:r>
              <a:rPr lang="en-US" altLang="zh-CN" sz="2400" b="1" kern="100" dirty="0">
                <a:latin typeface="宋体"/>
                <a:cs typeface="Times New Roman"/>
              </a:rPr>
              <a:t>“</a:t>
            </a:r>
            <a:r>
              <a:rPr lang="zh-CN" altLang="zh-CN" sz="2400" b="1" kern="100" dirty="0">
                <a:latin typeface="Times New Roman"/>
                <a:cs typeface="Times New Roman"/>
              </a:rPr>
              <a:t>海峡两岸均</a:t>
            </a:r>
            <a:r>
              <a:rPr lang="zh-CN" altLang="zh-CN" sz="2400" b="1" kern="100" dirty="0" smtClean="0">
                <a:latin typeface="Times New Roman"/>
                <a:cs typeface="Times New Roman"/>
              </a:rPr>
              <a:t>坚持</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原则</a:t>
            </a:r>
            <a:r>
              <a:rPr lang="en-US" altLang="zh-CN" sz="2400" b="1" kern="100" dirty="0">
                <a:latin typeface="宋体"/>
                <a:cs typeface="Times New Roman"/>
              </a:rPr>
              <a:t>”</a:t>
            </a:r>
            <a:r>
              <a:rPr lang="zh-CN" altLang="zh-CN" sz="2400" b="1" kern="100" dirty="0">
                <a:latin typeface="Times New Roman"/>
                <a:cs typeface="Times New Roman"/>
              </a:rPr>
              <a:t>的共识，后被称为</a:t>
            </a:r>
            <a:r>
              <a:rPr lang="en-US" altLang="zh-CN" sz="2400" b="1" kern="100" dirty="0">
                <a:latin typeface="宋体"/>
                <a:cs typeface="Times New Roman"/>
              </a:rPr>
              <a:t>“</a:t>
            </a:r>
            <a:r>
              <a:rPr lang="zh-CN" altLang="zh-CN" sz="2400" b="1" kern="100" dirty="0">
                <a:latin typeface="Times New Roman"/>
                <a:cs typeface="Times New Roman"/>
              </a:rPr>
              <a:t>九二共识</a:t>
            </a:r>
            <a:r>
              <a:rPr lang="en-US" altLang="zh-CN" sz="2400" b="1" kern="100" dirty="0">
                <a:latin typeface="宋体"/>
                <a:cs typeface="Times New Roman"/>
              </a:rPr>
              <a:t>”</a:t>
            </a:r>
            <a:r>
              <a:rPr lang="zh-CN" altLang="zh-CN" sz="2400" b="1" kern="100" dirty="0">
                <a:latin typeface="Times New Roman"/>
                <a:cs typeface="Times New Roman"/>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3)1993</a:t>
            </a:r>
            <a:r>
              <a:rPr lang="zh-CN" altLang="zh-CN" sz="2400" b="1" kern="100" dirty="0">
                <a:latin typeface="Times New Roman"/>
                <a:cs typeface="Times New Roman"/>
              </a:rPr>
              <a:t>年</a:t>
            </a:r>
            <a:r>
              <a:rPr lang="en-US" altLang="zh-CN" sz="2400" b="1" kern="100" dirty="0">
                <a:latin typeface="Times New Roman"/>
                <a:cs typeface="Courier New"/>
              </a:rPr>
              <a:t>4</a:t>
            </a:r>
            <a:r>
              <a:rPr lang="zh-CN" altLang="zh-CN" sz="2400" b="1" kern="100" dirty="0">
                <a:latin typeface="Times New Roman"/>
                <a:cs typeface="Times New Roman"/>
              </a:rPr>
              <a:t>月，海协会会长与海基会董事长在新加坡举行会谈。</a:t>
            </a:r>
            <a:r>
              <a:rPr lang="en-US" altLang="zh-CN" sz="2400" b="1" kern="100" dirty="0" smtClean="0">
                <a:latin typeface="宋体"/>
                <a:cs typeface="Times New Roman"/>
              </a:rPr>
              <a:t>“___________”</a:t>
            </a:r>
            <a:r>
              <a:rPr lang="zh-CN" altLang="zh-CN" sz="2400" b="1" kern="100" dirty="0">
                <a:latin typeface="Times New Roman"/>
                <a:cs typeface="Times New Roman"/>
              </a:rPr>
              <a:t>标志着两岸关系发展迈出了重要一步</a:t>
            </a:r>
            <a:r>
              <a:rPr lang="zh-CN" altLang="zh-CN" sz="2400" b="1" kern="100" dirty="0" smtClean="0">
                <a:latin typeface="Times New Roman"/>
                <a:cs typeface="Times New Roman"/>
              </a:rPr>
              <a:t>。</a:t>
            </a:r>
            <a:endParaRPr lang="zh-CN" altLang="zh-CN" sz="1050" kern="100" dirty="0">
              <a:latin typeface="宋体"/>
              <a:cs typeface="Courier New"/>
            </a:endParaRPr>
          </a:p>
        </p:txBody>
      </p:sp>
      <p:sp>
        <p:nvSpPr>
          <p:cNvPr id="2" name="矩形 1"/>
          <p:cNvSpPr/>
          <p:nvPr/>
        </p:nvSpPr>
        <p:spPr>
          <a:xfrm>
            <a:off x="2343637" y="735186"/>
            <a:ext cx="8925154" cy="559769"/>
          </a:xfrm>
          <a:prstGeom prst="rect">
            <a:avLst/>
          </a:prstGeom>
        </p:spPr>
        <p:txBody>
          <a:bodyPr>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对台方针由</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武力解放</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到</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和平统一</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的重大转变。</a:t>
            </a:r>
            <a:endParaRPr lang="zh-CN" altLang="zh-CN" sz="1050" kern="100" dirty="0">
              <a:solidFill>
                <a:srgbClr val="3366FF"/>
              </a:solidFill>
              <a:latin typeface="宋体"/>
              <a:cs typeface="Courier New"/>
            </a:endParaRPr>
          </a:p>
        </p:txBody>
      </p:sp>
      <p:sp>
        <p:nvSpPr>
          <p:cNvPr id="5" name="14"/>
          <p:cNvSpPr/>
          <p:nvPr/>
        </p:nvSpPr>
        <p:spPr>
          <a:xfrm>
            <a:off x="5969256" y="1467775"/>
            <a:ext cx="2659702"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《告台湾同胞书》</a:t>
            </a:r>
            <a:endParaRPr lang="zh-CN" altLang="en-US" dirty="0">
              <a:solidFill>
                <a:srgbClr val="3366FF"/>
              </a:solidFill>
            </a:endParaRPr>
          </a:p>
        </p:txBody>
      </p:sp>
      <p:sp>
        <p:nvSpPr>
          <p:cNvPr id="6" name="矩形 5"/>
          <p:cNvSpPr/>
          <p:nvPr/>
        </p:nvSpPr>
        <p:spPr>
          <a:xfrm>
            <a:off x="2986968" y="1341491"/>
            <a:ext cx="2350323"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smtClean="0">
                <a:solidFill>
                  <a:srgbClr val="FF0000"/>
                </a:solidFill>
                <a:cs typeface="Times New Roman"/>
              </a:rPr>
              <a:t>全国人大常委会</a:t>
            </a:r>
            <a:endParaRPr lang="zh-CN" altLang="zh-CN" sz="1050" kern="100" dirty="0">
              <a:effectLst/>
              <a:latin typeface="宋体"/>
              <a:cs typeface="Courier New"/>
            </a:endParaRPr>
          </a:p>
        </p:txBody>
      </p:sp>
      <p:sp>
        <p:nvSpPr>
          <p:cNvPr id="7" name="矩形 6"/>
          <p:cNvSpPr/>
          <p:nvPr/>
        </p:nvSpPr>
        <p:spPr>
          <a:xfrm>
            <a:off x="4180867" y="2991018"/>
            <a:ext cx="1422184"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a:solidFill>
                  <a:srgbClr val="FF0000"/>
                </a:solidFill>
                <a:cs typeface="Times New Roman"/>
              </a:rPr>
              <a:t>一个中国</a:t>
            </a:r>
            <a:endParaRPr lang="zh-CN" altLang="zh-CN" sz="1050" kern="100" dirty="0">
              <a:effectLst/>
              <a:latin typeface="宋体"/>
              <a:cs typeface="Courier New"/>
            </a:endParaRPr>
          </a:p>
        </p:txBody>
      </p:sp>
      <p:sp>
        <p:nvSpPr>
          <p:cNvPr id="8" name="矩形 7"/>
          <p:cNvSpPr/>
          <p:nvPr/>
        </p:nvSpPr>
        <p:spPr>
          <a:xfrm>
            <a:off x="9689195" y="3504680"/>
            <a:ext cx="1422184"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a:solidFill>
                  <a:srgbClr val="FF0000"/>
                </a:solidFill>
                <a:cs typeface="Times New Roman"/>
              </a:rPr>
              <a:t>汪辜会谈</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098946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linds(horizontal)">
                                      <p:cBhvr>
                                        <p:cTn id="23" dur="500"/>
                                        <p:tgtEl>
                                          <p:spTgt spid="2"/>
                                        </p:tgtEl>
                                      </p:cBhvr>
                                    </p:animEffect>
                                  </p:childTnLst>
                                </p:cTn>
                              </p:par>
                            </p:childTnLst>
                          </p:cTn>
                        </p:par>
                      </p:childTnLst>
                    </p:cTn>
                  </p:par>
                </p:childTnLst>
              </p:cTn>
              <p:nextCondLst>
                <p:cond evt="onClick" delay="0">
                  <p:tgtEl>
                    <p:spTgt spid="5"/>
                  </p:tgtEl>
                </p:cond>
              </p:nextCondLst>
            </p:seq>
          </p:childTnLst>
        </p:cTn>
      </p:par>
    </p:tnLst>
    <p:bldLst>
      <p:bldP spid="2"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339014" y="1700778"/>
            <a:ext cx="11531974"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4)2005</a:t>
            </a:r>
            <a:r>
              <a:rPr lang="zh-CN" altLang="zh-CN" sz="2400" b="1" kern="100" dirty="0">
                <a:latin typeface="Times New Roman"/>
                <a:cs typeface="Times New Roman"/>
              </a:rPr>
              <a:t>年</a:t>
            </a:r>
            <a:r>
              <a:rPr lang="en-US" altLang="zh-CN" sz="2400" b="1" kern="100" dirty="0">
                <a:latin typeface="Times New Roman"/>
                <a:cs typeface="Courier New"/>
              </a:rPr>
              <a:t>3</a:t>
            </a:r>
            <a:r>
              <a:rPr lang="zh-CN" altLang="zh-CN" sz="2400" b="1" kern="100" dirty="0">
                <a:latin typeface="Times New Roman"/>
                <a:cs typeface="Times New Roman"/>
              </a:rPr>
              <a:t>月，十届全国人大三次会议</a:t>
            </a:r>
            <a:r>
              <a:rPr lang="zh-CN" altLang="zh-CN" sz="2400" b="1" kern="100" dirty="0" smtClean="0">
                <a:latin typeface="Times New Roman"/>
                <a:cs typeface="Times New Roman"/>
              </a:rPr>
              <a:t>通过</a:t>
            </a:r>
            <a:r>
              <a:rPr lang="en-US" altLang="zh-CN" sz="2400" b="1" kern="100" dirty="0" smtClean="0">
                <a:latin typeface="Times New Roman"/>
                <a:cs typeface="Times New Roman"/>
              </a:rPr>
              <a:t>			      </a:t>
            </a:r>
            <a:r>
              <a:rPr lang="zh-CN" altLang="zh-CN" sz="2400" b="1" kern="100" dirty="0" smtClean="0">
                <a:latin typeface="Times New Roman"/>
                <a:cs typeface="Times New Roman"/>
              </a:rPr>
              <a:t>表现</a:t>
            </a:r>
            <a:r>
              <a:rPr lang="zh-CN" altLang="zh-CN" sz="2400" b="1" kern="100" dirty="0">
                <a:latin typeface="Times New Roman"/>
                <a:cs typeface="Times New Roman"/>
              </a:rPr>
              <a:t>了反对</a:t>
            </a:r>
            <a:endParaRPr lang="zh-CN" altLang="zh-CN" sz="1050" kern="100" dirty="0">
              <a:latin typeface="宋体"/>
              <a:cs typeface="Courier New"/>
            </a:endParaRPr>
          </a:p>
          <a:p>
            <a:pPr marL="360000" indent="-457200" algn="just">
              <a:lnSpc>
                <a:spcPct val="150000"/>
              </a:lnSpc>
              <a:spcAft>
                <a:spcPts val="0"/>
              </a:spcAft>
              <a:tabLst>
                <a:tab pos="2700655" algn="l"/>
              </a:tabLst>
            </a:pP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和</a:t>
            </a:r>
            <a:r>
              <a:rPr lang="zh-CN" altLang="zh-CN" sz="2400" b="1" kern="100" dirty="0">
                <a:latin typeface="Times New Roman"/>
                <a:cs typeface="Times New Roman"/>
              </a:rPr>
              <a:t>遏制</a:t>
            </a:r>
            <a:r>
              <a:rPr lang="en-US" altLang="zh-CN" sz="2400" b="1" kern="100" dirty="0">
                <a:latin typeface="宋体"/>
                <a:cs typeface="Times New Roman"/>
              </a:rPr>
              <a:t>“</a:t>
            </a:r>
            <a:r>
              <a:rPr lang="zh-CN" altLang="zh-CN" sz="2400" b="1" kern="100" dirty="0">
                <a:latin typeface="Times New Roman"/>
                <a:cs typeface="Times New Roman"/>
              </a:rPr>
              <a:t>台独</a:t>
            </a:r>
            <a:r>
              <a:rPr lang="en-US" altLang="zh-CN" sz="2400" b="1" kern="100" dirty="0">
                <a:latin typeface="宋体"/>
                <a:cs typeface="Times New Roman"/>
              </a:rPr>
              <a:t>”</a:t>
            </a:r>
            <a:r>
              <a:rPr lang="zh-CN" altLang="zh-CN" sz="2400" b="1" kern="100" dirty="0">
                <a:latin typeface="Times New Roman"/>
                <a:cs typeface="Times New Roman"/>
              </a:rPr>
              <a:t>分裂势力分裂国家、维护国家统一与领土完整的坚强决心。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5)2015</a:t>
            </a:r>
            <a:r>
              <a:rPr lang="zh-CN" altLang="zh-CN" sz="2400" b="1" kern="100" dirty="0">
                <a:latin typeface="Times New Roman"/>
                <a:cs typeface="Times New Roman"/>
              </a:rPr>
              <a:t>年</a:t>
            </a:r>
            <a:r>
              <a:rPr lang="en-US" altLang="zh-CN" sz="2400" b="1" kern="100" dirty="0">
                <a:latin typeface="Times New Roman"/>
                <a:cs typeface="Courier New"/>
              </a:rPr>
              <a:t>11</a:t>
            </a:r>
            <a:r>
              <a:rPr lang="zh-CN" altLang="zh-CN" sz="2400" b="1" kern="100" dirty="0">
                <a:latin typeface="Times New Roman"/>
                <a:cs typeface="Times New Roman"/>
              </a:rPr>
              <a:t>月</a:t>
            </a:r>
            <a:r>
              <a:rPr lang="en-US" altLang="zh-CN" sz="2400" b="1" kern="100" dirty="0">
                <a:latin typeface="Times New Roman"/>
                <a:cs typeface="Courier New"/>
              </a:rPr>
              <a:t>7</a:t>
            </a:r>
            <a:r>
              <a:rPr lang="zh-CN" altLang="zh-CN" sz="2400" b="1" kern="100" dirty="0">
                <a:latin typeface="Times New Roman"/>
                <a:cs typeface="Times New Roman"/>
              </a:rPr>
              <a:t>日，两岸领导人习近平和马英九</a:t>
            </a:r>
            <a:r>
              <a:rPr lang="zh-CN" altLang="zh-CN" sz="2400" b="1" kern="100" dirty="0" smtClean="0">
                <a:latin typeface="Times New Roman"/>
                <a:cs typeface="Times New Roman"/>
              </a:rPr>
              <a:t>在</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会面</a:t>
            </a:r>
            <a:r>
              <a:rPr lang="zh-CN" altLang="zh-CN" sz="2400" b="1" kern="100" dirty="0">
                <a:latin typeface="Times New Roman"/>
                <a:cs typeface="Times New Roman"/>
              </a:rPr>
              <a:t>，这是</a:t>
            </a:r>
            <a:r>
              <a:rPr lang="en-US" altLang="zh-CN" sz="2400" b="1" kern="100" dirty="0">
                <a:latin typeface="Times New Roman"/>
                <a:cs typeface="Courier New"/>
              </a:rPr>
              <a:t>1949</a:t>
            </a:r>
            <a:r>
              <a:rPr lang="zh-CN" altLang="zh-CN" sz="2400" b="1" kern="100" dirty="0">
                <a:latin typeface="Times New Roman"/>
                <a:cs typeface="Times New Roman"/>
              </a:rPr>
              <a:t>年以来两岸领导人的首次会面，翻开了两岸关系历史性一页</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sp>
        <p:nvSpPr>
          <p:cNvPr id="2" name="1 1"/>
          <p:cNvSpPr/>
          <p:nvPr/>
        </p:nvSpPr>
        <p:spPr>
          <a:xfrm>
            <a:off x="6464611" y="1815187"/>
            <a:ext cx="2969083" cy="461665"/>
          </a:xfrm>
          <a:prstGeom prst="rect">
            <a:avLst/>
          </a:prstGeom>
        </p:spPr>
        <p:txBody>
          <a:bodyPr wrap="none">
            <a:spAutoFit/>
          </a:bodyPr>
          <a:lstStyle/>
          <a:p>
            <a:r>
              <a:rPr lang="zh-CN" altLang="zh-CN" sz="2400" b="1" u="wavy" kern="100" dirty="0" smtClean="0">
                <a:solidFill>
                  <a:srgbClr val="3366FF"/>
                </a:solidFill>
                <a:latin typeface="Times New Roman"/>
                <a:ea typeface="黑体"/>
                <a:cs typeface="Times New Roman"/>
              </a:rPr>
              <a:t>《反分裂国家法》</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6" name="矩形 5"/>
          <p:cNvSpPr/>
          <p:nvPr/>
        </p:nvSpPr>
        <p:spPr>
          <a:xfrm>
            <a:off x="1462997" y="2226315"/>
            <a:ext cx="9817669" cy="559769"/>
          </a:xfrm>
          <a:prstGeom prst="rect">
            <a:avLst/>
          </a:prstGeom>
        </p:spPr>
        <p:txBody>
          <a:bodyPr>
            <a:spAutoFit/>
          </a:bodyPr>
          <a:lstStyle/>
          <a:p>
            <a:pPr marL="360000" lvl="0" indent="-457200" algn="just">
              <a:lnSpc>
                <a:spcPct val="150000"/>
              </a:lnSpc>
              <a:tabLst>
                <a:tab pos="2700655" algn="l"/>
              </a:tabLst>
            </a:pPr>
            <a:r>
              <a:rPr lang="zh-CN" altLang="zh-CN" sz="2400" b="1" kern="100" dirty="0" smtClean="0">
                <a:solidFill>
                  <a:srgbClr val="3366FF"/>
                </a:solidFill>
                <a:latin typeface="Times New Roman"/>
                <a:cs typeface="Times New Roman"/>
              </a:rPr>
              <a:t>　</a:t>
            </a:r>
            <a:r>
              <a:rPr lang="zh-CN" altLang="zh-CN" sz="2400" b="1" kern="100" dirty="0" smtClean="0">
                <a:solidFill>
                  <a:srgbClr val="3366FF"/>
                </a:solidFill>
                <a:latin typeface="Times New Roman"/>
                <a:ea typeface="楷体_GB2312"/>
                <a:cs typeface="Times New Roman"/>
              </a:rPr>
              <a:t>明确提出了大陆可用</a:t>
            </a:r>
            <a:r>
              <a:rPr lang="en-US" altLang="zh-CN" sz="2400" b="1" kern="100" dirty="0" smtClean="0">
                <a:solidFill>
                  <a:srgbClr val="3366FF"/>
                </a:solidFill>
                <a:latin typeface="宋体"/>
                <a:cs typeface="Times New Roman"/>
              </a:rPr>
              <a:t>“</a:t>
            </a:r>
            <a:r>
              <a:rPr lang="zh-CN" altLang="zh-CN" sz="2400" b="1" kern="100" dirty="0" smtClean="0">
                <a:solidFill>
                  <a:srgbClr val="3366FF"/>
                </a:solidFill>
                <a:latin typeface="Times New Roman"/>
                <a:ea typeface="楷体_GB2312"/>
                <a:cs typeface="Times New Roman"/>
              </a:rPr>
              <a:t>非和平手段</a:t>
            </a:r>
            <a:r>
              <a:rPr lang="en-US" altLang="zh-CN" sz="2400" b="1" kern="100" dirty="0" smtClean="0">
                <a:solidFill>
                  <a:srgbClr val="3366FF"/>
                </a:solidFill>
                <a:latin typeface="宋体"/>
                <a:cs typeface="Times New Roman"/>
              </a:rPr>
              <a:t>”</a:t>
            </a:r>
            <a:r>
              <a:rPr lang="zh-CN" altLang="zh-CN" sz="2400" b="1" kern="100" dirty="0" smtClean="0">
                <a:solidFill>
                  <a:srgbClr val="3366FF"/>
                </a:solidFill>
                <a:latin typeface="Times New Roman"/>
                <a:ea typeface="楷体_GB2312"/>
                <a:cs typeface="Times New Roman"/>
              </a:rPr>
              <a:t>处理台湾问题的底线。</a:t>
            </a:r>
            <a:endParaRPr lang="zh-CN" altLang="zh-CN" sz="1050" kern="100" dirty="0">
              <a:solidFill>
                <a:srgbClr val="3366FF"/>
              </a:solidFill>
              <a:latin typeface="宋体"/>
              <a:cs typeface="Courier New"/>
            </a:endParaRPr>
          </a:p>
        </p:txBody>
      </p:sp>
      <p:sp>
        <p:nvSpPr>
          <p:cNvPr id="7" name="矩形 6"/>
          <p:cNvSpPr/>
          <p:nvPr/>
        </p:nvSpPr>
        <p:spPr>
          <a:xfrm>
            <a:off x="7654935" y="3322125"/>
            <a:ext cx="1112805"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FF0000"/>
                </a:solidFill>
                <a:cs typeface="Times New Roman"/>
              </a:rPr>
              <a:t>新加坡</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548310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nextCondLst>
                <p:cond evt="onClick" delay="0">
                  <p:tgtEl>
                    <p:spTgt spid="2"/>
                  </p:tgtEl>
                </p:cond>
              </p:nextCondLst>
            </p:seq>
          </p:childTnLst>
        </p:cTn>
      </p:par>
    </p:tnLst>
    <p:bldLst>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090195" y="548630"/>
            <a:ext cx="9625863"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阅读教材</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想一想</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112829"/>
            <a:ext cx="11387242" cy="5078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阅读教材</a:t>
            </a:r>
            <a:r>
              <a:rPr lang="en-US" altLang="zh-CN" sz="2400" b="1" kern="100" dirty="0" smtClean="0">
                <a:latin typeface="Times New Roman"/>
                <a:cs typeface="Courier New"/>
              </a:rPr>
              <a:t>P171</a:t>
            </a:r>
            <a:r>
              <a:rPr lang="en-US" altLang="zh-CN" sz="2400" b="1" kern="100" dirty="0" smtClean="0">
                <a:latin typeface="宋体"/>
                <a:cs typeface="Times New Roman"/>
              </a:rPr>
              <a:t>“</a:t>
            </a:r>
            <a:r>
              <a:rPr lang="zh-CN" altLang="zh-CN" sz="2400" b="1" kern="100" dirty="0">
                <a:latin typeface="Times New Roman"/>
                <a:cs typeface="Times New Roman"/>
              </a:rPr>
              <a:t>思考点</a:t>
            </a:r>
            <a:r>
              <a:rPr lang="en-US" altLang="zh-CN" sz="2400" b="1" kern="100" dirty="0">
                <a:latin typeface="宋体"/>
                <a:cs typeface="Times New Roman"/>
              </a:rPr>
              <a:t>”</a:t>
            </a:r>
            <a:r>
              <a:rPr lang="zh-CN" altLang="zh-CN" sz="2400" b="1" kern="100" dirty="0">
                <a:latin typeface="Times New Roman"/>
                <a:cs typeface="Times New Roman"/>
              </a:rPr>
              <a:t>：改革开放是</a:t>
            </a:r>
            <a:r>
              <a:rPr lang="zh-CN" altLang="zh-CN" sz="2400" b="1" kern="100" dirty="0" smtClean="0">
                <a:latin typeface="Times New Roman"/>
                <a:cs typeface="Times New Roman"/>
              </a:rPr>
              <a:t>决定</a:t>
            </a:r>
            <a:r>
              <a:rPr lang="zh-CN" altLang="en-US" sz="2400" b="1" kern="100" dirty="0" smtClean="0">
                <a:latin typeface="Times New Roman"/>
                <a:cs typeface="Times New Roman"/>
              </a:rPr>
              <a:t>当代</a:t>
            </a:r>
            <a:r>
              <a:rPr lang="zh-CN" altLang="zh-CN" sz="2400" b="1" kern="100" dirty="0" smtClean="0">
                <a:latin typeface="Times New Roman"/>
                <a:cs typeface="Times New Roman"/>
              </a:rPr>
              <a:t>中国</a:t>
            </a:r>
            <a:r>
              <a:rPr lang="zh-CN" altLang="zh-CN" sz="2400" b="1" kern="100" dirty="0">
                <a:latin typeface="Times New Roman"/>
                <a:cs typeface="Times New Roman"/>
              </a:rPr>
              <a:t>命运的关键一招</a:t>
            </a:r>
            <a:r>
              <a:rPr lang="zh-CN" altLang="zh-CN" sz="2400" b="1" kern="100" dirty="0" smtClean="0">
                <a:latin typeface="Times New Roman"/>
                <a:cs typeface="Times New Roman"/>
              </a:rPr>
              <a:t>。谈谈</a:t>
            </a:r>
            <a:r>
              <a:rPr lang="zh-CN" altLang="zh-CN" sz="2400" b="1" kern="100" dirty="0">
                <a:latin typeface="Times New Roman"/>
                <a:cs typeface="Times New Roman"/>
              </a:rPr>
              <a:t>你对这句话的理解。</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十一届三中全会后，中国在农村和城市进行经济体制改革，逐步建立社会主义市场经济体制，同时对外开放，建立了全方位的对外开放格局，推动了中国社会发展，到</a:t>
            </a:r>
            <a:r>
              <a:rPr lang="en-US" altLang="zh-CN" sz="2400" b="1" kern="100" dirty="0">
                <a:solidFill>
                  <a:srgbClr val="FF0000"/>
                </a:solidFill>
                <a:latin typeface="Times New Roman"/>
                <a:ea typeface="仿宋_GB2312"/>
                <a:cs typeface="Courier New"/>
              </a:rPr>
              <a:t>2010</a:t>
            </a:r>
            <a:r>
              <a:rPr lang="zh-CN" altLang="zh-CN" sz="2400" b="1" kern="100" dirty="0">
                <a:solidFill>
                  <a:srgbClr val="FF0000"/>
                </a:solidFill>
                <a:latin typeface="Times New Roman"/>
                <a:ea typeface="仿宋_GB2312"/>
                <a:cs typeface="Times New Roman"/>
              </a:rPr>
              <a:t>年，中国经济总量跃居世界第二位。</a:t>
            </a:r>
            <a:endParaRPr lang="zh-CN" altLang="zh-CN" sz="1050" kern="100" dirty="0">
              <a:solidFill>
                <a:srgbClr val="FF0000"/>
              </a:solidFill>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a:latin typeface="Times New Roman"/>
                <a:ea typeface="仿宋_GB2312"/>
                <a:cs typeface="Courier New"/>
              </a:rPr>
              <a:t>.</a:t>
            </a:r>
            <a:r>
              <a:rPr lang="zh-CN" altLang="zh-CN" sz="2400" b="1" kern="100" dirty="0">
                <a:latin typeface="Times New Roman"/>
                <a:cs typeface="Times New Roman"/>
              </a:rPr>
              <a:t>阅读教材</a:t>
            </a:r>
            <a:r>
              <a:rPr lang="en-US" altLang="zh-CN" sz="2400" b="1" kern="100" dirty="0" smtClean="0">
                <a:latin typeface="Times New Roman"/>
                <a:cs typeface="Courier New"/>
              </a:rPr>
              <a:t>P172</a:t>
            </a:r>
            <a:r>
              <a:rPr lang="en-US" altLang="zh-CN" sz="2400" b="1" kern="100" dirty="0" smtClean="0">
                <a:latin typeface="宋体"/>
                <a:cs typeface="Times New Roman"/>
              </a:rPr>
              <a:t>“</a:t>
            </a:r>
            <a:r>
              <a:rPr lang="zh-CN" altLang="zh-CN" sz="2400" b="1" kern="100" dirty="0">
                <a:latin typeface="Times New Roman"/>
                <a:cs typeface="Times New Roman"/>
              </a:rPr>
              <a:t>学思之窗</a:t>
            </a:r>
            <a:r>
              <a:rPr lang="en-US" altLang="zh-CN" sz="2400" b="1" kern="100" dirty="0">
                <a:latin typeface="宋体"/>
                <a:cs typeface="Times New Roman"/>
              </a:rPr>
              <a:t>”</a:t>
            </a:r>
            <a:r>
              <a:rPr lang="zh-CN" altLang="zh-CN" sz="2400" b="1" kern="100" dirty="0">
                <a:latin typeface="Times New Roman"/>
                <a:cs typeface="Times New Roman"/>
              </a:rPr>
              <a:t>：这一系列协议的签署及实施，对深化内地和香港、澳门的交流合作起到怎样的作用？</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有利于促进内地和香港、澳门等经贸联系，有利于加强内地和香港、澳门经济、文化等全方位的交流。</a:t>
            </a:r>
            <a:endParaRPr lang="zh-CN" altLang="zh-CN" sz="1050" kern="100" dirty="0">
              <a:solidFill>
                <a:srgbClr val="FF0000"/>
              </a:solidFill>
              <a:effectLst/>
              <a:latin typeface="宋体"/>
              <a:cs typeface="Courier New"/>
            </a:endParaRPr>
          </a:p>
        </p:txBody>
      </p:sp>
      <p:pic>
        <p:nvPicPr>
          <p:cNvPr id="3074" name="Picture 2" descr="线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95154" y="798543"/>
            <a:ext cx="461167" cy="2141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163746" y="548630"/>
            <a:ext cx="8750785"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发掘教材</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读一读</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329616"/>
            <a:ext cx="11387242"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a:latin typeface="Times New Roman"/>
                <a:cs typeface="Times New Roman"/>
              </a:rPr>
              <a:t>《光明日报》发表《实践是检验真理的唯一标准》评论员文章</a:t>
            </a:r>
            <a:r>
              <a:rPr lang="en-US" altLang="zh-CN" sz="2400" b="1" kern="100" dirty="0">
                <a:latin typeface="宋体"/>
                <a:cs typeface="Times New Roman"/>
              </a:rPr>
              <a:t>”</a:t>
            </a:r>
            <a:r>
              <a:rPr lang="en-US" altLang="zh-CN" sz="2400" b="1" kern="100" dirty="0">
                <a:latin typeface="Times New Roman"/>
                <a:cs typeface="Courier New"/>
              </a:rPr>
              <a:t>(</a:t>
            </a:r>
            <a:r>
              <a:rPr lang="en-US" altLang="zh-CN" sz="2400" b="1" kern="100" dirty="0" smtClean="0">
                <a:latin typeface="Times New Roman"/>
                <a:cs typeface="Courier New"/>
              </a:rPr>
              <a:t>P169)</a:t>
            </a:r>
            <a:endParaRPr lang="zh-CN" altLang="zh-CN" sz="1050" kern="100" dirty="0">
              <a:effectLst/>
              <a:latin typeface="宋体"/>
              <a:cs typeface="Courier New"/>
            </a:endParaRPr>
          </a:p>
        </p:txBody>
      </p:sp>
      <p:pic>
        <p:nvPicPr>
          <p:cNvPr id="5" name="Picture 2" descr="线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95154" y="798543"/>
            <a:ext cx="461167" cy="2141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94" name="Picture 2" descr="27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927593" y="1988815"/>
            <a:ext cx="4061418" cy="2186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矩形 1"/>
          <p:cNvSpPr>
            <a:spLocks noChangeArrowheads="1"/>
          </p:cNvSpPr>
          <p:nvPr/>
        </p:nvSpPr>
        <p:spPr bwMode="auto">
          <a:xfrm>
            <a:off x="526779" y="4197520"/>
            <a:ext cx="11387242" cy="2221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1978</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5</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11</a:t>
            </a:r>
            <a:r>
              <a:rPr lang="zh-CN" altLang="zh-CN" sz="2400" b="1" u="dotted" kern="100" dirty="0">
                <a:latin typeface="Times New Roman"/>
                <a:ea typeface="楷体_GB2312"/>
                <a:cs typeface="Times New Roman"/>
              </a:rPr>
              <a:t>日，《光明日报》以</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特约评论员</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的名义发表了题为《实践是检验真理的唯一标准》的文章，这篇文章被视为当时中国一个重要的</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政治宣言</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，在全党引起了强烈反响，引发了一场关于真理标准问题的全国性大讨论，继而拉开了中国改革开放的序幕。</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en-US" altLang="zh-CN" sz="2400" b="1" kern="100" dirty="0">
                <a:latin typeface="Times New Roman"/>
                <a:cs typeface="Courier New"/>
              </a:rPr>
              <a:t>10</a:t>
            </a:r>
            <a:r>
              <a:rPr lang="zh-CN" altLang="zh-CN" sz="2400" b="1" kern="100" dirty="0">
                <a:latin typeface="Times New Roman"/>
                <a:cs typeface="Times New Roman"/>
              </a:rPr>
              <a:t>月</a:t>
            </a:r>
            <a:r>
              <a:rPr lang="en-US" altLang="zh-CN" sz="2400" b="1" kern="100" dirty="0">
                <a:latin typeface="Times New Roman"/>
                <a:cs typeface="Courier New"/>
              </a:rPr>
              <a:t>1</a:t>
            </a:r>
            <a:r>
              <a:rPr lang="zh-CN" altLang="zh-CN" sz="2400" b="1" kern="100" dirty="0">
                <a:latin typeface="Times New Roman"/>
                <a:cs typeface="Times New Roman"/>
              </a:rPr>
              <a:t>日，在世博园中国馆前广场举行中国国家馆日升旗仪式。</a:t>
            </a:r>
            <a:r>
              <a:rPr lang="en-US" altLang="zh-CN" sz="2400" b="1" kern="100" dirty="0">
                <a:latin typeface="宋体"/>
                <a:cs typeface="Times New Roman"/>
              </a:rPr>
              <a:t>”</a:t>
            </a:r>
            <a:r>
              <a:rPr lang="en-US" altLang="zh-CN" sz="2400" b="1" kern="100" dirty="0">
                <a:latin typeface="Times New Roman"/>
                <a:cs typeface="Courier New"/>
              </a:rPr>
              <a:t>(</a:t>
            </a:r>
            <a:r>
              <a:rPr lang="en-US" altLang="zh-CN" sz="2400" b="1" kern="100" dirty="0" smtClean="0">
                <a:latin typeface="Times New Roman"/>
                <a:cs typeface="Courier New"/>
              </a:rPr>
              <a:t>P171)</a:t>
            </a:r>
            <a:endParaRPr lang="zh-CN" altLang="zh-CN" sz="1050" kern="100" dirty="0">
              <a:effectLst/>
              <a:latin typeface="宋体"/>
              <a:cs typeface="Courier New"/>
            </a:endParaRPr>
          </a:p>
        </p:txBody>
      </p:sp>
      <p:sp>
        <p:nvSpPr>
          <p:cNvPr id="4" name="矩形 1"/>
          <p:cNvSpPr>
            <a:spLocks noChangeArrowheads="1"/>
          </p:cNvSpPr>
          <p:nvPr/>
        </p:nvSpPr>
        <p:spPr bwMode="auto">
          <a:xfrm>
            <a:off x="446096" y="3740787"/>
            <a:ext cx="10834570" cy="1113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2010</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5</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1</a:t>
            </a:r>
            <a:r>
              <a:rPr lang="zh-CN" altLang="zh-CN" sz="2400" b="1" u="dotted" kern="100" dirty="0">
                <a:latin typeface="Times New Roman"/>
                <a:ea typeface="楷体_GB2312"/>
                <a:cs typeface="Times New Roman"/>
              </a:rPr>
              <a:t>日至</a:t>
            </a:r>
            <a:r>
              <a:rPr lang="en-US" altLang="zh-CN" sz="2400" b="1" u="dotted" kern="100" dirty="0">
                <a:latin typeface="Times New Roman"/>
                <a:ea typeface="楷体_GB2312"/>
                <a:cs typeface="Courier New"/>
              </a:rPr>
              <a:t>10</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31</a:t>
            </a:r>
            <a:r>
              <a:rPr lang="zh-CN" altLang="zh-CN" sz="2400" b="1" u="dotted" kern="100" dirty="0">
                <a:latin typeface="Times New Roman"/>
                <a:ea typeface="楷体_GB2312"/>
                <a:cs typeface="Times New Roman"/>
              </a:rPr>
              <a:t>日，第</a:t>
            </a:r>
            <a:r>
              <a:rPr lang="en-US" altLang="zh-CN" sz="2400" b="1" u="dotted" kern="100" dirty="0">
                <a:latin typeface="Times New Roman"/>
                <a:ea typeface="楷体_GB2312"/>
                <a:cs typeface="Courier New"/>
              </a:rPr>
              <a:t>41</a:t>
            </a:r>
            <a:r>
              <a:rPr lang="zh-CN" altLang="zh-CN" sz="2400" b="1" u="dotted" kern="100" dirty="0">
                <a:latin typeface="Times New Roman"/>
                <a:ea typeface="楷体_GB2312"/>
                <a:cs typeface="Times New Roman"/>
              </a:rPr>
              <a:t>届世界博览会在中国上海举行，这是中国举办的首届世界博览会。此次世博会的主题是</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城市，让生活更美好</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a:t>
            </a:r>
            <a:endParaRPr lang="zh-CN" altLang="zh-CN" sz="1050" kern="100" dirty="0">
              <a:effectLst/>
              <a:latin typeface="宋体"/>
              <a:cs typeface="Courier New"/>
            </a:endParaRPr>
          </a:p>
        </p:txBody>
      </p:sp>
      <p:pic>
        <p:nvPicPr>
          <p:cNvPr id="9218" name="Picture 2" descr="27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4367778" y="1598158"/>
            <a:ext cx="2860164" cy="18308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24792"/>
            <a:ext cx="1164729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3</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a:latin typeface="Times New Roman"/>
                <a:cs typeface="Times New Roman"/>
              </a:rPr>
              <a:t>中英</a:t>
            </a:r>
            <a:r>
              <a:rPr lang="zh-CN" altLang="zh-CN" sz="2400" b="1" kern="100" dirty="0" smtClean="0">
                <a:latin typeface="Times New Roman"/>
                <a:cs typeface="Times New Roman"/>
              </a:rPr>
              <a:t>香港</a:t>
            </a:r>
            <a:r>
              <a:rPr lang="zh-CN" altLang="en-US" sz="2400" b="1" kern="100" dirty="0" smtClean="0">
                <a:latin typeface="Times New Roman"/>
                <a:cs typeface="Times New Roman"/>
              </a:rPr>
              <a:t>政权</a:t>
            </a:r>
            <a:r>
              <a:rPr lang="zh-CN" altLang="zh-CN" sz="2400" b="1" kern="100" dirty="0" smtClean="0">
                <a:latin typeface="Times New Roman"/>
                <a:cs typeface="Times New Roman"/>
              </a:rPr>
              <a:t>交接</a:t>
            </a:r>
            <a:r>
              <a:rPr lang="zh-CN" altLang="zh-CN" sz="2400" b="1" kern="100" dirty="0">
                <a:latin typeface="Times New Roman"/>
                <a:cs typeface="Times New Roman"/>
              </a:rPr>
              <a:t>仪式</a:t>
            </a:r>
            <a:r>
              <a:rPr lang="en-US" altLang="zh-CN" sz="2400" b="1" kern="100" dirty="0">
                <a:latin typeface="宋体"/>
                <a:cs typeface="Times New Roman"/>
              </a:rPr>
              <a:t>”</a:t>
            </a:r>
            <a:r>
              <a:rPr lang="en-US" altLang="zh-CN" sz="2400" b="1" kern="100" dirty="0">
                <a:latin typeface="Times New Roman"/>
                <a:cs typeface="Courier New"/>
              </a:rPr>
              <a:t>(</a:t>
            </a:r>
            <a:r>
              <a:rPr lang="en-US" altLang="zh-CN" sz="2400" b="1" kern="100" dirty="0" smtClean="0">
                <a:latin typeface="Times New Roman"/>
                <a:cs typeface="Courier New"/>
              </a:rPr>
              <a:t>P172)</a:t>
            </a:r>
            <a:endParaRPr lang="zh-CN" altLang="zh-CN" sz="1050" kern="100" dirty="0">
              <a:effectLst/>
              <a:latin typeface="宋体"/>
              <a:cs typeface="Courier New"/>
            </a:endParaRPr>
          </a:p>
        </p:txBody>
      </p:sp>
      <p:sp>
        <p:nvSpPr>
          <p:cNvPr id="4" name="矩形 1"/>
          <p:cNvSpPr>
            <a:spLocks noChangeArrowheads="1"/>
          </p:cNvSpPr>
          <p:nvPr/>
        </p:nvSpPr>
        <p:spPr bwMode="auto">
          <a:xfrm>
            <a:off x="311510" y="4317944"/>
            <a:ext cx="11387242" cy="1667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1997</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6</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30</a:t>
            </a:r>
            <a:r>
              <a:rPr lang="zh-CN" altLang="zh-CN" sz="2400" b="1" u="dotted" kern="100" dirty="0">
                <a:latin typeface="Times New Roman"/>
                <a:ea typeface="楷体_GB2312"/>
                <a:cs typeface="Times New Roman"/>
              </a:rPr>
              <a:t>日午夜至</a:t>
            </a:r>
            <a:r>
              <a:rPr lang="en-US" altLang="zh-CN" sz="2400" b="1" u="dotted" kern="100" dirty="0">
                <a:latin typeface="Times New Roman"/>
                <a:ea typeface="楷体_GB2312"/>
                <a:cs typeface="Courier New"/>
              </a:rPr>
              <a:t>7</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1</a:t>
            </a:r>
            <a:r>
              <a:rPr lang="zh-CN" altLang="zh-CN" sz="2400" b="1" u="dotted" kern="100" dirty="0">
                <a:latin typeface="Times New Roman"/>
                <a:ea typeface="楷体_GB2312"/>
                <a:cs typeface="Times New Roman"/>
              </a:rPr>
              <a:t>日凌晨，中英两国政府香港政权交接仪式隆重举行，宣告中国对香港恢复行使主权，中华人民共和国香港特别行政区正式成立，香港的发展从此进入一个崭新的时代。</a:t>
            </a:r>
            <a:endParaRPr lang="zh-CN" altLang="zh-CN" sz="1050" kern="100" dirty="0">
              <a:effectLst/>
              <a:latin typeface="宋体"/>
              <a:cs typeface="Courier New"/>
            </a:endParaRPr>
          </a:p>
        </p:txBody>
      </p:sp>
      <p:pic>
        <p:nvPicPr>
          <p:cNvPr id="10242" name="Picture 2" descr="27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737249" y="1567060"/>
            <a:ext cx="4187566" cy="26805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765417"/>
            <a:ext cx="1164729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4</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smtClean="0">
                <a:latin typeface="Times New Roman"/>
                <a:cs typeface="Times New Roman"/>
              </a:rPr>
              <a:t>习近平</a:t>
            </a:r>
            <a:r>
              <a:rPr lang="zh-CN" altLang="en-US" sz="2400" b="1" kern="100" dirty="0" smtClean="0">
                <a:latin typeface="Times New Roman"/>
                <a:cs typeface="Times New Roman"/>
              </a:rPr>
              <a:t>、</a:t>
            </a:r>
            <a:r>
              <a:rPr lang="zh-CN" altLang="zh-CN" sz="2400" b="1" kern="100" dirty="0" smtClean="0">
                <a:latin typeface="Times New Roman"/>
                <a:cs typeface="Times New Roman"/>
              </a:rPr>
              <a:t>马英</a:t>
            </a:r>
            <a:r>
              <a:rPr lang="zh-CN" altLang="zh-CN" sz="2400" b="1" kern="100" dirty="0">
                <a:latin typeface="Times New Roman"/>
                <a:cs typeface="Times New Roman"/>
              </a:rPr>
              <a:t>九历史性握手</a:t>
            </a:r>
            <a:r>
              <a:rPr lang="zh-CN" altLang="zh-CN" sz="2400" b="1" kern="100" dirty="0">
                <a:latin typeface="宋体"/>
                <a:cs typeface="Times New Roman"/>
              </a:rPr>
              <a:t>”</a:t>
            </a:r>
            <a:r>
              <a:rPr lang="en-US" altLang="zh-CN" sz="2400" b="1" kern="100" dirty="0">
                <a:latin typeface="Times New Roman"/>
                <a:cs typeface="Courier New"/>
              </a:rPr>
              <a:t>(</a:t>
            </a:r>
            <a:r>
              <a:rPr lang="en-US" altLang="zh-CN" sz="2400" b="1" kern="100" dirty="0" smtClean="0">
                <a:latin typeface="Times New Roman"/>
                <a:cs typeface="Courier New"/>
              </a:rPr>
              <a:t>P173)</a:t>
            </a:r>
            <a:endParaRPr lang="zh-CN" altLang="zh-CN" sz="1050" kern="100" dirty="0">
              <a:effectLst/>
              <a:latin typeface="宋体"/>
              <a:cs typeface="Courier New"/>
            </a:endParaRPr>
          </a:p>
        </p:txBody>
      </p:sp>
      <p:sp>
        <p:nvSpPr>
          <p:cNvPr id="4" name="矩形 1"/>
          <p:cNvSpPr>
            <a:spLocks noChangeArrowheads="1"/>
          </p:cNvSpPr>
          <p:nvPr/>
        </p:nvSpPr>
        <p:spPr bwMode="auto">
          <a:xfrm>
            <a:off x="433754" y="4270842"/>
            <a:ext cx="11387242" cy="1667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2015</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11</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7</a:t>
            </a:r>
            <a:r>
              <a:rPr lang="zh-CN" altLang="zh-CN" sz="2400" b="1" u="dotted" kern="100" dirty="0">
                <a:latin typeface="Times New Roman"/>
                <a:ea typeface="楷体_GB2312"/>
                <a:cs typeface="Times New Roman"/>
              </a:rPr>
              <a:t>日下午</a:t>
            </a:r>
            <a:r>
              <a:rPr lang="en-US" altLang="zh-CN" sz="2400" b="1" u="dotted" kern="100" dirty="0">
                <a:latin typeface="Times New Roman"/>
                <a:ea typeface="楷体_GB2312"/>
                <a:cs typeface="Courier New"/>
              </a:rPr>
              <a:t>3</a:t>
            </a:r>
            <a:r>
              <a:rPr lang="zh-CN" altLang="zh-CN" sz="2400" b="1" u="dotted" kern="100" dirty="0">
                <a:latin typeface="Times New Roman"/>
                <a:ea typeface="楷体_GB2312"/>
                <a:cs typeface="Times New Roman"/>
              </a:rPr>
              <a:t>时，在新加坡香格里拉大酒店，两岸领导人习近平、马英九握手致意，实现历史性会晤。这是</a:t>
            </a:r>
            <a:r>
              <a:rPr lang="en-US" altLang="zh-CN" sz="2400" b="1" u="dotted" kern="100" dirty="0">
                <a:latin typeface="Times New Roman"/>
                <a:ea typeface="楷体_GB2312"/>
                <a:cs typeface="Courier New"/>
              </a:rPr>
              <a:t>1949</a:t>
            </a:r>
            <a:r>
              <a:rPr lang="zh-CN" altLang="zh-CN" sz="2400" b="1" u="dotted" kern="100" dirty="0">
                <a:latin typeface="Times New Roman"/>
                <a:ea typeface="楷体_GB2312"/>
                <a:cs typeface="Times New Roman"/>
              </a:rPr>
              <a:t>年以来两岸领导人的首次会面，双方在两岸关系制度化发展基础上，进一步展开良性互动对话。</a:t>
            </a:r>
            <a:endParaRPr lang="zh-CN" altLang="zh-CN" sz="1050" kern="100" dirty="0">
              <a:effectLst/>
              <a:latin typeface="宋体"/>
              <a:cs typeface="Courier New"/>
            </a:endParaRPr>
          </a:p>
        </p:txBody>
      </p:sp>
      <p:pic>
        <p:nvPicPr>
          <p:cNvPr id="11266" name="Picture 2" descr="279"/>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927593" y="1607264"/>
            <a:ext cx="3460798" cy="24705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4832294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412741"/>
            <a:ext cx="11647294"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黑体"/>
                <a:cs typeface="Times New Roman"/>
              </a:rPr>
              <a:t>探究一　</a:t>
            </a:r>
            <a:r>
              <a:rPr lang="zh-CN" altLang="en-US" sz="2400" b="1" kern="100" dirty="0" smtClean="0">
                <a:latin typeface="Times New Roman"/>
                <a:ea typeface="黑体"/>
                <a:cs typeface="Times New Roman"/>
              </a:rPr>
              <a:t>中共</a:t>
            </a:r>
            <a:r>
              <a:rPr lang="zh-CN" altLang="zh-CN" sz="2400" b="1" kern="100" dirty="0" smtClean="0">
                <a:latin typeface="Times New Roman"/>
                <a:ea typeface="黑体"/>
                <a:cs typeface="Times New Roman"/>
              </a:rPr>
              <a:t>十一</a:t>
            </a:r>
            <a:r>
              <a:rPr lang="zh-CN" altLang="zh-CN" sz="2400" b="1" kern="100" dirty="0">
                <a:latin typeface="Times New Roman"/>
                <a:ea typeface="黑体"/>
                <a:cs typeface="Times New Roman"/>
              </a:rPr>
              <a:t>届三中全会的历史意义</a:t>
            </a:r>
            <a:endParaRPr lang="zh-CN" altLang="zh-CN" sz="1050" kern="100" dirty="0">
              <a:latin typeface="宋体"/>
              <a:cs typeface="Courier New"/>
            </a:endParaRPr>
          </a:p>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史论要点</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en-US" altLang="zh-CN" sz="2400" b="1" kern="100" dirty="0" smtClean="0">
                <a:latin typeface="Times New Roman"/>
                <a:cs typeface="Courier New"/>
              </a:rPr>
              <a:t>.</a:t>
            </a:r>
            <a:r>
              <a:rPr lang="zh-CN" altLang="en-US" sz="2400" b="1" kern="100" dirty="0" smtClean="0">
                <a:latin typeface="Times New Roman"/>
                <a:cs typeface="Courier New"/>
              </a:rPr>
              <a:t>中共</a:t>
            </a:r>
            <a:r>
              <a:rPr lang="zh-CN" altLang="zh-CN" sz="2400" b="1" kern="100" dirty="0" smtClean="0">
                <a:latin typeface="Times New Roman"/>
                <a:cs typeface="Times New Roman"/>
              </a:rPr>
              <a:t>十一</a:t>
            </a:r>
            <a:r>
              <a:rPr lang="zh-CN" altLang="zh-CN" sz="2400" b="1" kern="100" dirty="0">
                <a:latin typeface="Times New Roman"/>
                <a:cs typeface="Times New Roman"/>
              </a:rPr>
              <a:t>届三中全会是一次拨乱反正的会议。具体表现在它重新确立了马克思主义实事求是的思想路线，抛弃了</a:t>
            </a:r>
            <a:r>
              <a:rPr lang="en-US" altLang="zh-CN" sz="2400" b="1" kern="100" dirty="0">
                <a:latin typeface="宋体"/>
                <a:cs typeface="Times New Roman"/>
              </a:rPr>
              <a:t>“</a:t>
            </a:r>
            <a:r>
              <a:rPr lang="zh-CN" altLang="zh-CN" sz="2400" b="1" kern="100" dirty="0">
                <a:latin typeface="Times New Roman"/>
                <a:cs typeface="Times New Roman"/>
              </a:rPr>
              <a:t>以阶级斗争为纲</a:t>
            </a:r>
            <a:r>
              <a:rPr lang="en-US" altLang="zh-CN" sz="2400" b="1" kern="100" dirty="0">
                <a:latin typeface="宋体"/>
                <a:cs typeface="Times New Roman"/>
              </a:rPr>
              <a:t>”</a:t>
            </a:r>
            <a:r>
              <a:rPr lang="zh-CN" altLang="zh-CN" sz="2400" b="1" kern="100" dirty="0">
                <a:latin typeface="Times New Roman"/>
                <a:cs typeface="Times New Roman"/>
              </a:rPr>
              <a:t>的口号，决定把党和国家的工作重心转移到经济建设上来，实行改革开放的战略决策。</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smtClean="0">
                <a:latin typeface="Times New Roman"/>
                <a:cs typeface="Courier New"/>
              </a:rPr>
              <a:t>.</a:t>
            </a:r>
            <a:r>
              <a:rPr lang="zh-CN" altLang="en-US" sz="2400" b="1" kern="100" dirty="0" smtClean="0">
                <a:latin typeface="Times New Roman"/>
                <a:cs typeface="Courier New"/>
              </a:rPr>
              <a:t>中共</a:t>
            </a:r>
            <a:r>
              <a:rPr lang="zh-CN" altLang="zh-CN" sz="2400" b="1" kern="100" dirty="0" smtClean="0">
                <a:latin typeface="Times New Roman"/>
                <a:cs typeface="Times New Roman"/>
              </a:rPr>
              <a:t>十一</a:t>
            </a:r>
            <a:r>
              <a:rPr lang="zh-CN" altLang="zh-CN" sz="2400" b="1" kern="100" dirty="0">
                <a:latin typeface="Times New Roman"/>
                <a:cs typeface="Times New Roman"/>
              </a:rPr>
              <a:t>届三中全会是一次开创未来的会议。全会明确指出党在新时期的历史任务是把我国建设成为社会主义现代化强国，揭开了社会主义改革开放的序幕。</a:t>
            </a:r>
            <a:endParaRPr lang="zh-CN" altLang="zh-CN" sz="1050" kern="100" dirty="0">
              <a:effectLst/>
              <a:latin typeface="宋体"/>
              <a:cs typeface="Courier New"/>
            </a:endParaRPr>
          </a:p>
        </p:txBody>
      </p:sp>
      <p:pic>
        <p:nvPicPr>
          <p:cNvPr id="4098" name="Picture 2" descr="提能力"/>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09655" y="670675"/>
            <a:ext cx="11611460" cy="466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9014" y="1473199"/>
            <a:ext cx="11531974"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smtClean="0">
                <a:latin typeface="Times New Roman"/>
                <a:cs typeface="Times New Roman"/>
              </a:rPr>
              <a:t>以</a:t>
            </a:r>
            <a:r>
              <a:rPr lang="zh-CN" altLang="en-US" sz="2400" b="1" kern="100" dirty="0" smtClean="0">
                <a:latin typeface="Times New Roman"/>
                <a:cs typeface="Times New Roman"/>
              </a:rPr>
              <a:t>中共</a:t>
            </a:r>
            <a:r>
              <a:rPr lang="zh-CN" altLang="zh-CN" sz="2400" b="1" kern="100" dirty="0" smtClean="0">
                <a:latin typeface="Times New Roman"/>
                <a:cs typeface="Times New Roman"/>
              </a:rPr>
              <a:t>十一</a:t>
            </a:r>
            <a:r>
              <a:rPr lang="zh-CN" altLang="zh-CN" sz="2400" b="1" kern="100" dirty="0">
                <a:latin typeface="Times New Roman"/>
                <a:cs typeface="Times New Roman"/>
              </a:rPr>
              <a:t>届三中全会为起点，中国人民进入改革开放和社会主义现代化建设的新时期。</a:t>
            </a:r>
            <a:r>
              <a:rPr lang="zh-CN" altLang="zh-CN" sz="2400" b="1" kern="100" dirty="0" smtClean="0">
                <a:latin typeface="Times New Roman"/>
                <a:cs typeface="Times New Roman"/>
              </a:rPr>
              <a:t>从</a:t>
            </a:r>
            <a:r>
              <a:rPr lang="zh-CN" altLang="en-US" sz="2400" b="1" kern="100" dirty="0" smtClean="0">
                <a:latin typeface="Times New Roman"/>
                <a:cs typeface="Times New Roman"/>
              </a:rPr>
              <a:t>中共</a:t>
            </a:r>
            <a:r>
              <a:rPr lang="zh-CN" altLang="zh-CN" sz="2400" b="1" kern="100" dirty="0" smtClean="0">
                <a:latin typeface="Times New Roman"/>
                <a:cs typeface="Times New Roman"/>
              </a:rPr>
              <a:t>十一</a:t>
            </a:r>
            <a:r>
              <a:rPr lang="zh-CN" altLang="zh-CN" sz="2400" b="1" kern="100" dirty="0">
                <a:latin typeface="Times New Roman"/>
                <a:cs typeface="Times New Roman"/>
              </a:rPr>
              <a:t>届三中全会开始，以邓小平为核心的党中央逐步开辟了一条建设中国特色社会主义道路，取得了举世瞩目的建设成就。</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06598" y="548630"/>
            <a:ext cx="11647294" cy="56323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smtClean="0">
                <a:latin typeface="Times New Roman"/>
                <a:ea typeface="隶书"/>
                <a:cs typeface="Times New Roman"/>
              </a:rPr>
              <a:t>对点训练</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1.</a:t>
            </a:r>
            <a:r>
              <a:rPr lang="en-US" altLang="zh-CN" sz="2400" b="1" kern="100" dirty="0" smtClean="0">
                <a:latin typeface="宋体"/>
                <a:cs typeface="Times New Roman"/>
              </a:rPr>
              <a:t>“</a:t>
            </a:r>
            <a:r>
              <a:rPr lang="zh-CN" altLang="zh-CN" sz="2400" b="1" kern="100" dirty="0" smtClean="0">
                <a:latin typeface="Times New Roman"/>
                <a:cs typeface="Times New Roman"/>
              </a:rPr>
              <a:t>改革开放和社会主义现代化建设从这里拉开序幕，党的社会主义初级阶段的基本路线从这里开始形成</a:t>
            </a:r>
            <a:r>
              <a:rPr lang="en-US" altLang="zh-CN" sz="2400" b="1" kern="100" dirty="0" smtClean="0">
                <a:latin typeface="宋体"/>
                <a:cs typeface="Times New Roman"/>
              </a:rPr>
              <a:t>……</a:t>
            </a:r>
            <a:r>
              <a:rPr lang="zh-CN" altLang="zh-CN" sz="2400" b="1" kern="100" dirty="0" smtClean="0">
                <a:latin typeface="Times New Roman"/>
                <a:cs typeface="Times New Roman"/>
              </a:rPr>
              <a:t>社会主义在遭受严重挫折之后开始在这里重新焕发生机。</a:t>
            </a:r>
            <a:r>
              <a:rPr lang="en-US" altLang="zh-CN" sz="2400" b="1" kern="100" dirty="0" smtClean="0">
                <a:latin typeface="宋体"/>
                <a:cs typeface="Times New Roman"/>
              </a:rPr>
              <a:t>”</a:t>
            </a:r>
            <a:r>
              <a:rPr lang="zh-CN" altLang="zh-CN" sz="2400" b="1" kern="100" dirty="0" smtClean="0">
                <a:latin typeface="Times New Roman"/>
                <a:cs typeface="Times New Roman"/>
              </a:rPr>
              <a:t>材料中的</a:t>
            </a:r>
            <a:r>
              <a:rPr lang="en-US" altLang="zh-CN" sz="2400" b="1" kern="100" dirty="0" smtClean="0">
                <a:latin typeface="宋体"/>
                <a:cs typeface="Times New Roman"/>
              </a:rPr>
              <a:t>“</a:t>
            </a:r>
            <a:r>
              <a:rPr lang="zh-CN" altLang="zh-CN" sz="2400" b="1" kern="100" dirty="0" smtClean="0">
                <a:latin typeface="Times New Roman"/>
                <a:cs typeface="Times New Roman"/>
              </a:rPr>
              <a:t>这里</a:t>
            </a:r>
            <a:r>
              <a:rPr lang="zh-CN" altLang="zh-CN" sz="2400" b="1" kern="100" dirty="0" smtClean="0">
                <a:latin typeface="宋体"/>
                <a:cs typeface="Times New Roman"/>
              </a:rPr>
              <a:t>”</a:t>
            </a:r>
            <a:r>
              <a:rPr lang="zh-CN" altLang="zh-CN" sz="2400" b="1" kern="100" dirty="0" smtClean="0">
                <a:latin typeface="Times New Roman"/>
                <a:cs typeface="Times New Roman"/>
              </a:rPr>
              <a:t>是指</a:t>
            </a:r>
            <a:r>
              <a:rPr lang="en-US" altLang="zh-CN" sz="2400" b="1" kern="100" dirty="0" smtClean="0">
                <a:latin typeface="Times New Roman"/>
                <a:cs typeface="Courier New"/>
              </a:rPr>
              <a:t>(</a:t>
            </a:r>
            <a:r>
              <a:rPr lang="zh-CN" altLang="zh-CN" sz="2400" b="1" kern="100" dirty="0" smtClean="0">
                <a:latin typeface="Times New Roman"/>
                <a:cs typeface="Times New Roman"/>
              </a:rPr>
              <a:t>　　</a:t>
            </a:r>
            <a:r>
              <a:rPr lang="en-US" altLang="zh-CN" sz="2400" b="1" kern="100" dirty="0" smtClean="0">
                <a:latin typeface="Times New Roman"/>
                <a:cs typeface="Courier New"/>
              </a:rPr>
              <a:t>)</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zh-CN" altLang="zh-CN" sz="2400" b="1" kern="100" dirty="0" smtClean="0">
                <a:latin typeface="Times New Roman"/>
                <a:cs typeface="Times New Roman"/>
              </a:rPr>
              <a:t>小岗村农民实行</a:t>
            </a:r>
            <a:r>
              <a:rPr lang="en-US" altLang="zh-CN" sz="2400" b="1" kern="100" dirty="0" smtClean="0">
                <a:latin typeface="宋体"/>
                <a:cs typeface="Times New Roman"/>
              </a:rPr>
              <a:t>“</a:t>
            </a:r>
            <a:r>
              <a:rPr lang="zh-CN" altLang="zh-CN" sz="2400" b="1" kern="100" dirty="0" smtClean="0">
                <a:latin typeface="Times New Roman"/>
                <a:cs typeface="Times New Roman"/>
              </a:rPr>
              <a:t>大包干</a:t>
            </a:r>
            <a:r>
              <a:rPr lang="en-US" altLang="zh-CN" sz="2400" b="1" kern="100" dirty="0" smtClean="0">
                <a:latin typeface="宋体"/>
                <a:cs typeface="Times New Roman"/>
              </a:rPr>
              <a:t>”			</a:t>
            </a:r>
            <a:r>
              <a:rPr lang="en-US" altLang="zh-CN" sz="2400" b="1" kern="100" dirty="0" smtClean="0">
                <a:latin typeface="Times New Roman"/>
                <a:cs typeface="Courier New"/>
              </a:rPr>
              <a:t>B.</a:t>
            </a:r>
            <a:r>
              <a:rPr lang="zh-CN" altLang="zh-CN" sz="2400" b="1" kern="100" dirty="0" smtClean="0">
                <a:latin typeface="Times New Roman"/>
                <a:cs typeface="Times New Roman"/>
              </a:rPr>
              <a:t>农村乡镇企业异军突起</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a:t>
            </a:r>
            <a:r>
              <a:rPr lang="zh-CN" altLang="en-US" sz="2400" b="1" kern="100" dirty="0" smtClean="0">
                <a:latin typeface="Times New Roman"/>
                <a:cs typeface="Courier New"/>
              </a:rPr>
              <a:t>中共</a:t>
            </a:r>
            <a:r>
              <a:rPr lang="zh-CN" altLang="zh-CN" sz="2400" b="1" kern="100" dirty="0" smtClean="0">
                <a:latin typeface="Times New Roman"/>
                <a:cs typeface="Times New Roman"/>
              </a:rPr>
              <a:t>十一届三中全会胜利召开</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zh-CN" altLang="zh-CN" sz="2400" b="1" kern="100" dirty="0" smtClean="0">
                <a:latin typeface="Times New Roman"/>
                <a:cs typeface="Times New Roman"/>
              </a:rPr>
              <a:t>深圳等经济特区建立</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解析</a:t>
            </a:r>
            <a:r>
              <a:rPr lang="zh-CN" altLang="zh-CN" sz="2400" b="1" kern="100" dirty="0" smtClean="0">
                <a:solidFill>
                  <a:srgbClr val="0000FF"/>
                </a:solidFill>
                <a:latin typeface="Times New Roman"/>
                <a:ea typeface="仿宋_GB2312"/>
                <a:cs typeface="Times New Roman"/>
              </a:rPr>
              <a:t>　本题关键在于读取关键词信息，</a:t>
            </a:r>
            <a:r>
              <a:rPr lang="en-US" altLang="zh-CN" sz="2400" b="1" kern="100" dirty="0" smtClean="0">
                <a:solidFill>
                  <a:srgbClr val="0000FF"/>
                </a:solidFill>
                <a:latin typeface="宋体"/>
                <a:cs typeface="Times New Roman"/>
              </a:rPr>
              <a:t>“</a:t>
            </a:r>
            <a:r>
              <a:rPr lang="zh-CN" altLang="zh-CN" sz="2400" b="1" kern="100" dirty="0" smtClean="0">
                <a:solidFill>
                  <a:srgbClr val="0000FF"/>
                </a:solidFill>
                <a:latin typeface="Times New Roman"/>
                <a:ea typeface="仿宋_GB2312"/>
                <a:cs typeface="Times New Roman"/>
              </a:rPr>
              <a:t>改革开放</a:t>
            </a:r>
            <a:r>
              <a:rPr lang="en-US" altLang="zh-CN" sz="2400" b="1" kern="100" dirty="0" smtClean="0">
                <a:solidFill>
                  <a:srgbClr val="0000FF"/>
                </a:solidFill>
                <a:latin typeface="宋体"/>
                <a:cs typeface="Times New Roman"/>
              </a:rPr>
              <a:t>”“</a:t>
            </a:r>
            <a:r>
              <a:rPr lang="zh-CN" altLang="zh-CN" sz="2400" b="1" kern="100" dirty="0" smtClean="0">
                <a:solidFill>
                  <a:srgbClr val="0000FF"/>
                </a:solidFill>
                <a:latin typeface="Times New Roman"/>
                <a:ea typeface="仿宋_GB2312"/>
                <a:cs typeface="Times New Roman"/>
              </a:rPr>
              <a:t>社会主义初级阶段的基本路线</a:t>
            </a:r>
            <a:r>
              <a:rPr lang="en-US" altLang="zh-CN" sz="2400" b="1" kern="100" dirty="0" smtClean="0">
                <a:solidFill>
                  <a:srgbClr val="0000FF"/>
                </a:solidFill>
                <a:latin typeface="宋体"/>
                <a:cs typeface="Times New Roman"/>
              </a:rPr>
              <a:t>”“</a:t>
            </a:r>
            <a:r>
              <a:rPr lang="zh-CN" altLang="zh-CN" sz="2400" b="1" kern="100" dirty="0" smtClean="0">
                <a:solidFill>
                  <a:srgbClr val="0000FF"/>
                </a:solidFill>
                <a:latin typeface="Times New Roman"/>
                <a:ea typeface="仿宋_GB2312"/>
                <a:cs typeface="Times New Roman"/>
              </a:rPr>
              <a:t>重新焕发生机</a:t>
            </a:r>
            <a:r>
              <a:rPr lang="en-US" altLang="zh-CN" sz="2400" b="1" kern="100" dirty="0" smtClean="0">
                <a:solidFill>
                  <a:srgbClr val="0000FF"/>
                </a:solidFill>
                <a:latin typeface="宋体"/>
                <a:cs typeface="Times New Roman"/>
              </a:rPr>
              <a:t>”</a:t>
            </a:r>
            <a:r>
              <a:rPr lang="zh-CN" altLang="zh-CN" sz="2400" b="1" kern="100" dirty="0" smtClean="0">
                <a:solidFill>
                  <a:srgbClr val="0000FF"/>
                </a:solidFill>
                <a:latin typeface="Times New Roman"/>
                <a:ea typeface="仿宋_GB2312"/>
                <a:cs typeface="Times New Roman"/>
              </a:rPr>
              <a:t>，综合这些信息，可以判断出符合题意的是</a:t>
            </a:r>
            <a:r>
              <a:rPr lang="en-US" altLang="zh-CN" sz="2400" b="1" kern="100" dirty="0" smtClean="0">
                <a:solidFill>
                  <a:srgbClr val="0000FF"/>
                </a:solidFill>
                <a:latin typeface="Times New Roman"/>
                <a:ea typeface="仿宋_GB2312"/>
                <a:cs typeface="Courier New"/>
              </a:rPr>
              <a:t>C</a:t>
            </a:r>
            <a:r>
              <a:rPr lang="zh-CN" altLang="zh-CN" sz="2400" b="1" kern="100" dirty="0" smtClean="0">
                <a:solidFill>
                  <a:srgbClr val="0000FF"/>
                </a:solidFill>
                <a:latin typeface="Times New Roman"/>
                <a:ea typeface="仿宋_GB2312"/>
                <a:cs typeface="Times New Roman"/>
              </a:rPr>
              <a:t>项。而</a:t>
            </a:r>
            <a:r>
              <a:rPr lang="en-US" altLang="zh-CN" sz="2400" b="1" kern="100" dirty="0" smtClean="0">
                <a:solidFill>
                  <a:srgbClr val="0000FF"/>
                </a:solidFill>
                <a:latin typeface="Times New Roman"/>
                <a:ea typeface="仿宋_GB2312"/>
                <a:cs typeface="Courier New"/>
              </a:rPr>
              <a:t>A</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Courier New"/>
              </a:rPr>
              <a:t>B</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Courier New"/>
              </a:rPr>
              <a:t>D</a:t>
            </a:r>
            <a:r>
              <a:rPr lang="zh-CN" altLang="zh-CN" sz="2400" b="1" kern="100" dirty="0" smtClean="0">
                <a:solidFill>
                  <a:srgbClr val="0000FF"/>
                </a:solidFill>
                <a:latin typeface="Times New Roman"/>
                <a:ea typeface="仿宋_GB2312"/>
                <a:cs typeface="Times New Roman"/>
              </a:rPr>
              <a:t>三项都是具体的单方面的表现。</a:t>
            </a:r>
            <a:endParaRPr lang="zh-CN" altLang="zh-CN" sz="1050" kern="100" dirty="0" smtClean="0">
              <a:solidFill>
                <a:srgbClr val="0000FF"/>
              </a:solidFill>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smtClean="0">
                <a:solidFill>
                  <a:srgbClr val="FF0000"/>
                </a:solidFill>
                <a:latin typeface="Times New Roman"/>
                <a:cs typeface="Times New Roman"/>
              </a:rPr>
              <a:t>　</a:t>
            </a:r>
            <a:r>
              <a:rPr lang="en-US" altLang="zh-CN" sz="2400" b="1" kern="100" dirty="0" smtClean="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268760"/>
            <a:ext cx="11647294"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这是新中国建立以来党的历史上具有深远意义的伟大转折，也是共和国历史上的一个伟大转折点。这一</a:t>
            </a:r>
            <a:r>
              <a:rPr lang="zh-CN" altLang="zh-CN" sz="2400" b="1" kern="100" dirty="0">
                <a:latin typeface="宋体"/>
                <a:cs typeface="Times New Roman"/>
              </a:rPr>
              <a:t>“</a:t>
            </a:r>
            <a:r>
              <a:rPr lang="zh-CN" altLang="zh-CN" sz="2400" b="1" kern="100" dirty="0">
                <a:latin typeface="Times New Roman"/>
                <a:cs typeface="Times New Roman"/>
              </a:rPr>
              <a:t>转折点</a:t>
            </a:r>
            <a:r>
              <a:rPr lang="zh-CN" altLang="zh-CN" sz="2400" b="1" kern="100" dirty="0">
                <a:latin typeface="宋体"/>
                <a:cs typeface="Times New Roman"/>
              </a:rPr>
              <a:t>”</a:t>
            </a:r>
            <a:r>
              <a:rPr lang="zh-CN" altLang="zh-CN" sz="2400" b="1" kern="100" dirty="0">
                <a:latin typeface="Times New Roman"/>
                <a:cs typeface="Times New Roman"/>
              </a:rPr>
              <a:t>出现在</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A.1949</a:t>
            </a:r>
            <a:r>
              <a:rPr lang="zh-CN" altLang="zh-CN" sz="2400" b="1" kern="100" dirty="0">
                <a:latin typeface="Times New Roman"/>
                <a:cs typeface="Times New Roman"/>
              </a:rPr>
              <a:t>年</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B.</a:t>
            </a:r>
            <a:r>
              <a:rPr lang="en-US" altLang="zh-CN" sz="2400" b="1" kern="100" dirty="0" smtClean="0">
                <a:latin typeface="宋体"/>
                <a:ea typeface="Times New Roman"/>
                <a:cs typeface="Courier New"/>
              </a:rPr>
              <a:t>1956</a:t>
            </a:r>
            <a:r>
              <a:rPr lang="zh-CN" altLang="zh-CN" sz="2400" b="1" kern="100" dirty="0">
                <a:latin typeface="Times New Roman"/>
                <a:cs typeface="Times New Roman"/>
              </a:rPr>
              <a:t>年</a:t>
            </a:r>
            <a:r>
              <a:rPr lang="en-US" altLang="zh-CN" sz="2400" b="1" kern="100" dirty="0">
                <a:latin typeface="Times New Roman"/>
                <a:cs typeface="Courier New"/>
              </a:rPr>
              <a:t>  </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C.1978</a:t>
            </a:r>
            <a:r>
              <a:rPr lang="zh-CN" altLang="zh-CN" sz="2400" b="1" kern="100" dirty="0">
                <a:latin typeface="Times New Roman"/>
                <a:cs typeface="Times New Roman"/>
              </a:rPr>
              <a:t>年</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D.</a:t>
            </a:r>
            <a:r>
              <a:rPr lang="en-US" altLang="zh-CN" sz="2400" b="1" kern="100" dirty="0" smtClean="0">
                <a:latin typeface="宋体"/>
                <a:ea typeface="Times New Roman"/>
                <a:cs typeface="Courier New"/>
              </a:rPr>
              <a:t>1992</a:t>
            </a:r>
            <a:r>
              <a:rPr lang="zh-CN" altLang="zh-CN" sz="2400" b="1" kern="100" dirty="0">
                <a:latin typeface="Times New Roman"/>
                <a:cs typeface="Times New Roman"/>
              </a:rPr>
              <a:t>年</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根据所学知识，</a:t>
            </a:r>
            <a:r>
              <a:rPr lang="en-US" altLang="zh-CN" sz="2400" b="1" kern="100" dirty="0">
                <a:solidFill>
                  <a:srgbClr val="0000FF"/>
                </a:solidFill>
                <a:latin typeface="Times New Roman"/>
                <a:ea typeface="仿宋_GB2312"/>
                <a:cs typeface="Courier New"/>
              </a:rPr>
              <a:t>1978</a:t>
            </a:r>
            <a:r>
              <a:rPr lang="zh-CN" altLang="zh-CN" sz="2400" b="1" kern="100" dirty="0">
                <a:solidFill>
                  <a:srgbClr val="0000FF"/>
                </a:solidFill>
                <a:latin typeface="Times New Roman"/>
                <a:ea typeface="仿宋_GB2312"/>
                <a:cs typeface="Times New Roman"/>
              </a:rPr>
              <a:t>年召开十一届三中全会，是建国以来党的历史上具有深远意义的转折。故选</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marL="360000" indent="-457200">
              <a:lnSpc>
                <a:spcPct val="150000"/>
              </a:lnSpc>
              <a:tabLst>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62818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352071"/>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黑体"/>
                <a:cs typeface="Times New Roman"/>
              </a:rPr>
              <a:t>探究二　改革开放的进程</a:t>
            </a:r>
            <a:endParaRPr lang="zh-CN" altLang="zh-CN" sz="1050" kern="100">
              <a:latin typeface="宋体"/>
              <a:cs typeface="Courier New"/>
            </a:endParaRPr>
          </a:p>
          <a:p>
            <a:pPr algn="ctr">
              <a:lnSpc>
                <a:spcPct val="150000"/>
              </a:lnSpc>
              <a:spcAft>
                <a:spcPts val="0"/>
              </a:spcAft>
              <a:tabLst>
                <a:tab pos="2700655" algn="l"/>
              </a:tabLst>
            </a:pPr>
            <a:r>
              <a:rPr lang="zh-CN" altLang="zh-CN" sz="2400" b="1" kern="100" dirty="0">
                <a:latin typeface="Times New Roman"/>
                <a:ea typeface="隶书"/>
                <a:cs typeface="Times New Roman"/>
              </a:rPr>
              <a:t>史论要点</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经济体制改革的内容和特点</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952075"/>
            <a:ext cx="11387242" cy="43454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30000"/>
              </a:lnSpc>
              <a:spcAft>
                <a:spcPts val="0"/>
              </a:spcAft>
              <a:tabLst>
                <a:tab pos="2700655" algn="l"/>
              </a:tabLst>
            </a:pPr>
            <a:r>
              <a:rPr lang="en-US" altLang="zh-CN" sz="2400" b="1" kern="100">
                <a:latin typeface="Times New Roman"/>
                <a:cs typeface="Courier New"/>
              </a:rPr>
              <a:t>(1)</a:t>
            </a:r>
            <a:r>
              <a:rPr lang="zh-CN" altLang="zh-CN" sz="2400" b="1" kern="100" dirty="0">
                <a:latin typeface="Times New Roman"/>
                <a:cs typeface="Times New Roman"/>
              </a:rPr>
              <a:t>内容</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在农村实行家庭联产承包责任制。</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②</a:t>
            </a:r>
            <a:r>
              <a:rPr lang="zh-CN" altLang="zh-CN" sz="2400" b="1" kern="100" dirty="0">
                <a:latin typeface="Times New Roman"/>
                <a:cs typeface="Times New Roman"/>
              </a:rPr>
              <a:t>在城市进行国有企业改革，实行政企分开，逐步扩大企业经营自主权。</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③</a:t>
            </a:r>
            <a:r>
              <a:rPr lang="zh-CN" altLang="zh-CN" sz="2400" b="1" kern="100" dirty="0">
                <a:latin typeface="Times New Roman"/>
                <a:cs typeface="Times New Roman"/>
              </a:rPr>
              <a:t>逐步探索和建立社会主义市场经济体制。</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特点</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由群众自发到政府推广、推动。</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②</a:t>
            </a:r>
            <a:r>
              <a:rPr lang="zh-CN" altLang="zh-CN" sz="2400" b="1" kern="100" dirty="0">
                <a:latin typeface="Times New Roman"/>
                <a:cs typeface="Times New Roman"/>
              </a:rPr>
              <a:t>由个别地区先行试点到全国逐步推广。</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③</a:t>
            </a:r>
            <a:r>
              <a:rPr lang="zh-CN" altLang="zh-CN" sz="2400" b="1" kern="100" dirty="0">
                <a:latin typeface="Times New Roman"/>
                <a:cs typeface="Times New Roman"/>
              </a:rPr>
              <a:t>由农村起步，迅速向城市推进。</a:t>
            </a:r>
            <a:endParaRPr lang="zh-CN" altLang="zh-CN" sz="1050" kern="100" dirty="0">
              <a:latin typeface="宋体"/>
              <a:cs typeface="Courier New"/>
            </a:endParaRPr>
          </a:p>
          <a:p>
            <a:pPr algn="just">
              <a:lnSpc>
                <a:spcPct val="130000"/>
              </a:lnSpc>
              <a:spcAft>
                <a:spcPts val="0"/>
              </a:spcAft>
              <a:tabLst>
                <a:tab pos="2700655" algn="l"/>
              </a:tabLst>
            </a:pPr>
            <a:r>
              <a:rPr lang="en-US" altLang="zh-CN" sz="2400" b="1" kern="100" dirty="0">
                <a:latin typeface="宋体"/>
                <a:cs typeface="Times New Roman"/>
              </a:rPr>
              <a:t>④</a:t>
            </a:r>
            <a:r>
              <a:rPr lang="zh-CN" altLang="zh-CN" sz="2400" b="1" kern="100" dirty="0">
                <a:latin typeface="Times New Roman"/>
                <a:cs typeface="Times New Roman"/>
              </a:rPr>
              <a:t>由社会主义计划经济体制向社会主义市场经济体制转变。</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2605089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6050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全方位对外开放格局的形成</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004398"/>
            <a:ext cx="11387242" cy="49917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Times New Roman"/>
                <a:cs typeface="Courier New"/>
              </a:rPr>
              <a:t>(1)</a:t>
            </a:r>
            <a:r>
              <a:rPr lang="zh-CN" altLang="zh-CN" sz="2400" b="1" kern="100" dirty="0">
                <a:latin typeface="Times New Roman"/>
                <a:cs typeface="Times New Roman"/>
              </a:rPr>
              <a:t>构成</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建立经济特区，创造具有中国特色的社会主义国家对外开放模式。</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②</a:t>
            </a:r>
            <a:r>
              <a:rPr lang="zh-CN" altLang="zh-CN" sz="2400" b="1" kern="100" dirty="0">
                <a:latin typeface="Times New Roman"/>
                <a:cs typeface="Times New Roman"/>
              </a:rPr>
              <a:t>确定沿海沿江沿边和省会开放城市，提高我国的出口创汇能力和经济效益，逐步加强向内地进行技术和管理的辐射作用。</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③</a:t>
            </a:r>
            <a:r>
              <a:rPr lang="zh-CN" altLang="zh-CN" sz="2400" b="1" kern="100" dirty="0">
                <a:latin typeface="Times New Roman"/>
                <a:cs typeface="Times New Roman"/>
              </a:rPr>
              <a:t>建立沿海经济开放区，使对外开放向区域经济方面延伸，将开放格局提高到一个新的更高的层次。</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④</a:t>
            </a:r>
            <a:r>
              <a:rPr lang="zh-CN" altLang="zh-CN" sz="2400" b="1" kern="100" dirty="0">
                <a:latin typeface="Times New Roman"/>
                <a:cs typeface="Times New Roman"/>
              </a:rPr>
              <a:t>在设立和确定经济特区、沿海沿江沿边和省会开放城市和沿海经济开放区这三个开放层次的基础上，作为我国全方位对外开放格局的最后一个层次就是将开放辐射和延伸到内陆地区。</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62818359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90127" y="1700778"/>
            <a:ext cx="11274497" cy="2775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Times New Roman"/>
                <a:cs typeface="Courier New"/>
              </a:rPr>
              <a:t>(2)</a:t>
            </a:r>
            <a:r>
              <a:rPr lang="zh-CN" altLang="zh-CN" sz="2400" b="1" kern="100" dirty="0">
                <a:latin typeface="Times New Roman"/>
                <a:cs typeface="Times New Roman"/>
              </a:rPr>
              <a:t>意义</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是促进我国经济建设持续、快速、健康发展的重要因素。</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宋体"/>
                <a:cs typeface="Times New Roman"/>
              </a:rPr>
              <a:t>②</a:t>
            </a:r>
            <a:r>
              <a:rPr lang="zh-CN" altLang="zh-CN" sz="2400" b="1" kern="100" dirty="0">
                <a:latin typeface="Times New Roman"/>
                <a:cs typeface="Times New Roman"/>
              </a:rPr>
              <a:t>为我国经济与国际经济接轨创造了有利条件。</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宋体"/>
                <a:cs typeface="Times New Roman"/>
              </a:rPr>
              <a:t>③</a:t>
            </a:r>
            <a:r>
              <a:rPr lang="zh-CN" altLang="zh-CN" sz="2400" b="1" kern="100" dirty="0">
                <a:latin typeface="Times New Roman"/>
                <a:cs typeface="Times New Roman"/>
              </a:rPr>
              <a:t>为深化我国经济体制改革，建立社会主义市场经济新体制的基本框架，奠定了坚实的基础。</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2605089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对点训练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1.1979</a:t>
            </a:r>
            <a:r>
              <a:rPr lang="zh-CN" altLang="zh-CN" sz="2400" b="1" kern="100" dirty="0">
                <a:latin typeface="Times New Roman"/>
                <a:cs typeface="Times New Roman"/>
              </a:rPr>
              <a:t>年安徽玉明公社社员叶旗衡写了一副对联：</a:t>
            </a:r>
            <a:r>
              <a:rPr lang="en-US" altLang="zh-CN" sz="2400" b="1" kern="100" dirty="0">
                <a:latin typeface="宋体"/>
                <a:cs typeface="Times New Roman"/>
              </a:rPr>
              <a:t>“</a:t>
            </a:r>
            <a:r>
              <a:rPr lang="zh-CN" altLang="zh-CN" sz="2400" b="1" kern="100" dirty="0">
                <a:latin typeface="Times New Roman"/>
                <a:cs typeface="Times New Roman"/>
              </a:rPr>
              <a:t>借新账还旧账账账不清，吃一斤买一斤斤斤不断。</a:t>
            </a:r>
            <a:r>
              <a:rPr lang="en-US" altLang="zh-CN" sz="2400" b="1" kern="100" dirty="0">
                <a:latin typeface="宋体"/>
                <a:cs typeface="Times New Roman"/>
              </a:rPr>
              <a:t>”</a:t>
            </a:r>
            <a:r>
              <a:rPr lang="zh-CN" altLang="zh-CN" sz="2400" b="1" kern="100" dirty="0">
                <a:latin typeface="Times New Roman"/>
                <a:cs typeface="Times New Roman"/>
              </a:rPr>
              <a:t>横批：</a:t>
            </a:r>
            <a:r>
              <a:rPr lang="en-US" altLang="zh-CN" sz="2400" b="1" kern="100" dirty="0">
                <a:latin typeface="宋体"/>
                <a:cs typeface="Times New Roman"/>
              </a:rPr>
              <a:t>“</a:t>
            </a:r>
            <a:r>
              <a:rPr lang="zh-CN" altLang="zh-CN" sz="2400" b="1" kern="100" dirty="0">
                <a:latin typeface="Times New Roman"/>
                <a:cs typeface="Times New Roman"/>
              </a:rPr>
              <a:t>已经过去</a:t>
            </a:r>
            <a:r>
              <a:rPr lang="en-US" altLang="zh-CN" sz="2400" b="1" kern="100" dirty="0">
                <a:latin typeface="宋体"/>
                <a:cs typeface="Times New Roman"/>
              </a:rPr>
              <a:t>”</a:t>
            </a:r>
            <a:r>
              <a:rPr lang="zh-CN" altLang="zh-CN" sz="2400" b="1" kern="100" dirty="0">
                <a:latin typeface="Times New Roman"/>
                <a:cs typeface="Times New Roman"/>
              </a:rPr>
              <a:t>。这副对联说明了</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69498" y="2852926"/>
            <a:ext cx="11387242"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人民公社社员企盼丰衣足食</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B.</a:t>
            </a:r>
            <a:r>
              <a:rPr lang="zh-CN" altLang="zh-CN" sz="2400" b="1" kern="100" dirty="0">
                <a:latin typeface="Times New Roman"/>
                <a:cs typeface="Times New Roman"/>
              </a:rPr>
              <a:t>旧中国农民的悲惨生活</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改革开放取得巨大成就</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D.</a:t>
            </a:r>
            <a:r>
              <a:rPr lang="zh-CN" altLang="zh-CN" sz="2400" b="1" kern="100" dirty="0">
                <a:latin typeface="Times New Roman"/>
                <a:cs typeface="Times New Roman"/>
              </a:rPr>
              <a:t>农村经济体制改革取得一定成效</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blinds(horizontal)">
                                      <p:cBhvr>
                                        <p:cTn id="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931667"/>
            <a:ext cx="11647294"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2.2018</a:t>
            </a:r>
            <a:r>
              <a:rPr lang="zh-CN" altLang="zh-CN" sz="2400" b="1" kern="100" dirty="0">
                <a:latin typeface="Times New Roman"/>
                <a:cs typeface="Times New Roman"/>
              </a:rPr>
              <a:t>年是我国改革开放四十周年。我国全方位、多层次、宽领域的对外开放格局是逐步形成的，其突破口是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建立经济特区</a:t>
            </a:r>
            <a:r>
              <a:rPr lang="zh-CN"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a:latin typeface="Times New Roman" pitchFamily="18" charset="0"/>
                <a:ea typeface="Times New Roman"/>
                <a:cs typeface="Times New Roman" pitchFamily="18" charset="0"/>
              </a:rPr>
              <a:t>B.</a:t>
            </a:r>
            <a:r>
              <a:rPr lang="zh-CN" altLang="zh-CN" sz="2400" b="1" kern="100" dirty="0">
                <a:latin typeface="Times New Roman"/>
                <a:cs typeface="Times New Roman"/>
              </a:rPr>
              <a:t>开辟沿海经济开放区</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开放沿海城市　</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D.</a:t>
            </a:r>
            <a:r>
              <a:rPr lang="zh-CN" altLang="zh-CN" sz="2400" b="1" kern="100" dirty="0" smtClean="0">
                <a:latin typeface="Times New Roman"/>
                <a:cs typeface="Times New Roman"/>
              </a:rPr>
              <a:t>设立</a:t>
            </a:r>
            <a:r>
              <a:rPr lang="zh-CN" altLang="zh-CN" sz="2400" b="1" kern="100" dirty="0">
                <a:latin typeface="Times New Roman"/>
                <a:cs typeface="Times New Roman"/>
              </a:rPr>
              <a:t>上海浦东开发区</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结合所学可知，</a:t>
            </a:r>
            <a:r>
              <a:rPr lang="en-US" altLang="zh-CN" sz="2400" b="1" kern="100" dirty="0">
                <a:solidFill>
                  <a:srgbClr val="0000FF"/>
                </a:solidFill>
                <a:latin typeface="Times New Roman"/>
                <a:ea typeface="仿宋_GB2312"/>
                <a:cs typeface="Courier New"/>
              </a:rPr>
              <a:t>1980</a:t>
            </a:r>
            <a:r>
              <a:rPr lang="zh-CN" altLang="zh-CN" sz="2400" b="1" kern="100" dirty="0">
                <a:solidFill>
                  <a:srgbClr val="0000FF"/>
                </a:solidFill>
                <a:latin typeface="Times New Roman"/>
                <a:ea typeface="仿宋_GB2312"/>
                <a:cs typeface="Times New Roman"/>
              </a:rPr>
              <a:t>年，我国决定在深圳、珠海、汕头、厦门设置经济特区，打开了对外开放的窗口。因此，我国全方位、多层次、宽领域的对外开放格局是逐步形成的，其突破口是建立经济特区。故本题答案为</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marL="360000" indent="-457200">
              <a:lnSpc>
                <a:spcPct val="150000"/>
              </a:lnSpc>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24792"/>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黑体"/>
                <a:cs typeface="Times New Roman"/>
              </a:rPr>
              <a:t>探究三　</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核心素养</a:t>
            </a:r>
            <a:r>
              <a:rPr lang="en-US" altLang="zh-CN" sz="2400" b="1" kern="100" dirty="0">
                <a:latin typeface="Times New Roman"/>
                <a:ea typeface="黑体"/>
                <a:cs typeface="Courier New"/>
              </a:rPr>
              <a:t>)</a:t>
            </a:r>
            <a:r>
              <a:rPr lang="en-US" altLang="zh-CN" sz="2400" b="1" kern="100" dirty="0">
                <a:latin typeface="宋体"/>
                <a:cs typeface="Times New Roman"/>
              </a:rPr>
              <a:t>“</a:t>
            </a:r>
            <a:r>
              <a:rPr lang="zh-CN" altLang="zh-CN" sz="2400" b="1" kern="100" dirty="0">
                <a:latin typeface="Times New Roman"/>
                <a:ea typeface="黑体"/>
                <a:cs typeface="Times New Roman"/>
              </a:rPr>
              <a:t>一国两制</a:t>
            </a:r>
            <a:r>
              <a:rPr lang="en-US" altLang="zh-CN" sz="2400" b="1" kern="100" dirty="0">
                <a:latin typeface="宋体"/>
                <a:cs typeface="Times New Roman"/>
              </a:rPr>
              <a:t>”</a:t>
            </a:r>
            <a:r>
              <a:rPr lang="zh-CN" altLang="zh-CN" sz="2400" b="1" kern="100" dirty="0">
                <a:latin typeface="Times New Roman"/>
                <a:ea typeface="黑体"/>
                <a:cs typeface="Times New Roman"/>
              </a:rPr>
              <a:t>对祖国统一的重大意义</a:t>
            </a:r>
            <a:endParaRPr lang="zh-CN" altLang="zh-CN" sz="1050" kern="100" dirty="0">
              <a:latin typeface="宋体"/>
              <a:cs typeface="Courier New"/>
            </a:endParaRPr>
          </a:p>
          <a:p>
            <a:pPr algn="ctr">
              <a:lnSpc>
                <a:spcPct val="150000"/>
              </a:lnSpc>
              <a:spcAft>
                <a:spcPts val="0"/>
              </a:spcAft>
              <a:tabLst>
                <a:tab pos="2700655" algn="l"/>
              </a:tabLst>
            </a:pPr>
            <a:r>
              <a:rPr lang="zh-CN" altLang="zh-CN" sz="2400" b="1" kern="100" dirty="0">
                <a:latin typeface="Times New Roman"/>
                <a:ea typeface="隶书"/>
                <a:cs typeface="Times New Roman"/>
              </a:rPr>
              <a:t>素养解读</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从</a:t>
            </a:r>
            <a:r>
              <a:rPr lang="en-US" altLang="zh-CN" sz="2400" b="1" kern="100" dirty="0">
                <a:latin typeface="宋体"/>
                <a:cs typeface="Times New Roman"/>
              </a:rPr>
              <a:t>“</a:t>
            </a:r>
            <a:r>
              <a:rPr lang="zh-CN" altLang="zh-CN" sz="2400" b="1" kern="100" dirty="0">
                <a:latin typeface="Times New Roman"/>
                <a:ea typeface="黑体"/>
                <a:cs typeface="Times New Roman"/>
              </a:rPr>
              <a:t>历史解释</a:t>
            </a:r>
            <a:r>
              <a:rPr lang="en-US" altLang="zh-CN" sz="2400" b="1" kern="100" dirty="0">
                <a:latin typeface="宋体"/>
                <a:cs typeface="Times New Roman"/>
              </a:rPr>
              <a:t>”</a:t>
            </a:r>
            <a:r>
              <a:rPr lang="zh-CN" altLang="zh-CN" sz="2400" b="1" kern="100" dirty="0">
                <a:latin typeface="Times New Roman"/>
                <a:ea typeface="黑体"/>
                <a:cs typeface="Times New Roman"/>
              </a:rPr>
              <a:t>角度认识</a:t>
            </a:r>
            <a:r>
              <a:rPr lang="en-US" altLang="zh-CN" sz="2400" b="1" kern="100" dirty="0">
                <a:latin typeface="宋体"/>
                <a:cs typeface="Times New Roman"/>
              </a:rPr>
              <a:t>“</a:t>
            </a:r>
            <a:r>
              <a:rPr lang="zh-CN" altLang="zh-CN" sz="2400" b="1" kern="100" dirty="0">
                <a:latin typeface="Times New Roman"/>
                <a:ea typeface="黑体"/>
                <a:cs typeface="Times New Roman"/>
              </a:rPr>
              <a:t>一国两制</a:t>
            </a:r>
            <a:r>
              <a:rPr lang="en-US" altLang="zh-CN" sz="2400" b="1" kern="100" dirty="0">
                <a:latin typeface="宋体"/>
                <a:cs typeface="Times New Roman"/>
              </a:rPr>
              <a:t>”</a:t>
            </a:r>
            <a:r>
              <a:rPr lang="zh-CN" altLang="zh-CN" sz="2400" b="1" kern="100" dirty="0">
                <a:latin typeface="Times New Roman"/>
                <a:ea typeface="黑体"/>
                <a:cs typeface="Times New Roman"/>
              </a:rPr>
              <a:t>对祖国统一的影响</a:t>
            </a:r>
            <a:endParaRPr lang="zh-CN" altLang="zh-CN" sz="1050" kern="100" dirty="0">
              <a:effectLst/>
              <a:latin typeface="宋体"/>
              <a:cs typeface="Courier New"/>
            </a:endParaRPr>
          </a:p>
        </p:txBody>
      </p:sp>
      <p:sp>
        <p:nvSpPr>
          <p:cNvPr id="4" name="矩形 1"/>
          <p:cNvSpPr>
            <a:spLocks noChangeArrowheads="1"/>
          </p:cNvSpPr>
          <p:nvPr/>
        </p:nvSpPr>
        <p:spPr bwMode="auto">
          <a:xfrm>
            <a:off x="433754" y="2644075"/>
            <a:ext cx="11387242" cy="3329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理论经受了各种考验，具有强大的生命力。</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香港和澳门在</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指导下，顺利实现回归，迈出了统一进程中的重要一步，也为完全统一奠定了基础。</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港澳的回归，对台湾具有重要的示范作用，对台湾人民有很大的启示和积极影响，有助于增加对</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的认识、理解和支持，增强他们以此次方针实现完全统一的信心，减少其疑虑和抵触，有利于统一阻力的减少。</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765417"/>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从</a:t>
            </a:r>
            <a:r>
              <a:rPr lang="en-US" altLang="zh-CN" sz="2400" b="1" kern="100" dirty="0">
                <a:latin typeface="宋体"/>
                <a:cs typeface="Times New Roman"/>
              </a:rPr>
              <a:t>“</a:t>
            </a:r>
            <a:r>
              <a:rPr lang="zh-CN" altLang="zh-CN" sz="2400" b="1" kern="100" dirty="0">
                <a:latin typeface="Times New Roman"/>
                <a:ea typeface="黑体"/>
                <a:cs typeface="Times New Roman"/>
              </a:rPr>
              <a:t>史料实证</a:t>
            </a:r>
            <a:r>
              <a:rPr lang="en-US" altLang="zh-CN" sz="2400" b="1" kern="100" dirty="0">
                <a:latin typeface="宋体"/>
                <a:cs typeface="Times New Roman"/>
              </a:rPr>
              <a:t>”</a:t>
            </a:r>
            <a:r>
              <a:rPr lang="zh-CN" altLang="zh-CN" sz="2400" b="1" kern="100" dirty="0">
                <a:latin typeface="Times New Roman"/>
                <a:ea typeface="黑体"/>
                <a:cs typeface="Times New Roman"/>
              </a:rPr>
              <a:t>角度认识</a:t>
            </a:r>
            <a:r>
              <a:rPr lang="en-US" altLang="zh-CN" sz="2400" b="1" kern="100" dirty="0">
                <a:latin typeface="宋体"/>
                <a:cs typeface="Times New Roman"/>
              </a:rPr>
              <a:t>“</a:t>
            </a:r>
            <a:r>
              <a:rPr lang="zh-CN" altLang="zh-CN" sz="2400" b="1" kern="100" dirty="0">
                <a:latin typeface="Times New Roman"/>
                <a:ea typeface="黑体"/>
                <a:cs typeface="Times New Roman"/>
              </a:rPr>
              <a:t>一国两制</a:t>
            </a:r>
            <a:r>
              <a:rPr lang="en-US" altLang="zh-CN" sz="2400" b="1" kern="100" dirty="0">
                <a:latin typeface="宋体"/>
                <a:cs typeface="Times New Roman"/>
              </a:rPr>
              <a:t>”</a:t>
            </a:r>
            <a:r>
              <a:rPr lang="zh-CN" altLang="zh-CN" sz="2400" b="1" kern="100" dirty="0">
                <a:latin typeface="Times New Roman"/>
                <a:ea typeface="黑体"/>
                <a:cs typeface="Times New Roman"/>
              </a:rPr>
              <a:t>对祖国统一的影响</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461747"/>
            <a:ext cx="11387242" cy="44377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史料</a:t>
            </a:r>
            <a:r>
              <a:rPr lang="zh-CN" altLang="zh-CN" sz="2400" b="1" kern="100">
                <a:latin typeface="Times New Roman"/>
                <a:ea typeface="楷体_GB2312"/>
                <a:cs typeface="Times New Roman"/>
              </a:rPr>
              <a:t>　我们提出的大陆与台湾统一的方式是合情合理的。统一后，台湾仍搞它的资本主义，大陆搞社会主义，但是是一个统一的中国。一个中国，两种制度。香港问题也是这样，一个中国，两种制度。</a:t>
            </a:r>
            <a:endParaRPr lang="zh-CN" altLang="zh-CN" sz="1050" kern="100">
              <a:latin typeface="宋体"/>
              <a:cs typeface="Courier New"/>
            </a:endParaRPr>
          </a:p>
          <a:p>
            <a:pPr algn="r">
              <a:lnSpc>
                <a:spcPct val="150000"/>
              </a:lnSpc>
              <a:spcAft>
                <a:spcPts val="0"/>
              </a:spcAft>
              <a:tabLst>
                <a:tab pos="2700655" algn="l"/>
              </a:tabLst>
            </a:pPr>
            <a:r>
              <a:rPr lang="en-US" altLang="zh-CN" sz="2400" b="1" kern="100" dirty="0">
                <a:latin typeface="Times New Roman"/>
                <a:cs typeface="Courier New"/>
              </a:rPr>
              <a:t>——</a:t>
            </a:r>
            <a:r>
              <a:rPr lang="zh-CN" altLang="zh-CN" sz="2400" b="1" kern="100" dirty="0">
                <a:latin typeface="Times New Roman"/>
                <a:cs typeface="Times New Roman"/>
              </a:rPr>
              <a:t>邓小平《稳定世界局势的新办法》</a:t>
            </a:r>
            <a:endParaRPr lang="zh-CN" altLang="zh-CN" sz="1050" kern="100" dirty="0">
              <a:latin typeface="宋体"/>
              <a:cs typeface="Courier New"/>
            </a:endParaRPr>
          </a:p>
          <a:p>
            <a:pPr algn="r">
              <a:lnSpc>
                <a:spcPct val="150000"/>
              </a:lnSpc>
              <a:spcAft>
                <a:spcPts val="0"/>
              </a:spcAft>
              <a:tabLst>
                <a:tab pos="2700655" algn="l"/>
              </a:tabLst>
            </a:pPr>
            <a:r>
              <a:rPr lang="en-US" altLang="zh-CN" sz="2400" b="1" kern="100" dirty="0">
                <a:latin typeface="Times New Roman"/>
                <a:cs typeface="Courier New"/>
              </a:rPr>
              <a:t>(1984</a:t>
            </a:r>
            <a:r>
              <a:rPr lang="zh-CN" altLang="zh-CN" sz="2400" b="1" kern="100" dirty="0">
                <a:latin typeface="Times New Roman"/>
                <a:cs typeface="Times New Roman"/>
              </a:rPr>
              <a:t>年</a:t>
            </a:r>
            <a:r>
              <a:rPr lang="en-US" altLang="zh-CN" sz="2400" b="1" kern="100" dirty="0">
                <a:latin typeface="Times New Roman"/>
                <a:cs typeface="Courier New"/>
              </a:rPr>
              <a:t>2</a:t>
            </a:r>
            <a:r>
              <a:rPr lang="zh-CN" altLang="zh-CN" sz="2400" b="1" kern="100" dirty="0">
                <a:latin typeface="Times New Roman"/>
                <a:cs typeface="Times New Roman"/>
              </a:rPr>
              <a:t>月</a:t>
            </a:r>
            <a:r>
              <a:rPr lang="en-US" altLang="zh-CN" sz="2400" b="1" kern="100" dirty="0">
                <a:latin typeface="Times New Roman"/>
                <a:cs typeface="Courier New"/>
              </a:rPr>
              <a:t>22</a:t>
            </a:r>
            <a:r>
              <a:rPr lang="zh-CN" altLang="zh-CN" sz="2400" b="1" kern="100" dirty="0">
                <a:latin typeface="Times New Roman"/>
                <a:cs typeface="Times New Roman"/>
              </a:rPr>
              <a:t>日</a:t>
            </a:r>
            <a:r>
              <a:rPr lang="en-US" altLang="zh-CN" sz="2400" b="1" kern="100" dirty="0">
                <a:latin typeface="Times New Roman"/>
                <a:cs typeface="Courier New"/>
              </a:rPr>
              <a:t>)</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解读</a:t>
            </a:r>
            <a:r>
              <a:rPr lang="zh-CN" altLang="zh-CN" sz="2400" b="1" kern="100" dirty="0">
                <a:latin typeface="Times New Roman"/>
                <a:cs typeface="Times New Roman"/>
              </a:rPr>
              <a:t>　史料选自</a:t>
            </a:r>
            <a:r>
              <a:rPr lang="en-US" altLang="zh-CN" sz="2400" b="1" kern="100" dirty="0">
                <a:latin typeface="Times New Roman"/>
                <a:cs typeface="Courier New"/>
              </a:rPr>
              <a:t>1984</a:t>
            </a:r>
            <a:r>
              <a:rPr lang="zh-CN" altLang="zh-CN" sz="2400" b="1" kern="100" dirty="0">
                <a:latin typeface="Times New Roman"/>
                <a:cs typeface="Times New Roman"/>
              </a:rPr>
              <a:t>年</a:t>
            </a:r>
            <a:r>
              <a:rPr lang="en-US" altLang="zh-CN" sz="2400" b="1" kern="100" dirty="0">
                <a:latin typeface="Times New Roman"/>
                <a:cs typeface="Courier New"/>
              </a:rPr>
              <a:t>2</a:t>
            </a:r>
            <a:r>
              <a:rPr lang="zh-CN" altLang="zh-CN" sz="2400" b="1" kern="100" dirty="0">
                <a:latin typeface="Times New Roman"/>
                <a:cs typeface="Times New Roman"/>
              </a:rPr>
              <a:t>月邓小平在会见美国乔治城大学战略与国际问题研究中心代表团时的谈话，邓小平在此正式提出了</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的伟大构想。它成为中国关于祖国统一问题的基本方针，为解决争端、处理历史遗留问题提供了新的模式和思路。</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5027978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358630"/>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a:latin typeface="Times New Roman"/>
                <a:ea typeface="隶书"/>
                <a:cs typeface="Times New Roman"/>
              </a:rPr>
              <a:t>对点训练</a:t>
            </a:r>
            <a:endParaRPr lang="zh-CN" altLang="zh-CN" sz="1050" kern="10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全国人大第十二届四次会议强调，全面准确贯彻</a:t>
            </a:r>
            <a:r>
              <a:rPr lang="en-US" altLang="zh-CN" sz="2400" b="1" kern="100" dirty="0">
                <a:latin typeface="宋体"/>
                <a:cs typeface="Times New Roman"/>
              </a:rPr>
              <a:t>“</a:t>
            </a:r>
            <a:r>
              <a:rPr lang="zh-CN" altLang="zh-CN" sz="2400" b="1" kern="100" dirty="0">
                <a:latin typeface="Times New Roman"/>
                <a:cs typeface="Times New Roman"/>
              </a:rPr>
              <a:t>一国两制、港人治港、澳人治澳、高度自治</a:t>
            </a:r>
            <a:r>
              <a:rPr lang="en-US" altLang="zh-CN" sz="2400" b="1" kern="100" dirty="0">
                <a:latin typeface="宋体"/>
                <a:cs typeface="Times New Roman"/>
              </a:rPr>
              <a:t>”</a:t>
            </a:r>
            <a:r>
              <a:rPr lang="zh-CN" altLang="zh-CN" sz="2400" b="1" kern="100" dirty="0">
                <a:latin typeface="Times New Roman"/>
                <a:cs typeface="Times New Roman"/>
              </a:rPr>
              <a:t>的方针施政。以下对</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的解读错误的是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33754" y="2003727"/>
            <a:ext cx="11387242"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首先被运用于解决香港问题</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B.</a:t>
            </a:r>
            <a:r>
              <a:rPr lang="zh-CN" altLang="zh-CN" sz="2400" b="1" kern="100" dirty="0">
                <a:latin typeface="Times New Roman"/>
                <a:cs typeface="Times New Roman"/>
              </a:rPr>
              <a:t>回归后的香港澳门实行资本主义制度</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的成功实践为解决台湾问题提供了借鉴</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D.</a:t>
            </a:r>
            <a:r>
              <a:rPr lang="zh-CN" altLang="zh-CN" sz="2400" b="1" kern="100" dirty="0">
                <a:latin typeface="Times New Roman"/>
                <a:cs typeface="Times New Roman"/>
              </a:rPr>
              <a:t>回归后的香港、澳门可以保留军队</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根据所学知识，</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一国两制</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是一个中国为前提，大陆实行社会主义制度，港澳台实行资本主义制度。</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一国两制</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为港澳回归开辟途径。台湾回归后可以保留军队。港澳回归大陆派驻军队。故选</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88601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blinds(horizontal)">
                                      <p:cBhvr>
                                        <p:cTn id="7" dur="500"/>
                                        <p:tgtEl>
                                          <p:spTgt spid="4">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Effect transition="in" filter="blinds(horizontal)">
                                      <p:cBhvr>
                                        <p:cTn id="1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69479" y="836667"/>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2.1995</a:t>
            </a:r>
            <a:r>
              <a:rPr lang="zh-CN" altLang="zh-CN" sz="2400" b="1" kern="100" dirty="0">
                <a:latin typeface="Times New Roman"/>
                <a:cs typeface="Times New Roman"/>
              </a:rPr>
              <a:t>年</a:t>
            </a:r>
            <a:r>
              <a:rPr lang="en-US" altLang="zh-CN" sz="2400" b="1" kern="100" dirty="0">
                <a:latin typeface="Times New Roman"/>
                <a:cs typeface="Courier New"/>
              </a:rPr>
              <a:t>6</a:t>
            </a:r>
            <a:r>
              <a:rPr lang="zh-CN" altLang="zh-CN" sz="2400" b="1" kern="100" dirty="0">
                <a:latin typeface="Times New Roman"/>
                <a:cs typeface="Times New Roman"/>
              </a:rPr>
              <a:t>月，美国《财富》杂志推出一期封面报道《香港之死》，表示了西方社会对香港回归后前景的担忧。</a:t>
            </a:r>
            <a:r>
              <a:rPr lang="en-US" altLang="zh-CN" sz="2400" b="1" kern="100" dirty="0">
                <a:latin typeface="Times New Roman"/>
                <a:cs typeface="Courier New"/>
              </a:rPr>
              <a:t>2007</a:t>
            </a:r>
            <a:r>
              <a:rPr lang="zh-CN" altLang="zh-CN" sz="2400" b="1" kern="100" dirty="0">
                <a:latin typeface="Times New Roman"/>
                <a:cs typeface="Times New Roman"/>
              </a:rPr>
              <a:t>年</a:t>
            </a:r>
            <a:r>
              <a:rPr lang="en-US" altLang="zh-CN" sz="2400" b="1" kern="100" dirty="0">
                <a:latin typeface="Times New Roman"/>
                <a:cs typeface="Courier New"/>
              </a:rPr>
              <a:t>7</a:t>
            </a:r>
            <a:r>
              <a:rPr lang="zh-CN" altLang="zh-CN" sz="2400" b="1" kern="100" dirty="0">
                <a:latin typeface="Times New Roman"/>
                <a:cs typeface="Times New Roman"/>
              </a:rPr>
              <a:t>月又发表了一篇《香港根本死不了》的文章重新评价了香港。这一转变的原因是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69498" y="2564889"/>
            <a:ext cx="11387242"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中美关系的缓和与</a:t>
            </a:r>
            <a:r>
              <a:rPr lang="zh-CN" altLang="zh-CN" sz="2400" b="1" kern="100" dirty="0" smtClean="0">
                <a:latin typeface="Times New Roman"/>
                <a:cs typeface="Times New Roman"/>
              </a:rPr>
              <a:t>发展</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en-US" altLang="zh-CN" sz="2400" b="1" kern="100" dirty="0">
                <a:latin typeface="宋体"/>
                <a:cs typeface="Times New Roman"/>
              </a:rPr>
              <a:t>“</a:t>
            </a:r>
            <a:r>
              <a:rPr lang="zh-CN" altLang="zh-CN" sz="2400" b="1" kern="100" dirty="0">
                <a:latin typeface="Times New Roman"/>
                <a:cs typeface="Times New Roman"/>
              </a:rPr>
              <a:t>一国两制</a:t>
            </a:r>
            <a:r>
              <a:rPr lang="en-US" altLang="zh-CN" sz="2400" b="1" kern="100" dirty="0">
                <a:latin typeface="宋体"/>
                <a:cs typeface="Times New Roman"/>
              </a:rPr>
              <a:t>”</a:t>
            </a:r>
            <a:r>
              <a:rPr lang="zh-CN" altLang="zh-CN" sz="2400" b="1" kern="100" dirty="0">
                <a:latin typeface="Times New Roman"/>
                <a:cs typeface="Times New Roman"/>
              </a:rPr>
              <a:t>构想成功实践</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中西方价值观念的</a:t>
            </a:r>
            <a:r>
              <a:rPr lang="zh-CN" altLang="zh-CN" sz="2400" b="1" kern="100" dirty="0" smtClean="0">
                <a:latin typeface="Times New Roman"/>
                <a:cs typeface="Times New Roman"/>
              </a:rPr>
              <a:t>趋同</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独立自主和平外交的影响</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本题考查香港回归的相关知识。题干这一转变的原因是</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一国两制</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构想成功实践。故选</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50279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377116"/>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latin typeface="Times New Roman"/>
                <a:ea typeface="黑体"/>
                <a:cs typeface="Times New Roman"/>
              </a:rPr>
              <a:t>【典例</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zh-CN" altLang="zh-CN" sz="2400" b="1" kern="100" dirty="0">
                <a:latin typeface="Times New Roman"/>
                <a:cs typeface="Times New Roman"/>
              </a:rPr>
              <a:t>下面是发表于上世纪</a:t>
            </a:r>
            <a:r>
              <a:rPr lang="en-US" altLang="zh-CN" sz="2400" b="1" kern="100" dirty="0">
                <a:latin typeface="Times New Roman"/>
                <a:cs typeface="Courier New"/>
              </a:rPr>
              <a:t>90</a:t>
            </a:r>
            <a:r>
              <a:rPr lang="zh-CN" altLang="zh-CN" sz="2400" b="1" kern="100" dirty="0">
                <a:latin typeface="Times New Roman"/>
                <a:cs typeface="Times New Roman"/>
              </a:rPr>
              <a:t>年代的著作及目录。据此推测，该书的主题是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pic>
        <p:nvPicPr>
          <p:cNvPr id="5122" name="Picture 2" descr="讲方法"/>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11739" y="633300"/>
            <a:ext cx="11844851" cy="4760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290" name="Picture 2" descr="280"/>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1720510" y="2074667"/>
            <a:ext cx="7271625" cy="29275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3995183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1"/>
          <p:cNvSpPr>
            <a:spLocks noChangeArrowheads="1"/>
          </p:cNvSpPr>
          <p:nvPr/>
        </p:nvSpPr>
        <p:spPr bwMode="auto">
          <a:xfrm>
            <a:off x="555912" y="1365241"/>
            <a:ext cx="7777640"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u="wavy" kern="100" dirty="0">
                <a:solidFill>
                  <a:srgbClr val="3366FF"/>
                </a:solidFill>
                <a:latin typeface="Times New Roman"/>
                <a:ea typeface="黑体"/>
                <a:cs typeface="Times New Roman"/>
              </a:rPr>
              <a:t>清算</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文化大革命</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的</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左</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倾错误</a:t>
            </a:r>
            <a:endParaRPr lang="zh-CN" altLang="zh-CN" sz="1050" kern="100" dirty="0">
              <a:solidFill>
                <a:srgbClr val="3366FF"/>
              </a:solidFill>
              <a:effectLst/>
              <a:latin typeface="宋体"/>
              <a:cs typeface="Courier New"/>
            </a:endParaRPr>
          </a:p>
        </p:txBody>
      </p:sp>
      <p:sp>
        <p:nvSpPr>
          <p:cNvPr id="6" name="矩形 5"/>
          <p:cNvSpPr/>
          <p:nvPr/>
        </p:nvSpPr>
        <p:spPr>
          <a:xfrm>
            <a:off x="6225840" y="1412741"/>
            <a:ext cx="4514377" cy="576248"/>
          </a:xfrm>
          <a:prstGeom prst="rect">
            <a:avLst/>
          </a:prstGeom>
        </p:spPr>
        <p:txBody>
          <a:bodyPr wrap="none">
            <a:spAutoFit/>
          </a:bodyPr>
          <a:lstStyle/>
          <a:p>
            <a:pPr algn="just">
              <a:lnSpc>
                <a:spcPct val="150000"/>
              </a:lnSpc>
              <a:spcAft>
                <a:spcPts val="0"/>
              </a:spcAft>
              <a:tabLst>
                <a:tab pos="2700655" algn="l"/>
              </a:tabLst>
            </a:pPr>
            <a:r>
              <a:rPr lang="zh-CN" altLang="zh-CN" sz="2400" b="1" kern="100" dirty="0" smtClean="0">
                <a:solidFill>
                  <a:srgbClr val="3366FF"/>
                </a:solidFill>
                <a:latin typeface="Times New Roman"/>
                <a:ea typeface="楷体_GB2312"/>
                <a:cs typeface="Times New Roman"/>
              </a:rPr>
              <a:t>伴随</a:t>
            </a:r>
            <a:r>
              <a:rPr lang="en-US" altLang="zh-CN" sz="2400" b="1" kern="100" dirty="0" smtClean="0">
                <a:solidFill>
                  <a:srgbClr val="3366FF"/>
                </a:solidFill>
                <a:latin typeface="Times New Roman"/>
                <a:ea typeface="楷体_GB2312"/>
                <a:cs typeface="Courier New"/>
              </a:rPr>
              <a:t>80</a:t>
            </a:r>
            <a:r>
              <a:rPr lang="zh-CN" altLang="zh-CN" sz="2400" b="1" kern="100" dirty="0" smtClean="0">
                <a:solidFill>
                  <a:srgbClr val="3366FF"/>
                </a:solidFill>
                <a:latin typeface="Times New Roman"/>
                <a:ea typeface="楷体_GB2312"/>
                <a:cs typeface="Times New Roman"/>
              </a:rPr>
              <a:t>年代初的拨乱反正已完成</a:t>
            </a:r>
            <a:endParaRPr lang="zh-CN" altLang="zh-CN" sz="1050" kern="100" dirty="0">
              <a:solidFill>
                <a:srgbClr val="3366FF"/>
              </a:solidFill>
              <a:effectLst/>
              <a:latin typeface="宋体"/>
              <a:cs typeface="Courier New"/>
            </a:endParaRPr>
          </a:p>
        </p:txBody>
      </p:sp>
      <p:sp>
        <p:nvSpPr>
          <p:cNvPr id="7" name="b"/>
          <p:cNvSpPr/>
          <p:nvPr/>
        </p:nvSpPr>
        <p:spPr>
          <a:xfrm>
            <a:off x="540172" y="2208639"/>
            <a:ext cx="3869970" cy="461665"/>
          </a:xfrm>
          <a:prstGeom prst="rect">
            <a:avLst/>
          </a:prstGeom>
        </p:spPr>
        <p:txBody>
          <a:bodyPr wrap="none">
            <a:spAutoFit/>
          </a:bodyPr>
          <a:lstStyle/>
          <a:p>
            <a:r>
              <a:rPr lang="en-US" altLang="zh-CN" sz="2400" b="1" kern="100" dirty="0">
                <a:latin typeface="Times New Roman"/>
              </a:rPr>
              <a:t>B.</a:t>
            </a:r>
            <a:r>
              <a:rPr lang="zh-CN" altLang="zh-CN" sz="2400" b="1" u="wavy" kern="100" dirty="0">
                <a:solidFill>
                  <a:srgbClr val="3366FF"/>
                </a:solidFill>
                <a:latin typeface="Times New Roman"/>
                <a:ea typeface="黑体"/>
                <a:cs typeface="Times New Roman"/>
              </a:rPr>
              <a:t>总结真理标准问题大讨论</a:t>
            </a:r>
            <a:endParaRPr lang="zh-CN" altLang="en-US" sz="2400" dirty="0">
              <a:solidFill>
                <a:srgbClr val="3366FF"/>
              </a:solidFill>
            </a:endParaRPr>
          </a:p>
        </p:txBody>
      </p:sp>
      <p:sp>
        <p:nvSpPr>
          <p:cNvPr id="8" name="矩形 7"/>
          <p:cNvSpPr/>
          <p:nvPr/>
        </p:nvSpPr>
        <p:spPr>
          <a:xfrm>
            <a:off x="4267832" y="2086852"/>
            <a:ext cx="1731564"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latin typeface="Times New Roman"/>
                <a:cs typeface="Times New Roman"/>
              </a:rPr>
              <a:t>的理论成果</a:t>
            </a:r>
            <a:endParaRPr lang="zh-CN" altLang="zh-CN" sz="1050" kern="100" dirty="0">
              <a:effectLst/>
              <a:latin typeface="宋体"/>
              <a:cs typeface="Courier New"/>
            </a:endParaRPr>
          </a:p>
        </p:txBody>
      </p:sp>
      <p:sp>
        <p:nvSpPr>
          <p:cNvPr id="9" name="矩形 8"/>
          <p:cNvSpPr/>
          <p:nvPr/>
        </p:nvSpPr>
        <p:spPr>
          <a:xfrm>
            <a:off x="742047" y="2761137"/>
            <a:ext cx="6832320"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dirty="0">
                <a:solidFill>
                  <a:srgbClr val="3366FF"/>
                </a:solidFill>
                <a:latin typeface="Times New Roman"/>
                <a:ea typeface="楷体_GB2312"/>
                <a:cs typeface="Courier New"/>
              </a:rPr>
              <a:t>1978</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5</a:t>
            </a:r>
            <a:r>
              <a:rPr lang="zh-CN" altLang="zh-CN" sz="2400" b="1" kern="100" dirty="0">
                <a:solidFill>
                  <a:srgbClr val="3366FF"/>
                </a:solidFill>
                <a:latin typeface="Times New Roman"/>
                <a:ea typeface="楷体_GB2312"/>
                <a:cs typeface="Times New Roman"/>
              </a:rPr>
              <a:t>月，《实践是检验真理的唯一标准》发表</a:t>
            </a:r>
            <a:endParaRPr lang="zh-CN" altLang="zh-CN" sz="1050" kern="100" dirty="0">
              <a:solidFill>
                <a:srgbClr val="3366FF"/>
              </a:solidFill>
              <a:effectLst/>
              <a:latin typeface="宋体"/>
              <a:cs typeface="Courier New"/>
            </a:endParaRPr>
          </a:p>
        </p:txBody>
      </p:sp>
      <p:sp>
        <p:nvSpPr>
          <p:cNvPr id="10" name="c"/>
          <p:cNvSpPr/>
          <p:nvPr/>
        </p:nvSpPr>
        <p:spPr>
          <a:xfrm>
            <a:off x="465885" y="3435248"/>
            <a:ext cx="5434501"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u="wavy" kern="100" dirty="0">
                <a:solidFill>
                  <a:srgbClr val="3366FF"/>
                </a:solidFill>
                <a:latin typeface="Times New Roman"/>
                <a:ea typeface="黑体"/>
                <a:cs typeface="Times New Roman"/>
              </a:rPr>
              <a:t>记录十一届三中全会以来的改革历程</a:t>
            </a:r>
            <a:endParaRPr lang="zh-CN" altLang="zh-CN" sz="1050" kern="100" dirty="0">
              <a:solidFill>
                <a:srgbClr val="3366FF"/>
              </a:solidFill>
              <a:effectLst/>
              <a:latin typeface="宋体"/>
              <a:cs typeface="Courier New"/>
            </a:endParaRPr>
          </a:p>
        </p:txBody>
      </p:sp>
      <p:sp>
        <p:nvSpPr>
          <p:cNvPr id="11" name="矩形 10"/>
          <p:cNvSpPr/>
          <p:nvPr/>
        </p:nvSpPr>
        <p:spPr>
          <a:xfrm>
            <a:off x="5902963" y="3435248"/>
            <a:ext cx="2040943"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并非材料主旨</a:t>
            </a:r>
            <a:endParaRPr lang="zh-CN" altLang="zh-CN" sz="1050" kern="100" dirty="0">
              <a:solidFill>
                <a:srgbClr val="3366FF"/>
              </a:solidFill>
              <a:effectLst/>
              <a:latin typeface="宋体"/>
              <a:cs typeface="Courier New"/>
            </a:endParaRPr>
          </a:p>
        </p:txBody>
      </p:sp>
      <p:sp>
        <p:nvSpPr>
          <p:cNvPr id="12" name="d11"/>
          <p:cNvSpPr/>
          <p:nvPr/>
        </p:nvSpPr>
        <p:spPr>
          <a:xfrm>
            <a:off x="537305" y="4192484"/>
            <a:ext cx="5125121"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dirty="0">
                <a:latin typeface="Times New Roman"/>
                <a:cs typeface="Courier New"/>
              </a:rPr>
              <a:t>D.</a:t>
            </a:r>
            <a:r>
              <a:rPr lang="zh-CN" altLang="zh-CN" sz="2400" b="1" u="wavy" kern="100" dirty="0">
                <a:solidFill>
                  <a:srgbClr val="3366FF"/>
                </a:solidFill>
                <a:latin typeface="Times New Roman"/>
                <a:ea typeface="黑体"/>
                <a:cs typeface="Times New Roman"/>
              </a:rPr>
              <a:t>探讨中国经济体制改革的发展方向</a:t>
            </a:r>
            <a:endParaRPr lang="zh-CN" altLang="zh-CN" sz="1050" kern="100" dirty="0">
              <a:solidFill>
                <a:srgbClr val="3366FF"/>
              </a:solidFill>
              <a:effectLst/>
              <a:latin typeface="宋体"/>
              <a:cs typeface="Courier New"/>
            </a:endParaRPr>
          </a:p>
        </p:txBody>
      </p:sp>
      <p:sp>
        <p:nvSpPr>
          <p:cNvPr id="13" name="矩形 12"/>
          <p:cNvSpPr/>
          <p:nvPr/>
        </p:nvSpPr>
        <p:spPr>
          <a:xfrm>
            <a:off x="5731904" y="4192310"/>
            <a:ext cx="5134739"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a:solidFill>
                  <a:srgbClr val="3366FF"/>
                </a:solidFill>
                <a:latin typeface="Times New Roman"/>
                <a:ea typeface="楷体_GB2312"/>
                <a:cs typeface="Times New Roman"/>
              </a:rPr>
              <a:t>探讨中国国企改革、农村改革的深化</a:t>
            </a:r>
            <a:endParaRPr lang="zh-CN" altLang="zh-CN" sz="1050" kern="100">
              <a:solidFill>
                <a:srgbClr val="3366FF"/>
              </a:solidFill>
              <a:effectLst/>
              <a:latin typeface="宋体"/>
              <a:cs typeface="Courier New"/>
            </a:endParaRPr>
          </a:p>
        </p:txBody>
      </p:sp>
    </p:spTree>
    <p:extLst>
      <p:ext uri="{BB962C8B-B14F-4D97-AF65-F5344CB8AC3E}">
        <p14:creationId xmlns:p14="http://schemas.microsoft.com/office/powerpoint/2010/main" xmlns="" val="33217400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500"/>
                                        <p:tgtEl>
                                          <p:spTgt spid="11"/>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horizontal)">
                                      <p:cBhvr>
                                        <p:cTn id="25" dur="500"/>
                                        <p:tgtEl>
                                          <p:spTgt spid="13"/>
                                        </p:tgtEl>
                                      </p:cBhvr>
                                    </p:animEffect>
                                  </p:childTnLst>
                                </p:cTn>
                              </p:par>
                            </p:childTnLst>
                          </p:cTn>
                        </p:par>
                      </p:childTnLst>
                    </p:cTn>
                  </p:par>
                </p:childTnLst>
              </p:cTn>
              <p:nextCondLst>
                <p:cond evt="onClick" delay="0">
                  <p:tgtEl>
                    <p:spTgt spid="12"/>
                  </p:tgtEl>
                </p:cond>
              </p:nextCondLst>
            </p:seq>
          </p:childTnLst>
        </p:cTn>
      </p:par>
    </p:tnLst>
    <p:bldLst>
      <p:bldP spid="6" grpId="0"/>
      <p:bldP spid="9" grpId="0"/>
      <p:bldP spid="11" grpId="0"/>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1412741"/>
            <a:ext cx="11387242" cy="3329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明立意</a:t>
            </a:r>
            <a:r>
              <a:rPr lang="zh-CN" altLang="zh-CN" sz="2400" b="1" kern="100">
                <a:latin typeface="Times New Roman"/>
                <a:cs typeface="Times New Roman"/>
              </a:rPr>
              <a:t>　</a:t>
            </a:r>
            <a:r>
              <a:rPr lang="zh-CN" altLang="zh-CN" sz="2400" b="1" kern="100">
                <a:latin typeface="Times New Roman"/>
                <a:ea typeface="楷体_GB2312"/>
                <a:cs typeface="Times New Roman"/>
              </a:rPr>
              <a:t>以著作和目录为切入点，从</a:t>
            </a:r>
            <a:r>
              <a:rPr lang="en-US" altLang="zh-CN" sz="2400" b="1" kern="100" dirty="0">
                <a:latin typeface="宋体"/>
                <a:cs typeface="Times New Roman"/>
              </a:rPr>
              <a:t>“</a:t>
            </a:r>
            <a:r>
              <a:rPr lang="zh-CN" altLang="zh-CN" sz="2400" b="1" kern="100" dirty="0">
                <a:latin typeface="Times New Roman"/>
                <a:ea typeface="楷体_GB2312"/>
                <a:cs typeface="Times New Roman"/>
              </a:rPr>
              <a:t>史料实证</a:t>
            </a:r>
            <a:r>
              <a:rPr lang="en-US" altLang="zh-CN" sz="2400" b="1" kern="100" dirty="0">
                <a:latin typeface="宋体"/>
                <a:cs typeface="Times New Roman"/>
              </a:rPr>
              <a:t>”</a:t>
            </a:r>
            <a:r>
              <a:rPr lang="zh-CN" altLang="zh-CN" sz="2400" b="1" kern="100" dirty="0">
                <a:latin typeface="Times New Roman"/>
                <a:ea typeface="楷体_GB2312"/>
                <a:cs typeface="Times New Roman"/>
              </a:rPr>
              <a:t>角度考查经济体制改革的趋势。</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根据题干信息</a:t>
            </a:r>
            <a:r>
              <a:rPr lang="en-US" altLang="zh-CN" sz="2400" b="1" kern="100" dirty="0">
                <a:latin typeface="宋体"/>
                <a:cs typeface="Times New Roman"/>
              </a:rPr>
              <a:t>“</a:t>
            </a:r>
            <a:r>
              <a:rPr lang="zh-CN" altLang="zh-CN" sz="2400" b="1" kern="100" dirty="0">
                <a:latin typeface="Times New Roman"/>
                <a:ea typeface="楷体_GB2312"/>
                <a:cs typeface="Times New Roman"/>
              </a:rPr>
              <a:t>改革是不可阻挡的趋势</a:t>
            </a:r>
            <a:r>
              <a:rPr lang="en-US" altLang="zh-CN" sz="2400" b="1" kern="100" dirty="0">
                <a:latin typeface="宋体"/>
                <a:cs typeface="Times New Roman"/>
              </a:rPr>
              <a:t>”</a:t>
            </a:r>
            <a:r>
              <a:rPr lang="zh-CN" altLang="zh-CN" sz="2400" b="1" kern="100" dirty="0">
                <a:latin typeface="Times New Roman"/>
                <a:ea typeface="楷体_GB2312"/>
                <a:cs typeface="Times New Roman"/>
              </a:rPr>
              <a:t>可知，该书的主旨是强调改革的趋势和方向。</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排干扰　</a:t>
            </a:r>
            <a:r>
              <a:rPr lang="zh-CN" altLang="zh-CN" sz="2400" b="1" kern="100" dirty="0">
                <a:latin typeface="Times New Roman"/>
                <a:ea typeface="楷体_GB2312"/>
                <a:cs typeface="Times New Roman"/>
              </a:rPr>
              <a:t>据材料信息</a:t>
            </a:r>
            <a:r>
              <a:rPr lang="en-US" altLang="zh-CN" sz="2400" b="1" kern="100" dirty="0">
                <a:latin typeface="宋体"/>
                <a:cs typeface="Times New Roman"/>
              </a:rPr>
              <a:t>“</a:t>
            </a:r>
            <a:r>
              <a:rPr lang="zh-CN" altLang="zh-CN" sz="2400" b="1" kern="100" dirty="0">
                <a:latin typeface="Times New Roman"/>
                <a:ea typeface="楷体_GB2312"/>
                <a:cs typeface="Times New Roman"/>
              </a:rPr>
              <a:t>经济改革</a:t>
            </a:r>
            <a:r>
              <a:rPr lang="en-US" altLang="zh-CN" sz="2400" b="1" kern="100" dirty="0">
                <a:latin typeface="宋体"/>
                <a:cs typeface="Times New Roman"/>
              </a:rPr>
              <a:t>”“</a:t>
            </a:r>
            <a:r>
              <a:rPr lang="zh-CN" altLang="zh-CN" sz="2400" b="1" kern="100" dirty="0">
                <a:latin typeface="Times New Roman"/>
                <a:ea typeface="楷体_GB2312"/>
                <a:cs typeface="Times New Roman"/>
              </a:rPr>
              <a:t>国企改革</a:t>
            </a:r>
            <a:r>
              <a:rPr lang="en-US" altLang="zh-CN" sz="2400" b="1" kern="100" dirty="0">
                <a:latin typeface="宋体"/>
                <a:cs typeface="Times New Roman"/>
              </a:rPr>
              <a:t>”“</a:t>
            </a:r>
            <a:r>
              <a:rPr lang="zh-CN" altLang="zh-CN" sz="2400" b="1" kern="100" dirty="0">
                <a:latin typeface="Times New Roman"/>
                <a:ea typeface="楷体_GB2312"/>
                <a:cs typeface="Times New Roman"/>
              </a:rPr>
              <a:t>农村改革</a:t>
            </a:r>
            <a:r>
              <a:rPr lang="en-US" altLang="zh-CN" sz="2400" b="1" kern="100" dirty="0">
                <a:latin typeface="宋体"/>
                <a:cs typeface="Times New Roman"/>
              </a:rPr>
              <a:t>”</a:t>
            </a:r>
            <a:r>
              <a:rPr lang="zh-CN" altLang="zh-CN" sz="2400" b="1" kern="100" dirty="0">
                <a:latin typeface="Times New Roman"/>
                <a:ea typeface="楷体_GB2312"/>
                <a:cs typeface="Times New Roman"/>
              </a:rPr>
              <a:t>可知，本书探讨的是中国经济体制改革的发展方向。清算</a:t>
            </a:r>
            <a:r>
              <a:rPr lang="en-US" altLang="zh-CN" sz="2400" b="1" kern="100" dirty="0">
                <a:latin typeface="宋体"/>
                <a:cs typeface="Times New Roman"/>
              </a:rPr>
              <a:t>“</a:t>
            </a:r>
            <a:r>
              <a:rPr lang="zh-CN" altLang="zh-CN" sz="2400" b="1" kern="100" dirty="0">
                <a:latin typeface="Times New Roman"/>
                <a:ea typeface="楷体_GB2312"/>
                <a:cs typeface="Times New Roman"/>
              </a:rPr>
              <a:t>左</a:t>
            </a:r>
            <a:r>
              <a:rPr lang="en-US" altLang="zh-CN" sz="2400" b="1" kern="100" dirty="0">
                <a:latin typeface="宋体"/>
                <a:cs typeface="Times New Roman"/>
              </a:rPr>
              <a:t>”</a:t>
            </a:r>
            <a:r>
              <a:rPr lang="zh-CN" altLang="zh-CN" sz="2400" b="1" kern="100" dirty="0">
                <a:latin typeface="Times New Roman"/>
                <a:ea typeface="楷体_GB2312"/>
                <a:cs typeface="Times New Roman"/>
              </a:rPr>
              <a:t>倾错误、总结理论成果、记录改革历程均与主旨不符。</a:t>
            </a:r>
            <a:endParaRPr lang="zh-CN" altLang="zh-CN" sz="1050" kern="100" dirty="0">
              <a:effectLst/>
              <a:latin typeface="宋体"/>
              <a:cs typeface="Courier New"/>
            </a:endParaRPr>
          </a:p>
        </p:txBody>
      </p:sp>
      <p:pic>
        <p:nvPicPr>
          <p:cNvPr id="6146" name="Picture 2" descr="解题突破"/>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44413" y="584195"/>
            <a:ext cx="1830483" cy="5503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147" name="Picture 3" descr="答案试解"/>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16307" y="4869185"/>
            <a:ext cx="1923855" cy="578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1"/>
          <p:cNvSpPr>
            <a:spLocks noChangeArrowheads="1"/>
          </p:cNvSpPr>
          <p:nvPr/>
        </p:nvSpPr>
        <p:spPr bwMode="auto">
          <a:xfrm>
            <a:off x="2469840" y="4880886"/>
            <a:ext cx="7070582"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solidFill>
                  <a:srgbClr val="FF0000"/>
                </a:solidFill>
                <a:latin typeface="Times New Roman"/>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36755"/>
            <a:ext cx="11647294"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zh-CN" altLang="zh-CN" sz="2400" b="1" kern="100" dirty="0">
                <a:latin typeface="Times New Roman"/>
                <a:ea typeface="黑体"/>
                <a:cs typeface="Times New Roman"/>
              </a:rPr>
              <a:t>【典例</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宋体"/>
                <a:cs typeface="Times New Roman"/>
              </a:rPr>
              <a:t>“</a:t>
            </a:r>
            <a:r>
              <a:rPr lang="zh-CN" altLang="zh-CN" sz="2400" b="1" kern="100" dirty="0">
                <a:latin typeface="Times New Roman"/>
                <a:cs typeface="Times New Roman"/>
              </a:rPr>
              <a:t>不忘初心，牢记使命，高举中国特色社会主义伟大旗帜，决胜全面建成小康社会，夺取新时代中国特色社会主义伟大胜利，为实现中华民族伟大复兴的中国梦不懈奋斗。</a:t>
            </a:r>
            <a:r>
              <a:rPr lang="zh-CN" altLang="zh-CN" sz="2400" b="1" kern="100" dirty="0">
                <a:latin typeface="宋体"/>
                <a:cs typeface="Times New Roman"/>
              </a:rPr>
              <a:t>”</a:t>
            </a:r>
            <a:r>
              <a:rPr lang="zh-CN" altLang="zh-CN" sz="2400" b="1" kern="100" dirty="0">
                <a:latin typeface="Times New Roman"/>
                <a:cs typeface="Times New Roman"/>
              </a:rPr>
              <a:t>这是</a:t>
            </a:r>
            <a:r>
              <a:rPr lang="en-US" altLang="zh-CN" sz="2400" b="1" kern="100" dirty="0">
                <a:latin typeface="Times New Roman"/>
                <a:cs typeface="Courier New"/>
              </a:rPr>
              <a:t>2017</a:t>
            </a:r>
            <a:r>
              <a:rPr lang="zh-CN" altLang="zh-CN" sz="2400" b="1" kern="100" dirty="0">
                <a:latin typeface="Times New Roman"/>
                <a:cs typeface="Times New Roman"/>
              </a:rPr>
              <a:t>年</a:t>
            </a:r>
            <a:r>
              <a:rPr lang="en-US" altLang="zh-CN" sz="2400" b="1" kern="100" dirty="0">
                <a:latin typeface="Times New Roman"/>
                <a:cs typeface="Courier New"/>
              </a:rPr>
              <a:t>10</a:t>
            </a:r>
            <a:r>
              <a:rPr lang="zh-CN" altLang="zh-CN" sz="2400" b="1" kern="100" dirty="0">
                <a:latin typeface="Times New Roman"/>
                <a:cs typeface="Times New Roman"/>
              </a:rPr>
              <a:t>月</a:t>
            </a:r>
            <a:r>
              <a:rPr lang="en-US" altLang="zh-CN" sz="2400" b="1" kern="100" dirty="0">
                <a:latin typeface="Times New Roman"/>
                <a:cs typeface="Courier New"/>
              </a:rPr>
              <a:t>18</a:t>
            </a:r>
            <a:r>
              <a:rPr lang="zh-CN" altLang="zh-CN" sz="2400" b="1" kern="100" dirty="0">
                <a:latin typeface="Times New Roman"/>
                <a:cs typeface="Times New Roman"/>
              </a:rPr>
              <a:t>日召开的中共十九大的主题。回顾中国共产党的奋斗历程。阅读材料并结合所学知识，回答问题。</a:t>
            </a:r>
            <a:endParaRPr lang="zh-CN" altLang="zh-CN" sz="1050" kern="100" dirty="0">
              <a:latin typeface="宋体"/>
              <a:cs typeface="Courier New"/>
            </a:endParaRPr>
          </a:p>
          <a:p>
            <a:pPr marL="360000" indent="-457200" algn="ctr">
              <a:lnSpc>
                <a:spcPct val="150000"/>
              </a:lnSpc>
              <a:spcAft>
                <a:spcPts val="0"/>
              </a:spcAft>
              <a:tabLst>
                <a:tab pos="2700655" algn="l"/>
              </a:tabLst>
            </a:pPr>
            <a:r>
              <a:rPr lang="zh-CN" altLang="zh-CN" sz="2400" b="1" kern="100" dirty="0">
                <a:latin typeface="Times New Roman"/>
                <a:cs typeface="Times New Roman"/>
              </a:rPr>
              <a:t>【党的探索前所未有】</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材料</a:t>
            </a:r>
            <a:r>
              <a:rPr lang="zh-CN" altLang="zh-CN" sz="2400" b="1" kern="100" dirty="0">
                <a:latin typeface="Times New Roman"/>
                <a:ea typeface="黑体"/>
                <a:cs typeface="Times New Roman"/>
              </a:rPr>
              <a:t>一</a:t>
            </a:r>
            <a:r>
              <a:rPr lang="zh-CN" altLang="zh-CN" sz="2400" b="1" kern="100" dirty="0">
                <a:latin typeface="Times New Roman"/>
                <a:ea typeface="楷体_GB2312"/>
                <a:cs typeface="Times New Roman"/>
              </a:rPr>
              <a:t>　</a:t>
            </a:r>
            <a:r>
              <a:rPr lang="en-US" altLang="zh-CN" sz="2400" b="1" kern="100" dirty="0">
                <a:latin typeface="Times New Roman"/>
                <a:ea typeface="楷体_GB2312"/>
                <a:cs typeface="Courier New"/>
              </a:rPr>
              <a:t>1956</a:t>
            </a:r>
            <a:r>
              <a:rPr lang="zh-CN" altLang="zh-CN" sz="2400" b="1" kern="100" dirty="0">
                <a:latin typeface="Times New Roman"/>
                <a:ea typeface="楷体_GB2312"/>
                <a:cs typeface="Times New Roman"/>
              </a:rPr>
              <a:t>年国民经济中公私经济成分的比较</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1855263468"/>
              </p:ext>
            </p:extLst>
          </p:nvPr>
        </p:nvGraphicFramePr>
        <p:xfrm>
          <a:off x="635172" y="3981324"/>
          <a:ext cx="9793259" cy="2194560"/>
        </p:xfrm>
        <a:graphic>
          <a:graphicData uri="http://schemas.openxmlformats.org/drawingml/2006/table">
            <a:tbl>
              <a:tblPr/>
              <a:tblGrid>
                <a:gridCol w="2734850"/>
                <a:gridCol w="4323559"/>
                <a:gridCol w="2734850"/>
              </a:tblGrid>
              <a:tr h="542833">
                <a:tc>
                  <a:txBody>
                    <a:bodyPr/>
                    <a:lstStyle/>
                    <a:p>
                      <a:pPr algn="ctr">
                        <a:lnSpc>
                          <a:spcPct val="150000"/>
                        </a:lnSpc>
                        <a:spcAft>
                          <a:spcPts val="0"/>
                        </a:spcAft>
                        <a:tabLst>
                          <a:tab pos="2700655" algn="l"/>
                        </a:tabLst>
                      </a:pPr>
                      <a:r>
                        <a:rPr lang="zh-CN" sz="2400" b="1" kern="100">
                          <a:effectLst/>
                          <a:latin typeface="Times New Roman"/>
                          <a:cs typeface="Times New Roman"/>
                        </a:rPr>
                        <a:t>项目</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cs typeface="Times New Roman"/>
                        </a:rPr>
                        <a:t>社会主义公有制经济</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cs typeface="Times New Roman"/>
                        </a:rPr>
                        <a:t>私有制经济</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7761">
                <a:tc>
                  <a:txBody>
                    <a:bodyPr/>
                    <a:lstStyle/>
                    <a:p>
                      <a:pPr algn="ctr">
                        <a:lnSpc>
                          <a:spcPct val="150000"/>
                        </a:lnSpc>
                        <a:spcAft>
                          <a:spcPts val="0"/>
                        </a:spcAft>
                        <a:tabLst>
                          <a:tab pos="2700655" algn="l"/>
                        </a:tabLst>
                      </a:pPr>
                      <a:r>
                        <a:rPr lang="zh-CN" sz="2400" b="1" kern="100">
                          <a:effectLst/>
                          <a:latin typeface="Times New Roman"/>
                          <a:cs typeface="Times New Roman"/>
                        </a:rPr>
                        <a:t>国民收入</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dirty="0">
                          <a:effectLst/>
                          <a:latin typeface="Times New Roman"/>
                          <a:cs typeface="Courier New"/>
                        </a:rPr>
                        <a:t>92.9%</a:t>
                      </a:r>
                      <a:endParaRPr lang="zh-CN" sz="2400" kern="100" dirty="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cs typeface="Courier New"/>
                        </a:rPr>
                        <a:t>7.1%</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2833">
                <a:tc>
                  <a:txBody>
                    <a:bodyPr/>
                    <a:lstStyle/>
                    <a:p>
                      <a:pPr algn="ctr">
                        <a:lnSpc>
                          <a:spcPct val="150000"/>
                        </a:lnSpc>
                        <a:spcAft>
                          <a:spcPts val="0"/>
                        </a:spcAft>
                        <a:tabLst>
                          <a:tab pos="2700655" algn="l"/>
                        </a:tabLst>
                      </a:pPr>
                      <a:r>
                        <a:rPr lang="zh-CN" sz="2400" b="1" kern="100">
                          <a:effectLst/>
                          <a:latin typeface="Times New Roman"/>
                          <a:cs typeface="Times New Roman"/>
                        </a:rPr>
                        <a:t>工业总产值</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cs typeface="Courier New"/>
                        </a:rPr>
                        <a:t>100%</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cs typeface="Courier New"/>
                        </a:rPr>
                        <a:t>——</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2833">
                <a:tc>
                  <a:txBody>
                    <a:bodyPr/>
                    <a:lstStyle/>
                    <a:p>
                      <a:pPr algn="ctr">
                        <a:lnSpc>
                          <a:spcPct val="150000"/>
                        </a:lnSpc>
                        <a:spcAft>
                          <a:spcPts val="0"/>
                        </a:spcAft>
                        <a:tabLst>
                          <a:tab pos="2700655" algn="l"/>
                        </a:tabLst>
                      </a:pPr>
                      <a:r>
                        <a:rPr lang="zh-CN" sz="2400" b="1" kern="100">
                          <a:effectLst/>
                          <a:latin typeface="Times New Roman"/>
                          <a:cs typeface="Times New Roman"/>
                        </a:rPr>
                        <a:t>商品零售额</a:t>
                      </a:r>
                      <a:endParaRPr lang="zh-CN" sz="2400" kern="10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dirty="0">
                          <a:effectLst/>
                          <a:latin typeface="Times New Roman"/>
                          <a:cs typeface="Courier New"/>
                        </a:rPr>
                        <a:t>95.8%</a:t>
                      </a:r>
                      <a:endParaRPr lang="zh-CN" sz="2400" kern="100" dirty="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dirty="0">
                          <a:effectLst/>
                          <a:latin typeface="Times New Roman"/>
                          <a:cs typeface="Courier New"/>
                        </a:rPr>
                        <a:t>4.2%</a:t>
                      </a:r>
                      <a:endParaRPr lang="zh-CN" sz="2400" kern="100" dirty="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399518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985430"/>
            <a:ext cx="11647294" cy="38837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dirty="0">
                <a:latin typeface="Times New Roman"/>
                <a:cs typeface="Times New Roman"/>
              </a:rPr>
              <a:t>【党的政策温暖你我】</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材料二</a:t>
            </a:r>
            <a:r>
              <a:rPr lang="zh-CN" altLang="zh-CN" sz="2400" b="1" kern="100" dirty="0">
                <a:latin typeface="Times New Roman"/>
                <a:ea typeface="楷体_GB2312"/>
                <a:cs typeface="Times New Roman"/>
              </a:rPr>
              <a:t>　</a:t>
            </a:r>
            <a:r>
              <a:rPr lang="en-US" altLang="zh-CN" sz="2400" b="1" kern="100" dirty="0">
                <a:latin typeface="Times New Roman"/>
                <a:ea typeface="楷体_GB2312"/>
                <a:cs typeface="Courier New"/>
              </a:rPr>
              <a:t>2018</a:t>
            </a:r>
            <a:r>
              <a:rPr lang="zh-CN" altLang="zh-CN" sz="2400" b="1" kern="100" dirty="0">
                <a:latin typeface="Times New Roman"/>
                <a:ea typeface="楷体_GB2312"/>
                <a:cs typeface="Times New Roman"/>
              </a:rPr>
              <a:t>年，我们迎来改革开放</a:t>
            </a:r>
            <a:r>
              <a:rPr lang="en-US" altLang="zh-CN" sz="2400" b="1" kern="100" dirty="0">
                <a:latin typeface="Times New Roman"/>
                <a:ea typeface="楷体_GB2312"/>
                <a:cs typeface="Courier New"/>
              </a:rPr>
              <a:t>40</a:t>
            </a:r>
            <a:r>
              <a:rPr lang="zh-CN" altLang="zh-CN" sz="2400" b="1" kern="100" dirty="0">
                <a:latin typeface="Times New Roman"/>
                <a:ea typeface="楷体_GB2312"/>
                <a:cs typeface="Times New Roman"/>
              </a:rPr>
              <a:t>周年。海南，因改革开放而生，因改革开放而兴。如今，海南全面融入</a:t>
            </a:r>
            <a:r>
              <a:rPr lang="en-US" altLang="zh-CN" sz="2400" b="1" kern="100" dirty="0">
                <a:latin typeface="宋体"/>
                <a:cs typeface="Times New Roman"/>
              </a:rPr>
              <a:t>“</a:t>
            </a:r>
            <a:r>
              <a:rPr lang="zh-CN" altLang="zh-CN" sz="2400" b="1" kern="100" dirty="0">
                <a:latin typeface="Times New Roman"/>
                <a:ea typeface="楷体_GB2312"/>
                <a:cs typeface="Times New Roman"/>
              </a:rPr>
              <a:t>一带一路</a:t>
            </a:r>
            <a:r>
              <a:rPr lang="en-US" altLang="zh-CN" sz="2400" b="1" kern="100" dirty="0">
                <a:latin typeface="宋体"/>
                <a:cs typeface="Times New Roman"/>
              </a:rPr>
              <a:t>”</a:t>
            </a:r>
            <a:r>
              <a:rPr lang="zh-CN" altLang="zh-CN" sz="2400" b="1" kern="100" dirty="0">
                <a:latin typeface="Times New Roman"/>
                <a:ea typeface="楷体_GB2312"/>
                <a:cs typeface="Times New Roman"/>
              </a:rPr>
              <a:t>建设，不断加强与沿线国家和地区交流合作，</a:t>
            </a:r>
            <a:r>
              <a:rPr lang="en-US" altLang="zh-CN" sz="2400" b="1" kern="100" dirty="0">
                <a:latin typeface="Times New Roman"/>
                <a:ea typeface="楷体_GB2312"/>
                <a:cs typeface="Courier New"/>
              </a:rPr>
              <a:t>2018</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4</a:t>
            </a:r>
            <a:r>
              <a:rPr lang="zh-CN" altLang="zh-CN" sz="2400" b="1" kern="100" dirty="0">
                <a:latin typeface="Times New Roman"/>
                <a:ea typeface="楷体_GB2312"/>
                <a:cs typeface="Times New Roman"/>
              </a:rPr>
              <a:t>月，党中央决定支持海南全岛建设自由贸易区。</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材料三</a:t>
            </a:r>
            <a:r>
              <a:rPr lang="zh-CN" altLang="zh-CN" sz="2400" b="1" kern="100" dirty="0">
                <a:latin typeface="Times New Roman"/>
                <a:ea typeface="楷体_GB2312"/>
                <a:cs typeface="Times New Roman"/>
              </a:rPr>
              <a:t>　</a:t>
            </a:r>
            <a:r>
              <a:rPr lang="en-US" altLang="zh-CN" sz="2400" b="1" kern="100" dirty="0">
                <a:latin typeface="Times New Roman"/>
                <a:ea typeface="楷体_GB2312"/>
                <a:cs typeface="Courier New"/>
              </a:rPr>
              <a:t>2017</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12</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4</a:t>
            </a:r>
            <a:r>
              <a:rPr lang="zh-CN" altLang="zh-CN" sz="2400" b="1" kern="100" dirty="0">
                <a:latin typeface="Times New Roman"/>
                <a:ea typeface="楷体_GB2312"/>
                <a:cs typeface="Times New Roman"/>
              </a:rPr>
              <a:t>日，当代著名诗人余光中于台湾逝世，《乡愁》是他漂泊异乡后所作的一首现代诗。诗歌表达了对故乡、对祖国恋恋不舍的一份情怀，更体现了诗人期望中华民族早日统一的美好愿望</a:t>
            </a:r>
            <a:r>
              <a:rPr lang="zh-CN" altLang="zh-CN" sz="2400" b="1" kern="100" dirty="0" smtClean="0">
                <a:latin typeface="Times New Roman"/>
                <a:ea typeface="楷体_GB2312"/>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xmlns="" val="24859917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39014" y="1172204"/>
            <a:ext cx="11531974"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smtClean="0">
                <a:latin typeface="宋体"/>
                <a:ea typeface="Times New Roman"/>
                <a:cs typeface="Courier New"/>
              </a:rPr>
              <a:t>(</a:t>
            </a:r>
            <a:r>
              <a:rPr lang="en-US" altLang="zh-CN" sz="2400" b="1" kern="100" dirty="0">
                <a:latin typeface="宋体"/>
                <a:ea typeface="Times New Roman"/>
                <a:cs typeface="Courier New"/>
              </a:rPr>
              <a:t>1)</a:t>
            </a:r>
            <a:r>
              <a:rPr lang="zh-CN" altLang="zh-CN" sz="2400" b="1" kern="100" dirty="0">
                <a:latin typeface="Times New Roman"/>
                <a:cs typeface="Times New Roman"/>
              </a:rPr>
              <a:t>根据材料一，你能分析得出什么结论？结合所学知识，概括出现图表中结论的原因是什么？</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根据材料二并结合所学知识，说明海南成为经济特区得益于什么政策？这一政策是哪次大会做出的抉择？</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根据材料三并结合所学知识，说明党和政府制定了怎样的对台基本方针来解决台湾同胞的</a:t>
            </a:r>
            <a:r>
              <a:rPr lang="en-US" altLang="zh-CN" sz="2400" b="1" kern="100" dirty="0">
                <a:latin typeface="宋体"/>
                <a:cs typeface="Times New Roman"/>
              </a:rPr>
              <a:t>“</a:t>
            </a:r>
            <a:r>
              <a:rPr lang="zh-CN" altLang="zh-CN" sz="2400" b="1" kern="100" dirty="0">
                <a:latin typeface="Times New Roman"/>
                <a:cs typeface="Times New Roman"/>
              </a:rPr>
              <a:t>乡愁</a:t>
            </a:r>
            <a:r>
              <a:rPr lang="en-US" altLang="zh-CN" sz="2400" b="1" kern="100" dirty="0">
                <a:latin typeface="宋体"/>
                <a:cs typeface="Times New Roman"/>
              </a:rPr>
              <a:t>”</a:t>
            </a:r>
            <a:r>
              <a:rPr lang="zh-CN" altLang="zh-CN" sz="2400" b="1" kern="100" dirty="0">
                <a:latin typeface="Times New Roman"/>
                <a:cs typeface="Times New Roman"/>
              </a:rPr>
              <a:t>问题？</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6124263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48630"/>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华文新魏"/>
                <a:cs typeface="Times New Roman"/>
              </a:rPr>
              <a:t>第一步　审设问</a:t>
            </a:r>
            <a:r>
              <a:rPr lang="en-US" altLang="zh-CN" sz="2400" b="1" kern="100" dirty="0">
                <a:latin typeface="Times New Roman"/>
                <a:ea typeface="华文新魏"/>
                <a:cs typeface="Courier New"/>
              </a:rPr>
              <a:t>·</a:t>
            </a:r>
            <a:r>
              <a:rPr lang="zh-CN" altLang="zh-CN" sz="2400" b="1" kern="100" dirty="0">
                <a:latin typeface="Times New Roman"/>
                <a:ea typeface="华文新魏"/>
                <a:cs typeface="Times New Roman"/>
              </a:rPr>
              <a:t>定方向</a:t>
            </a:r>
            <a:endParaRPr lang="zh-CN" altLang="zh-CN" sz="1050" kern="100" dirty="0">
              <a:effectLst/>
              <a:latin typeface="宋体"/>
              <a:cs typeface="Courier New"/>
            </a:endParaRPr>
          </a:p>
        </p:txBody>
      </p:sp>
      <p:pic>
        <p:nvPicPr>
          <p:cNvPr id="7170" name="Picture 2" descr="解题指导"/>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35260" y="570348"/>
            <a:ext cx="1848788" cy="5558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xmlns="" val="1496379291"/>
              </p:ext>
            </p:extLst>
          </p:nvPr>
        </p:nvGraphicFramePr>
        <p:xfrm>
          <a:off x="335260" y="1388991"/>
          <a:ext cx="11233443" cy="4632343"/>
        </p:xfrm>
        <a:graphic>
          <a:graphicData uri="http://schemas.openxmlformats.org/drawingml/2006/table">
            <a:tbl>
              <a:tblPr/>
              <a:tblGrid>
                <a:gridCol w="1440185"/>
                <a:gridCol w="9793258"/>
              </a:tblGrid>
              <a:tr h="514705">
                <a:tc>
                  <a:txBody>
                    <a:bodyPr/>
                    <a:lstStyle/>
                    <a:p>
                      <a:pPr algn="ctr">
                        <a:lnSpc>
                          <a:spcPct val="150000"/>
                        </a:lnSpc>
                        <a:spcAft>
                          <a:spcPts val="0"/>
                        </a:spcAft>
                        <a:tabLst>
                          <a:tab pos="2700655" algn="l"/>
                        </a:tabLst>
                      </a:pPr>
                      <a:r>
                        <a:rPr lang="zh-CN" sz="2100" b="1" kern="100" dirty="0">
                          <a:effectLst/>
                          <a:latin typeface="Times New Roman"/>
                          <a:cs typeface="Times New Roman"/>
                        </a:rPr>
                        <a:t>审读关键</a:t>
                      </a:r>
                      <a:endParaRPr lang="zh-CN" sz="2100" kern="10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100" b="1" kern="100">
                          <a:effectLst/>
                          <a:latin typeface="Times New Roman"/>
                          <a:cs typeface="Times New Roman"/>
                        </a:rPr>
                        <a:t>审读通则</a:t>
                      </a:r>
                      <a:endParaRPr lang="zh-CN" sz="2100" kern="10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4114">
                <a:tc>
                  <a:txBody>
                    <a:bodyPr/>
                    <a:lstStyle/>
                    <a:p>
                      <a:pPr algn="ctr">
                        <a:lnSpc>
                          <a:spcPct val="150000"/>
                        </a:lnSpc>
                        <a:spcAft>
                          <a:spcPts val="0"/>
                        </a:spcAft>
                        <a:tabLst>
                          <a:tab pos="2700655" algn="l"/>
                        </a:tabLst>
                      </a:pPr>
                      <a:r>
                        <a:rPr lang="zh-CN" sz="2100" b="1" kern="100">
                          <a:effectLst/>
                          <a:latin typeface="Times New Roman"/>
                          <a:cs typeface="Times New Roman"/>
                        </a:rPr>
                        <a:t>引导词</a:t>
                      </a:r>
                      <a:endParaRPr lang="zh-CN" sz="2100" kern="10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100" b="1" kern="100" dirty="0">
                          <a:effectLst/>
                          <a:latin typeface="Times New Roman"/>
                          <a:cs typeface="Times New Roman"/>
                        </a:rPr>
                        <a:t>第</a:t>
                      </a:r>
                      <a:r>
                        <a:rPr lang="en-US" sz="2100" b="1" kern="100" dirty="0">
                          <a:effectLst/>
                          <a:latin typeface="Times New Roman"/>
                          <a:cs typeface="Courier New"/>
                        </a:rPr>
                        <a:t>(1)</a:t>
                      </a:r>
                      <a:r>
                        <a:rPr lang="zh-CN" sz="2100" b="1" kern="100" dirty="0">
                          <a:effectLst/>
                          <a:latin typeface="Times New Roman"/>
                          <a:cs typeface="Times New Roman"/>
                        </a:rPr>
                        <a:t>问，第一小问，</a:t>
                      </a:r>
                      <a:r>
                        <a:rPr lang="en-US" sz="2100" b="1" kern="100" dirty="0">
                          <a:effectLst/>
                          <a:latin typeface="宋体"/>
                          <a:cs typeface="Times New Roman"/>
                        </a:rPr>
                        <a:t>“</a:t>
                      </a:r>
                      <a:r>
                        <a:rPr lang="zh-CN" sz="2100" b="1" u="wavy" kern="100" dirty="0">
                          <a:effectLst/>
                          <a:latin typeface="Times New Roman"/>
                          <a:ea typeface="黑体"/>
                          <a:cs typeface="Times New Roman"/>
                        </a:rPr>
                        <a:t>根据材料</a:t>
                      </a:r>
                      <a:r>
                        <a:rPr lang="en-US" sz="2100" b="1" kern="100" dirty="0">
                          <a:effectLst/>
                          <a:latin typeface="宋体"/>
                          <a:cs typeface="Times New Roman"/>
                        </a:rPr>
                        <a:t>”</a:t>
                      </a:r>
                      <a:r>
                        <a:rPr lang="zh-CN" sz="2100" b="1" kern="100" dirty="0">
                          <a:effectLst/>
                          <a:latin typeface="Times New Roman"/>
                          <a:cs typeface="Times New Roman"/>
                        </a:rPr>
                        <a:t>说明答案来自材料信息；第二小问，</a:t>
                      </a:r>
                      <a:r>
                        <a:rPr lang="en-US" sz="2100" b="1" kern="100" dirty="0">
                          <a:effectLst/>
                          <a:latin typeface="宋体"/>
                          <a:cs typeface="Times New Roman"/>
                        </a:rPr>
                        <a:t>“</a:t>
                      </a:r>
                      <a:r>
                        <a:rPr lang="zh-CN" sz="2100" b="1" u="wavy" kern="100" dirty="0">
                          <a:effectLst/>
                          <a:latin typeface="Times New Roman"/>
                          <a:ea typeface="黑体"/>
                          <a:cs typeface="Times New Roman"/>
                        </a:rPr>
                        <a:t>结合所学知识</a:t>
                      </a:r>
                      <a:r>
                        <a:rPr lang="en-US" sz="2100" b="1" kern="100" dirty="0">
                          <a:effectLst/>
                          <a:latin typeface="宋体"/>
                          <a:cs typeface="Times New Roman"/>
                        </a:rPr>
                        <a:t>”</a:t>
                      </a:r>
                      <a:r>
                        <a:rPr lang="zh-CN" sz="2100" b="1" kern="100" dirty="0">
                          <a:effectLst/>
                          <a:latin typeface="Times New Roman"/>
                          <a:cs typeface="Times New Roman"/>
                        </a:rPr>
                        <a:t>说明答案来自教材基础知识。第</a:t>
                      </a:r>
                      <a:r>
                        <a:rPr lang="en-US" sz="2100" b="1" kern="100" dirty="0">
                          <a:effectLst/>
                          <a:latin typeface="Times New Roman"/>
                          <a:cs typeface="Courier New"/>
                        </a:rPr>
                        <a:t>(2)(3)</a:t>
                      </a:r>
                      <a:r>
                        <a:rPr lang="zh-CN" sz="2100" b="1" kern="100" dirty="0">
                          <a:effectLst/>
                          <a:latin typeface="Times New Roman"/>
                          <a:cs typeface="Times New Roman"/>
                        </a:rPr>
                        <a:t>问，</a:t>
                      </a:r>
                      <a:r>
                        <a:rPr lang="en-US" sz="2100" b="1" u="wavy" kern="100" dirty="0">
                          <a:effectLst/>
                          <a:latin typeface="宋体"/>
                          <a:cs typeface="Times New Roman"/>
                        </a:rPr>
                        <a:t>“</a:t>
                      </a:r>
                      <a:r>
                        <a:rPr lang="zh-CN" sz="2100" b="1" u="wavy" kern="100" dirty="0">
                          <a:effectLst/>
                          <a:latin typeface="Times New Roman"/>
                          <a:ea typeface="黑体"/>
                          <a:cs typeface="Times New Roman"/>
                        </a:rPr>
                        <a:t>根据材料并结合所学知识</a:t>
                      </a:r>
                      <a:r>
                        <a:rPr lang="en-US" sz="2100" b="1" u="wavy" kern="100" dirty="0">
                          <a:effectLst/>
                          <a:latin typeface="宋体"/>
                          <a:cs typeface="Times New Roman"/>
                        </a:rPr>
                        <a:t>”</a:t>
                      </a:r>
                      <a:r>
                        <a:rPr lang="zh-CN" sz="2100" b="1" kern="100" dirty="0">
                          <a:effectLst/>
                          <a:latin typeface="Times New Roman"/>
                          <a:cs typeface="Times New Roman"/>
                        </a:rPr>
                        <a:t>说明答案来源于材料和教材。</a:t>
                      </a:r>
                      <a:endParaRPr lang="zh-CN" sz="2100" kern="10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2057">
                <a:tc>
                  <a:txBody>
                    <a:bodyPr/>
                    <a:lstStyle/>
                    <a:p>
                      <a:pPr algn="ctr">
                        <a:lnSpc>
                          <a:spcPct val="150000"/>
                        </a:lnSpc>
                        <a:spcAft>
                          <a:spcPts val="0"/>
                        </a:spcAft>
                        <a:tabLst>
                          <a:tab pos="2700655" algn="l"/>
                        </a:tabLst>
                      </a:pPr>
                      <a:r>
                        <a:rPr lang="zh-CN" sz="2100" b="1" kern="100">
                          <a:effectLst/>
                          <a:latin typeface="Times New Roman"/>
                          <a:cs typeface="Times New Roman"/>
                        </a:rPr>
                        <a:t>提示词</a:t>
                      </a:r>
                      <a:endParaRPr lang="zh-CN" sz="2100" kern="10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100" b="1" kern="100" dirty="0">
                          <a:effectLst/>
                          <a:latin typeface="Times New Roman"/>
                          <a:cs typeface="Times New Roman"/>
                        </a:rPr>
                        <a:t>第</a:t>
                      </a:r>
                      <a:r>
                        <a:rPr lang="en-US" sz="2100" b="1" kern="100" dirty="0">
                          <a:effectLst/>
                          <a:latin typeface="Times New Roman"/>
                          <a:cs typeface="Courier New"/>
                        </a:rPr>
                        <a:t>(1)</a:t>
                      </a:r>
                      <a:r>
                        <a:rPr lang="zh-CN" sz="2100" b="1" kern="100" dirty="0">
                          <a:effectLst/>
                          <a:latin typeface="Times New Roman"/>
                          <a:cs typeface="Times New Roman"/>
                        </a:rPr>
                        <a:t>问，</a:t>
                      </a:r>
                      <a:r>
                        <a:rPr lang="zh-CN" sz="2100" b="1" u="wavy" kern="100" dirty="0">
                          <a:effectLst/>
                          <a:latin typeface="Times New Roman"/>
                          <a:ea typeface="黑体"/>
                          <a:cs typeface="Times New Roman"/>
                        </a:rPr>
                        <a:t>分析</a:t>
                      </a:r>
                      <a:r>
                        <a:rPr lang="en-US" sz="2100" b="1" kern="100" dirty="0">
                          <a:effectLst/>
                          <a:latin typeface="Times New Roman"/>
                          <a:cs typeface="Courier New"/>
                        </a:rPr>
                        <a:t>——</a:t>
                      </a:r>
                      <a:r>
                        <a:rPr lang="zh-CN" sz="2100" b="1" kern="100" dirty="0">
                          <a:effectLst/>
                          <a:latin typeface="Times New Roman"/>
                          <a:cs typeface="Times New Roman"/>
                        </a:rPr>
                        <a:t>简要说明；</a:t>
                      </a:r>
                      <a:r>
                        <a:rPr lang="zh-CN" sz="2100" b="1" u="wavy" kern="100" dirty="0">
                          <a:effectLst/>
                          <a:latin typeface="Times New Roman"/>
                          <a:ea typeface="黑体"/>
                          <a:cs typeface="Times New Roman"/>
                        </a:rPr>
                        <a:t>概括</a:t>
                      </a:r>
                      <a:r>
                        <a:rPr lang="en-US" sz="2100" b="1" kern="100" dirty="0">
                          <a:effectLst/>
                          <a:latin typeface="Times New Roman"/>
                          <a:cs typeface="Courier New"/>
                        </a:rPr>
                        <a:t>——</a:t>
                      </a:r>
                      <a:r>
                        <a:rPr lang="zh-CN" sz="2100" b="1" kern="100" dirty="0">
                          <a:effectLst/>
                          <a:latin typeface="Times New Roman"/>
                          <a:cs typeface="Times New Roman"/>
                        </a:rPr>
                        <a:t>扼要归纳。第</a:t>
                      </a:r>
                      <a:r>
                        <a:rPr lang="en-US" sz="2100" b="1" kern="100" dirty="0">
                          <a:effectLst/>
                          <a:latin typeface="Times New Roman"/>
                          <a:cs typeface="Courier New"/>
                        </a:rPr>
                        <a:t>(2)(3)</a:t>
                      </a:r>
                      <a:r>
                        <a:rPr lang="zh-CN" sz="2100" b="1" kern="100" dirty="0">
                          <a:effectLst/>
                          <a:latin typeface="Times New Roman"/>
                          <a:cs typeface="Times New Roman"/>
                        </a:rPr>
                        <a:t>问，</a:t>
                      </a:r>
                      <a:r>
                        <a:rPr lang="zh-CN" sz="2100" b="1" u="wavy" kern="100" dirty="0">
                          <a:effectLst/>
                          <a:latin typeface="Times New Roman"/>
                          <a:ea typeface="黑体"/>
                          <a:cs typeface="Times New Roman"/>
                        </a:rPr>
                        <a:t>说明</a:t>
                      </a:r>
                      <a:r>
                        <a:rPr lang="en-US" sz="2100" b="1" kern="100" dirty="0">
                          <a:effectLst/>
                          <a:latin typeface="Times New Roman"/>
                          <a:cs typeface="Courier New"/>
                        </a:rPr>
                        <a:t>——</a:t>
                      </a:r>
                      <a:r>
                        <a:rPr lang="zh-CN" sz="2100" b="1" kern="100" dirty="0">
                          <a:effectLst/>
                          <a:latin typeface="Times New Roman"/>
                          <a:cs typeface="Times New Roman"/>
                        </a:rPr>
                        <a:t>解释清楚。</a:t>
                      </a:r>
                      <a:endParaRPr lang="zh-CN" sz="2100" kern="10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6762">
                <a:tc>
                  <a:txBody>
                    <a:bodyPr/>
                    <a:lstStyle/>
                    <a:p>
                      <a:pPr algn="ctr">
                        <a:lnSpc>
                          <a:spcPct val="150000"/>
                        </a:lnSpc>
                        <a:spcAft>
                          <a:spcPts val="0"/>
                        </a:spcAft>
                        <a:tabLst>
                          <a:tab pos="2700655" algn="l"/>
                        </a:tabLst>
                      </a:pPr>
                      <a:r>
                        <a:rPr lang="zh-CN" sz="2100" b="1" kern="100">
                          <a:effectLst/>
                          <a:latin typeface="Times New Roman"/>
                          <a:cs typeface="Times New Roman"/>
                        </a:rPr>
                        <a:t>限制词</a:t>
                      </a:r>
                      <a:endParaRPr lang="zh-CN" sz="2100" kern="10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100" b="1" kern="100">
                          <a:effectLst/>
                          <a:latin typeface="Times New Roman"/>
                          <a:cs typeface="Times New Roman"/>
                        </a:rPr>
                        <a:t>第</a:t>
                      </a:r>
                      <a:r>
                        <a:rPr lang="en-US" sz="2100" b="1" kern="100">
                          <a:effectLst/>
                          <a:latin typeface="Times New Roman"/>
                          <a:cs typeface="Courier New"/>
                        </a:rPr>
                        <a:t>(1)</a:t>
                      </a:r>
                      <a:r>
                        <a:rPr lang="zh-CN" sz="2100" b="1" kern="100">
                          <a:effectLst/>
                          <a:latin typeface="Times New Roman"/>
                          <a:cs typeface="Times New Roman"/>
                        </a:rPr>
                        <a:t>问，时空限定</a:t>
                      </a:r>
                      <a:r>
                        <a:rPr lang="en-US" sz="2100" b="1" kern="100">
                          <a:effectLst/>
                          <a:latin typeface="Times New Roman"/>
                          <a:cs typeface="Courier New"/>
                        </a:rPr>
                        <a:t>——</a:t>
                      </a:r>
                      <a:r>
                        <a:rPr lang="en-US" sz="2100" b="1" u="wavy" kern="100">
                          <a:effectLst/>
                          <a:latin typeface="Times New Roman"/>
                          <a:ea typeface="黑体"/>
                          <a:cs typeface="Courier New"/>
                        </a:rPr>
                        <a:t>1956</a:t>
                      </a:r>
                      <a:r>
                        <a:rPr lang="zh-CN" sz="2100" b="1" u="wavy" kern="100">
                          <a:effectLst/>
                          <a:latin typeface="Times New Roman"/>
                          <a:ea typeface="黑体"/>
                          <a:cs typeface="Times New Roman"/>
                        </a:rPr>
                        <a:t>年</a:t>
                      </a:r>
                      <a:r>
                        <a:rPr lang="zh-CN" sz="2100" b="1" kern="100">
                          <a:effectLst/>
                          <a:latin typeface="Times New Roman"/>
                          <a:cs typeface="Times New Roman"/>
                        </a:rPr>
                        <a:t>；内容限定</a:t>
                      </a:r>
                      <a:r>
                        <a:rPr lang="en-US" sz="2100" b="1" kern="100">
                          <a:effectLst/>
                          <a:latin typeface="Times New Roman"/>
                          <a:cs typeface="Courier New"/>
                        </a:rPr>
                        <a:t>——</a:t>
                      </a:r>
                      <a:r>
                        <a:rPr lang="zh-CN" sz="2100" b="1" u="wavy" kern="100">
                          <a:effectLst/>
                          <a:latin typeface="Times New Roman"/>
                          <a:ea typeface="黑体"/>
                          <a:cs typeface="Times New Roman"/>
                        </a:rPr>
                        <a:t>国民经济中公私经济成分</a:t>
                      </a:r>
                      <a:r>
                        <a:rPr lang="zh-CN" sz="2100" b="1" kern="100">
                          <a:effectLst/>
                          <a:latin typeface="Times New Roman"/>
                          <a:cs typeface="Times New Roman"/>
                        </a:rPr>
                        <a:t>。第</a:t>
                      </a:r>
                      <a:r>
                        <a:rPr lang="en-US" sz="2100" b="1" kern="100">
                          <a:effectLst/>
                          <a:latin typeface="Times New Roman"/>
                          <a:cs typeface="Courier New"/>
                        </a:rPr>
                        <a:t>(2)</a:t>
                      </a:r>
                      <a:r>
                        <a:rPr lang="zh-CN" sz="2100" b="1" kern="100">
                          <a:effectLst/>
                          <a:latin typeface="Times New Roman"/>
                          <a:cs typeface="Times New Roman"/>
                        </a:rPr>
                        <a:t>问，内容限定</a:t>
                      </a:r>
                      <a:r>
                        <a:rPr lang="en-US" sz="2100" b="1" kern="100">
                          <a:effectLst/>
                          <a:latin typeface="Times New Roman"/>
                          <a:cs typeface="Courier New"/>
                        </a:rPr>
                        <a:t>——</a:t>
                      </a:r>
                      <a:r>
                        <a:rPr lang="zh-CN" sz="2100" b="1" u="wavy" kern="100">
                          <a:effectLst/>
                          <a:latin typeface="Times New Roman"/>
                          <a:ea typeface="黑体"/>
                          <a:cs typeface="Times New Roman"/>
                        </a:rPr>
                        <a:t>海南成为特区</a:t>
                      </a:r>
                      <a:r>
                        <a:rPr lang="zh-CN" sz="2100" b="1" kern="100">
                          <a:effectLst/>
                          <a:latin typeface="Times New Roman"/>
                          <a:cs typeface="Times New Roman"/>
                        </a:rPr>
                        <a:t>。第</a:t>
                      </a:r>
                      <a:r>
                        <a:rPr lang="en-US" sz="2100" b="1" kern="100">
                          <a:effectLst/>
                          <a:latin typeface="Times New Roman"/>
                          <a:cs typeface="Courier New"/>
                        </a:rPr>
                        <a:t>(3)</a:t>
                      </a:r>
                      <a:r>
                        <a:rPr lang="zh-CN" sz="2100" b="1" kern="100">
                          <a:effectLst/>
                          <a:latin typeface="Times New Roman"/>
                          <a:cs typeface="Times New Roman"/>
                        </a:rPr>
                        <a:t>问，内容限定</a:t>
                      </a:r>
                      <a:r>
                        <a:rPr lang="en-US" sz="2100" b="1" kern="100">
                          <a:effectLst/>
                          <a:latin typeface="Times New Roman"/>
                          <a:cs typeface="Courier New"/>
                        </a:rPr>
                        <a:t>——</a:t>
                      </a:r>
                      <a:r>
                        <a:rPr lang="zh-CN" sz="2100" b="1" u="wavy" kern="100">
                          <a:effectLst/>
                          <a:latin typeface="Times New Roman"/>
                          <a:ea typeface="黑体"/>
                          <a:cs typeface="Times New Roman"/>
                        </a:rPr>
                        <a:t>解决台湾同胞的</a:t>
                      </a:r>
                      <a:r>
                        <a:rPr lang="en-US" sz="2100" b="1" u="wavy" kern="100">
                          <a:effectLst/>
                          <a:latin typeface="宋体"/>
                          <a:cs typeface="Times New Roman"/>
                        </a:rPr>
                        <a:t>“</a:t>
                      </a:r>
                      <a:r>
                        <a:rPr lang="zh-CN" sz="2100" b="1" u="wavy" kern="100">
                          <a:effectLst/>
                          <a:latin typeface="Times New Roman"/>
                          <a:ea typeface="黑体"/>
                          <a:cs typeface="Times New Roman"/>
                        </a:rPr>
                        <a:t>乡愁</a:t>
                      </a:r>
                      <a:r>
                        <a:rPr lang="en-US" sz="2100" b="1" u="wavy" kern="100">
                          <a:effectLst/>
                          <a:latin typeface="宋体"/>
                          <a:cs typeface="Times New Roman"/>
                        </a:rPr>
                        <a:t>”</a:t>
                      </a:r>
                      <a:r>
                        <a:rPr lang="zh-CN" sz="2100" b="1" kern="100">
                          <a:effectLst/>
                          <a:latin typeface="Times New Roman"/>
                          <a:cs typeface="Times New Roman"/>
                        </a:rPr>
                        <a:t>。</a:t>
                      </a:r>
                      <a:endParaRPr lang="zh-CN" sz="2100" kern="10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705">
                <a:tc>
                  <a:txBody>
                    <a:bodyPr/>
                    <a:lstStyle/>
                    <a:p>
                      <a:pPr algn="ctr">
                        <a:lnSpc>
                          <a:spcPct val="150000"/>
                        </a:lnSpc>
                        <a:spcAft>
                          <a:spcPts val="0"/>
                        </a:spcAft>
                        <a:tabLst>
                          <a:tab pos="2700655" algn="l"/>
                        </a:tabLst>
                      </a:pPr>
                      <a:r>
                        <a:rPr lang="zh-CN" sz="2100" b="1" kern="100">
                          <a:effectLst/>
                          <a:latin typeface="Times New Roman"/>
                          <a:cs typeface="Times New Roman"/>
                        </a:rPr>
                        <a:t>核心词</a:t>
                      </a:r>
                      <a:endParaRPr lang="zh-CN" sz="2100" kern="10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100" b="1" kern="100" dirty="0">
                          <a:effectLst/>
                          <a:latin typeface="Times New Roman"/>
                          <a:cs typeface="Times New Roman"/>
                        </a:rPr>
                        <a:t>第</a:t>
                      </a:r>
                      <a:r>
                        <a:rPr lang="en-US" sz="2100" b="1" kern="100" dirty="0">
                          <a:effectLst/>
                          <a:latin typeface="Times New Roman"/>
                          <a:cs typeface="Courier New"/>
                        </a:rPr>
                        <a:t>(1)</a:t>
                      </a:r>
                      <a:r>
                        <a:rPr lang="zh-CN" sz="2100" b="1" kern="100" dirty="0">
                          <a:effectLst/>
                          <a:latin typeface="Times New Roman"/>
                          <a:cs typeface="Times New Roman"/>
                        </a:rPr>
                        <a:t>问，</a:t>
                      </a:r>
                      <a:r>
                        <a:rPr lang="zh-CN" sz="2100" b="1" u="wavy" kern="100" dirty="0">
                          <a:effectLst/>
                          <a:latin typeface="Times New Roman"/>
                          <a:ea typeface="黑体"/>
                          <a:cs typeface="Times New Roman"/>
                        </a:rPr>
                        <a:t>结论和原因</a:t>
                      </a:r>
                      <a:r>
                        <a:rPr lang="zh-CN" sz="2100" b="1" kern="100" dirty="0">
                          <a:effectLst/>
                          <a:latin typeface="Times New Roman"/>
                          <a:cs typeface="Times New Roman"/>
                        </a:rPr>
                        <a:t>；第</a:t>
                      </a:r>
                      <a:r>
                        <a:rPr lang="en-US" sz="2100" b="1" kern="100" dirty="0">
                          <a:effectLst/>
                          <a:latin typeface="Times New Roman"/>
                          <a:cs typeface="Courier New"/>
                        </a:rPr>
                        <a:t>(2)</a:t>
                      </a:r>
                      <a:r>
                        <a:rPr lang="zh-CN" sz="2100" b="1" kern="100" dirty="0">
                          <a:effectLst/>
                          <a:latin typeface="Times New Roman"/>
                          <a:cs typeface="Times New Roman"/>
                        </a:rPr>
                        <a:t>问，</a:t>
                      </a:r>
                      <a:r>
                        <a:rPr lang="zh-CN" sz="2100" b="1" u="wavy" kern="100" dirty="0">
                          <a:effectLst/>
                          <a:latin typeface="Times New Roman"/>
                          <a:ea typeface="黑体"/>
                          <a:cs typeface="Times New Roman"/>
                        </a:rPr>
                        <a:t>政策与会议</a:t>
                      </a:r>
                      <a:r>
                        <a:rPr lang="zh-CN" sz="2100" b="1" kern="100" dirty="0">
                          <a:effectLst/>
                          <a:latin typeface="Times New Roman"/>
                          <a:cs typeface="Times New Roman"/>
                        </a:rPr>
                        <a:t>；第</a:t>
                      </a:r>
                      <a:r>
                        <a:rPr lang="en-US" sz="2100" b="1" kern="100" dirty="0">
                          <a:effectLst/>
                          <a:latin typeface="Times New Roman"/>
                          <a:cs typeface="Courier New"/>
                        </a:rPr>
                        <a:t>(3)</a:t>
                      </a:r>
                      <a:r>
                        <a:rPr lang="zh-CN" sz="2100" b="1" kern="100" dirty="0">
                          <a:effectLst/>
                          <a:latin typeface="Times New Roman"/>
                          <a:cs typeface="Times New Roman"/>
                        </a:rPr>
                        <a:t>问，</a:t>
                      </a:r>
                      <a:r>
                        <a:rPr lang="zh-CN" sz="2100" b="1" u="wavy" kern="100" dirty="0">
                          <a:effectLst/>
                          <a:latin typeface="Times New Roman"/>
                          <a:ea typeface="黑体"/>
                          <a:cs typeface="Times New Roman"/>
                        </a:rPr>
                        <a:t>基本方针</a:t>
                      </a:r>
                      <a:r>
                        <a:rPr lang="zh-CN" sz="2100" b="1" kern="100" dirty="0">
                          <a:effectLst/>
                          <a:latin typeface="Times New Roman"/>
                          <a:cs typeface="Times New Roman"/>
                        </a:rPr>
                        <a:t>。</a:t>
                      </a:r>
                      <a:endParaRPr lang="zh-CN" sz="2100" kern="10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6762373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712"/>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华文新魏"/>
                <a:cs typeface="Times New Roman"/>
              </a:rPr>
              <a:t>第二步　读材料</a:t>
            </a:r>
            <a:r>
              <a:rPr lang="en-US" altLang="zh-CN" sz="2400" b="1" kern="100" dirty="0">
                <a:latin typeface="Times New Roman"/>
                <a:ea typeface="华文新魏"/>
                <a:cs typeface="Courier New"/>
              </a:rPr>
              <a:t>·</a:t>
            </a:r>
            <a:r>
              <a:rPr lang="zh-CN" altLang="zh-CN" sz="2400" b="1" kern="100" dirty="0">
                <a:latin typeface="Times New Roman"/>
                <a:ea typeface="华文新魏"/>
                <a:cs typeface="Times New Roman"/>
              </a:rPr>
              <a:t>提信息</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2531474735"/>
              </p:ext>
            </p:extLst>
          </p:nvPr>
        </p:nvGraphicFramePr>
        <p:xfrm>
          <a:off x="335260" y="1700778"/>
          <a:ext cx="11233443" cy="4412778"/>
        </p:xfrm>
        <a:graphic>
          <a:graphicData uri="http://schemas.openxmlformats.org/drawingml/2006/table">
            <a:tbl>
              <a:tblPr/>
              <a:tblGrid>
                <a:gridCol w="11233443"/>
              </a:tblGrid>
              <a:tr h="4412778">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问，依据</a:t>
                      </a:r>
                      <a:r>
                        <a:rPr lang="en-US" sz="2400" b="1" kern="100" dirty="0">
                          <a:effectLst/>
                          <a:latin typeface="宋体"/>
                          <a:cs typeface="Times New Roman"/>
                        </a:rPr>
                        <a:t>“</a:t>
                      </a:r>
                      <a:r>
                        <a:rPr lang="en-US" sz="2400" b="1" kern="100" dirty="0">
                          <a:effectLst/>
                          <a:latin typeface="Times New Roman"/>
                          <a:cs typeface="Courier New"/>
                        </a:rPr>
                        <a:t>1956</a:t>
                      </a:r>
                      <a:r>
                        <a:rPr lang="zh-CN" sz="2400" b="1" kern="100" dirty="0">
                          <a:effectLst/>
                          <a:latin typeface="Times New Roman"/>
                          <a:cs typeface="Times New Roman"/>
                        </a:rPr>
                        <a:t>年国民经济中公私经济成分比较表</a:t>
                      </a:r>
                      <a:r>
                        <a:rPr lang="en-US" sz="2400" b="1" kern="100" dirty="0">
                          <a:effectLst/>
                          <a:latin typeface="宋体"/>
                          <a:cs typeface="Times New Roman"/>
                        </a:rPr>
                        <a:t>”</a:t>
                      </a:r>
                      <a:r>
                        <a:rPr lang="zh-CN" sz="2400" b="1" kern="100" dirty="0">
                          <a:effectLst/>
                          <a:latin typeface="Times New Roman"/>
                          <a:cs typeface="Times New Roman"/>
                        </a:rPr>
                        <a:t>可知，表中社会主义公有制经济占主导地位，私有制经济比例很小，两种所有制经济百分比的出现与三大改造有关。</a:t>
                      </a:r>
                      <a:endParaRPr lang="zh-CN" sz="2400" kern="100" dirty="0">
                        <a:effectLst/>
                        <a:latin typeface="宋体"/>
                        <a:cs typeface="Courier New"/>
                      </a:endParaRPr>
                    </a:p>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(2)</a:t>
                      </a:r>
                      <a:r>
                        <a:rPr lang="zh-CN" sz="2400" b="1" kern="100" dirty="0">
                          <a:effectLst/>
                          <a:latin typeface="Times New Roman"/>
                          <a:cs typeface="Times New Roman"/>
                        </a:rPr>
                        <a:t>问，依据材料二</a:t>
                      </a:r>
                      <a:r>
                        <a:rPr lang="en-US" sz="2400" b="1" kern="100" dirty="0">
                          <a:effectLst/>
                          <a:latin typeface="宋体"/>
                          <a:cs typeface="Times New Roman"/>
                        </a:rPr>
                        <a:t>“</a:t>
                      </a:r>
                      <a:r>
                        <a:rPr lang="zh-CN" sz="2400" b="1" kern="100" dirty="0">
                          <a:effectLst/>
                          <a:latin typeface="Times New Roman"/>
                          <a:cs typeface="Times New Roman"/>
                        </a:rPr>
                        <a:t>海南，因改革开放而生，因改革开放而兴。</a:t>
                      </a:r>
                      <a:r>
                        <a:rPr lang="en-US" sz="2400" b="1" kern="100" dirty="0">
                          <a:effectLst/>
                          <a:latin typeface="宋体"/>
                          <a:cs typeface="Times New Roman"/>
                        </a:rPr>
                        <a:t>”</a:t>
                      </a:r>
                      <a:r>
                        <a:rPr lang="zh-CN" sz="2400" b="1" kern="100" dirty="0">
                          <a:effectLst/>
                          <a:latin typeface="Times New Roman"/>
                          <a:cs typeface="Times New Roman"/>
                        </a:rPr>
                        <a:t>由此可知，海南成为经济特区是因为改革开放政策。这与中共十一届三中全会有关。</a:t>
                      </a:r>
                      <a:endParaRPr lang="zh-CN" sz="2400" kern="100" dirty="0">
                        <a:effectLst/>
                        <a:latin typeface="宋体"/>
                        <a:cs typeface="Courier New"/>
                      </a:endParaRPr>
                    </a:p>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(3)</a:t>
                      </a:r>
                      <a:r>
                        <a:rPr lang="zh-CN" sz="2400" b="1" kern="100" dirty="0">
                          <a:effectLst/>
                          <a:latin typeface="Times New Roman"/>
                          <a:cs typeface="Times New Roman"/>
                        </a:rPr>
                        <a:t>问，根据材料</a:t>
                      </a:r>
                      <a:r>
                        <a:rPr lang="en-US" sz="2400" b="1" kern="100" dirty="0">
                          <a:effectLst/>
                          <a:latin typeface="宋体"/>
                          <a:cs typeface="Times New Roman"/>
                        </a:rPr>
                        <a:t>“</a:t>
                      </a:r>
                      <a:r>
                        <a:rPr lang="zh-CN" sz="2400" b="1" kern="100" dirty="0">
                          <a:effectLst/>
                          <a:latin typeface="Times New Roman"/>
                          <a:cs typeface="Times New Roman"/>
                        </a:rPr>
                        <a:t>于台湾逝世</a:t>
                      </a:r>
                      <a:r>
                        <a:rPr lang="en-US" sz="2400" b="1" kern="100" dirty="0">
                          <a:effectLst/>
                          <a:latin typeface="宋体"/>
                          <a:cs typeface="Times New Roman"/>
                        </a:rPr>
                        <a:t>”“</a:t>
                      </a:r>
                      <a:r>
                        <a:rPr lang="zh-CN" sz="2400" b="1" kern="100" dirty="0">
                          <a:effectLst/>
                          <a:latin typeface="Times New Roman"/>
                          <a:cs typeface="Times New Roman"/>
                        </a:rPr>
                        <a:t>《乡愁》</a:t>
                      </a:r>
                      <a:r>
                        <a:rPr lang="en-US" sz="2400" b="1" kern="100" dirty="0">
                          <a:effectLst/>
                          <a:latin typeface="宋体"/>
                          <a:cs typeface="Times New Roman"/>
                        </a:rPr>
                        <a:t>”“</a:t>
                      </a:r>
                      <a:r>
                        <a:rPr lang="zh-CN" sz="2400" b="1" kern="100" dirty="0">
                          <a:effectLst/>
                          <a:latin typeface="Times New Roman"/>
                          <a:cs typeface="Times New Roman"/>
                        </a:rPr>
                        <a:t>期望中华民族早日统一</a:t>
                      </a:r>
                      <a:r>
                        <a:rPr lang="en-US" sz="2400" b="1" kern="100" dirty="0">
                          <a:effectLst/>
                          <a:latin typeface="宋体"/>
                          <a:cs typeface="Times New Roman"/>
                        </a:rPr>
                        <a:t>”</a:t>
                      </a:r>
                      <a:r>
                        <a:rPr lang="zh-CN" sz="2400" b="1" kern="100" dirty="0">
                          <a:effectLst/>
                          <a:latin typeface="Times New Roman"/>
                          <a:cs typeface="Times New Roman"/>
                        </a:rPr>
                        <a:t>可知，材料强调祖国统一问题。</a:t>
                      </a:r>
                      <a:r>
                        <a:rPr lang="zh-CN" sz="2400" b="1" kern="100" dirty="0">
                          <a:effectLst/>
                          <a:latin typeface="宋体"/>
                          <a:cs typeface="Times New Roman"/>
                        </a:rPr>
                        <a:t>“</a:t>
                      </a:r>
                      <a:r>
                        <a:rPr lang="zh-CN" sz="2400" b="1" kern="100" dirty="0">
                          <a:effectLst/>
                          <a:latin typeface="Times New Roman"/>
                          <a:cs typeface="Times New Roman"/>
                        </a:rPr>
                        <a:t>和平统一、一国两制</a:t>
                      </a:r>
                      <a:r>
                        <a:rPr lang="zh-CN" sz="2400" b="1" kern="100" dirty="0">
                          <a:effectLst/>
                          <a:latin typeface="宋体"/>
                          <a:cs typeface="Times New Roman"/>
                        </a:rPr>
                        <a:t>”</a:t>
                      </a:r>
                      <a:r>
                        <a:rPr lang="zh-CN" sz="2400" b="1" kern="100" dirty="0">
                          <a:effectLst/>
                          <a:latin typeface="Times New Roman"/>
                          <a:cs typeface="Times New Roman"/>
                        </a:rPr>
                        <a:t>是完成祖国统一大业的基本方针。</a:t>
                      </a:r>
                      <a:endParaRPr lang="zh-CN" sz="2400" kern="10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4658297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712"/>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1170305" algn="l"/>
                <a:tab pos="2340610" algn="l"/>
              </a:tabLst>
            </a:pPr>
            <a:r>
              <a:rPr lang="zh-CN" altLang="zh-CN" sz="2400" b="1" kern="100">
                <a:latin typeface="Times New Roman"/>
                <a:ea typeface="华文新魏"/>
                <a:cs typeface="Times New Roman"/>
              </a:rPr>
              <a:t>第三步　列要点</a:t>
            </a:r>
            <a:r>
              <a:rPr lang="en-US" altLang="zh-CN" sz="2400" b="1" kern="100" dirty="0">
                <a:latin typeface="Times New Roman"/>
                <a:ea typeface="华文新魏"/>
              </a:rPr>
              <a:t>·</a:t>
            </a:r>
            <a:r>
              <a:rPr lang="zh-CN" altLang="zh-CN" sz="2400" b="1" kern="100" dirty="0">
                <a:latin typeface="Times New Roman"/>
                <a:ea typeface="华文新魏"/>
                <a:cs typeface="Times New Roman"/>
              </a:rPr>
              <a:t>组答案</a:t>
            </a:r>
            <a:endParaRPr lang="zh-CN" altLang="zh-CN" sz="1050" b="1"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2225528943"/>
              </p:ext>
            </p:extLst>
          </p:nvPr>
        </p:nvGraphicFramePr>
        <p:xfrm>
          <a:off x="1487408" y="1987451"/>
          <a:ext cx="9217184" cy="2017623"/>
        </p:xfrm>
        <a:graphic>
          <a:graphicData uri="http://schemas.openxmlformats.org/drawingml/2006/table">
            <a:tbl>
              <a:tblPr/>
              <a:tblGrid>
                <a:gridCol w="9217184"/>
              </a:tblGrid>
              <a:tr h="2017623">
                <a:tc>
                  <a:txBody>
                    <a:bodyPr/>
                    <a:lstStyle/>
                    <a:p>
                      <a:pPr algn="l">
                        <a:lnSpc>
                          <a:spcPct val="150000"/>
                        </a:lnSpc>
                        <a:spcAft>
                          <a:spcPts val="0"/>
                        </a:spcAft>
                        <a:tabLst>
                          <a:tab pos="2700655" algn="l"/>
                        </a:tabLst>
                      </a:pPr>
                      <a:r>
                        <a:rPr lang="en-US" sz="2400" b="1" kern="100" dirty="0">
                          <a:effectLst/>
                          <a:latin typeface="Times New Roman"/>
                          <a:cs typeface="Courier New"/>
                        </a:rPr>
                        <a:t>(1)</a:t>
                      </a:r>
                      <a:r>
                        <a:rPr lang="zh-CN" sz="2400" b="1" kern="100" dirty="0">
                          <a:effectLst/>
                          <a:latin typeface="Times New Roman"/>
                          <a:cs typeface="Times New Roman"/>
                        </a:rPr>
                        <a:t>社会主义公有制经济占据了主导地位；社会主义三大改造的完成。</a:t>
                      </a:r>
                      <a:endParaRPr lang="zh-CN" sz="2400" kern="100" dirty="0">
                        <a:effectLst/>
                        <a:latin typeface="宋体"/>
                        <a:cs typeface="Courier New"/>
                      </a:endParaRPr>
                    </a:p>
                    <a:p>
                      <a:pPr algn="l">
                        <a:lnSpc>
                          <a:spcPct val="150000"/>
                        </a:lnSpc>
                        <a:spcAft>
                          <a:spcPts val="0"/>
                        </a:spcAft>
                        <a:tabLst>
                          <a:tab pos="2700655" algn="l"/>
                        </a:tabLst>
                      </a:pPr>
                      <a:r>
                        <a:rPr lang="en-US" sz="2400" b="1" kern="100" dirty="0">
                          <a:effectLst/>
                          <a:latin typeface="Times New Roman"/>
                          <a:cs typeface="Courier New"/>
                        </a:rPr>
                        <a:t>(2)</a:t>
                      </a:r>
                      <a:r>
                        <a:rPr lang="zh-CN" sz="2400" b="1" kern="100" dirty="0">
                          <a:effectLst/>
                          <a:latin typeface="Times New Roman"/>
                          <a:cs typeface="Times New Roman"/>
                        </a:rPr>
                        <a:t>改革开放政策；中共十一届三中全会。</a:t>
                      </a:r>
                      <a:endParaRPr lang="zh-CN" sz="2400" kern="100" dirty="0">
                        <a:effectLst/>
                        <a:latin typeface="宋体"/>
                        <a:cs typeface="Courier New"/>
                      </a:endParaRPr>
                    </a:p>
                    <a:p>
                      <a:pPr algn="l">
                        <a:lnSpc>
                          <a:spcPct val="150000"/>
                        </a:lnSpc>
                        <a:spcAft>
                          <a:spcPts val="0"/>
                        </a:spcAft>
                        <a:tabLst>
                          <a:tab pos="2700655" algn="l"/>
                        </a:tabLst>
                      </a:pPr>
                      <a:r>
                        <a:rPr lang="en-US" sz="2400" b="1" kern="100" dirty="0">
                          <a:effectLst/>
                          <a:latin typeface="Times New Roman"/>
                          <a:cs typeface="Courier New"/>
                        </a:rPr>
                        <a:t>(3)</a:t>
                      </a:r>
                      <a:r>
                        <a:rPr lang="en-US" sz="2400" b="1" kern="100" dirty="0">
                          <a:effectLst/>
                          <a:latin typeface="宋体"/>
                          <a:cs typeface="Times New Roman"/>
                        </a:rPr>
                        <a:t>“</a:t>
                      </a:r>
                      <a:r>
                        <a:rPr lang="zh-CN" sz="2400" b="1" kern="100" dirty="0">
                          <a:effectLst/>
                          <a:latin typeface="Times New Roman"/>
                          <a:cs typeface="Times New Roman"/>
                        </a:rPr>
                        <a:t>和平统一，一国两制</a:t>
                      </a:r>
                      <a:r>
                        <a:rPr lang="en-US" sz="2400" b="1" kern="100" dirty="0">
                          <a:effectLst/>
                          <a:latin typeface="宋体"/>
                          <a:cs typeface="Times New Roman"/>
                        </a:rPr>
                        <a:t>”</a:t>
                      </a:r>
                      <a:r>
                        <a:rPr lang="zh-CN" sz="2400" b="1" kern="100" dirty="0">
                          <a:effectLst/>
                          <a:latin typeface="Times New Roman"/>
                          <a:cs typeface="Times New Roman"/>
                        </a:rPr>
                        <a:t>。</a:t>
                      </a:r>
                      <a:endParaRPr lang="zh-CN" sz="240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3890869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541</TotalTime>
  <Words>4144</Words>
  <Application>Microsoft Office PowerPoint</Application>
  <PresentationFormat>自定义</PresentationFormat>
  <Paragraphs>250</Paragraphs>
  <Slides>41</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41</vt:i4>
      </vt:variant>
    </vt:vector>
  </HeadingPairs>
  <TitlesOfParts>
    <vt:vector size="43" baseType="lpstr">
      <vt:lpstr>Office 主题</vt:lpstr>
      <vt:lpstr>文档</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syg</dc:creator>
  <cp:lastModifiedBy>Administrator</cp:lastModifiedBy>
  <cp:revision>267</cp:revision>
  <dcterms:created xsi:type="dcterms:W3CDTF">2018-01-02T04:06:00Z</dcterms:created>
  <dcterms:modified xsi:type="dcterms:W3CDTF">2019-09-01T07:37:10Z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649897</vt:lpwstr>
  </property>
  <property fmtid="{D5CDD505-2E9C-101B-9397-08002B2CF9AE}" name="NXPowerLiteSettings" pid="4">
    <vt:lpwstr>F7000400038000</vt:lpwstr>
  </property>
  <property fmtid="{D5CDD505-2E9C-101B-9397-08002B2CF9AE}" name="NXPowerLiteVersion" pid="5">
    <vt:lpwstr>D5.0.3</vt:lpwstr>
  </property>
</Properties>
</file>