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4.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5.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6.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7.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8.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9.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4" r:id="rId3"/>
    <p:sldMasterId id="2147483668" r:id="rId4"/>
    <p:sldMasterId id="2147483672" r:id="rId5"/>
    <p:sldMasterId id="2147483676" r:id="rId6"/>
    <p:sldMasterId id="2147483680" r:id="rId7"/>
    <p:sldMasterId id="2147483684" r:id="rId8"/>
    <p:sldMasterId id="2147483688" r:id="rId9"/>
    <p:sldMasterId id="2147483692" r:id="rId10"/>
  </p:sldMasterIdLst>
  <p:notesMasterIdLst>
    <p:notesMasterId r:id="rId20"/>
  </p:notesMasterIdLst>
  <p:sldIdLst>
    <p:sldId id="470" r:id="rId11"/>
    <p:sldId id="352" r:id="rId12"/>
    <p:sldId id="498" r:id="rId13"/>
    <p:sldId id="494" r:id="rId14"/>
    <p:sldId id="504" r:id="rId15"/>
    <p:sldId id="502" r:id="rId16"/>
    <p:sldId id="505" r:id="rId17"/>
    <p:sldId id="506" r:id="rId18"/>
    <p:sldId id="507" r:id="rId19"/>
  </p:sldIdLst>
  <p:sldSz cx="12190413" cy="6859588"/>
  <p:notesSz cx="6858000" cy="9144000"/>
  <p:custDataLst>
    <p:tags r:id="rId2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76767"/>
    <a:srgbClr val="3296A8"/>
    <a:srgbClr val="6D8AAB"/>
    <a:srgbClr val="31709C"/>
    <a:srgbClr val="7697B3"/>
    <a:srgbClr val="6FA094"/>
    <a:srgbClr val="94BCB4"/>
    <a:srgbClr val="59503C"/>
    <a:srgbClr val="1FBCE4"/>
    <a:srgbClr val="C026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7778" autoAdjust="0"/>
  </p:normalViewPr>
  <p:slideViewPr>
    <p:cSldViewPr snapToGrid="0" showGuides="1">
      <p:cViewPr varScale="1">
        <p:scale>
          <a:sx n="82" d="100"/>
          <a:sy n="82" d="100"/>
        </p:scale>
        <p:origin x="677" y="67"/>
      </p:cViewPr>
      <p:guideLst>
        <p:guide orient="horz" pos="2161"/>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3" Type="http://schemas.openxmlformats.org/officeDocument/2006/relationships/slideMaster" Target="slideMasters/slideMaster3.xml"/><Relationship Id="rId21" Type="http://schemas.openxmlformats.org/officeDocument/2006/relationships/tags" Target="tags/tag1.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 Target="slides/slide9.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2021/10/11</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1181032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7508837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33096119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13258461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27782197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35902668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3969853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3952842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25593656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 Id="rId4" Type="http://schemas.microsoft.com/office/2007/relationships/hdphoto" Target="../media/hdphoto1.wdp"/></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 Id="rId4" Type="http://schemas.microsoft.com/office/2007/relationships/hdphoto" Target="../media/hdphoto1.wdp"/></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 Id="rId4" Type="http://schemas.microsoft.com/office/2007/relationships/hdphoto" Target="../media/hdphoto1.wdp"/></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 Id="rId4" Type="http://schemas.microsoft.com/office/2007/relationships/hdphoto" Target="../media/hdphoto1.wdp"/></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6.xml"/><Relationship Id="rId4" Type="http://schemas.microsoft.com/office/2007/relationships/hdphoto" Target="../media/hdphoto1.wdp"/></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7.xml"/><Relationship Id="rId4" Type="http://schemas.microsoft.com/office/2007/relationships/hdphoto" Target="../media/hdphoto1.wdp"/></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8.xml"/><Relationship Id="rId4" Type="http://schemas.microsoft.com/office/2007/relationships/hdphoto" Target="../media/hdphoto1.wdp"/></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9.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9.xml"/><Relationship Id="rId4" Type="http://schemas.microsoft.com/office/2007/relationships/hdphoto" Target="../media/hdphoto1.wdp"/></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2021/10/11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2021/10/11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2021/10/11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2021/10/11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t>2021/10/11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t>2021/10/11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2021/10/11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2021/10/11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2021/10/11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2021/10/11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2021/10/11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6327981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83489971"/>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Tree>
    <p:extLst>
      <p:ext uri="{BB962C8B-B14F-4D97-AF65-F5344CB8AC3E}">
        <p14:creationId xmlns:p14="http://schemas.microsoft.com/office/powerpoint/2010/main" val="12554970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7464534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2170962210"/>
      </p:ext>
    </p:extLst>
  </p:cSld>
  <p:clrMapOvr>
    <a:masterClrMapping/>
  </p:clrMapOvr>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Tree>
    <p:extLst>
      <p:ext uri="{BB962C8B-B14F-4D97-AF65-F5344CB8AC3E}">
        <p14:creationId xmlns:p14="http://schemas.microsoft.com/office/powerpoint/2010/main" val="27181684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289329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1697907939"/>
      </p:ext>
    </p:extLst>
  </p:cSld>
  <p:clrMapOvr>
    <a:masterClrMapping/>
  </p:clrMapOvr>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Tree>
    <p:extLst>
      <p:ext uri="{BB962C8B-B14F-4D97-AF65-F5344CB8AC3E}">
        <p14:creationId xmlns:p14="http://schemas.microsoft.com/office/powerpoint/2010/main" val="22147381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03039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2945302849"/>
      </p:ext>
    </p:extLst>
  </p:cSld>
  <p:clrMapOvr>
    <a:masterClrMapping/>
  </p:clrMapOvr>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Tree>
    <p:extLst>
      <p:ext uri="{BB962C8B-B14F-4D97-AF65-F5344CB8AC3E}">
        <p14:creationId xmlns:p14="http://schemas.microsoft.com/office/powerpoint/2010/main" val="41629907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7372922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1174124145"/>
      </p:ext>
    </p:extLst>
  </p:cSld>
  <p:clrMapOvr>
    <a:masterClrMapping/>
  </p:clrMapOvr>
  <p:hf hd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Tree>
    <p:extLst>
      <p:ext uri="{BB962C8B-B14F-4D97-AF65-F5344CB8AC3E}">
        <p14:creationId xmlns:p14="http://schemas.microsoft.com/office/powerpoint/2010/main" val="21184742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469444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1502747024"/>
      </p:ext>
    </p:extLst>
  </p:cSld>
  <p:clrMapOvr>
    <a:masterClrMapping/>
  </p:clrMapOvr>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Tree>
    <p:extLst>
      <p:ext uri="{BB962C8B-B14F-4D97-AF65-F5344CB8AC3E}">
        <p14:creationId xmlns:p14="http://schemas.microsoft.com/office/powerpoint/2010/main" val="33801515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35212940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218163827"/>
      </p:ext>
    </p:extLst>
  </p:cSld>
  <p:clrMapOvr>
    <a:masterClrMapping/>
  </p:clrMapOvr>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Tree>
    <p:extLst>
      <p:ext uri="{BB962C8B-B14F-4D97-AF65-F5344CB8AC3E}">
        <p14:creationId xmlns:p14="http://schemas.microsoft.com/office/powerpoint/2010/main" val="29321362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196395071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r:embed="rId4">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3552026902"/>
      </p:ext>
    </p:extLst>
  </p:cSld>
  <p:clrMapOvr>
    <a:masterClrMapping/>
  </p:clrMapOvr>
  <p:hf hd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Tree>
    <p:extLst>
      <p:ext uri="{BB962C8B-B14F-4D97-AF65-F5344CB8AC3E}">
        <p14:creationId xmlns:p14="http://schemas.microsoft.com/office/powerpoint/2010/main" val="191592569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a:t>Click to edit Master title style</a:t>
            </a:r>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10/11/2021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10/11/2021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a:t>Click to edit Master title style</a:t>
            </a:r>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10/11/2021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10/11/2021</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10/11/2021</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10/11/2021</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10/11/2021</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10/11/2021</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10/11/2021</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10/11/2021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10/11/2021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35.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theme" Target="../theme/theme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5" Type="http://schemas.openxmlformats.org/officeDocument/2006/relationships/image" Target="../media/image1.jpg"/><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theme" Target="../theme/theme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2021/10/11</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7515703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717608757"/>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40478156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63941391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1589209868"/>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198839385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04848604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11/10/2021</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28471426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Lst>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a:t>Click to edit Master title style</a:t>
            </a:r>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10/11/2021</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43.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4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图片包含 树, 户外, 雪花, 天空&#10;&#10;已生成极高可信度的说明">
            <a:extLst>
              <a:ext uri="{FF2B5EF4-FFF2-40B4-BE49-F238E27FC236}">
                <a16:creationId xmlns:a16="http://schemas.microsoft.com/office/drawing/2014/main" id="{E3DE0D75-9894-4B3F-A12D-979C680AF8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sp>
        <p:nvSpPr>
          <p:cNvPr id="5" name="TextBox 1">
            <a:extLst>
              <a:ext uri="{FF2B5EF4-FFF2-40B4-BE49-F238E27FC236}">
                <a16:creationId xmlns:a16="http://schemas.microsoft.com/office/drawing/2014/main" id="{75DC385B-7657-4E7D-B1C0-C46B759C769E}"/>
              </a:ext>
            </a:extLst>
          </p:cNvPr>
          <p:cNvSpPr txBox="1">
            <a:spLocks noChangeArrowheads="1"/>
          </p:cNvSpPr>
          <p:nvPr/>
        </p:nvSpPr>
        <p:spPr bwMode="auto">
          <a:xfrm>
            <a:off x="3192656" y="457200"/>
            <a:ext cx="1292662" cy="5679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7200" dirty="0">
                <a:solidFill>
                  <a:srgbClr val="676767"/>
                </a:solidFill>
                <a:latin typeface="+mn-lt"/>
                <a:ea typeface="+mn-ea"/>
                <a:cs typeface="+mn-ea"/>
                <a:sym typeface="+mn-lt"/>
              </a:rPr>
              <a:t>江南逢李龟年</a:t>
            </a:r>
          </a:p>
        </p:txBody>
      </p:sp>
      <p:sp>
        <p:nvSpPr>
          <p:cNvPr id="13" name="矩形 6">
            <a:extLst>
              <a:ext uri="{FF2B5EF4-FFF2-40B4-BE49-F238E27FC236}">
                <a16:creationId xmlns:a16="http://schemas.microsoft.com/office/drawing/2014/main" id="{0B40904B-EE9E-4DBA-8223-934733745487}"/>
              </a:ext>
            </a:extLst>
          </p:cNvPr>
          <p:cNvSpPr>
            <a:spLocks noChangeArrowheads="1"/>
          </p:cNvSpPr>
          <p:nvPr/>
        </p:nvSpPr>
        <p:spPr bwMode="auto">
          <a:xfrm>
            <a:off x="4636303" y="2466632"/>
            <a:ext cx="1754326" cy="2622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250000"/>
              </a:lnSpc>
            </a:pPr>
            <a:r>
              <a:rPr lang="zh-CN" altLang="en-US" sz="4800" dirty="0">
                <a:solidFill>
                  <a:srgbClr val="676767"/>
                </a:solidFill>
                <a:latin typeface="+mn-lt"/>
                <a:ea typeface="+mn-ea"/>
                <a:cs typeface="+mn-ea"/>
                <a:sym typeface="+mn-lt"/>
              </a:rPr>
              <a:t>杜甫</a:t>
            </a:r>
          </a:p>
        </p:txBody>
      </p:sp>
    </p:spTree>
    <p:extLst>
      <p:ext uri="{BB962C8B-B14F-4D97-AF65-F5344CB8AC3E}">
        <p14:creationId xmlns:p14="http://schemas.microsoft.com/office/powerpoint/2010/main" val="1462424996"/>
      </p:ext>
    </p:extLst>
  </p:cSld>
  <p:clrMapOvr>
    <a:masterClrMapping/>
  </p:clrMapOvr>
  <mc:AlternateContent xmlns:mc="http://schemas.openxmlformats.org/markup-compatibility/2006" xmlns:p14="http://schemas.microsoft.com/office/powerpoint/2010/main">
    <mc:Choice Requires="p14">
      <p:transition spd="slow" p14:dur="900" advClick="0" advTm="1000">
        <p14:warp dir="in"/>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childTnLst>
                          </p:cTn>
                        </p:par>
                        <p:par>
                          <p:cTn id="8" fill="hold">
                            <p:stCondLst>
                              <p:cond delay="750"/>
                            </p:stCondLst>
                            <p:childTnLst>
                              <p:par>
                                <p:cTn id="9" presetID="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id="{F0FC0F70-AC76-4EA2-86EB-0B407A4ACBB5}"/>
              </a:ext>
            </a:extLst>
          </p:cNvPr>
          <p:cNvGrpSpPr/>
          <p:nvPr/>
        </p:nvGrpSpPr>
        <p:grpSpPr>
          <a:xfrm>
            <a:off x="0" y="179391"/>
            <a:ext cx="12190413" cy="736820"/>
            <a:chOff x="0" y="639493"/>
            <a:chExt cx="12190413" cy="736820"/>
          </a:xfrm>
        </p:grpSpPr>
        <p:sp>
          <p:nvSpPr>
            <p:cNvPr id="11" name="矩形 10">
              <a:extLst>
                <a:ext uri="{FF2B5EF4-FFF2-40B4-BE49-F238E27FC236}">
                  <a16:creationId xmlns:a16="http://schemas.microsoft.com/office/drawing/2014/main" id="{84C0791A-6676-4043-BBF1-DD2993D19C98}"/>
                </a:ext>
              </a:extLst>
            </p:cNvPr>
            <p:cNvSpPr/>
            <p:nvPr/>
          </p:nvSpPr>
          <p:spPr>
            <a:xfrm flipV="1">
              <a:off x="0" y="1330594"/>
              <a:ext cx="12190413" cy="45719"/>
            </a:xfrm>
            <a:prstGeom prst="rect">
              <a:avLst/>
            </a:prstGeom>
            <a:solidFill>
              <a:srgbClr val="6767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 name="TextBox 8">
              <a:extLst>
                <a:ext uri="{FF2B5EF4-FFF2-40B4-BE49-F238E27FC236}">
                  <a16:creationId xmlns:a16="http://schemas.microsoft.com/office/drawing/2014/main" id="{E9BB0E5B-E5F4-4490-B3C7-C915B81DF5B6}"/>
                </a:ext>
              </a:extLst>
            </p:cNvPr>
            <p:cNvSpPr txBox="1">
              <a:spLocks noChangeArrowheads="1"/>
            </p:cNvSpPr>
            <p:nvPr/>
          </p:nvSpPr>
          <p:spPr bwMode="auto">
            <a:xfrm>
              <a:off x="4018868" y="639493"/>
              <a:ext cx="415267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300" spc="600">
                  <a:solidFill>
                    <a:srgbClr val="676767"/>
                  </a:solidFill>
                  <a:cs typeface="+mn-ea"/>
                  <a:sym typeface="+mn-lt"/>
                </a:rPr>
                <a:t>作者介绍</a:t>
              </a:r>
              <a:endParaRPr lang="zh-CN" altLang="en-US" sz="3300" spc="600" dirty="0">
                <a:solidFill>
                  <a:srgbClr val="676767"/>
                </a:solidFill>
                <a:cs typeface="+mn-ea"/>
                <a:sym typeface="+mn-lt"/>
              </a:endParaRPr>
            </a:p>
          </p:txBody>
        </p:sp>
      </p:grpSp>
      <p:pic>
        <p:nvPicPr>
          <p:cNvPr id="5" name="图片 4">
            <a:extLst>
              <a:ext uri="{FF2B5EF4-FFF2-40B4-BE49-F238E27FC236}">
                <a16:creationId xmlns:a16="http://schemas.microsoft.com/office/drawing/2014/main" id="{B0259D1D-3446-491F-BB41-E1D98092F6EE}"/>
              </a:ext>
            </a:extLst>
          </p:cNvPr>
          <p:cNvPicPr>
            <a:picLocks noChangeAspect="1"/>
          </p:cNvPicPr>
          <p:nvPr/>
        </p:nvPicPr>
        <p:blipFill>
          <a:blip r:embed="rId3"/>
          <a:stretch>
            <a:fillRect/>
          </a:stretch>
        </p:blipFill>
        <p:spPr>
          <a:xfrm>
            <a:off x="1251770" y="1514376"/>
            <a:ext cx="2203313" cy="2302852"/>
          </a:xfrm>
          <a:prstGeom prst="rect">
            <a:avLst/>
          </a:prstGeom>
        </p:spPr>
      </p:pic>
      <p:sp>
        <p:nvSpPr>
          <p:cNvPr id="6" name="文本框 5"/>
          <p:cNvSpPr txBox="1"/>
          <p:nvPr/>
        </p:nvSpPr>
        <p:spPr>
          <a:xfrm>
            <a:off x="3733856" y="1700000"/>
            <a:ext cx="7204787" cy="4708981"/>
          </a:xfrm>
          <a:prstGeom prst="rect">
            <a:avLst/>
          </a:prstGeom>
          <a:noFill/>
        </p:spPr>
        <p:txBody>
          <a:bodyPr wrap="square" rtlCol="0">
            <a:spAutoFit/>
          </a:bodyPr>
          <a:lstStyle>
            <a:defPPr>
              <a:defRPr lang="zh-CN"/>
            </a:defPPr>
            <a:lvl1pPr>
              <a:defRPr sz="1100" spc="600">
                <a:solidFill>
                  <a:srgbClr val="83786E"/>
                </a:solidFill>
                <a:latin typeface="汉仪文黑-35W" panose="00020600040101010101" pitchFamily="18" charset="-122"/>
                <a:ea typeface="汉仪文黑-35W" panose="00020600040101010101" pitchFamily="18" charset="-122"/>
              </a:defRPr>
            </a:lvl1pPr>
          </a:lstStyle>
          <a:p>
            <a:pPr indent="540000" algn="just">
              <a:lnSpc>
                <a:spcPts val="3600"/>
              </a:lnSpc>
            </a:pPr>
            <a:r>
              <a:rPr lang="zh-CN" altLang="en-US" sz="3600" spc="0" dirty="0">
                <a:solidFill>
                  <a:srgbClr val="676767"/>
                </a:solidFill>
                <a:latin typeface="+mn-ea"/>
                <a:ea typeface="+mn-ea"/>
                <a:cs typeface="+mn-ea"/>
                <a:sym typeface="+mn-lt"/>
              </a:rPr>
              <a:t>字子美，是唐代最伟大的</a:t>
            </a:r>
            <a:r>
              <a:rPr lang="zh-CN" altLang="en-US" sz="3600" spc="0" dirty="0">
                <a:solidFill>
                  <a:srgbClr val="FF0000"/>
                </a:solidFill>
                <a:latin typeface="+mn-ea"/>
                <a:ea typeface="+mn-ea"/>
                <a:cs typeface="+mn-ea"/>
                <a:sym typeface="+mn-lt"/>
              </a:rPr>
              <a:t>现实主义诗人</a:t>
            </a:r>
            <a:r>
              <a:rPr lang="zh-CN" altLang="en-US" sz="3600" spc="0" dirty="0">
                <a:solidFill>
                  <a:srgbClr val="676767"/>
                </a:solidFill>
                <a:latin typeface="+mn-ea"/>
                <a:ea typeface="+mn-ea"/>
                <a:cs typeface="+mn-ea"/>
                <a:sym typeface="+mn-lt"/>
              </a:rPr>
              <a:t>，</a:t>
            </a:r>
            <a:r>
              <a:rPr lang="zh-CN" altLang="en-US" sz="3600" dirty="0">
                <a:solidFill>
                  <a:srgbClr val="676767"/>
                </a:solidFill>
                <a:latin typeface="+mn-ea"/>
                <a:ea typeface="+mn-ea"/>
              </a:rPr>
              <a:t>他</a:t>
            </a:r>
            <a:r>
              <a:rPr lang="zh-CN" altLang="en-US" sz="3600" dirty="0">
                <a:solidFill>
                  <a:srgbClr val="FF0000"/>
                </a:solidFill>
                <a:latin typeface="+mn-ea"/>
                <a:ea typeface="+mn-ea"/>
              </a:rPr>
              <a:t>自号少陵野老</a:t>
            </a:r>
            <a:r>
              <a:rPr lang="zh-CN" altLang="en-US" sz="3600" dirty="0">
                <a:solidFill>
                  <a:srgbClr val="676767"/>
                </a:solidFill>
                <a:latin typeface="+mn-ea"/>
                <a:ea typeface="+mn-ea"/>
              </a:rPr>
              <a:t>，</a:t>
            </a:r>
            <a:r>
              <a:rPr lang="zh-CN" altLang="en-US" sz="3600" spc="0" dirty="0">
                <a:solidFill>
                  <a:srgbClr val="676767"/>
                </a:solidFill>
                <a:latin typeface="+mn-ea"/>
                <a:ea typeface="+mn-ea"/>
                <a:cs typeface="+mn-ea"/>
                <a:sym typeface="+mn-lt"/>
              </a:rPr>
              <a:t>被尊为“</a:t>
            </a:r>
            <a:r>
              <a:rPr lang="zh-CN" altLang="en-US" sz="3600" spc="0" dirty="0">
                <a:solidFill>
                  <a:srgbClr val="FF0000"/>
                </a:solidFill>
                <a:latin typeface="+mn-ea"/>
                <a:ea typeface="+mn-ea"/>
                <a:cs typeface="+mn-ea"/>
                <a:sym typeface="+mn-lt"/>
              </a:rPr>
              <a:t>诗圣</a:t>
            </a:r>
            <a:r>
              <a:rPr lang="zh-CN" altLang="en-US" sz="3600" spc="0" dirty="0">
                <a:solidFill>
                  <a:srgbClr val="676767"/>
                </a:solidFill>
                <a:latin typeface="+mn-ea"/>
                <a:ea typeface="+mn-ea"/>
                <a:cs typeface="+mn-ea"/>
                <a:sym typeface="+mn-lt"/>
              </a:rPr>
              <a:t>”，与李白并称“</a:t>
            </a:r>
            <a:r>
              <a:rPr lang="zh-CN" altLang="en-US" sz="3600" spc="0" dirty="0">
                <a:solidFill>
                  <a:srgbClr val="FF0000"/>
                </a:solidFill>
                <a:latin typeface="+mn-ea"/>
                <a:ea typeface="+mn-ea"/>
                <a:cs typeface="+mn-ea"/>
                <a:sym typeface="+mn-lt"/>
              </a:rPr>
              <a:t>李杜</a:t>
            </a:r>
            <a:r>
              <a:rPr lang="zh-CN" altLang="en-US" sz="3600" spc="0" dirty="0">
                <a:solidFill>
                  <a:srgbClr val="676767"/>
                </a:solidFill>
                <a:latin typeface="+mn-ea"/>
                <a:ea typeface="+mn-ea"/>
                <a:cs typeface="+mn-ea"/>
                <a:sym typeface="+mn-lt"/>
              </a:rPr>
              <a:t>”。</a:t>
            </a:r>
            <a:r>
              <a:rPr lang="zh-CN" altLang="en-US" sz="3600" dirty="0">
                <a:solidFill>
                  <a:srgbClr val="676767"/>
                </a:solidFill>
                <a:latin typeface="+mn-ea"/>
                <a:ea typeface="+mn-ea"/>
              </a:rPr>
              <a:t>他曾寓居成都，留下草堂一间。</a:t>
            </a:r>
            <a:endParaRPr lang="en-US" altLang="zh-CN" sz="3600" dirty="0">
              <a:solidFill>
                <a:srgbClr val="676767"/>
              </a:solidFill>
              <a:latin typeface="+mn-ea"/>
              <a:ea typeface="+mn-ea"/>
            </a:endParaRPr>
          </a:p>
          <a:p>
            <a:pPr indent="540000" algn="just">
              <a:lnSpc>
                <a:spcPts val="3600"/>
              </a:lnSpc>
            </a:pPr>
            <a:endParaRPr lang="en-US" altLang="zh-CN" sz="3600" dirty="0">
              <a:solidFill>
                <a:srgbClr val="676767"/>
              </a:solidFill>
              <a:latin typeface="+mn-ea"/>
              <a:ea typeface="+mn-ea"/>
            </a:endParaRPr>
          </a:p>
          <a:p>
            <a:pPr indent="540000" algn="just">
              <a:lnSpc>
                <a:spcPts val="3600"/>
              </a:lnSpc>
            </a:pPr>
            <a:r>
              <a:rPr lang="zh-CN" altLang="en-US" sz="3600" dirty="0">
                <a:solidFill>
                  <a:srgbClr val="676767"/>
                </a:solidFill>
                <a:latin typeface="+mn-ea"/>
                <a:ea typeface="+mn-ea"/>
              </a:rPr>
              <a:t>他的诗</a:t>
            </a:r>
            <a:r>
              <a:rPr lang="zh-CN" altLang="en-US" sz="3600" spc="0" dirty="0">
                <a:solidFill>
                  <a:srgbClr val="676767"/>
                </a:solidFill>
                <a:latin typeface="+mn-ea"/>
                <a:ea typeface="+mn-ea"/>
                <a:cs typeface="+mn-ea"/>
                <a:sym typeface="+mn-lt"/>
              </a:rPr>
              <a:t>大胆揭露当时社会矛盾，对穷苦人民寄予深切同情，内容深刻。</a:t>
            </a:r>
            <a:r>
              <a:rPr lang="zh-CN" altLang="en-US" sz="3600" spc="0" dirty="0">
                <a:solidFill>
                  <a:srgbClr val="FF0000"/>
                </a:solidFill>
                <a:latin typeface="+mn-ea"/>
                <a:ea typeface="+mn-ea"/>
                <a:cs typeface="+mn-ea"/>
                <a:sym typeface="+mn-lt"/>
              </a:rPr>
              <a:t>他的</a:t>
            </a:r>
            <a:r>
              <a:rPr lang="zh-CN" altLang="en-US" sz="3600" spc="0" dirty="0">
                <a:solidFill>
                  <a:srgbClr val="676767"/>
                </a:solidFill>
                <a:latin typeface="+mn-ea"/>
                <a:ea typeface="+mn-ea"/>
                <a:cs typeface="+mn-ea"/>
                <a:sym typeface="+mn-lt"/>
              </a:rPr>
              <a:t>许多优秀</a:t>
            </a:r>
            <a:r>
              <a:rPr lang="zh-CN" altLang="en-US" sz="3600" spc="0" dirty="0">
                <a:solidFill>
                  <a:srgbClr val="FF0000"/>
                </a:solidFill>
                <a:latin typeface="+mn-ea"/>
                <a:ea typeface="+mn-ea"/>
                <a:cs typeface="+mn-ea"/>
                <a:sym typeface="+mn-lt"/>
              </a:rPr>
              <a:t>作品</a:t>
            </a:r>
            <a:r>
              <a:rPr lang="zh-CN" altLang="en-US" sz="3600" spc="0" dirty="0">
                <a:solidFill>
                  <a:srgbClr val="676767"/>
                </a:solidFill>
                <a:latin typeface="+mn-ea"/>
                <a:ea typeface="+mn-ea"/>
                <a:cs typeface="+mn-ea"/>
                <a:sym typeface="+mn-lt"/>
              </a:rPr>
              <a:t>，</a:t>
            </a:r>
            <a:r>
              <a:rPr lang="zh-CN" altLang="en-US" sz="3600" spc="0" dirty="0">
                <a:solidFill>
                  <a:srgbClr val="FF0000"/>
                </a:solidFill>
                <a:latin typeface="+mn-ea"/>
                <a:ea typeface="+mn-ea"/>
                <a:cs typeface="+mn-ea"/>
                <a:sym typeface="+mn-lt"/>
              </a:rPr>
              <a:t>显示了唐代由盛转衰的历史过程</a:t>
            </a:r>
            <a:r>
              <a:rPr lang="zh-CN" altLang="en-US" sz="3600" spc="0" dirty="0">
                <a:solidFill>
                  <a:srgbClr val="676767"/>
                </a:solidFill>
                <a:latin typeface="+mn-ea"/>
                <a:ea typeface="+mn-ea"/>
                <a:cs typeface="+mn-ea"/>
                <a:sym typeface="+mn-lt"/>
              </a:rPr>
              <a:t>，</a:t>
            </a:r>
            <a:r>
              <a:rPr lang="zh-CN" altLang="en-US" sz="3600" dirty="0">
                <a:solidFill>
                  <a:srgbClr val="676767"/>
                </a:solidFill>
                <a:latin typeface="+mn-ea"/>
                <a:ea typeface="+mn-ea"/>
              </a:rPr>
              <a:t>如同一部史书，</a:t>
            </a:r>
            <a:r>
              <a:rPr lang="zh-CN" altLang="en-US" sz="3600" spc="0" dirty="0">
                <a:solidFill>
                  <a:srgbClr val="676767"/>
                </a:solidFill>
                <a:latin typeface="+mn-ea"/>
                <a:ea typeface="+mn-ea"/>
                <a:cs typeface="+mn-ea"/>
                <a:sym typeface="+mn-lt"/>
              </a:rPr>
              <a:t>因而被称为</a:t>
            </a:r>
            <a:r>
              <a:rPr lang="zh-CN" altLang="en-US" sz="3600" spc="0" dirty="0">
                <a:solidFill>
                  <a:srgbClr val="FF0000"/>
                </a:solidFill>
                <a:latin typeface="+mn-ea"/>
                <a:ea typeface="+mn-ea"/>
                <a:cs typeface="+mn-ea"/>
                <a:sym typeface="+mn-lt"/>
              </a:rPr>
              <a:t>“诗史”。</a:t>
            </a:r>
            <a:endParaRPr lang="zh-CN" altLang="en-US" sz="3600" spc="0" dirty="0">
              <a:solidFill>
                <a:srgbClr val="676767"/>
              </a:solidFill>
              <a:latin typeface="+mn-ea"/>
              <a:ea typeface="+mn-ea"/>
              <a:cs typeface="+mn-ea"/>
              <a:sym typeface="+mn-lt"/>
            </a:endParaRPr>
          </a:p>
        </p:txBody>
      </p:sp>
      <p:grpSp>
        <p:nvGrpSpPr>
          <p:cNvPr id="7" name="组合 6"/>
          <p:cNvGrpSpPr/>
          <p:nvPr/>
        </p:nvGrpSpPr>
        <p:grpSpPr>
          <a:xfrm>
            <a:off x="544714" y="687222"/>
            <a:ext cx="9682489" cy="6484348"/>
            <a:chOff x="-13648" y="-4070835"/>
            <a:chExt cx="9682489" cy="6484348"/>
          </a:xfrm>
        </p:grpSpPr>
        <p:cxnSp>
          <p:nvCxnSpPr>
            <p:cNvPr id="9" name="直接连接符 8"/>
            <p:cNvCxnSpPr/>
            <p:nvPr/>
          </p:nvCxnSpPr>
          <p:spPr>
            <a:xfrm>
              <a:off x="-13648" y="2413513"/>
              <a:ext cx="6929647" cy="0"/>
            </a:xfrm>
            <a:prstGeom prst="line">
              <a:avLst/>
            </a:prstGeom>
            <a:ln>
              <a:solidFill>
                <a:srgbClr val="DAD7D6"/>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5790029" y="-4070835"/>
              <a:ext cx="3878812" cy="1200329"/>
              <a:chOff x="5134931" y="-4070835"/>
              <a:chExt cx="3878812" cy="1200329"/>
            </a:xfrm>
          </p:grpSpPr>
          <p:sp>
            <p:nvSpPr>
              <p:cNvPr id="13" name="文本框 12"/>
              <p:cNvSpPr txBox="1"/>
              <p:nvPr/>
            </p:nvSpPr>
            <p:spPr>
              <a:xfrm>
                <a:off x="5134931" y="-4070835"/>
                <a:ext cx="2031325" cy="1200329"/>
              </a:xfrm>
              <a:prstGeom prst="rect">
                <a:avLst/>
              </a:prstGeom>
              <a:noFill/>
            </p:spPr>
            <p:txBody>
              <a:bodyPr vert="horz" wrap="none" rtlCol="0" anchor="ctr">
                <a:spAutoFit/>
              </a:bodyPr>
              <a:lstStyle/>
              <a:p>
                <a:pPr algn="ctr"/>
                <a:r>
                  <a:rPr lang="zh-CN" altLang="en-US" sz="7000" dirty="0">
                    <a:solidFill>
                      <a:schemeClr val="tx1">
                        <a:lumMod val="65000"/>
                        <a:lumOff val="35000"/>
                      </a:schemeClr>
                    </a:solidFill>
                    <a:cs typeface="+mn-ea"/>
                    <a:sym typeface="+mn-lt"/>
                  </a:rPr>
                  <a:t>杜甫</a:t>
                </a:r>
              </a:p>
            </p:txBody>
          </p:sp>
          <p:sp>
            <p:nvSpPr>
              <p:cNvPr id="14" name="文本框 13"/>
              <p:cNvSpPr txBox="1"/>
              <p:nvPr/>
            </p:nvSpPr>
            <p:spPr>
              <a:xfrm>
                <a:off x="6948754" y="-3529248"/>
                <a:ext cx="2064989" cy="400110"/>
              </a:xfrm>
              <a:prstGeom prst="rect">
                <a:avLst/>
              </a:prstGeom>
              <a:noFill/>
            </p:spPr>
            <p:txBody>
              <a:bodyPr wrap="none" rtlCol="0">
                <a:spAutoFit/>
              </a:bodyPr>
              <a:lstStyle/>
              <a:p>
                <a:pPr algn="ctr"/>
                <a:r>
                  <a:rPr lang="zh-CN" altLang="en-US" sz="2000" spc="300" dirty="0">
                    <a:solidFill>
                      <a:schemeClr val="tx1">
                        <a:lumMod val="65000"/>
                        <a:lumOff val="35000"/>
                      </a:schemeClr>
                    </a:solidFill>
                    <a:cs typeface="+mn-ea"/>
                    <a:sym typeface="+mn-lt"/>
                  </a:rPr>
                  <a:t>（</a:t>
                </a:r>
                <a:r>
                  <a:rPr lang="en-US" altLang="zh-CN" sz="2000" spc="300" dirty="0">
                    <a:solidFill>
                      <a:schemeClr val="tx1">
                        <a:lumMod val="65000"/>
                        <a:lumOff val="35000"/>
                      </a:schemeClr>
                    </a:solidFill>
                    <a:cs typeface="+mn-ea"/>
                    <a:sym typeface="+mn-lt"/>
                  </a:rPr>
                  <a:t>712</a:t>
                </a:r>
                <a:r>
                  <a:rPr lang="zh-CN" altLang="en-US" sz="2000" spc="300" dirty="0">
                    <a:solidFill>
                      <a:schemeClr val="tx1">
                        <a:lumMod val="65000"/>
                        <a:lumOff val="35000"/>
                      </a:schemeClr>
                    </a:solidFill>
                    <a:cs typeface="+mn-ea"/>
                    <a:sym typeface="+mn-lt"/>
                  </a:rPr>
                  <a:t>～</a:t>
                </a:r>
                <a:r>
                  <a:rPr lang="en-US" altLang="zh-CN" sz="2000" spc="300" dirty="0">
                    <a:solidFill>
                      <a:schemeClr val="tx1">
                        <a:lumMod val="65000"/>
                        <a:lumOff val="35000"/>
                      </a:schemeClr>
                    </a:solidFill>
                    <a:cs typeface="+mn-ea"/>
                    <a:sym typeface="+mn-lt"/>
                  </a:rPr>
                  <a:t>770</a:t>
                </a:r>
                <a:r>
                  <a:rPr lang="zh-CN" altLang="en-US" sz="2000" spc="300" dirty="0">
                    <a:solidFill>
                      <a:schemeClr val="tx1">
                        <a:lumMod val="65000"/>
                        <a:lumOff val="35000"/>
                      </a:schemeClr>
                    </a:solidFill>
                    <a:cs typeface="+mn-ea"/>
                    <a:sym typeface="+mn-lt"/>
                  </a:rPr>
                  <a:t>）</a:t>
                </a:r>
              </a:p>
            </p:txBody>
          </p:sp>
        </p:grpSp>
      </p:grpSp>
    </p:spTree>
    <p:extLst>
      <p:ext uri="{BB962C8B-B14F-4D97-AF65-F5344CB8AC3E}">
        <p14:creationId xmlns:p14="http://schemas.microsoft.com/office/powerpoint/2010/main" val="2013290940"/>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1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id="{F0FC0F70-AC76-4EA2-86EB-0B407A4ACBB5}"/>
              </a:ext>
            </a:extLst>
          </p:cNvPr>
          <p:cNvGrpSpPr/>
          <p:nvPr/>
        </p:nvGrpSpPr>
        <p:grpSpPr>
          <a:xfrm>
            <a:off x="0" y="179391"/>
            <a:ext cx="12190413" cy="736820"/>
            <a:chOff x="0" y="639493"/>
            <a:chExt cx="12190413" cy="736820"/>
          </a:xfrm>
        </p:grpSpPr>
        <p:sp>
          <p:nvSpPr>
            <p:cNvPr id="11" name="矩形 10">
              <a:extLst>
                <a:ext uri="{FF2B5EF4-FFF2-40B4-BE49-F238E27FC236}">
                  <a16:creationId xmlns:a16="http://schemas.microsoft.com/office/drawing/2014/main" id="{84C0791A-6676-4043-BBF1-DD2993D19C98}"/>
                </a:ext>
              </a:extLst>
            </p:cNvPr>
            <p:cNvSpPr/>
            <p:nvPr/>
          </p:nvSpPr>
          <p:spPr>
            <a:xfrm flipV="1">
              <a:off x="0" y="1330594"/>
              <a:ext cx="12190413" cy="45719"/>
            </a:xfrm>
            <a:prstGeom prst="rect">
              <a:avLst/>
            </a:prstGeom>
            <a:solidFill>
              <a:srgbClr val="6767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 name="TextBox 8">
              <a:extLst>
                <a:ext uri="{FF2B5EF4-FFF2-40B4-BE49-F238E27FC236}">
                  <a16:creationId xmlns:a16="http://schemas.microsoft.com/office/drawing/2014/main" id="{E9BB0E5B-E5F4-4490-B3C7-C915B81DF5B6}"/>
                </a:ext>
              </a:extLst>
            </p:cNvPr>
            <p:cNvSpPr txBox="1">
              <a:spLocks noChangeArrowheads="1"/>
            </p:cNvSpPr>
            <p:nvPr/>
          </p:nvSpPr>
          <p:spPr bwMode="auto">
            <a:xfrm>
              <a:off x="4018868" y="639493"/>
              <a:ext cx="415267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300" spc="600" dirty="0">
                  <a:solidFill>
                    <a:srgbClr val="676767"/>
                  </a:solidFill>
                  <a:cs typeface="+mn-ea"/>
                  <a:sym typeface="+mn-lt"/>
                </a:rPr>
                <a:t>了解背景</a:t>
              </a:r>
            </a:p>
          </p:txBody>
        </p:sp>
      </p:grpSp>
      <p:sp>
        <p:nvSpPr>
          <p:cNvPr id="10" name="矩形 9">
            <a:extLst>
              <a:ext uri="{FF2B5EF4-FFF2-40B4-BE49-F238E27FC236}">
                <a16:creationId xmlns:a16="http://schemas.microsoft.com/office/drawing/2014/main" id="{46F1B75C-6378-4808-AC74-D636DED4DF06}"/>
              </a:ext>
            </a:extLst>
          </p:cNvPr>
          <p:cNvSpPr/>
          <p:nvPr/>
        </p:nvSpPr>
        <p:spPr>
          <a:xfrm>
            <a:off x="1516929" y="2011867"/>
            <a:ext cx="9260748" cy="4154984"/>
          </a:xfrm>
          <a:prstGeom prst="rect">
            <a:avLst/>
          </a:prstGeom>
        </p:spPr>
        <p:txBody>
          <a:bodyPr wrap="square">
            <a:spAutoFit/>
          </a:bodyPr>
          <a:lstStyle/>
          <a:p>
            <a:r>
              <a:rPr lang="zh-CN" altLang="en-US" sz="4400" b="1" dirty="0">
                <a:solidFill>
                  <a:srgbClr val="676767"/>
                </a:solidFill>
              </a:rPr>
              <a:t>此诗作于公元</a:t>
            </a:r>
            <a:r>
              <a:rPr lang="en-US" altLang="zh-CN" sz="4400" b="1" dirty="0">
                <a:solidFill>
                  <a:srgbClr val="676767"/>
                </a:solidFill>
              </a:rPr>
              <a:t>770</a:t>
            </a:r>
            <a:r>
              <a:rPr lang="zh-CN" altLang="en-US" sz="4400" b="1" dirty="0">
                <a:solidFill>
                  <a:srgbClr val="676767"/>
                </a:solidFill>
              </a:rPr>
              <a:t>年，杜甫在长沙的时候。安史之乱后，杜甫漂泊到江南一带，和流落的宫廷歌唱家李龟年重逢，回忆起在岐王和崔九的府第频繁相见和听歌的情景而感慨万千写下这首诗</a:t>
            </a:r>
            <a:r>
              <a:rPr lang="zh-CN" altLang="en-US" sz="4400" dirty="0">
                <a:solidFill>
                  <a:srgbClr val="676767"/>
                </a:solidFill>
              </a:rPr>
              <a:t>。</a:t>
            </a:r>
            <a:endParaRPr lang="zh-CN" altLang="en-US" sz="4400" dirty="0">
              <a:solidFill>
                <a:srgbClr val="676767"/>
              </a:solidFill>
              <a:cs typeface="+mn-ea"/>
              <a:sym typeface="+mn-lt"/>
            </a:endParaRPr>
          </a:p>
        </p:txBody>
      </p:sp>
      <p:sp>
        <p:nvSpPr>
          <p:cNvPr id="13" name="矩形 12">
            <a:extLst>
              <a:ext uri="{FF2B5EF4-FFF2-40B4-BE49-F238E27FC236}">
                <a16:creationId xmlns:a16="http://schemas.microsoft.com/office/drawing/2014/main" id="{DDF0D72B-0801-48C3-8527-D950C418E080}"/>
              </a:ext>
            </a:extLst>
          </p:cNvPr>
          <p:cNvSpPr/>
          <p:nvPr/>
        </p:nvSpPr>
        <p:spPr>
          <a:xfrm>
            <a:off x="5413769" y="1176592"/>
            <a:ext cx="1467068" cy="707886"/>
          </a:xfrm>
          <a:prstGeom prst="rect">
            <a:avLst/>
          </a:prstGeom>
        </p:spPr>
        <p:txBody>
          <a:bodyPr wrap="none">
            <a:spAutoFit/>
          </a:bodyPr>
          <a:lstStyle/>
          <a:p>
            <a:r>
              <a:rPr lang="zh-CN" altLang="en-US" sz="4000">
                <a:solidFill>
                  <a:srgbClr val="C00000"/>
                </a:solidFill>
                <a:cs typeface="+mn-ea"/>
                <a:sym typeface="+mn-lt"/>
              </a:rPr>
              <a:t>背 景</a:t>
            </a:r>
            <a:endParaRPr lang="zh-CN" altLang="en-US" sz="4000" dirty="0">
              <a:solidFill>
                <a:srgbClr val="C00000"/>
              </a:solidFill>
              <a:cs typeface="+mn-ea"/>
              <a:sym typeface="+mn-lt"/>
            </a:endParaRPr>
          </a:p>
        </p:txBody>
      </p:sp>
    </p:spTree>
    <p:extLst>
      <p:ext uri="{BB962C8B-B14F-4D97-AF65-F5344CB8AC3E}">
        <p14:creationId xmlns:p14="http://schemas.microsoft.com/office/powerpoint/2010/main" val="1096765508"/>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id="{F0FC0F70-AC76-4EA2-86EB-0B407A4ACBB5}"/>
              </a:ext>
            </a:extLst>
          </p:cNvPr>
          <p:cNvGrpSpPr/>
          <p:nvPr/>
        </p:nvGrpSpPr>
        <p:grpSpPr>
          <a:xfrm>
            <a:off x="0" y="179391"/>
            <a:ext cx="12190413" cy="736820"/>
            <a:chOff x="0" y="639493"/>
            <a:chExt cx="12190413" cy="736820"/>
          </a:xfrm>
        </p:grpSpPr>
        <p:sp>
          <p:nvSpPr>
            <p:cNvPr id="11" name="矩形 10">
              <a:extLst>
                <a:ext uri="{FF2B5EF4-FFF2-40B4-BE49-F238E27FC236}">
                  <a16:creationId xmlns:a16="http://schemas.microsoft.com/office/drawing/2014/main" id="{84C0791A-6676-4043-BBF1-DD2993D19C98}"/>
                </a:ext>
              </a:extLst>
            </p:cNvPr>
            <p:cNvSpPr/>
            <p:nvPr/>
          </p:nvSpPr>
          <p:spPr>
            <a:xfrm flipV="1">
              <a:off x="0" y="1330594"/>
              <a:ext cx="12190413" cy="45719"/>
            </a:xfrm>
            <a:prstGeom prst="rect">
              <a:avLst/>
            </a:prstGeom>
            <a:solidFill>
              <a:srgbClr val="6767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 name="TextBox 8">
              <a:extLst>
                <a:ext uri="{FF2B5EF4-FFF2-40B4-BE49-F238E27FC236}">
                  <a16:creationId xmlns:a16="http://schemas.microsoft.com/office/drawing/2014/main" id="{E9BB0E5B-E5F4-4490-B3C7-C915B81DF5B6}"/>
                </a:ext>
              </a:extLst>
            </p:cNvPr>
            <p:cNvSpPr txBox="1">
              <a:spLocks noChangeArrowheads="1"/>
            </p:cNvSpPr>
            <p:nvPr/>
          </p:nvSpPr>
          <p:spPr bwMode="auto">
            <a:xfrm>
              <a:off x="4018868" y="639493"/>
              <a:ext cx="415267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300" spc="600">
                  <a:solidFill>
                    <a:srgbClr val="676767"/>
                  </a:solidFill>
                  <a:cs typeface="+mn-ea"/>
                  <a:sym typeface="+mn-lt"/>
                </a:rPr>
                <a:t>课文赏析</a:t>
              </a:r>
              <a:endParaRPr lang="zh-CN" altLang="en-US" sz="3300" spc="600" dirty="0">
                <a:solidFill>
                  <a:srgbClr val="676767"/>
                </a:solidFill>
                <a:cs typeface="+mn-ea"/>
                <a:sym typeface="+mn-lt"/>
              </a:endParaRPr>
            </a:p>
          </p:txBody>
        </p:sp>
      </p:grpSp>
      <p:sp>
        <p:nvSpPr>
          <p:cNvPr id="5" name="矩形 4">
            <a:extLst>
              <a:ext uri="{FF2B5EF4-FFF2-40B4-BE49-F238E27FC236}">
                <a16:creationId xmlns:a16="http://schemas.microsoft.com/office/drawing/2014/main" id="{10EBF39F-87AD-4B9E-9917-FE6C58522593}"/>
              </a:ext>
            </a:extLst>
          </p:cNvPr>
          <p:cNvSpPr/>
          <p:nvPr/>
        </p:nvSpPr>
        <p:spPr>
          <a:xfrm>
            <a:off x="2164081" y="3239911"/>
            <a:ext cx="8281512" cy="2185214"/>
          </a:xfrm>
          <a:prstGeom prst="rect">
            <a:avLst/>
          </a:prstGeom>
        </p:spPr>
        <p:txBody>
          <a:bodyPr wrap="square">
            <a:spAutoFit/>
          </a:bodyPr>
          <a:lstStyle/>
          <a:p>
            <a:pPr algn="ctr">
              <a:spcBef>
                <a:spcPct val="50000"/>
              </a:spcBef>
              <a:buFont typeface="Arial" panose="020B0604020202020204" pitchFamily="34" charset="0"/>
              <a:buNone/>
            </a:pPr>
            <a:r>
              <a:rPr lang="zh-CN" altLang="en-US" sz="4000" dirty="0">
                <a:solidFill>
                  <a:srgbClr val="676767"/>
                </a:solidFill>
                <a:latin typeface="华文隶书" panose="02010800040101010101" pitchFamily="2" charset="-122"/>
                <a:ea typeface="华文隶书" panose="02010800040101010101" pitchFamily="2" charset="-122"/>
              </a:rPr>
              <a:t>岐王宅里寻常见，崔九堂前几度闻。 </a:t>
            </a:r>
          </a:p>
          <a:p>
            <a:pPr algn="ctr">
              <a:spcBef>
                <a:spcPct val="50000"/>
              </a:spcBef>
              <a:buFont typeface="Arial" panose="020B0604020202020204" pitchFamily="34" charset="0"/>
              <a:buNone/>
            </a:pPr>
            <a:r>
              <a:rPr lang="zh-CN" altLang="en-US" sz="4000" dirty="0">
                <a:solidFill>
                  <a:srgbClr val="676767"/>
                </a:solidFill>
                <a:latin typeface="华文隶书" panose="02010800040101010101" pitchFamily="2" charset="-122"/>
                <a:ea typeface="华文隶书" panose="02010800040101010101" pitchFamily="2" charset="-122"/>
              </a:rPr>
              <a:t>正是江南好风景，落花时节又逢君。</a:t>
            </a:r>
            <a:endParaRPr lang="zh-CN" altLang="en-US" sz="4000" b="1" dirty="0">
              <a:solidFill>
                <a:srgbClr val="676767"/>
              </a:solidFill>
              <a:latin typeface="华文隶书" panose="02010800040101010101" pitchFamily="2" charset="-122"/>
              <a:ea typeface="华文隶书" panose="02010800040101010101" pitchFamily="2" charset="-122"/>
            </a:endParaRPr>
          </a:p>
          <a:p>
            <a:endParaRPr lang="zh-CN" altLang="en-US" sz="3600" i="0" dirty="0">
              <a:solidFill>
                <a:srgbClr val="676767"/>
              </a:solidFill>
              <a:effectLst/>
              <a:cs typeface="+mn-ea"/>
              <a:sym typeface="+mn-lt"/>
            </a:endParaRPr>
          </a:p>
        </p:txBody>
      </p:sp>
      <p:sp>
        <p:nvSpPr>
          <p:cNvPr id="6" name="矩形 5">
            <a:extLst>
              <a:ext uri="{FF2B5EF4-FFF2-40B4-BE49-F238E27FC236}">
                <a16:creationId xmlns:a16="http://schemas.microsoft.com/office/drawing/2014/main" id="{AAA152E3-1F8A-4F72-94CC-C2E013CC8E68}"/>
              </a:ext>
            </a:extLst>
          </p:cNvPr>
          <p:cNvSpPr/>
          <p:nvPr/>
        </p:nvSpPr>
        <p:spPr>
          <a:xfrm>
            <a:off x="5387320" y="965765"/>
            <a:ext cx="1415772" cy="461665"/>
          </a:xfrm>
          <a:prstGeom prst="rect">
            <a:avLst/>
          </a:prstGeom>
          <a:ln>
            <a:solidFill>
              <a:srgbClr val="676767"/>
            </a:solidFill>
          </a:ln>
        </p:spPr>
        <p:txBody>
          <a:bodyPr wrap="none">
            <a:spAutoFit/>
          </a:bodyPr>
          <a:lstStyle/>
          <a:p>
            <a:r>
              <a:rPr lang="zh-CN" altLang="en-US" sz="2400" b="1" dirty="0">
                <a:solidFill>
                  <a:srgbClr val="000000"/>
                </a:solidFill>
                <a:cs typeface="+mn-ea"/>
                <a:sym typeface="+mn-lt"/>
              </a:rPr>
              <a:t>作品原文</a:t>
            </a:r>
          </a:p>
        </p:txBody>
      </p:sp>
      <p:sp>
        <p:nvSpPr>
          <p:cNvPr id="7" name="矩形 6">
            <a:extLst>
              <a:ext uri="{FF2B5EF4-FFF2-40B4-BE49-F238E27FC236}">
                <a16:creationId xmlns:a16="http://schemas.microsoft.com/office/drawing/2014/main" id="{0676FB61-FF3C-4370-8C7F-F75F7641D6AC}"/>
              </a:ext>
            </a:extLst>
          </p:cNvPr>
          <p:cNvSpPr/>
          <p:nvPr/>
        </p:nvSpPr>
        <p:spPr>
          <a:xfrm>
            <a:off x="3741036" y="1872005"/>
            <a:ext cx="4708340" cy="923330"/>
          </a:xfrm>
          <a:prstGeom prst="rect">
            <a:avLst/>
          </a:prstGeom>
        </p:spPr>
        <p:txBody>
          <a:bodyPr wrap="none">
            <a:spAutoFit/>
          </a:bodyPr>
          <a:lstStyle/>
          <a:p>
            <a:r>
              <a:rPr lang="zh-CN" altLang="en-US" sz="5400" b="1" dirty="0">
                <a:cs typeface="+mn-ea"/>
                <a:sym typeface="+mn-lt"/>
              </a:rPr>
              <a:t> 江南逢李龟年</a:t>
            </a:r>
            <a:endParaRPr lang="zh-CN" altLang="en-US" sz="5400" dirty="0">
              <a:cs typeface="+mn-ea"/>
              <a:sym typeface="+mn-lt"/>
            </a:endParaRPr>
          </a:p>
        </p:txBody>
      </p:sp>
      <p:sp>
        <p:nvSpPr>
          <p:cNvPr id="9" name="矩形 8">
            <a:extLst>
              <a:ext uri="{FF2B5EF4-FFF2-40B4-BE49-F238E27FC236}">
                <a16:creationId xmlns:a16="http://schemas.microsoft.com/office/drawing/2014/main" id="{19F0B366-28B0-4E6E-9FA7-2097FDC53BA8}"/>
              </a:ext>
            </a:extLst>
          </p:cNvPr>
          <p:cNvSpPr/>
          <p:nvPr/>
        </p:nvSpPr>
        <p:spPr>
          <a:xfrm>
            <a:off x="8449376" y="2795335"/>
            <a:ext cx="646331" cy="369332"/>
          </a:xfrm>
          <a:prstGeom prst="rect">
            <a:avLst/>
          </a:prstGeom>
          <a:ln>
            <a:solidFill>
              <a:srgbClr val="676767"/>
            </a:solidFill>
          </a:ln>
        </p:spPr>
        <p:txBody>
          <a:bodyPr wrap="none">
            <a:spAutoFit/>
          </a:bodyPr>
          <a:lstStyle/>
          <a:p>
            <a:r>
              <a:rPr lang="zh-CN" altLang="en-US" dirty="0">
                <a:cs typeface="+mn-ea"/>
                <a:sym typeface="+mn-lt"/>
              </a:rPr>
              <a:t>杜甫</a:t>
            </a:r>
          </a:p>
        </p:txBody>
      </p:sp>
    </p:spTree>
    <p:extLst>
      <p:ext uri="{BB962C8B-B14F-4D97-AF65-F5344CB8AC3E}">
        <p14:creationId xmlns:p14="http://schemas.microsoft.com/office/powerpoint/2010/main" val="681543815"/>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id="{F0FC0F70-AC76-4EA2-86EB-0B407A4ACBB5}"/>
              </a:ext>
            </a:extLst>
          </p:cNvPr>
          <p:cNvGrpSpPr/>
          <p:nvPr/>
        </p:nvGrpSpPr>
        <p:grpSpPr>
          <a:xfrm>
            <a:off x="0" y="179391"/>
            <a:ext cx="12190413" cy="736820"/>
            <a:chOff x="0" y="639493"/>
            <a:chExt cx="12190413" cy="736820"/>
          </a:xfrm>
        </p:grpSpPr>
        <p:sp>
          <p:nvSpPr>
            <p:cNvPr id="11" name="矩形 10">
              <a:extLst>
                <a:ext uri="{FF2B5EF4-FFF2-40B4-BE49-F238E27FC236}">
                  <a16:creationId xmlns:a16="http://schemas.microsoft.com/office/drawing/2014/main" id="{84C0791A-6676-4043-BBF1-DD2993D19C98}"/>
                </a:ext>
              </a:extLst>
            </p:cNvPr>
            <p:cNvSpPr/>
            <p:nvPr/>
          </p:nvSpPr>
          <p:spPr>
            <a:xfrm flipV="1">
              <a:off x="0" y="1330594"/>
              <a:ext cx="12190413" cy="45719"/>
            </a:xfrm>
            <a:prstGeom prst="rect">
              <a:avLst/>
            </a:prstGeom>
            <a:solidFill>
              <a:srgbClr val="6767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 name="TextBox 8">
              <a:extLst>
                <a:ext uri="{FF2B5EF4-FFF2-40B4-BE49-F238E27FC236}">
                  <a16:creationId xmlns:a16="http://schemas.microsoft.com/office/drawing/2014/main" id="{E9BB0E5B-E5F4-4490-B3C7-C915B81DF5B6}"/>
                </a:ext>
              </a:extLst>
            </p:cNvPr>
            <p:cNvSpPr txBox="1">
              <a:spLocks noChangeArrowheads="1"/>
            </p:cNvSpPr>
            <p:nvPr/>
          </p:nvSpPr>
          <p:spPr bwMode="auto">
            <a:xfrm>
              <a:off x="4018868" y="639493"/>
              <a:ext cx="415267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300" spc="600">
                  <a:solidFill>
                    <a:srgbClr val="676767"/>
                  </a:solidFill>
                  <a:cs typeface="+mn-ea"/>
                  <a:sym typeface="+mn-lt"/>
                </a:rPr>
                <a:t>课文赏析</a:t>
              </a:r>
              <a:endParaRPr lang="zh-CN" altLang="en-US" sz="3300" spc="600" dirty="0">
                <a:solidFill>
                  <a:srgbClr val="676767"/>
                </a:solidFill>
                <a:cs typeface="+mn-ea"/>
                <a:sym typeface="+mn-lt"/>
              </a:endParaRPr>
            </a:p>
          </p:txBody>
        </p:sp>
      </p:grpSp>
      <p:sp>
        <p:nvSpPr>
          <p:cNvPr id="5" name="文本框 4"/>
          <p:cNvSpPr txBox="1"/>
          <p:nvPr/>
        </p:nvSpPr>
        <p:spPr>
          <a:xfrm>
            <a:off x="1295400" y="1926453"/>
            <a:ext cx="9321799" cy="1069524"/>
          </a:xfrm>
          <a:prstGeom prst="rect">
            <a:avLst/>
          </a:prstGeom>
          <a:noFill/>
        </p:spPr>
        <p:txBody>
          <a:bodyPr wrap="square" rtlCol="0">
            <a:spAutoFit/>
          </a:bodyPr>
          <a:lstStyle>
            <a:defPPr>
              <a:defRPr lang="zh-CN"/>
            </a:defPPr>
            <a:lvl1pPr>
              <a:defRPr sz="1100" spc="600">
                <a:solidFill>
                  <a:srgbClr val="83786E"/>
                </a:solidFill>
                <a:latin typeface="汉仪文黑-35W" panose="00020600040101010101" pitchFamily="18" charset="-122"/>
                <a:ea typeface="汉仪文黑-35W" panose="00020600040101010101" pitchFamily="18" charset="-122"/>
              </a:defRPr>
            </a:lvl1pPr>
          </a:lstStyle>
          <a:p>
            <a:pPr indent="612000" algn="just">
              <a:lnSpc>
                <a:spcPts val="3600"/>
              </a:lnSpc>
            </a:pPr>
            <a:r>
              <a:rPr lang="zh-CN" altLang="en-US" sz="4400" dirty="0">
                <a:solidFill>
                  <a:srgbClr val="FF0000"/>
                </a:solidFill>
                <a:latin typeface="华文隶书" panose="02010800040101010101" pitchFamily="2" charset="-122"/>
                <a:ea typeface="华文隶书" panose="02010800040101010101" pitchFamily="2" charset="-122"/>
              </a:rPr>
              <a:t>  请用自己的语言复述诗歌内容？</a:t>
            </a:r>
            <a:endParaRPr lang="zh-CN" altLang="en-US" sz="4400" spc="0" dirty="0">
              <a:solidFill>
                <a:srgbClr val="FF0000"/>
              </a:solidFill>
              <a:latin typeface="华文隶书" panose="02010800040101010101" pitchFamily="2" charset="-122"/>
              <a:ea typeface="华文隶书" panose="02010800040101010101" pitchFamily="2" charset="-122"/>
              <a:cs typeface="+mn-ea"/>
              <a:sym typeface="+mn-lt"/>
            </a:endParaRPr>
          </a:p>
        </p:txBody>
      </p:sp>
      <p:cxnSp>
        <p:nvCxnSpPr>
          <p:cNvPr id="6" name="直接连接符 5"/>
          <p:cNvCxnSpPr/>
          <p:nvPr/>
        </p:nvCxnSpPr>
        <p:spPr>
          <a:xfrm>
            <a:off x="-1" y="5362174"/>
            <a:ext cx="6929647" cy="0"/>
          </a:xfrm>
          <a:prstGeom prst="line">
            <a:avLst/>
          </a:prstGeom>
          <a:ln>
            <a:solidFill>
              <a:srgbClr val="DAD7D6"/>
            </a:solidFill>
          </a:ln>
        </p:spPr>
        <p:style>
          <a:lnRef idx="1">
            <a:schemeClr val="accent1"/>
          </a:lnRef>
          <a:fillRef idx="0">
            <a:schemeClr val="accent1"/>
          </a:fillRef>
          <a:effectRef idx="0">
            <a:schemeClr val="accent1"/>
          </a:effectRef>
          <a:fontRef idx="minor">
            <a:schemeClr val="tx1"/>
          </a:fontRef>
        </p:style>
      </p:cxnSp>
      <p:sp>
        <p:nvSpPr>
          <p:cNvPr id="2" name="文本框 1">
            <a:extLst>
              <a:ext uri="{FF2B5EF4-FFF2-40B4-BE49-F238E27FC236}">
                <a16:creationId xmlns:a16="http://schemas.microsoft.com/office/drawing/2014/main" id="{FE78B04C-1CDB-4CF2-9BDB-6DE1EB70F219}"/>
              </a:ext>
            </a:extLst>
          </p:cNvPr>
          <p:cNvSpPr txBox="1"/>
          <p:nvPr/>
        </p:nvSpPr>
        <p:spPr>
          <a:xfrm>
            <a:off x="3881120" y="3482999"/>
            <a:ext cx="5141486" cy="1046440"/>
          </a:xfrm>
          <a:prstGeom prst="rect">
            <a:avLst/>
          </a:prstGeom>
          <a:noFill/>
        </p:spPr>
        <p:txBody>
          <a:bodyPr wrap="square" rtlCol="0">
            <a:spAutoFit/>
          </a:bodyPr>
          <a:lstStyle/>
          <a:p>
            <a:endParaRPr lang="zh-CN" altLang="en-US" sz="4400" dirty="0">
              <a:solidFill>
                <a:srgbClr val="676767"/>
              </a:solidFill>
              <a:latin typeface="华文隶书" panose="02010800040101010101" pitchFamily="2" charset="-122"/>
              <a:ea typeface="华文隶书" panose="02010800040101010101" pitchFamily="2" charset="-122"/>
            </a:endParaRPr>
          </a:p>
          <a:p>
            <a:endParaRPr lang="zh-CN" altLang="en-US" dirty="0"/>
          </a:p>
        </p:txBody>
      </p:sp>
    </p:spTree>
    <p:extLst>
      <p:ext uri="{BB962C8B-B14F-4D97-AF65-F5344CB8AC3E}">
        <p14:creationId xmlns:p14="http://schemas.microsoft.com/office/powerpoint/2010/main" val="1830504244"/>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nodePh="1">
                                  <p:stCondLst>
                                    <p:cond delay="0"/>
                                  </p:stCondLst>
                                  <p:endCondLst>
                                    <p:cond evt="begin" delay="0">
                                      <p:tn val="18"/>
                                    </p:cond>
                                  </p:end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id="{F0FC0F70-AC76-4EA2-86EB-0B407A4ACBB5}"/>
              </a:ext>
            </a:extLst>
          </p:cNvPr>
          <p:cNvGrpSpPr/>
          <p:nvPr/>
        </p:nvGrpSpPr>
        <p:grpSpPr>
          <a:xfrm>
            <a:off x="0" y="179391"/>
            <a:ext cx="12190413" cy="736820"/>
            <a:chOff x="0" y="639493"/>
            <a:chExt cx="12190413" cy="736820"/>
          </a:xfrm>
        </p:grpSpPr>
        <p:sp>
          <p:nvSpPr>
            <p:cNvPr id="11" name="矩形 10">
              <a:extLst>
                <a:ext uri="{FF2B5EF4-FFF2-40B4-BE49-F238E27FC236}">
                  <a16:creationId xmlns:a16="http://schemas.microsoft.com/office/drawing/2014/main" id="{84C0791A-6676-4043-BBF1-DD2993D19C98}"/>
                </a:ext>
              </a:extLst>
            </p:cNvPr>
            <p:cNvSpPr/>
            <p:nvPr/>
          </p:nvSpPr>
          <p:spPr>
            <a:xfrm flipV="1">
              <a:off x="0" y="1330594"/>
              <a:ext cx="12190413" cy="45719"/>
            </a:xfrm>
            <a:prstGeom prst="rect">
              <a:avLst/>
            </a:prstGeom>
            <a:solidFill>
              <a:srgbClr val="6767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 name="TextBox 8">
              <a:extLst>
                <a:ext uri="{FF2B5EF4-FFF2-40B4-BE49-F238E27FC236}">
                  <a16:creationId xmlns:a16="http://schemas.microsoft.com/office/drawing/2014/main" id="{E9BB0E5B-E5F4-4490-B3C7-C915B81DF5B6}"/>
                </a:ext>
              </a:extLst>
            </p:cNvPr>
            <p:cNvSpPr txBox="1">
              <a:spLocks noChangeArrowheads="1"/>
            </p:cNvSpPr>
            <p:nvPr/>
          </p:nvSpPr>
          <p:spPr bwMode="auto">
            <a:xfrm>
              <a:off x="4018868" y="639493"/>
              <a:ext cx="415267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300" spc="600">
                  <a:solidFill>
                    <a:srgbClr val="676767"/>
                  </a:solidFill>
                  <a:cs typeface="+mn-ea"/>
                  <a:sym typeface="+mn-lt"/>
                </a:rPr>
                <a:t>课文赏析</a:t>
              </a:r>
              <a:endParaRPr lang="zh-CN" altLang="en-US" sz="3300" spc="600" dirty="0">
                <a:solidFill>
                  <a:srgbClr val="676767"/>
                </a:solidFill>
                <a:cs typeface="+mn-ea"/>
                <a:sym typeface="+mn-lt"/>
              </a:endParaRPr>
            </a:p>
          </p:txBody>
        </p:sp>
      </p:grpSp>
      <p:sp>
        <p:nvSpPr>
          <p:cNvPr id="2" name="文本框 1">
            <a:extLst>
              <a:ext uri="{FF2B5EF4-FFF2-40B4-BE49-F238E27FC236}">
                <a16:creationId xmlns:a16="http://schemas.microsoft.com/office/drawing/2014/main" id="{1EA0F856-873E-438B-937B-391D95E973E2}"/>
              </a:ext>
            </a:extLst>
          </p:cNvPr>
          <p:cNvSpPr txBox="1"/>
          <p:nvPr/>
        </p:nvSpPr>
        <p:spPr>
          <a:xfrm>
            <a:off x="1666240" y="1645920"/>
            <a:ext cx="8676640" cy="1323439"/>
          </a:xfrm>
          <a:prstGeom prst="rect">
            <a:avLst/>
          </a:prstGeom>
          <a:noFill/>
        </p:spPr>
        <p:txBody>
          <a:bodyPr wrap="square" rtlCol="0">
            <a:spAutoFit/>
          </a:bodyPr>
          <a:lstStyle/>
          <a:p>
            <a:r>
              <a:rPr lang="zh-CN" altLang="en-US" sz="4000" dirty="0">
                <a:solidFill>
                  <a:srgbClr val="FF0000"/>
                </a:solidFill>
              </a:rPr>
              <a:t>诗中的“寻常见、几度闻”有什么含义？</a:t>
            </a:r>
            <a:endParaRPr lang="zh-CN" altLang="en-US" sz="4000" dirty="0"/>
          </a:p>
        </p:txBody>
      </p:sp>
      <p:sp>
        <p:nvSpPr>
          <p:cNvPr id="3" name="文本框 2">
            <a:extLst>
              <a:ext uri="{FF2B5EF4-FFF2-40B4-BE49-F238E27FC236}">
                <a16:creationId xmlns:a16="http://schemas.microsoft.com/office/drawing/2014/main" id="{BC31C1AB-1A05-45CE-ACDB-DB230AA3980E}"/>
              </a:ext>
            </a:extLst>
          </p:cNvPr>
          <p:cNvSpPr txBox="1"/>
          <p:nvPr/>
        </p:nvSpPr>
        <p:spPr>
          <a:xfrm>
            <a:off x="1513840" y="3129280"/>
            <a:ext cx="8930640" cy="2831544"/>
          </a:xfrm>
          <a:prstGeom prst="rect">
            <a:avLst/>
          </a:prstGeom>
          <a:noFill/>
        </p:spPr>
        <p:txBody>
          <a:bodyPr wrap="square" rtlCol="0">
            <a:spAutoFit/>
          </a:bodyPr>
          <a:lstStyle/>
          <a:p>
            <a:r>
              <a:rPr lang="zh-CN" altLang="en-US" sz="4000" dirty="0">
                <a:solidFill>
                  <a:srgbClr val="676767"/>
                </a:solidFill>
              </a:rPr>
              <a:t>“寻常见、几度闻”的意思是“经常见到”，在文中指诗人与李龟年经常在岐王、崔九府中品文赏曲，暗示当时的盛世繁华及作者和李龟年的密切关系。</a:t>
            </a:r>
          </a:p>
          <a:p>
            <a:endParaRPr lang="zh-CN" altLang="en-US" dirty="0"/>
          </a:p>
        </p:txBody>
      </p:sp>
    </p:spTree>
    <p:extLst>
      <p:ext uri="{BB962C8B-B14F-4D97-AF65-F5344CB8AC3E}">
        <p14:creationId xmlns:p14="http://schemas.microsoft.com/office/powerpoint/2010/main" val="83322412"/>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id="{F0FC0F70-AC76-4EA2-86EB-0B407A4ACBB5}"/>
              </a:ext>
            </a:extLst>
          </p:cNvPr>
          <p:cNvGrpSpPr/>
          <p:nvPr/>
        </p:nvGrpSpPr>
        <p:grpSpPr>
          <a:xfrm>
            <a:off x="0" y="179391"/>
            <a:ext cx="12190413" cy="736820"/>
            <a:chOff x="0" y="639493"/>
            <a:chExt cx="12190413" cy="736820"/>
          </a:xfrm>
        </p:grpSpPr>
        <p:sp>
          <p:nvSpPr>
            <p:cNvPr id="11" name="矩形 10">
              <a:extLst>
                <a:ext uri="{FF2B5EF4-FFF2-40B4-BE49-F238E27FC236}">
                  <a16:creationId xmlns:a16="http://schemas.microsoft.com/office/drawing/2014/main" id="{84C0791A-6676-4043-BBF1-DD2993D19C98}"/>
                </a:ext>
              </a:extLst>
            </p:cNvPr>
            <p:cNvSpPr/>
            <p:nvPr/>
          </p:nvSpPr>
          <p:spPr>
            <a:xfrm flipV="1">
              <a:off x="0" y="1330594"/>
              <a:ext cx="12190413" cy="45719"/>
            </a:xfrm>
            <a:prstGeom prst="rect">
              <a:avLst/>
            </a:prstGeom>
            <a:solidFill>
              <a:srgbClr val="6767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 name="TextBox 8">
              <a:extLst>
                <a:ext uri="{FF2B5EF4-FFF2-40B4-BE49-F238E27FC236}">
                  <a16:creationId xmlns:a16="http://schemas.microsoft.com/office/drawing/2014/main" id="{E9BB0E5B-E5F4-4490-B3C7-C915B81DF5B6}"/>
                </a:ext>
              </a:extLst>
            </p:cNvPr>
            <p:cNvSpPr txBox="1">
              <a:spLocks noChangeArrowheads="1"/>
            </p:cNvSpPr>
            <p:nvPr/>
          </p:nvSpPr>
          <p:spPr bwMode="auto">
            <a:xfrm>
              <a:off x="4018868" y="639493"/>
              <a:ext cx="415267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300" spc="600">
                  <a:solidFill>
                    <a:srgbClr val="676767"/>
                  </a:solidFill>
                  <a:cs typeface="+mn-ea"/>
                  <a:sym typeface="+mn-lt"/>
                </a:rPr>
                <a:t>课文赏析</a:t>
              </a:r>
              <a:endParaRPr lang="zh-CN" altLang="en-US" sz="3300" spc="600" dirty="0">
                <a:solidFill>
                  <a:srgbClr val="676767"/>
                </a:solidFill>
                <a:cs typeface="+mn-ea"/>
                <a:sym typeface="+mn-lt"/>
              </a:endParaRPr>
            </a:p>
          </p:txBody>
        </p:sp>
      </p:grpSp>
      <p:sp>
        <p:nvSpPr>
          <p:cNvPr id="5" name="文本框 4"/>
          <p:cNvSpPr txBox="1"/>
          <p:nvPr/>
        </p:nvSpPr>
        <p:spPr>
          <a:xfrm>
            <a:off x="1247140" y="1481541"/>
            <a:ext cx="8636000" cy="592470"/>
          </a:xfrm>
          <a:prstGeom prst="rect">
            <a:avLst/>
          </a:prstGeom>
          <a:noFill/>
        </p:spPr>
        <p:txBody>
          <a:bodyPr wrap="square" rtlCol="0">
            <a:spAutoFit/>
          </a:bodyPr>
          <a:lstStyle>
            <a:defPPr>
              <a:defRPr lang="zh-CN"/>
            </a:defPPr>
            <a:lvl1pPr>
              <a:defRPr sz="1100" spc="600">
                <a:solidFill>
                  <a:srgbClr val="83786E"/>
                </a:solidFill>
                <a:latin typeface="汉仪文黑-35W" panose="00020600040101010101" pitchFamily="18" charset="-122"/>
                <a:ea typeface="汉仪文黑-35W" panose="00020600040101010101" pitchFamily="18" charset="-122"/>
              </a:defRPr>
            </a:lvl1pPr>
          </a:lstStyle>
          <a:p>
            <a:pPr indent="612000" algn="just">
              <a:lnSpc>
                <a:spcPts val="3600"/>
              </a:lnSpc>
            </a:pPr>
            <a:r>
              <a:rPr lang="zh-CN" altLang="en-US" sz="4000" dirty="0">
                <a:solidFill>
                  <a:srgbClr val="FF0000"/>
                </a:solidFill>
                <a:latin typeface="华文隶书" panose="02010800040101010101" pitchFamily="2" charset="-122"/>
                <a:ea typeface="华文隶书" panose="02010800040101010101" pitchFamily="2" charset="-122"/>
              </a:rPr>
              <a:t>“落花”有什么的特殊寓意？</a:t>
            </a:r>
            <a:endParaRPr lang="zh-CN" altLang="en-US" sz="4000" spc="0" dirty="0">
              <a:solidFill>
                <a:srgbClr val="FF0000"/>
              </a:solidFill>
              <a:latin typeface="华文隶书" panose="02010800040101010101" pitchFamily="2" charset="-122"/>
              <a:ea typeface="华文隶书" panose="02010800040101010101" pitchFamily="2" charset="-122"/>
              <a:cs typeface="+mn-ea"/>
              <a:sym typeface="+mn-lt"/>
            </a:endParaRPr>
          </a:p>
        </p:txBody>
      </p:sp>
      <p:sp>
        <p:nvSpPr>
          <p:cNvPr id="2" name="文本框 1">
            <a:extLst>
              <a:ext uri="{FF2B5EF4-FFF2-40B4-BE49-F238E27FC236}">
                <a16:creationId xmlns:a16="http://schemas.microsoft.com/office/drawing/2014/main" id="{7758D377-071E-41ED-87A4-697C51608F4F}"/>
              </a:ext>
            </a:extLst>
          </p:cNvPr>
          <p:cNvSpPr txBox="1"/>
          <p:nvPr/>
        </p:nvSpPr>
        <p:spPr>
          <a:xfrm>
            <a:off x="1523206" y="2676771"/>
            <a:ext cx="8676640" cy="4308872"/>
          </a:xfrm>
          <a:prstGeom prst="rect">
            <a:avLst/>
          </a:prstGeom>
          <a:noFill/>
        </p:spPr>
        <p:txBody>
          <a:bodyPr wrap="square" rtlCol="0">
            <a:spAutoFit/>
          </a:bodyPr>
          <a:lstStyle/>
          <a:p>
            <a:r>
              <a:rPr lang="zh-CN" altLang="en-US" sz="3200" dirty="0">
                <a:solidFill>
                  <a:srgbClr val="FF0000"/>
                </a:solidFill>
                <a:latin typeface="华文隶书" panose="02010800040101010101" pitchFamily="2" charset="-122"/>
                <a:ea typeface="华文隶书" panose="02010800040101010101" pitchFamily="2" charset="-122"/>
              </a:rPr>
              <a:t>  一语三关：</a:t>
            </a:r>
          </a:p>
          <a:p>
            <a:pPr>
              <a:buClr>
                <a:schemeClr val="hlink"/>
              </a:buClr>
              <a:buSzPct val="70000"/>
              <a:buFont typeface="Wingdings" panose="05000000000000000000" pitchFamily="2" charset="2"/>
              <a:buChar char="v"/>
            </a:pPr>
            <a:r>
              <a:rPr lang="en-US" altLang="zh-CN" sz="3200" dirty="0">
                <a:solidFill>
                  <a:srgbClr val="676767"/>
                </a:solidFill>
                <a:latin typeface="华文隶书" panose="02010800040101010101" pitchFamily="2" charset="-122"/>
                <a:ea typeface="华文隶书" panose="02010800040101010101" pitchFamily="2" charset="-122"/>
              </a:rPr>
              <a:t>1</a:t>
            </a:r>
            <a:r>
              <a:rPr lang="zh-CN" altLang="en-US" sz="3200" dirty="0">
                <a:solidFill>
                  <a:srgbClr val="676767"/>
                </a:solidFill>
                <a:latin typeface="华文隶书" panose="02010800040101010101" pitchFamily="2" charset="-122"/>
                <a:ea typeface="华文隶书" panose="02010800040101010101" pitchFamily="2" charset="-122"/>
              </a:rPr>
              <a:t>、自然景色，是眼前暮春时节落花流水春去的无奈伤感；</a:t>
            </a:r>
          </a:p>
          <a:p>
            <a:pPr>
              <a:buClr>
                <a:schemeClr val="hlink"/>
              </a:buClr>
              <a:buSzPct val="70000"/>
              <a:buFont typeface="Wingdings" panose="05000000000000000000" pitchFamily="2" charset="2"/>
              <a:buChar char="v"/>
            </a:pPr>
            <a:r>
              <a:rPr lang="en-US" altLang="zh-CN" sz="3200" dirty="0">
                <a:solidFill>
                  <a:srgbClr val="676767"/>
                </a:solidFill>
                <a:latin typeface="华文隶书" panose="02010800040101010101" pitchFamily="2" charset="-122"/>
                <a:ea typeface="华文隶书" panose="02010800040101010101" pitchFamily="2" charset="-122"/>
              </a:rPr>
              <a:t>2</a:t>
            </a:r>
            <a:r>
              <a:rPr lang="zh-CN" altLang="en-US" sz="3200" dirty="0">
                <a:solidFill>
                  <a:srgbClr val="676767"/>
                </a:solidFill>
                <a:latin typeface="华文隶书" panose="02010800040101010101" pitchFamily="2" charset="-122"/>
                <a:ea typeface="华文隶书" panose="02010800040101010101" pitchFamily="2" charset="-122"/>
              </a:rPr>
              <a:t>、国家层面，是由开元盛世的繁荣辉煌转变为安史之乱的民生凋敝、社会动乱。</a:t>
            </a:r>
          </a:p>
          <a:p>
            <a:pPr>
              <a:buClr>
                <a:schemeClr val="hlink"/>
              </a:buClr>
              <a:buSzPct val="70000"/>
              <a:buFont typeface="Wingdings" panose="05000000000000000000" pitchFamily="2" charset="2"/>
              <a:buChar char="v"/>
            </a:pPr>
            <a:r>
              <a:rPr lang="en-US" altLang="zh-CN" sz="3200" dirty="0">
                <a:solidFill>
                  <a:srgbClr val="676767"/>
                </a:solidFill>
                <a:latin typeface="华文隶书" panose="02010800040101010101" pitchFamily="2" charset="-122"/>
                <a:ea typeface="华文隶书" panose="02010800040101010101" pitchFamily="2" charset="-122"/>
              </a:rPr>
              <a:t>3</a:t>
            </a:r>
            <a:r>
              <a:rPr lang="zh-CN" altLang="en-US" sz="3200" dirty="0">
                <a:solidFill>
                  <a:srgbClr val="676767"/>
                </a:solidFill>
                <a:latin typeface="华文隶书" panose="02010800040101010101" pitchFamily="2" charset="-122"/>
                <a:ea typeface="华文隶书" panose="02010800040101010101" pitchFamily="2" charset="-122"/>
              </a:rPr>
              <a:t>、个人角度，是杜甫和李龟年的颠沛流离、彼此飘零。诗人杜甫与李龟年由年轻的意气风发到垂暮之年的老朽落魄。</a:t>
            </a:r>
          </a:p>
          <a:p>
            <a:endParaRPr lang="zh-CN" altLang="en-US" dirty="0"/>
          </a:p>
        </p:txBody>
      </p:sp>
    </p:spTree>
    <p:extLst>
      <p:ext uri="{BB962C8B-B14F-4D97-AF65-F5344CB8AC3E}">
        <p14:creationId xmlns:p14="http://schemas.microsoft.com/office/powerpoint/2010/main" val="156116228"/>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id="{F0FC0F70-AC76-4EA2-86EB-0B407A4ACBB5}"/>
              </a:ext>
            </a:extLst>
          </p:cNvPr>
          <p:cNvGrpSpPr/>
          <p:nvPr/>
        </p:nvGrpSpPr>
        <p:grpSpPr>
          <a:xfrm>
            <a:off x="0" y="179391"/>
            <a:ext cx="12190413" cy="736820"/>
            <a:chOff x="0" y="639493"/>
            <a:chExt cx="12190413" cy="736820"/>
          </a:xfrm>
        </p:grpSpPr>
        <p:sp>
          <p:nvSpPr>
            <p:cNvPr id="11" name="矩形 10">
              <a:extLst>
                <a:ext uri="{FF2B5EF4-FFF2-40B4-BE49-F238E27FC236}">
                  <a16:creationId xmlns:a16="http://schemas.microsoft.com/office/drawing/2014/main" id="{84C0791A-6676-4043-BBF1-DD2993D19C98}"/>
                </a:ext>
              </a:extLst>
            </p:cNvPr>
            <p:cNvSpPr/>
            <p:nvPr/>
          </p:nvSpPr>
          <p:spPr>
            <a:xfrm flipV="1">
              <a:off x="0" y="1330594"/>
              <a:ext cx="12190413" cy="45719"/>
            </a:xfrm>
            <a:prstGeom prst="rect">
              <a:avLst/>
            </a:prstGeom>
            <a:solidFill>
              <a:srgbClr val="6767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 name="TextBox 8">
              <a:extLst>
                <a:ext uri="{FF2B5EF4-FFF2-40B4-BE49-F238E27FC236}">
                  <a16:creationId xmlns:a16="http://schemas.microsoft.com/office/drawing/2014/main" id="{E9BB0E5B-E5F4-4490-B3C7-C915B81DF5B6}"/>
                </a:ext>
              </a:extLst>
            </p:cNvPr>
            <p:cNvSpPr txBox="1">
              <a:spLocks noChangeArrowheads="1"/>
            </p:cNvSpPr>
            <p:nvPr/>
          </p:nvSpPr>
          <p:spPr bwMode="auto">
            <a:xfrm>
              <a:off x="4018868" y="639493"/>
              <a:ext cx="415267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300" spc="600">
                  <a:solidFill>
                    <a:srgbClr val="676767"/>
                  </a:solidFill>
                  <a:cs typeface="+mn-ea"/>
                  <a:sym typeface="+mn-lt"/>
                </a:rPr>
                <a:t>课文赏析</a:t>
              </a:r>
              <a:endParaRPr lang="zh-CN" altLang="en-US" sz="3300" spc="600" dirty="0">
                <a:solidFill>
                  <a:srgbClr val="676767"/>
                </a:solidFill>
                <a:cs typeface="+mn-ea"/>
                <a:sym typeface="+mn-lt"/>
              </a:endParaRPr>
            </a:p>
          </p:txBody>
        </p:sp>
      </p:grpSp>
      <p:sp>
        <p:nvSpPr>
          <p:cNvPr id="5" name="文本框 4"/>
          <p:cNvSpPr txBox="1"/>
          <p:nvPr/>
        </p:nvSpPr>
        <p:spPr>
          <a:xfrm>
            <a:off x="1485900" y="1312309"/>
            <a:ext cx="8978900" cy="1038746"/>
          </a:xfrm>
          <a:prstGeom prst="rect">
            <a:avLst/>
          </a:prstGeom>
          <a:noFill/>
        </p:spPr>
        <p:txBody>
          <a:bodyPr wrap="square" rtlCol="0">
            <a:spAutoFit/>
          </a:bodyPr>
          <a:lstStyle>
            <a:defPPr>
              <a:defRPr lang="zh-CN"/>
            </a:defPPr>
            <a:lvl1pPr>
              <a:defRPr sz="1100" spc="600">
                <a:solidFill>
                  <a:srgbClr val="83786E"/>
                </a:solidFill>
                <a:latin typeface="汉仪文黑-35W" panose="00020600040101010101" pitchFamily="18" charset="-122"/>
                <a:ea typeface="汉仪文黑-35W" panose="00020600040101010101" pitchFamily="18" charset="-122"/>
              </a:defRPr>
            </a:lvl1pPr>
          </a:lstStyle>
          <a:p>
            <a:pPr indent="612000" algn="just">
              <a:lnSpc>
                <a:spcPts val="3600"/>
              </a:lnSpc>
            </a:pPr>
            <a:r>
              <a:rPr lang="zh-CN" altLang="en-US" sz="3600" dirty="0">
                <a:solidFill>
                  <a:srgbClr val="FF0000"/>
                </a:solidFill>
                <a:latin typeface="华文隶书" panose="02010800040101010101" pitchFamily="2" charset="-122"/>
                <a:ea typeface="华文隶书" panose="02010800040101010101" pitchFamily="2" charset="-122"/>
              </a:rPr>
              <a:t>请尝试总结诗歌表达了诗人怎样的思想感情？</a:t>
            </a:r>
            <a:endParaRPr lang="zh-CN" altLang="en-US" sz="3600" spc="0" dirty="0">
              <a:solidFill>
                <a:srgbClr val="FF0000"/>
              </a:solidFill>
              <a:latin typeface="华文隶书" panose="02010800040101010101" pitchFamily="2" charset="-122"/>
              <a:ea typeface="华文隶书" panose="02010800040101010101" pitchFamily="2" charset="-122"/>
              <a:cs typeface="+mn-ea"/>
              <a:sym typeface="+mn-lt"/>
            </a:endParaRPr>
          </a:p>
        </p:txBody>
      </p:sp>
      <p:sp>
        <p:nvSpPr>
          <p:cNvPr id="2" name="文本框 1">
            <a:extLst>
              <a:ext uri="{FF2B5EF4-FFF2-40B4-BE49-F238E27FC236}">
                <a16:creationId xmlns:a16="http://schemas.microsoft.com/office/drawing/2014/main" id="{ACDFB402-03EA-412A-AAE3-D57608350175}"/>
              </a:ext>
            </a:extLst>
          </p:cNvPr>
          <p:cNvSpPr txBox="1"/>
          <p:nvPr/>
        </p:nvSpPr>
        <p:spPr>
          <a:xfrm>
            <a:off x="1605280" y="2844800"/>
            <a:ext cx="8737600" cy="2585323"/>
          </a:xfrm>
          <a:prstGeom prst="rect">
            <a:avLst/>
          </a:prstGeom>
          <a:noFill/>
        </p:spPr>
        <p:txBody>
          <a:bodyPr wrap="square" rtlCol="0">
            <a:spAutoFit/>
          </a:bodyPr>
          <a:lstStyle/>
          <a:p>
            <a:r>
              <a:rPr lang="en-US" altLang="zh-CN" sz="3600" dirty="0">
                <a:solidFill>
                  <a:srgbClr val="676767"/>
                </a:solidFill>
                <a:latin typeface="华文隶书" panose="02010800040101010101" pitchFamily="2" charset="-122"/>
                <a:ea typeface="华文隶书" panose="02010800040101010101" pitchFamily="2" charset="-122"/>
              </a:rPr>
              <a:t>1</a:t>
            </a:r>
            <a:r>
              <a:rPr lang="zh-CN" altLang="en-US" sz="3600" dirty="0">
                <a:solidFill>
                  <a:srgbClr val="676767"/>
                </a:solidFill>
                <a:latin typeface="华文隶书" panose="02010800040101010101" pitchFamily="2" charset="-122"/>
                <a:ea typeface="华文隶书" panose="02010800040101010101" pitchFamily="2" charset="-122"/>
              </a:rPr>
              <a:t>、忆往昔（</a:t>
            </a:r>
            <a:r>
              <a:rPr lang="en-US" altLang="zh-CN" sz="3600" dirty="0">
                <a:solidFill>
                  <a:srgbClr val="676767"/>
                </a:solidFill>
                <a:latin typeface="华文隶书" panose="02010800040101010101" pitchFamily="2" charset="-122"/>
                <a:ea typeface="华文隶书" panose="02010800040101010101" pitchFamily="2" charset="-122"/>
              </a:rPr>
              <a:t>1</a:t>
            </a:r>
            <a:r>
              <a:rPr lang="zh-CN" altLang="en-US" sz="3600" dirty="0">
                <a:solidFill>
                  <a:srgbClr val="676767"/>
                </a:solidFill>
                <a:latin typeface="华文隶书" panose="02010800040101010101" pitchFamily="2" charset="-122"/>
                <a:ea typeface="华文隶书" panose="02010800040101010101" pitchFamily="2" charset="-122"/>
              </a:rPr>
              <a:t>、</a:t>
            </a:r>
            <a:r>
              <a:rPr lang="en-US" altLang="zh-CN" sz="3600" dirty="0">
                <a:solidFill>
                  <a:srgbClr val="676767"/>
                </a:solidFill>
                <a:latin typeface="华文隶书" panose="02010800040101010101" pitchFamily="2" charset="-122"/>
                <a:ea typeface="华文隶书" panose="02010800040101010101" pitchFamily="2" charset="-122"/>
              </a:rPr>
              <a:t>2</a:t>
            </a:r>
            <a:r>
              <a:rPr lang="zh-CN" altLang="en-US" sz="3600" dirty="0">
                <a:solidFill>
                  <a:srgbClr val="676767"/>
                </a:solidFill>
                <a:latin typeface="华文隶书" panose="02010800040101010101" pitchFamily="2" charset="-122"/>
                <a:ea typeface="华文隶书" panose="02010800040101010101" pitchFamily="2" charset="-122"/>
              </a:rPr>
              <a:t>句）：对开元盛世的无限怀念；追忆往昔与李龟年的交往。</a:t>
            </a:r>
          </a:p>
          <a:p>
            <a:r>
              <a:rPr lang="en-US" altLang="zh-CN" sz="3600" dirty="0">
                <a:solidFill>
                  <a:srgbClr val="676767"/>
                </a:solidFill>
                <a:latin typeface="华文隶书" panose="02010800040101010101" pitchFamily="2" charset="-122"/>
                <a:ea typeface="华文隶书" panose="02010800040101010101" pitchFamily="2" charset="-122"/>
              </a:rPr>
              <a:t>2</a:t>
            </a:r>
            <a:r>
              <a:rPr lang="zh-CN" altLang="en-US" sz="3600" dirty="0">
                <a:solidFill>
                  <a:srgbClr val="676767"/>
                </a:solidFill>
                <a:latin typeface="华文隶书" panose="02010800040101010101" pitchFamily="2" charset="-122"/>
                <a:ea typeface="华文隶书" panose="02010800040101010101" pitchFamily="2" charset="-122"/>
              </a:rPr>
              <a:t>、叹现实（</a:t>
            </a:r>
            <a:r>
              <a:rPr lang="en-US" altLang="zh-CN" sz="3600" dirty="0">
                <a:solidFill>
                  <a:srgbClr val="676767"/>
                </a:solidFill>
                <a:latin typeface="华文隶书" panose="02010800040101010101" pitchFamily="2" charset="-122"/>
                <a:ea typeface="华文隶书" panose="02010800040101010101" pitchFamily="2" charset="-122"/>
              </a:rPr>
              <a:t>3</a:t>
            </a:r>
            <a:r>
              <a:rPr lang="zh-CN" altLang="en-US" sz="3600" dirty="0">
                <a:solidFill>
                  <a:srgbClr val="676767"/>
                </a:solidFill>
                <a:latin typeface="华文隶书" panose="02010800040101010101" pitchFamily="2" charset="-122"/>
                <a:ea typeface="华文隶书" panose="02010800040101010101" pitchFamily="2" charset="-122"/>
              </a:rPr>
              <a:t>、</a:t>
            </a:r>
            <a:r>
              <a:rPr lang="en-US" altLang="zh-CN" sz="3600" dirty="0">
                <a:solidFill>
                  <a:srgbClr val="676767"/>
                </a:solidFill>
                <a:latin typeface="华文隶书" panose="02010800040101010101" pitchFamily="2" charset="-122"/>
                <a:ea typeface="华文隶书" panose="02010800040101010101" pitchFamily="2" charset="-122"/>
              </a:rPr>
              <a:t>4</a:t>
            </a:r>
            <a:r>
              <a:rPr lang="zh-CN" altLang="en-US" sz="3600" dirty="0">
                <a:solidFill>
                  <a:srgbClr val="676767"/>
                </a:solidFill>
                <a:latin typeface="华文隶书" panose="02010800040101010101" pitchFamily="2" charset="-122"/>
                <a:ea typeface="华文隶书" panose="02010800040101010101" pitchFamily="2" charset="-122"/>
              </a:rPr>
              <a:t>句）：对国运衰微的现实的无限感慨和自身身世飘零的深切感伤。</a:t>
            </a:r>
          </a:p>
          <a:p>
            <a:endParaRPr lang="zh-CN" altLang="en-US" dirty="0"/>
          </a:p>
        </p:txBody>
      </p:sp>
    </p:spTree>
    <p:extLst>
      <p:ext uri="{BB962C8B-B14F-4D97-AF65-F5344CB8AC3E}">
        <p14:creationId xmlns:p14="http://schemas.microsoft.com/office/powerpoint/2010/main" val="4036039193"/>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id="{F0FC0F70-AC76-4EA2-86EB-0B407A4ACBB5}"/>
              </a:ext>
            </a:extLst>
          </p:cNvPr>
          <p:cNvGrpSpPr/>
          <p:nvPr/>
        </p:nvGrpSpPr>
        <p:grpSpPr>
          <a:xfrm>
            <a:off x="0" y="179391"/>
            <a:ext cx="12190413" cy="736820"/>
            <a:chOff x="0" y="639493"/>
            <a:chExt cx="12190413" cy="736820"/>
          </a:xfrm>
        </p:grpSpPr>
        <p:sp>
          <p:nvSpPr>
            <p:cNvPr id="11" name="矩形 10">
              <a:extLst>
                <a:ext uri="{FF2B5EF4-FFF2-40B4-BE49-F238E27FC236}">
                  <a16:creationId xmlns:a16="http://schemas.microsoft.com/office/drawing/2014/main" id="{84C0791A-6676-4043-BBF1-DD2993D19C98}"/>
                </a:ext>
              </a:extLst>
            </p:cNvPr>
            <p:cNvSpPr/>
            <p:nvPr/>
          </p:nvSpPr>
          <p:spPr>
            <a:xfrm flipV="1">
              <a:off x="0" y="1330594"/>
              <a:ext cx="12190413" cy="45719"/>
            </a:xfrm>
            <a:prstGeom prst="rect">
              <a:avLst/>
            </a:prstGeom>
            <a:solidFill>
              <a:srgbClr val="6767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 name="TextBox 8">
              <a:extLst>
                <a:ext uri="{FF2B5EF4-FFF2-40B4-BE49-F238E27FC236}">
                  <a16:creationId xmlns:a16="http://schemas.microsoft.com/office/drawing/2014/main" id="{E9BB0E5B-E5F4-4490-B3C7-C915B81DF5B6}"/>
                </a:ext>
              </a:extLst>
            </p:cNvPr>
            <p:cNvSpPr txBox="1">
              <a:spLocks noChangeArrowheads="1"/>
            </p:cNvSpPr>
            <p:nvPr/>
          </p:nvSpPr>
          <p:spPr bwMode="auto">
            <a:xfrm>
              <a:off x="4018868" y="639493"/>
              <a:ext cx="415267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300" spc="600" dirty="0">
                  <a:solidFill>
                    <a:srgbClr val="676767"/>
                  </a:solidFill>
                  <a:cs typeface="+mn-ea"/>
                  <a:sym typeface="+mn-lt"/>
                </a:rPr>
                <a:t>物是人非</a:t>
              </a:r>
            </a:p>
          </p:txBody>
        </p:sp>
      </p:grpSp>
      <p:sp>
        <p:nvSpPr>
          <p:cNvPr id="5" name="矩形 4">
            <a:extLst>
              <a:ext uri="{FF2B5EF4-FFF2-40B4-BE49-F238E27FC236}">
                <a16:creationId xmlns:a16="http://schemas.microsoft.com/office/drawing/2014/main" id="{CCF7E02E-96F3-46B9-AAFF-A914E6461EE4}"/>
              </a:ext>
            </a:extLst>
          </p:cNvPr>
          <p:cNvSpPr/>
          <p:nvPr/>
        </p:nvSpPr>
        <p:spPr>
          <a:xfrm>
            <a:off x="963397" y="1685495"/>
            <a:ext cx="10265206" cy="4154984"/>
          </a:xfrm>
          <a:prstGeom prst="rect">
            <a:avLst/>
          </a:prstGeom>
        </p:spPr>
        <p:txBody>
          <a:bodyPr wrap="square">
            <a:spAutoFit/>
          </a:bodyPr>
          <a:lstStyle/>
          <a:p>
            <a:r>
              <a:rPr lang="zh-CN" altLang="en-US" sz="4400" dirty="0">
                <a:solidFill>
                  <a:srgbClr val="FF0000"/>
                </a:solidFill>
              </a:rPr>
              <a:t>世运之治乱：  </a:t>
            </a:r>
            <a:endParaRPr lang="en-US" altLang="zh-CN" sz="4400" dirty="0">
              <a:solidFill>
                <a:srgbClr val="FF0000"/>
              </a:solidFill>
            </a:endParaRPr>
          </a:p>
          <a:p>
            <a:r>
              <a:rPr lang="zh-CN" altLang="en-US" sz="4400" dirty="0">
                <a:solidFill>
                  <a:srgbClr val="676767"/>
                </a:solidFill>
              </a:rPr>
              <a:t>开元盛世</a:t>
            </a:r>
            <a:r>
              <a:rPr lang="en-US" altLang="zh-CN" sz="4400" dirty="0">
                <a:solidFill>
                  <a:srgbClr val="676767"/>
                </a:solidFill>
                <a:latin typeface="Times New Roman" panose="02020603050405020304" pitchFamily="18" charset="0"/>
              </a:rPr>
              <a:t>——</a:t>
            </a:r>
            <a:r>
              <a:rPr lang="zh-CN" altLang="en-US" sz="4400" dirty="0">
                <a:solidFill>
                  <a:srgbClr val="676767"/>
                </a:solidFill>
              </a:rPr>
              <a:t>安史之乱</a:t>
            </a:r>
          </a:p>
          <a:p>
            <a:r>
              <a:rPr lang="zh-CN" altLang="en-US" sz="4400" dirty="0">
                <a:solidFill>
                  <a:srgbClr val="FF0000"/>
                </a:solidFill>
              </a:rPr>
              <a:t>华年之盛衰：   </a:t>
            </a:r>
            <a:endParaRPr lang="en-US" altLang="zh-CN" sz="4400" dirty="0">
              <a:solidFill>
                <a:srgbClr val="FF0000"/>
              </a:solidFill>
            </a:endParaRPr>
          </a:p>
          <a:p>
            <a:r>
              <a:rPr lang="zh-CN" altLang="en-US" sz="4400" dirty="0">
                <a:solidFill>
                  <a:srgbClr val="676767"/>
                </a:solidFill>
              </a:rPr>
              <a:t>青春少年</a:t>
            </a:r>
            <a:r>
              <a:rPr lang="en-US" altLang="zh-CN" sz="4400" dirty="0">
                <a:solidFill>
                  <a:srgbClr val="676767"/>
                </a:solidFill>
                <a:latin typeface="Times New Roman" panose="02020603050405020304" pitchFamily="18" charset="0"/>
              </a:rPr>
              <a:t>——</a:t>
            </a:r>
            <a:r>
              <a:rPr lang="zh-CN" altLang="en-US" sz="4400" dirty="0">
                <a:solidFill>
                  <a:srgbClr val="676767"/>
                </a:solidFill>
              </a:rPr>
              <a:t>衰朽残年</a:t>
            </a:r>
          </a:p>
          <a:p>
            <a:r>
              <a:rPr lang="zh-CN" altLang="en-US" sz="4400" dirty="0">
                <a:solidFill>
                  <a:srgbClr val="FF0000"/>
                </a:solidFill>
              </a:rPr>
              <a:t>彼此之凄凉流落：   </a:t>
            </a:r>
          </a:p>
          <a:p>
            <a:r>
              <a:rPr lang="zh-CN" altLang="en-US" sz="4400" dirty="0">
                <a:solidFill>
                  <a:srgbClr val="676767"/>
                </a:solidFill>
              </a:rPr>
              <a:t>岐王宅，崔九堂</a:t>
            </a:r>
            <a:r>
              <a:rPr lang="en-US" altLang="zh-CN" sz="4400" dirty="0">
                <a:solidFill>
                  <a:srgbClr val="676767"/>
                </a:solidFill>
                <a:latin typeface="Times New Roman" panose="02020603050405020304" pitchFamily="18" charset="0"/>
              </a:rPr>
              <a:t>————</a:t>
            </a:r>
            <a:r>
              <a:rPr lang="zh-CN" altLang="en-US" sz="4400" dirty="0">
                <a:solidFill>
                  <a:srgbClr val="676767"/>
                </a:solidFill>
              </a:rPr>
              <a:t>落花江南</a:t>
            </a:r>
          </a:p>
        </p:txBody>
      </p:sp>
    </p:spTree>
    <p:extLst>
      <p:ext uri="{BB962C8B-B14F-4D97-AF65-F5344CB8AC3E}">
        <p14:creationId xmlns:p14="http://schemas.microsoft.com/office/powerpoint/2010/main" val="2672793096"/>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沪教版六年级语文课件范本PPT-望岳"/>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xc3lvgkn">
      <a:majorFont>
        <a:latin typeface="隶书"/>
        <a:ea typeface="隶书"/>
        <a:cs typeface=""/>
      </a:majorFont>
      <a:minorFont>
        <a:latin typeface="隶书"/>
        <a:ea typeface="隶书"/>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xc3lvgkn">
      <a:majorFont>
        <a:latin typeface="隶书"/>
        <a:ea typeface="隶书"/>
        <a:cs typeface=""/>
      </a:majorFont>
      <a:minorFont>
        <a:latin typeface="隶书"/>
        <a:ea typeface="隶书"/>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xc3lvgkn">
      <a:majorFont>
        <a:latin typeface="隶书"/>
        <a:ea typeface="隶书"/>
        <a:cs typeface=""/>
      </a:majorFont>
      <a:minorFont>
        <a:latin typeface="隶书"/>
        <a:ea typeface="隶书"/>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xc3lvgkn">
      <a:majorFont>
        <a:latin typeface="隶书"/>
        <a:ea typeface="隶书"/>
        <a:cs typeface=""/>
      </a:majorFont>
      <a:minorFont>
        <a:latin typeface="隶书"/>
        <a:ea typeface="隶书"/>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xc3lvgkn">
      <a:majorFont>
        <a:latin typeface="隶书"/>
        <a:ea typeface="隶书"/>
        <a:cs typeface=""/>
      </a:majorFont>
      <a:minorFont>
        <a:latin typeface="隶书"/>
        <a:ea typeface="隶书"/>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xc3lvgkn">
      <a:majorFont>
        <a:latin typeface="隶书"/>
        <a:ea typeface="隶书"/>
        <a:cs typeface=""/>
      </a:majorFont>
      <a:minorFont>
        <a:latin typeface="隶书"/>
        <a:ea typeface="隶书"/>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xc3lvgkn">
      <a:majorFont>
        <a:latin typeface="隶书"/>
        <a:ea typeface="隶书"/>
        <a:cs typeface=""/>
      </a:majorFont>
      <a:minorFont>
        <a:latin typeface="隶书"/>
        <a:ea typeface="隶书"/>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xc3lvgkn">
      <a:majorFont>
        <a:latin typeface="隶书"/>
        <a:ea typeface="隶书"/>
        <a:cs typeface=""/>
      </a:majorFont>
      <a:minorFont>
        <a:latin typeface="隶书"/>
        <a:ea typeface="隶书"/>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xc3lvgkn">
      <a:majorFont>
        <a:latin typeface="隶书"/>
        <a:ea typeface="隶书"/>
        <a:cs typeface=""/>
      </a:majorFont>
      <a:minorFont>
        <a:latin typeface="隶书"/>
        <a:ea typeface="隶书"/>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xc3lvgkn">
      <a:majorFont>
        <a:latin typeface="隶书"/>
        <a:ea typeface="隶书"/>
        <a:cs typeface=""/>
      </a:majorFont>
      <a:minorFont>
        <a:latin typeface="隶书"/>
        <a:ea typeface="隶书"/>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5331</TotalTime>
  <Words>464</Words>
  <Application>Microsoft Office PowerPoint</Application>
  <PresentationFormat>自定义</PresentationFormat>
  <Paragraphs>48</Paragraphs>
  <Slides>9</Slides>
  <Notes>9</Notes>
  <HiddenSlides>0</HiddenSlides>
  <MMClips>0</MMClips>
  <ScaleCrop>false</ScaleCrop>
  <HeadingPairs>
    <vt:vector size="6" baseType="variant">
      <vt:variant>
        <vt:lpstr>已用的字体</vt:lpstr>
      </vt:variant>
      <vt:variant>
        <vt:i4>14</vt:i4>
      </vt:variant>
      <vt:variant>
        <vt:lpstr>主题</vt:lpstr>
      </vt:variant>
      <vt:variant>
        <vt:i4>10</vt:i4>
      </vt:variant>
      <vt:variant>
        <vt:lpstr>幻灯片标题</vt:lpstr>
      </vt:variant>
      <vt:variant>
        <vt:i4>9</vt:i4>
      </vt:variant>
    </vt:vector>
  </HeadingPairs>
  <TitlesOfParts>
    <vt:vector size="33" baseType="lpstr">
      <vt:lpstr>ITC Avant Garde Std Bk</vt:lpstr>
      <vt:lpstr>LiHei Pro</vt:lpstr>
      <vt:lpstr>Open Sans Extrabold</vt:lpstr>
      <vt:lpstr>Signika</vt:lpstr>
      <vt:lpstr>等线</vt:lpstr>
      <vt:lpstr>华文隶书</vt:lpstr>
      <vt:lpstr>隶书</vt:lpstr>
      <vt:lpstr>迷你简汉真广标</vt:lpstr>
      <vt:lpstr>宋体</vt:lpstr>
      <vt:lpstr>Arial</vt:lpstr>
      <vt:lpstr>Calibri</vt:lpstr>
      <vt:lpstr>Impact</vt:lpstr>
      <vt:lpstr>Times New Roman</vt:lpstr>
      <vt:lpstr>Wingdings</vt:lpstr>
      <vt:lpstr>Office 主题​​</vt:lpstr>
      <vt:lpstr>1_Office Theme</vt:lpstr>
      <vt:lpstr>2_Office Theme</vt:lpstr>
      <vt:lpstr>3_Office Theme</vt:lpstr>
      <vt:lpstr>4_Office Theme</vt:lpstr>
      <vt:lpstr>5_Office Theme</vt:lpstr>
      <vt:lpstr>6_Office Theme</vt:lpstr>
      <vt:lpstr>7_Office Theme</vt:lpstr>
      <vt:lpstr>8_Office Theme</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沪教版六年级语文课件范本PPT-望岳</dc:title>
  <dc:creator>lxl</dc:creator>
  <cp:lastModifiedBy>mengnannan</cp:lastModifiedBy>
  <cp:revision>3196</cp:revision>
  <dcterms:created xsi:type="dcterms:W3CDTF">2015-12-01T09:06:39Z</dcterms:created>
  <dcterms:modified xsi:type="dcterms:W3CDTF">2021-10-11T14:45:14Z</dcterms:modified>
</cp:coreProperties>
</file>