
<file path=[Content_Types].xml><?xml version="1.0" encoding="utf-8"?>
<Types xmlns="http://schemas.openxmlformats.org/package/2006/content-types">
  <Default Extension="jfif" ContentType="image/jpeg"/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6" r:id="rId11"/>
    <p:sldId id="265" r:id="rId12"/>
    <p:sldId id="267" r:id="rId13"/>
    <p:sldId id="268" r:id="rId14"/>
    <p:sldId id="269" r:id="rId15"/>
    <p:sldId id="270" r:id="rId16"/>
    <p:sldId id="271" r:id="rId17"/>
    <p:sldId id="272" r:id="rId1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8" d="100"/>
          <a:sy n="68" d="100"/>
        </p:scale>
        <p:origin x="792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D5FA7-129F-4C4E-AA0F-EDBDA2663C0D}" type="datetimeFigureOut">
              <a:rPr lang="zh-CN" altLang="en-US" smtClean="0"/>
              <a:t>2020/10/13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8D2BCA61-C378-4CB1-AE75-A8D5A2B4E67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32316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>
        <p15:prstTrans prst="curtains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D5FA7-129F-4C4E-AA0F-EDBDA2663C0D}" type="datetimeFigureOut">
              <a:rPr lang="zh-CN" altLang="en-US" smtClean="0"/>
              <a:t>2020/10/13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2BCA61-C378-4CB1-AE75-A8D5A2B4E67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4026837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>
        <p15:prstTrans prst="curtains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D5FA7-129F-4C4E-AA0F-EDBDA2663C0D}" type="datetimeFigureOut">
              <a:rPr lang="zh-CN" altLang="en-US" smtClean="0"/>
              <a:t>2020/10/13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8D2BCA61-C378-4CB1-AE75-A8D5A2B4E67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717074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>
        <p15:prstTrans prst="curtains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D5FA7-129F-4C4E-AA0F-EDBDA2663C0D}" type="datetimeFigureOut">
              <a:rPr lang="zh-CN" altLang="en-US" smtClean="0"/>
              <a:t>2020/10/13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8D2BCA61-C378-4CB1-AE75-A8D5A2B4E67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9331068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>
        <p15:prstTrans prst="curtains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D5FA7-129F-4C4E-AA0F-EDBDA2663C0D}" type="datetimeFigureOut">
              <a:rPr lang="zh-CN" altLang="en-US" smtClean="0"/>
              <a:t>2020/10/13</a:t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8D2BCA61-C378-4CB1-AE75-A8D5A2B4E67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2731732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>
        <p15:prstTrans prst="curtains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D5FA7-129F-4C4E-AA0F-EDBDA2663C0D}" type="datetimeFigureOut">
              <a:rPr lang="zh-CN" altLang="en-US" smtClean="0"/>
              <a:t>2020/10/13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2BCA61-C378-4CB1-AE75-A8D5A2B4E67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637293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>
        <p15:prstTrans prst="curtains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D5FA7-129F-4C4E-AA0F-EDBDA2663C0D}" type="datetimeFigureOut">
              <a:rPr lang="zh-CN" altLang="en-US" smtClean="0"/>
              <a:t>2020/10/13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2BCA61-C378-4CB1-AE75-A8D5A2B4E67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7032197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>
        <p15:prstTrans prst="curtains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D5FA7-129F-4C4E-AA0F-EDBDA2663C0D}" type="datetimeFigureOut">
              <a:rPr lang="zh-CN" altLang="en-US" smtClean="0"/>
              <a:t>2020/10/13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2BCA61-C378-4CB1-AE75-A8D5A2B4E67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445663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>
        <p15:prstTrans prst="curtains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CN" altLang="en-US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D5FA7-129F-4C4E-AA0F-EDBDA2663C0D}" type="datetimeFigureOut">
              <a:rPr lang="zh-CN" altLang="en-US" smtClean="0"/>
              <a:t>2020/10/13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8D2BCA61-C378-4CB1-AE75-A8D5A2B4E67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0954013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>
        <p15:prstTrans prst="curtains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标题和描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D5FA7-129F-4C4E-AA0F-EDBDA2663C0D}" type="datetimeFigureOut">
              <a:rPr lang="zh-CN" altLang="en-US" smtClean="0"/>
              <a:t>2020/10/13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8D2BCA61-C378-4CB1-AE75-A8D5A2B4E67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7565200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>
        <p15:prstTrans prst="curtains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带描述的引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D5FA7-129F-4C4E-AA0F-EDBDA2663C0D}" type="datetimeFigureOut">
              <a:rPr lang="zh-CN" altLang="en-US" smtClean="0"/>
              <a:t>2020/10/13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8D2BCA61-C378-4CB1-AE75-A8D5A2B4E675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5142164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>
        <p15:prstTrans prst="curtains"/>
      </p:transition>
    </mc:Choice>
    <mc:Fallback xmlns=""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zh-CN" altLang="en-US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D5FA7-129F-4C4E-AA0F-EDBDA2663C0D}" type="datetimeFigureOut">
              <a:rPr lang="zh-CN" altLang="en-US" smtClean="0"/>
              <a:t>2020/10/13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8D2BCA61-C378-4CB1-AE75-A8D5A2B4E67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046627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>
        <p15:prstTrans prst="curtains"/>
      </p:transition>
    </mc:Choice>
    <mc:Fallback xmlns="">
      <p:transition spd="slow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引言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zh-CN" altLang="en-US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D5FA7-129F-4C4E-AA0F-EDBDA2663C0D}" type="datetimeFigureOut">
              <a:rPr lang="zh-CN" altLang="en-US" smtClean="0"/>
              <a:t>2020/10/13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8D2BCA61-C378-4CB1-AE75-A8D5A2B4E675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87465648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>
        <p15:prstTrans prst="curtains"/>
      </p:transition>
    </mc:Choice>
    <mc:Fallback xmlns="">
      <p:transition spd="slow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真或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zh-CN" altLang="en-US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D5FA7-129F-4C4E-AA0F-EDBDA2663C0D}" type="datetimeFigureOut">
              <a:rPr lang="zh-CN" altLang="en-US" smtClean="0"/>
              <a:t>2020/10/13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8D2BCA61-C378-4CB1-AE75-A8D5A2B4E67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2329170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>
        <p15:prstTrans prst="curtains"/>
      </p:transition>
    </mc:Choice>
    <mc:Fallback xmlns="">
      <p:transition spd="slow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D5FA7-129F-4C4E-AA0F-EDBDA2663C0D}" type="datetimeFigureOut">
              <a:rPr lang="zh-CN" altLang="en-US" smtClean="0"/>
              <a:t>2020/10/13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2BCA61-C378-4CB1-AE75-A8D5A2B4E67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5579532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>
        <p15:prstTrans prst="curtains"/>
      </p:transition>
    </mc:Choice>
    <mc:Fallback xmlns="">
      <p:transition spd="slow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D5FA7-129F-4C4E-AA0F-EDBDA2663C0D}" type="datetimeFigureOut">
              <a:rPr lang="zh-CN" altLang="en-US" smtClean="0"/>
              <a:t>2020/10/13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2BCA61-C378-4CB1-AE75-A8D5A2B4E67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5793652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>
        <p15:prstTrans prst="curtains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7D5FA7-129F-4C4E-AA0F-EDBDA2663C0D}" type="datetimeFigureOut">
              <a:rPr lang="zh-CN" altLang="en-US" smtClean="0"/>
              <a:t>2020/10/13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8D2BCA61-C378-4CB1-AE75-A8D5A2B4E67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102782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  <p:sldLayoutId id="2147483690" r:id="rId12"/>
    <p:sldLayoutId id="2147483691" r:id="rId13"/>
    <p:sldLayoutId id="2147483692" r:id="rId14"/>
    <p:sldLayoutId id="2147483693" r:id="rId15"/>
    <p:sldLayoutId id="2147483694" r:id="rId16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>
        <p15:prstTrans prst="curtains"/>
      </p:transition>
    </mc:Choice>
    <mc:Fallback xmlns="">
      <p:transition spd="slow">
        <p:fade/>
      </p:transition>
    </mc:Fallback>
  </mc:AlternateConten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fi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62D3658F-890D-4208-A5A8-0526FAC6B2A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650609" y="0"/>
            <a:ext cx="9144000" cy="2387600"/>
          </a:xfrm>
        </p:spPr>
        <p:txBody>
          <a:bodyPr/>
          <a:lstStyle/>
          <a:p>
            <a:pPr algn="ctr"/>
            <a:r>
              <a:rPr lang="zh-CN" altLang="en-US" dirty="0">
                <a:solidFill>
                  <a:schemeClr val="bg1"/>
                </a:solidFill>
              </a:rPr>
              <a:t>蛇伤应急救治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B447510D-CBC9-4972-AE8C-427D75F1401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9669925" y="5202238"/>
            <a:ext cx="8791575" cy="1655762"/>
          </a:xfrm>
        </p:spPr>
        <p:txBody>
          <a:bodyPr/>
          <a:lstStyle/>
          <a:p>
            <a:r>
              <a:rPr lang="zh-CN" altLang="en-US" dirty="0"/>
              <a:t>初二（</a:t>
            </a:r>
            <a:r>
              <a:rPr lang="en-US" altLang="zh-CN" dirty="0"/>
              <a:t>1</a:t>
            </a:r>
            <a:r>
              <a:rPr lang="zh-CN" altLang="en-US" dirty="0"/>
              <a:t>）杨光耀</a:t>
            </a:r>
            <a:endParaRPr lang="en-US" altLang="zh-CN" dirty="0"/>
          </a:p>
          <a:p>
            <a:r>
              <a:rPr lang="zh-CN" altLang="en-US" dirty="0"/>
              <a:t>初二（</a:t>
            </a:r>
            <a:r>
              <a:rPr lang="en-US" altLang="zh-CN" dirty="0"/>
              <a:t>3</a:t>
            </a:r>
            <a:r>
              <a:rPr lang="zh-CN" altLang="en-US" dirty="0"/>
              <a:t>）邓景和</a:t>
            </a: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417FAFE4-CC86-404B-A0E2-2154AB3A1033}"/>
              </a:ext>
            </a:extLst>
          </p:cNvPr>
          <p:cNvSpPr txBox="1"/>
          <p:nvPr/>
        </p:nvSpPr>
        <p:spPr>
          <a:xfrm>
            <a:off x="3396343" y="1193800"/>
            <a:ext cx="9231084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zh-CN" altLang="zh-CN" sz="5400" kern="100" dirty="0">
                <a:effectLst/>
                <a:latin typeface="等线" panose="02010600030101010101" pitchFamily="2" charset="-122"/>
                <a:ea typeface="等线" panose="02010600030101010101" pitchFamily="2" charset="-122"/>
                <a:cs typeface="Times New Roman" panose="02020603050405020304" pitchFamily="18" charset="0"/>
              </a:rPr>
              <a:t>关于蛇伤的应急救治</a:t>
            </a:r>
          </a:p>
        </p:txBody>
      </p:sp>
    </p:spTree>
    <p:extLst>
      <p:ext uri="{BB962C8B-B14F-4D97-AF65-F5344CB8AC3E}">
        <p14:creationId xmlns:p14="http://schemas.microsoft.com/office/powerpoint/2010/main" val="3145171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75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75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75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8DD6BD6F-3EA5-496D-9377-720BA84E02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92925" y="306333"/>
            <a:ext cx="8911687" cy="1280890"/>
          </a:xfrm>
        </p:spPr>
        <p:txBody>
          <a:bodyPr/>
          <a:lstStyle/>
          <a:p>
            <a:r>
              <a:rPr lang="zh-CN" altLang="en-US" dirty="0"/>
              <a:t>前言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id="{7309104E-77CD-4686-90B1-83459782482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92925" y="2175803"/>
            <a:ext cx="8915400" cy="3777622"/>
          </a:xfrm>
        </p:spPr>
        <p:txBody>
          <a:bodyPr/>
          <a:lstStyle/>
          <a:p>
            <a:r>
              <a:rPr lang="en-US" altLang="zh-CN" dirty="0"/>
              <a:t>  </a:t>
            </a:r>
            <a:r>
              <a:rPr lang="zh-CN" altLang="en-US" sz="2800" dirty="0"/>
              <a:t>全世界保有蛇类</a:t>
            </a:r>
            <a:r>
              <a:rPr lang="en-US" altLang="zh-CN" sz="2800" dirty="0"/>
              <a:t>3340</a:t>
            </a:r>
            <a:r>
              <a:rPr lang="zh-CN" altLang="en-US" sz="2800" dirty="0"/>
              <a:t>余种，毒蛇超过</a:t>
            </a:r>
            <a:r>
              <a:rPr lang="en-US" altLang="zh-CN" sz="2800" dirty="0"/>
              <a:t>600</a:t>
            </a:r>
            <a:r>
              <a:rPr lang="zh-CN" altLang="en-US" sz="2800" dirty="0"/>
              <a:t>种，致命性毒蛇</a:t>
            </a:r>
            <a:r>
              <a:rPr lang="en-US" altLang="zh-CN" sz="2800" dirty="0"/>
              <a:t>200</a:t>
            </a:r>
            <a:r>
              <a:rPr lang="zh-CN" altLang="en-US" sz="2800" dirty="0"/>
              <a:t>种；游蛇</a:t>
            </a:r>
            <a:r>
              <a:rPr lang="en-US" altLang="zh-CN" sz="2800" dirty="0"/>
              <a:t>1700</a:t>
            </a:r>
            <a:r>
              <a:rPr lang="zh-CN" altLang="en-US" sz="2800" dirty="0"/>
              <a:t>种以上，其中</a:t>
            </a:r>
            <a:r>
              <a:rPr lang="en-US" altLang="zh-CN" sz="2800" dirty="0"/>
              <a:t>100</a:t>
            </a:r>
            <a:r>
              <a:rPr lang="zh-CN" altLang="en-US" sz="2800" dirty="0"/>
              <a:t>余种含有少量毒素或低毒类蛇，极少可能致命。我国蛇类</a:t>
            </a:r>
            <a:r>
              <a:rPr lang="en-US" altLang="zh-CN" sz="2800" dirty="0"/>
              <a:t>200</a:t>
            </a:r>
            <a:r>
              <a:rPr lang="zh-CN" altLang="en-US" sz="2800" dirty="0"/>
              <a:t>余种，隶</a:t>
            </a:r>
            <a:r>
              <a:rPr lang="en-US" altLang="zh-CN" sz="2800" dirty="0"/>
              <a:t>9</a:t>
            </a:r>
            <a:r>
              <a:rPr lang="zh-CN" altLang="en-US" sz="2800" dirty="0"/>
              <a:t>科</a:t>
            </a:r>
            <a:r>
              <a:rPr lang="en-US" altLang="zh-CN" sz="2800" dirty="0"/>
              <a:t>66</a:t>
            </a:r>
            <a:r>
              <a:rPr lang="zh-CN" altLang="en-US" sz="2800" dirty="0"/>
              <a:t>属，其中毒蛇</a:t>
            </a:r>
            <a:r>
              <a:rPr lang="en-US" altLang="zh-CN" sz="2800" dirty="0"/>
              <a:t>60</a:t>
            </a:r>
            <a:r>
              <a:rPr lang="zh-CN" altLang="en-US" sz="2800" dirty="0"/>
              <a:t>余种，剧毒类有</a:t>
            </a:r>
            <a:r>
              <a:rPr lang="en-US" altLang="zh-CN" sz="2800" dirty="0"/>
              <a:t>10</a:t>
            </a:r>
            <a:r>
              <a:rPr lang="zh-CN" altLang="en-US" sz="2800" dirty="0"/>
              <a:t>种。蛇咬伤多发生在每年</a:t>
            </a:r>
            <a:r>
              <a:rPr lang="en-US" altLang="zh-CN" sz="2800" dirty="0"/>
              <a:t>4-10</a:t>
            </a:r>
            <a:r>
              <a:rPr lang="zh-CN" altLang="en-US" sz="2800" dirty="0"/>
              <a:t>月，热带，亚热带地区一年四季均可能发生。</a:t>
            </a:r>
            <a:endParaRPr lang="en-US" altLang="zh-CN" sz="2800" dirty="0"/>
          </a:p>
        </p:txBody>
      </p:sp>
    </p:spTree>
    <p:extLst>
      <p:ext uri="{BB962C8B-B14F-4D97-AF65-F5344CB8AC3E}">
        <p14:creationId xmlns:p14="http://schemas.microsoft.com/office/powerpoint/2010/main" val="229642157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A34A8C3D-C996-4CCF-B8AF-12096A634B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74812" y="681435"/>
            <a:ext cx="1251268" cy="522068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zh-CN" altLang="en-US" sz="2800" dirty="0">
                <a:latin typeface="Algerian" panose="04020705040A02060702" pitchFamily="82" charset="0"/>
              </a:rPr>
              <a:t>无毒蛇</a:t>
            </a:r>
          </a:p>
        </p:txBody>
      </p:sp>
      <p:pic>
        <p:nvPicPr>
          <p:cNvPr id="6" name="内容占位符 5">
            <a:extLst>
              <a:ext uri="{FF2B5EF4-FFF2-40B4-BE49-F238E27FC236}">
                <a16:creationId xmlns:a16="http://schemas.microsoft.com/office/drawing/2014/main" id="{D8D0FDD6-9848-4806-90CE-92CADD9EF3F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82519" y="1087765"/>
            <a:ext cx="4006850" cy="4217333"/>
          </a:xfrm>
        </p:spPr>
      </p:pic>
      <p:sp>
        <p:nvSpPr>
          <p:cNvPr id="4" name="文本占位符 3">
            <a:extLst>
              <a:ext uri="{FF2B5EF4-FFF2-40B4-BE49-F238E27FC236}">
                <a16:creationId xmlns:a16="http://schemas.microsoft.com/office/drawing/2014/main" id="{38700680-ACD8-4F4D-A6BD-EF32DA5BB1D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2590801" y="1392061"/>
            <a:ext cx="3505199" cy="4262436"/>
          </a:xfrm>
        </p:spPr>
        <p:txBody>
          <a:bodyPr>
            <a:normAutofit lnSpcReduction="10000"/>
          </a:bodyPr>
          <a:lstStyle/>
          <a:p>
            <a:r>
              <a:rPr lang="zh-CN" altLang="en-US" sz="2800" dirty="0"/>
              <a:t>如：</a:t>
            </a:r>
            <a:r>
              <a:rPr lang="zh-CN" altLang="en-US" sz="2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翠青蛇</a:t>
            </a:r>
            <a:endParaRPr lang="en-US" altLang="zh-CN" sz="28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2800" b="0" i="0" dirty="0">
                <a:solidFill>
                  <a:srgbClr val="333333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黑眉曙蛇</a:t>
            </a:r>
            <a:endParaRPr lang="en-US" altLang="zh-CN" sz="2800" b="0" i="0" dirty="0">
              <a:solidFill>
                <a:srgbClr val="333333"/>
              </a:solidFill>
              <a:effectLst/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2800" b="0" i="0" dirty="0">
                <a:solidFill>
                  <a:srgbClr val="333333"/>
                </a:solidFill>
                <a:effectLst/>
                <a:latin typeface="Microsoft YaHei" panose="020B0503020204020204" pitchFamily="34" charset="-122"/>
                <a:ea typeface="Microsoft YaHei" panose="020B0503020204020204" pitchFamily="34" charset="-122"/>
              </a:rPr>
              <a:t>王锦蛇</a:t>
            </a:r>
          </a:p>
          <a:p>
            <a:r>
              <a:rPr lang="zh-CN" altLang="en-US" sz="2800" b="0" i="0" dirty="0">
                <a:solidFill>
                  <a:srgbClr val="333333"/>
                </a:solidFill>
                <a:effectLst/>
                <a:latin typeface="Microsoft YaHei" panose="020B0503020204020204" pitchFamily="34" charset="-122"/>
                <a:ea typeface="Microsoft YaHei" panose="020B0503020204020204" pitchFamily="34" charset="-122"/>
              </a:rPr>
              <a:t>玉斑锦蛇</a:t>
            </a:r>
          </a:p>
          <a:p>
            <a:r>
              <a:rPr lang="zh-CN" altLang="en-US" sz="2800" b="0" i="0" dirty="0">
                <a:solidFill>
                  <a:srgbClr val="333333"/>
                </a:solidFill>
                <a:effectLst/>
                <a:latin typeface="Microsoft YaHei" panose="020B0503020204020204" pitchFamily="34" charset="-122"/>
                <a:ea typeface="Microsoft YaHei" panose="020B0503020204020204" pitchFamily="34" charset="-122"/>
              </a:rPr>
              <a:t>双斑锦蛇</a:t>
            </a:r>
          </a:p>
          <a:p>
            <a:r>
              <a:rPr lang="zh-CN" altLang="en-US" sz="2800" b="0" i="0" dirty="0">
                <a:solidFill>
                  <a:srgbClr val="333333"/>
                </a:solidFill>
                <a:effectLst/>
                <a:latin typeface="Microsoft YaHei" panose="020B0503020204020204" pitchFamily="34" charset="-122"/>
                <a:ea typeface="Microsoft YaHei" panose="020B0503020204020204" pitchFamily="34" charset="-122"/>
              </a:rPr>
              <a:t>紫沙蛇</a:t>
            </a:r>
          </a:p>
          <a:p>
            <a:r>
              <a:rPr lang="zh-CN" altLang="en-US" sz="2800" b="0" i="0" dirty="0">
                <a:solidFill>
                  <a:srgbClr val="333333"/>
                </a:solidFill>
                <a:effectLst/>
                <a:latin typeface="Microsoft YaHei" panose="020B0503020204020204" pitchFamily="34" charset="-122"/>
                <a:ea typeface="Microsoft YaHei" panose="020B0503020204020204" pitchFamily="34" charset="-122"/>
              </a:rPr>
              <a:t>加利福尼亚王蛇</a:t>
            </a:r>
          </a:p>
          <a:p>
            <a:r>
              <a:rPr lang="zh-CN" altLang="en-US" sz="2800" b="0" i="0" dirty="0">
                <a:solidFill>
                  <a:srgbClr val="333333"/>
                </a:solidFill>
                <a:effectLst/>
                <a:latin typeface="Microsoft YaHei" panose="020B0503020204020204" pitchFamily="34" charset="-122"/>
                <a:ea typeface="Microsoft YaHei" panose="020B0503020204020204" pitchFamily="34" charset="-122"/>
              </a:rPr>
              <a:t>长鼻树蛇</a:t>
            </a:r>
          </a:p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36893239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75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75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75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75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75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25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75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75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75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75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750"/>
                            </p:stCondLst>
                            <p:childTnLst>
                              <p:par>
                                <p:cTn id="3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75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75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500"/>
                            </p:stCondLst>
                            <p:childTnLst>
                              <p:par>
                                <p:cTn id="3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75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75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250"/>
                            </p:stCondLst>
                            <p:childTnLst>
                              <p:par>
                                <p:cTn id="4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75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75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C7E17E63-5183-4D53-9925-68E442FD3E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sz="4400" dirty="0"/>
              <a:t>有毒蛇</a:t>
            </a:r>
          </a:p>
        </p:txBody>
      </p:sp>
      <p:pic>
        <p:nvPicPr>
          <p:cNvPr id="7" name="内容占位符 6">
            <a:extLst>
              <a:ext uri="{FF2B5EF4-FFF2-40B4-BE49-F238E27FC236}">
                <a16:creationId xmlns:a16="http://schemas.microsoft.com/office/drawing/2014/main" id="{55632648-C5ED-469B-B6F0-539447FD63F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98992" y="1598614"/>
            <a:ext cx="4806945" cy="4262435"/>
          </a:xfrm>
        </p:spPr>
      </p:pic>
      <p:sp>
        <p:nvSpPr>
          <p:cNvPr id="4" name="文本占位符 3">
            <a:extLst>
              <a:ext uri="{FF2B5EF4-FFF2-40B4-BE49-F238E27FC236}">
                <a16:creationId xmlns:a16="http://schemas.microsoft.com/office/drawing/2014/main" id="{E021E9B7-C96D-425A-8C2A-AC7F2723307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2589211" y="1598613"/>
            <a:ext cx="3505199" cy="4262436"/>
          </a:xfr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/>
          <a:lstStyle/>
          <a:p>
            <a:r>
              <a:rPr lang="en-US" altLang="zh-CN" dirty="0"/>
              <a:t>  </a:t>
            </a:r>
            <a:r>
              <a:rPr lang="zh-CN" altLang="en-US" sz="2000" dirty="0"/>
              <a:t>根据蛇毒对机体的效应，分为神经毒类、血液毒类、细胞毒类和混合毒类。</a:t>
            </a:r>
            <a:endParaRPr lang="en-US" altLang="zh-CN" sz="2000" dirty="0"/>
          </a:p>
          <a:p>
            <a:r>
              <a:rPr lang="en-US" altLang="zh-CN" sz="2000" dirty="0"/>
              <a:t>1</a:t>
            </a:r>
            <a:r>
              <a:rPr lang="zh-CN" altLang="en-US" sz="2000" dirty="0"/>
              <a:t>、神经毒类：金环蛇、银环蛇、海蛇等。</a:t>
            </a:r>
            <a:endParaRPr lang="en-US" altLang="zh-CN" sz="2000" dirty="0"/>
          </a:p>
          <a:p>
            <a:r>
              <a:rPr lang="en-US" altLang="zh-CN" sz="2000" dirty="0"/>
              <a:t>2</a:t>
            </a:r>
            <a:r>
              <a:rPr lang="zh-CN" altLang="en-US" sz="2000" dirty="0"/>
              <a:t>、血液毒类：竹叶青、烙铁头、蝰蛇等。</a:t>
            </a:r>
            <a:endParaRPr lang="en-US" altLang="zh-CN" sz="2000" dirty="0"/>
          </a:p>
          <a:p>
            <a:r>
              <a:rPr lang="en-US" altLang="zh-CN" sz="2000" dirty="0"/>
              <a:t>3</a:t>
            </a:r>
            <a:r>
              <a:rPr lang="zh-CN" altLang="en-US" sz="2000" dirty="0"/>
              <a:t>、细胞毒类：眼镜蛇等。</a:t>
            </a:r>
            <a:endParaRPr lang="en-US" altLang="zh-CN" sz="2000" dirty="0"/>
          </a:p>
          <a:p>
            <a:r>
              <a:rPr lang="en-US" altLang="zh-CN" sz="2000" dirty="0"/>
              <a:t>4</a:t>
            </a:r>
            <a:r>
              <a:rPr lang="zh-CN" altLang="en-US" sz="2000" dirty="0"/>
              <a:t>、混合毒类：眼镜王蛇、蝮蛇、五步蛇等。</a:t>
            </a:r>
          </a:p>
        </p:txBody>
      </p:sp>
    </p:spTree>
    <p:extLst>
      <p:ext uri="{BB962C8B-B14F-4D97-AF65-F5344CB8AC3E}">
        <p14:creationId xmlns:p14="http://schemas.microsoft.com/office/powerpoint/2010/main" val="3665986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2AA5A804-2720-4527-9160-638BC1AEDD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sz="4400" dirty="0"/>
              <a:t>蛇毒中毒机制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4F7452BB-3354-4CA7-AF02-B5BCD4ACFA6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zh-CN" altLang="en-US" sz="2800" dirty="0"/>
              <a:t>蛇毒主要经中空的大牙像被咬对象注入毒液。大牙由毒腺导管与位于上颌咬肌下方的毒囊相连。毒液是毒蛇捕获猎物和助其分解消化的透明或黄色粘稠稠体，捕食时咬肌收缩挤压毒囊，毒液由毒腺导管注入咬伤部位，经淋巴管和静脉系统吸收。毒性组分由酶、多肽、糖蛋白和金属离子等组成，其中毒性蛋白达数十种，蛋白类占蛇毒的</a:t>
            </a:r>
            <a:r>
              <a:rPr lang="en-US" altLang="zh-CN" sz="2800" dirty="0"/>
              <a:t>90%-95%</a:t>
            </a:r>
            <a:r>
              <a:rPr lang="zh-CN" altLang="en-US" sz="2800" dirty="0"/>
              <a:t>以上。蛇毒可以对神经系统、血液系统、肌肉组织、循环系统、泌尿系统、内分泌系统、消化系统等产生损害作用。</a:t>
            </a:r>
          </a:p>
        </p:txBody>
      </p:sp>
    </p:spTree>
    <p:extLst>
      <p:ext uri="{BB962C8B-B14F-4D97-AF65-F5344CB8AC3E}">
        <p14:creationId xmlns:p14="http://schemas.microsoft.com/office/powerpoint/2010/main" val="553998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8EE121A1-359B-4C5C-9FF2-D51F697034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表现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AE3E5F32-4A21-43CC-A2C7-EAF52E1B0C5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zh-CN" altLang="en-US" sz="2000" dirty="0"/>
              <a:t>局部表现：蛇毒咬伤局部可见两颗较大呈“</a:t>
            </a:r>
            <a:r>
              <a:rPr lang="en-US" altLang="zh-CN" sz="2000" dirty="0"/>
              <a:t>..</a:t>
            </a:r>
            <a:r>
              <a:rPr lang="zh-CN" altLang="en-US" sz="2000" dirty="0"/>
              <a:t>”分布的毒牙咬痕，除毒牙咬痕外，还出现副毒牙痕迹。神经毒类咬伤局部症状不明显，血液毒类咬伤至局部出现明显的肿胀，疼痛，瘀斑；细胞毒类主要导致局部剧烈疼痛，水泡，软组织坏死；眼镜蛇，五步蛇极易产生潜行性皮下组织坏死。</a:t>
            </a:r>
            <a:endParaRPr lang="en-US" altLang="zh-CN" sz="2000" dirty="0"/>
          </a:p>
          <a:p>
            <a:r>
              <a:rPr lang="zh-CN" altLang="en-US" sz="2000" dirty="0"/>
              <a:t>全身表现：</a:t>
            </a:r>
            <a:endParaRPr lang="en-US" altLang="zh-CN" sz="2000" dirty="0"/>
          </a:p>
          <a:p>
            <a:r>
              <a:rPr lang="zh-CN" altLang="en-US" sz="2000" dirty="0"/>
              <a:t>神经毒：四肢无力，吞咽、呼吸困难，言语不清，复视，对光反应消失，呼吸麻痹，昏迷等。严重者出现自主呼吸停止和心脏骤停。</a:t>
            </a:r>
            <a:endParaRPr lang="en-US" altLang="zh-CN" sz="2000" dirty="0"/>
          </a:p>
          <a:p>
            <a:r>
              <a:rPr lang="zh-CN" altLang="en-US" sz="2000" dirty="0"/>
              <a:t>血液毒：全身各部位出血。严重者出现急性肾衰竭。</a:t>
            </a:r>
            <a:endParaRPr lang="en-US" altLang="zh-CN" sz="2000" dirty="0"/>
          </a:p>
          <a:p>
            <a:r>
              <a:rPr lang="zh-CN" altLang="en-US" sz="2000" dirty="0"/>
              <a:t>细胞毒：肿胀可延至整个患肢和躯干，心功能不全，肾功能不全。</a:t>
            </a:r>
            <a:endParaRPr lang="en-US" altLang="zh-CN" sz="2000" dirty="0"/>
          </a:p>
          <a:p>
            <a:r>
              <a:rPr lang="zh-CN" altLang="en-US" sz="2000" dirty="0"/>
              <a:t>混合毒：同时出现多种毒素临床症状。</a:t>
            </a:r>
            <a:endParaRPr lang="en-US" altLang="zh-CN" sz="2000" dirty="0"/>
          </a:p>
        </p:txBody>
      </p:sp>
    </p:spTree>
    <p:extLst>
      <p:ext uri="{BB962C8B-B14F-4D97-AF65-F5344CB8AC3E}">
        <p14:creationId xmlns:p14="http://schemas.microsoft.com/office/powerpoint/2010/main" val="327568632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F2BC1453-C437-4B83-86D9-165F00FC7E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现场急救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52E49FEE-7987-4585-935D-31D7D786E1C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zh-CN" altLang="en-US" sz="2800" dirty="0"/>
              <a:t>原则是迅速清除和破坏局部毒液，减缓毒液吸收，迅速送达医院。有条件时应迅速负压吸出毒液，同时使用可破坏局部蛇毒的药物如：胰蛋白酶、依地酸二钠（仅限于血液毒）进行伤口注射，或</a:t>
            </a:r>
            <a:r>
              <a:rPr lang="en-US" altLang="zh-CN" sz="2800" dirty="0"/>
              <a:t>1/1000</a:t>
            </a:r>
            <a:r>
              <a:rPr lang="zh-CN" altLang="en-US" sz="2800" dirty="0"/>
              <a:t>的高锰酸钾溶液清洗伤口。总之，要尽量做无伤害处理，不作无效的耗时措施。不要等到症状发作已确定是否中毒，而是应该立即送达医院急诊处理。不要饮酒止痛；不要和咖啡饮料。</a:t>
            </a:r>
          </a:p>
        </p:txBody>
      </p:sp>
    </p:spTree>
    <p:extLst>
      <p:ext uri="{BB962C8B-B14F-4D97-AF65-F5344CB8AC3E}">
        <p14:creationId xmlns:p14="http://schemas.microsoft.com/office/powerpoint/2010/main" val="41769850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drape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8D802751-BDDD-442B-B70F-8934329928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/>
              <a:t>Step1: </a:t>
            </a:r>
            <a:r>
              <a:rPr lang="zh-CN" altLang="en-US" dirty="0"/>
              <a:t>脱离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8635DB41-888E-46C3-BE97-4DD0067F469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zh-CN" altLang="en-US" sz="3200" dirty="0"/>
              <a:t>立即原理被蛇要的地方，如果蛇咬住不放，可用棍棒或其他工具促使其离开；水中蛇咬伤应立即将受伤者送到岸边或船上以免发生溺淹。</a:t>
            </a:r>
          </a:p>
        </p:txBody>
      </p:sp>
      <p:pic>
        <p:nvPicPr>
          <p:cNvPr id="5" name="图片 4">
            <a:extLst>
              <a:ext uri="{FF2B5EF4-FFF2-40B4-BE49-F238E27FC236}">
                <a16:creationId xmlns:a16="http://schemas.microsoft.com/office/drawing/2014/main" id="{AB102B98-6949-40D1-A616-69139886225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10842" y="4022411"/>
            <a:ext cx="2540000" cy="25400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59631509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5425705F-03A3-47D6-A1CD-CAA0ABF882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/>
              <a:t>Step2</a:t>
            </a:r>
            <a:r>
              <a:rPr lang="zh-CN" altLang="en-US" dirty="0"/>
              <a:t>：认蛇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4B3751DE-1EBF-4E6B-9961-4EDC338A5A0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zh-CN" altLang="en-US" sz="3200" dirty="0"/>
              <a:t>记住蛇的基本特征，如：蛇形，蛇头、蛇体和颜色，有条件最好拍摄伤蛇的照片。现场最好不要企图去捕捉或追赶蛇，以免二次受伤。</a:t>
            </a:r>
          </a:p>
        </p:txBody>
      </p:sp>
      <p:pic>
        <p:nvPicPr>
          <p:cNvPr id="5" name="图片 4">
            <a:extLst>
              <a:ext uri="{FF2B5EF4-FFF2-40B4-BE49-F238E27FC236}">
                <a16:creationId xmlns:a16="http://schemas.microsoft.com/office/drawing/2014/main" id="{991D63D9-D344-4770-A758-50134AA43C5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35720" y="4022411"/>
            <a:ext cx="3768892" cy="211058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271378293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D99976A0-0C95-42CA-8796-DA2FF20B92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/>
              <a:t>Step3: </a:t>
            </a:r>
            <a:r>
              <a:rPr lang="zh-CN" altLang="en-US" dirty="0"/>
              <a:t>镇定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99893EC5-0C95-4AD8-9521-484B7408F06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zh-CN" altLang="en-US" sz="3200" dirty="0"/>
              <a:t>尽量保持冷静，避免慌张、激动。</a:t>
            </a:r>
          </a:p>
        </p:txBody>
      </p:sp>
      <p:pic>
        <p:nvPicPr>
          <p:cNvPr id="5" name="图片 4">
            <a:extLst>
              <a:ext uri="{FF2B5EF4-FFF2-40B4-BE49-F238E27FC236}">
                <a16:creationId xmlns:a16="http://schemas.microsoft.com/office/drawing/2014/main" id="{972462C1-C026-4EE8-ADAB-0902F750CA3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1195" y="3045229"/>
            <a:ext cx="4760912" cy="3094593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4336145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F36EA95C-D941-43AB-8397-5C5E7F890F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/>
              <a:t>Step4: </a:t>
            </a:r>
            <a:r>
              <a:rPr lang="zh-CN" altLang="en-US" dirty="0"/>
              <a:t>解压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6BAC818C-9D7C-4136-BC78-C6C0C0BC85A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zh-CN" altLang="en-US" sz="3200" dirty="0"/>
              <a:t>去除受伤部位的各种受限物品，如：戒指、手镯</a:t>
            </a:r>
            <a:r>
              <a:rPr lang="en-US" altLang="zh-CN" sz="3200" dirty="0"/>
              <a:t>/</a:t>
            </a:r>
            <a:r>
              <a:rPr lang="zh-CN" altLang="en-US" sz="3200" dirty="0"/>
              <a:t>脚链、手表、较紧的衣</a:t>
            </a:r>
            <a:r>
              <a:rPr lang="en-US" altLang="zh-CN" sz="3200" dirty="0"/>
              <a:t>/</a:t>
            </a:r>
            <a:r>
              <a:rPr lang="zh-CN" altLang="en-US" sz="3200" dirty="0"/>
              <a:t>裤袖、鞋子等。以免因后续肿胀导致无法取出，加重局部伤害。</a:t>
            </a:r>
          </a:p>
        </p:txBody>
      </p:sp>
      <p:pic>
        <p:nvPicPr>
          <p:cNvPr id="5" name="图片 4">
            <a:extLst>
              <a:ext uri="{FF2B5EF4-FFF2-40B4-BE49-F238E27FC236}">
                <a16:creationId xmlns:a16="http://schemas.microsoft.com/office/drawing/2014/main" id="{014087EB-A849-454B-A07C-EDFDC11462B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77877" y="3699758"/>
            <a:ext cx="4249821" cy="2830381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31615866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A4AA8EF3-E703-49DE-948B-FDDCE9C66C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/>
              <a:t>Step5: </a:t>
            </a:r>
            <a:r>
              <a:rPr lang="zh-CN" altLang="en-US" dirty="0"/>
              <a:t>包扎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70286EBD-D2AA-4E52-81C8-CE9E107BF09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92925" y="1373945"/>
            <a:ext cx="8915400" cy="3777622"/>
          </a:xfrm>
        </p:spPr>
        <p:txBody>
          <a:bodyPr>
            <a:normAutofit/>
          </a:bodyPr>
          <a:lstStyle/>
          <a:p>
            <a:r>
              <a:rPr lang="zh-CN" altLang="en-US" sz="2800" dirty="0"/>
              <a:t>绷带加压固定是唯一一种推荐于神经蛇毒咬伤的急救方法，这种方法不会引起局部肿胀，但操作略复杂。其余类型毒蛇咬伤部位可以使用加压垫法，操作有效简单。这两种方法对毒蛇咬伤都有较好的效果。</a:t>
            </a:r>
          </a:p>
        </p:txBody>
      </p:sp>
      <p:pic>
        <p:nvPicPr>
          <p:cNvPr id="5" name="图片 4">
            <a:extLst>
              <a:ext uri="{FF2B5EF4-FFF2-40B4-BE49-F238E27FC236}">
                <a16:creationId xmlns:a16="http://schemas.microsoft.com/office/drawing/2014/main" id="{734B186D-EC76-4163-9884-CD03E4E0036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8008" y="3262756"/>
            <a:ext cx="6996012" cy="364375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94555631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2692FE64-02B2-4F60-8033-DA11450041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/>
              <a:t>Step6: </a:t>
            </a:r>
            <a:r>
              <a:rPr lang="zh-CN" altLang="en-US" dirty="0"/>
              <a:t>呼救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C0436517-2B54-4928-824E-0255B9107B9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zh-CN" altLang="en-US" sz="3200" dirty="0"/>
              <a:t>呼叫</a:t>
            </a:r>
            <a:r>
              <a:rPr lang="en-US" altLang="zh-CN" sz="3200" dirty="0"/>
              <a:t>120</a:t>
            </a:r>
            <a:r>
              <a:rPr lang="zh-CN" altLang="en-US" sz="3200" dirty="0"/>
              <a:t>，尽快送伤者达医院。</a:t>
            </a:r>
          </a:p>
        </p:txBody>
      </p:sp>
      <p:pic>
        <p:nvPicPr>
          <p:cNvPr id="5" name="图片 4">
            <a:extLst>
              <a:ext uri="{FF2B5EF4-FFF2-40B4-BE49-F238E27FC236}">
                <a16:creationId xmlns:a16="http://schemas.microsoft.com/office/drawing/2014/main" id="{4831FDB8-2762-4E02-BCCC-9FDCAE60565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16712" y="3020790"/>
            <a:ext cx="4787900" cy="32131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192318636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3C53B684-67B6-4BA4-AADB-B5163AFF3E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禁忌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9AD4F210-1CC7-4B24-930A-4BDAC33A737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zh-CN" altLang="en-US" sz="3200" dirty="0"/>
              <a:t>除有效的负压吸毒和破坏局部蛇毒的措施以外，避免迷信草药和其他未经证实或不安全的急救措施。</a:t>
            </a:r>
          </a:p>
        </p:txBody>
      </p:sp>
      <p:pic>
        <p:nvPicPr>
          <p:cNvPr id="5" name="图片 4">
            <a:extLst>
              <a:ext uri="{FF2B5EF4-FFF2-40B4-BE49-F238E27FC236}">
                <a16:creationId xmlns:a16="http://schemas.microsoft.com/office/drawing/2014/main" id="{431936F6-D764-403E-836C-3D31FC5DA55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92932" y="3429000"/>
            <a:ext cx="3211680" cy="321168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89755433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78E81FAF-EF26-4748-9312-7279B247A1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止痛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91B8BC93-3459-4C52-8F11-CDEA462F9E3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zh-CN" altLang="en-US" sz="3200" dirty="0"/>
              <a:t>如有条件，可给与对乙酰氨基酚或阿片类药物口服局部止痛。</a:t>
            </a:r>
          </a:p>
        </p:txBody>
      </p:sp>
      <p:pic>
        <p:nvPicPr>
          <p:cNvPr id="5" name="图片 4">
            <a:extLst>
              <a:ext uri="{FF2B5EF4-FFF2-40B4-BE49-F238E27FC236}">
                <a16:creationId xmlns:a16="http://schemas.microsoft.com/office/drawing/2014/main" id="{83C8B96B-2314-49A5-88CE-F92975E829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6394" y="3162802"/>
            <a:ext cx="5238750" cy="337185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29789932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BFBE01CD-F672-4DB7-86F0-BDE89D426B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复苏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FE0F2767-876D-41DE-A153-78BB7AED064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zh-CN" altLang="en-US" sz="2800" dirty="0"/>
              <a:t>如恶心、有发生呕吐风险时，应将伤者置于左卧位；密切观察伤者的气道，随时准备复苏，如意识丧失，呼吸心跳停止，应立即进行心肺复苏。</a:t>
            </a:r>
          </a:p>
        </p:txBody>
      </p:sp>
      <p:pic>
        <p:nvPicPr>
          <p:cNvPr id="7" name="图片 6">
            <a:extLst>
              <a:ext uri="{FF2B5EF4-FFF2-40B4-BE49-F238E27FC236}">
                <a16:creationId xmlns:a16="http://schemas.microsoft.com/office/drawing/2014/main" id="{03B248CF-B46B-4175-B2C9-BB0E7352693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36744" y="3904131"/>
            <a:ext cx="3088372" cy="2751789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4858276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3">
            <a:extLst>
              <a:ext uri="{FF2B5EF4-FFF2-40B4-BE49-F238E27FC236}">
                <a16:creationId xmlns:a16="http://schemas.microsoft.com/office/drawing/2014/main" id="{680BA49B-0162-4006-9AA0-2202BFAA22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857694" y="1067745"/>
            <a:ext cx="8915399" cy="2262781"/>
          </a:xfrm>
        </p:spPr>
        <p:txBody>
          <a:bodyPr>
            <a:normAutofit/>
          </a:bodyPr>
          <a:lstStyle/>
          <a:p>
            <a:pPr algn="ctr"/>
            <a:r>
              <a:rPr lang="zh-CN" altLang="en-US" sz="72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谢谢大家</a:t>
            </a:r>
          </a:p>
        </p:txBody>
      </p:sp>
      <p:sp>
        <p:nvSpPr>
          <p:cNvPr id="5" name="副标题 4">
            <a:extLst>
              <a:ext uri="{FF2B5EF4-FFF2-40B4-BE49-F238E27FC236}">
                <a16:creationId xmlns:a16="http://schemas.microsoft.com/office/drawing/2014/main" id="{F621947C-042F-4A1F-9E43-3164B37141A3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5523563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heme/theme1.xml><?xml version="1.0" encoding="utf-8"?>
<a:theme xmlns:a="http://schemas.openxmlformats.org/drawingml/2006/main" name="丝状">
  <a:themeElements>
    <a:clrScheme name="丝状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丝状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丝状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323</TotalTime>
  <Words>915</Words>
  <Application>Microsoft Office PowerPoint</Application>
  <PresentationFormat>宽屏</PresentationFormat>
  <Paragraphs>51</Paragraphs>
  <Slides>17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17</vt:i4>
      </vt:variant>
    </vt:vector>
  </HeadingPairs>
  <TitlesOfParts>
    <vt:vector size="25" baseType="lpstr">
      <vt:lpstr>等线</vt:lpstr>
      <vt:lpstr>Microsoft YaHei</vt:lpstr>
      <vt:lpstr>Microsoft YaHei</vt:lpstr>
      <vt:lpstr>Algerian</vt:lpstr>
      <vt:lpstr>Arial</vt:lpstr>
      <vt:lpstr>Century Gothic</vt:lpstr>
      <vt:lpstr>Wingdings 3</vt:lpstr>
      <vt:lpstr>丝状</vt:lpstr>
      <vt:lpstr>蛇伤应急救治</vt:lpstr>
      <vt:lpstr>前言</vt:lpstr>
      <vt:lpstr>无毒蛇</vt:lpstr>
      <vt:lpstr>有毒蛇</vt:lpstr>
      <vt:lpstr>蛇毒中毒机制</vt:lpstr>
      <vt:lpstr>表现</vt:lpstr>
      <vt:lpstr>现场急救</vt:lpstr>
      <vt:lpstr>Step1: 脱离</vt:lpstr>
      <vt:lpstr>Step2：认蛇</vt:lpstr>
      <vt:lpstr>Step3: 镇定</vt:lpstr>
      <vt:lpstr>Step4: 解压</vt:lpstr>
      <vt:lpstr>Step5: 包扎</vt:lpstr>
      <vt:lpstr>Step6: 呼救</vt:lpstr>
      <vt:lpstr>禁忌</vt:lpstr>
      <vt:lpstr>止痛</vt:lpstr>
      <vt:lpstr>复苏</vt:lpstr>
      <vt:lpstr>谢谢大家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蛇伤应急救治</dc:title>
  <dc:creator>Administrator</dc:creator>
  <cp:lastModifiedBy>Administrator</cp:lastModifiedBy>
  <cp:revision>25</cp:revision>
  <dcterms:created xsi:type="dcterms:W3CDTF">2020-10-01T09:49:36Z</dcterms:created>
  <dcterms:modified xsi:type="dcterms:W3CDTF">2020-10-13T13:59:12Z</dcterms:modified>
</cp:coreProperties>
</file>