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notesMaster" Target="notesMasters/notesMaster1.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25B802-F401-42A3-A13C-6A83DD4CE03E}"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25B802-F401-42A3-A13C-6A83DD4CE03E}"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标题幻灯片">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6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7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58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9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1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63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64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0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77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Tree>
  </p:cSld>
  <p:clrMapOvr>
    <a:masterClrMapping/>
  </p:clrMapOvr>
  <p:transition spd="slow">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9" Type="http://schemas.openxmlformats.org/officeDocument/2006/relationships/theme" Target="../theme/theme1.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3.png"/><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image" Target="../media/image3.png"/><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image" Target="../media/image3.png"/><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image" Target="../media/image3.png"/><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image" Target="../media/image3.png"/><Relationship Id="rId1" Type="http://schemas.openxmlformats.org/officeDocument/2006/relationships/image" Target="../media/image2.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image" Target="../media/image3.png"/><Relationship Id="rId1"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image" Target="../media/image5.png"/><Relationship Id="rId1" Type="http://schemas.openxmlformats.org/officeDocument/2006/relationships/image" Target="../media/image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6.xml"/><Relationship Id="rId1"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9403" y="1124744"/>
            <a:ext cx="10572824" cy="4964430"/>
          </a:xfrm>
          <a:prstGeom prst="rect">
            <a:avLst/>
          </a:prstGeom>
          <a:noFill/>
        </p:spPr>
        <p:txBody>
          <a:bodyPr wrap="square" rtlCol="0">
            <a:spAutoFit/>
          </a:bodyPr>
          <a:lstStyle/>
          <a:p>
            <a:pPr>
              <a:lnSpc>
                <a:spcPct val="110000"/>
              </a:lnSpc>
            </a:pPr>
            <a:r>
              <a:rPr lang="zh-CN" altLang="en-US" sz="3600" b="1" dirty="0">
                <a:latin typeface="楷体" panose="02010609060101010101" pitchFamily="49" charset="-122"/>
                <a:ea typeface="楷体" panose="02010609060101010101" pitchFamily="49" charset="-122"/>
              </a:rPr>
              <a:t> </a:t>
            </a:r>
            <a:r>
              <a:rPr lang="zh-CN" altLang="en-US" sz="3600" b="1" dirty="0" smtClean="0">
                <a:latin typeface="楷体" panose="02010609060101010101" pitchFamily="49" charset="-122"/>
                <a:ea typeface="楷体" panose="02010609060101010101" pitchFamily="49" charset="-122"/>
              </a:rPr>
              <a:t>   同学们，</a:t>
            </a:r>
            <a:r>
              <a:rPr lang="en-US" sz="3600" b="1" dirty="0" smtClean="0">
                <a:latin typeface="楷体" panose="02010609060101010101" pitchFamily="49" charset="-122"/>
                <a:ea typeface="楷体" panose="02010609060101010101" pitchFamily="49" charset="-122"/>
              </a:rPr>
              <a:t>1937</a:t>
            </a:r>
            <a:r>
              <a:rPr lang="zh-CN" altLang="en-US" sz="3600" b="1" dirty="0" smtClean="0">
                <a:latin typeface="楷体" panose="02010609060101010101" pitchFamily="49" charset="-122"/>
                <a:ea typeface="楷体" panose="02010609060101010101" pitchFamily="49" charset="-122"/>
              </a:rPr>
              <a:t>年</a:t>
            </a:r>
            <a:r>
              <a:rPr lang="en-US" sz="3600" b="1" dirty="0" smtClean="0">
                <a:latin typeface="楷体" panose="02010609060101010101" pitchFamily="49" charset="-122"/>
                <a:ea typeface="楷体" panose="02010609060101010101" pitchFamily="49" charset="-122"/>
              </a:rPr>
              <a:t>12</a:t>
            </a:r>
            <a:r>
              <a:rPr lang="zh-CN" altLang="en-US" sz="3600" b="1" dirty="0" smtClean="0">
                <a:latin typeface="楷体" panose="02010609060101010101" pitchFamily="49" charset="-122"/>
                <a:ea typeface="楷体" panose="02010609060101010101" pitchFamily="49" charset="-122"/>
              </a:rPr>
              <a:t>月</a:t>
            </a:r>
            <a:r>
              <a:rPr lang="en-US" sz="3600" b="1" dirty="0" smtClean="0">
                <a:latin typeface="楷体" panose="02010609060101010101" pitchFamily="49" charset="-122"/>
                <a:ea typeface="楷体" panose="02010609060101010101" pitchFamily="49" charset="-122"/>
              </a:rPr>
              <a:t>13</a:t>
            </a:r>
            <a:r>
              <a:rPr lang="zh-CN" altLang="en-US" sz="3600" b="1" dirty="0" smtClean="0">
                <a:latin typeface="楷体" panose="02010609060101010101" pitchFamily="49" charset="-122"/>
                <a:ea typeface="楷体" panose="02010609060101010101" pitchFamily="49" charset="-122"/>
              </a:rPr>
              <a:t>日，侵华日军野蛮侵入南京，随后制造了惨绝人寰的南京大屠杀惨案，</a:t>
            </a:r>
            <a:r>
              <a:rPr lang="en-US" sz="3600" b="1" dirty="0" smtClean="0">
                <a:latin typeface="楷体" panose="02010609060101010101" pitchFamily="49" charset="-122"/>
                <a:ea typeface="楷体" panose="02010609060101010101" pitchFamily="49" charset="-122"/>
              </a:rPr>
              <a:t>30</a:t>
            </a:r>
            <a:r>
              <a:rPr lang="zh-CN" altLang="en-US" sz="3600" b="1" dirty="0" smtClean="0">
                <a:latin typeface="楷体" panose="02010609060101010101" pitchFamily="49" charset="-122"/>
                <a:ea typeface="楷体" panose="02010609060101010101" pitchFamily="49" charset="-122"/>
              </a:rPr>
              <a:t>万中国同胞惨遭杀戮。</a:t>
            </a:r>
            <a:r>
              <a:rPr lang="en-US" altLang="zh-CN" sz="3600" b="1" dirty="0" smtClean="0">
                <a:latin typeface="楷体" panose="02010609060101010101" pitchFamily="49" charset="-122"/>
                <a:ea typeface="楷体" panose="02010609060101010101" pitchFamily="49" charset="-122"/>
              </a:rPr>
              <a:t>2014</a:t>
            </a:r>
            <a:r>
              <a:rPr lang="zh-CN" altLang="en-US" sz="3600" b="1" dirty="0" smtClean="0">
                <a:latin typeface="楷体" panose="02010609060101010101" pitchFamily="49" charset="-122"/>
                <a:ea typeface="楷体" panose="02010609060101010101" pitchFamily="49" charset="-122"/>
              </a:rPr>
              <a:t>年</a:t>
            </a:r>
            <a:r>
              <a:rPr lang="en-US" altLang="zh-CN" sz="3600" b="1" dirty="0" smtClean="0">
                <a:latin typeface="楷体" panose="02010609060101010101" pitchFamily="49" charset="-122"/>
                <a:ea typeface="楷体" panose="02010609060101010101" pitchFamily="49" charset="-122"/>
              </a:rPr>
              <a:t>2</a:t>
            </a:r>
            <a:r>
              <a:rPr lang="zh-CN" altLang="en-US" sz="3600" b="1" dirty="0" smtClean="0">
                <a:latin typeface="楷体" panose="02010609060101010101" pitchFamily="49" charset="-122"/>
                <a:ea typeface="楷体" panose="02010609060101010101" pitchFamily="49" charset="-122"/>
              </a:rPr>
              <a:t>月</a:t>
            </a:r>
            <a:r>
              <a:rPr lang="en-US" altLang="zh-CN" sz="3600" b="1" dirty="0" smtClean="0">
                <a:latin typeface="楷体" panose="02010609060101010101" pitchFamily="49" charset="-122"/>
                <a:ea typeface="楷体" panose="02010609060101010101" pitchFamily="49" charset="-122"/>
              </a:rPr>
              <a:t>7</a:t>
            </a:r>
            <a:r>
              <a:rPr lang="zh-CN" altLang="en-US" sz="3600" b="1" dirty="0" smtClean="0">
                <a:latin typeface="楷体" panose="02010609060101010101" pitchFamily="49" charset="-122"/>
                <a:ea typeface="楷体" panose="02010609060101010101" pitchFamily="49" charset="-122"/>
              </a:rPr>
              <a:t>日，中华人民共和国第十二届全国人大常委会</a:t>
            </a:r>
            <a:r>
              <a:rPr lang="zh-CN" altLang="en-US" sz="3600" b="1" dirty="0">
                <a:latin typeface="楷体" panose="02010609060101010101" pitchFamily="49" charset="-122"/>
                <a:ea typeface="楷体" panose="02010609060101010101" pitchFamily="49" charset="-122"/>
              </a:rPr>
              <a:t>第七次</a:t>
            </a:r>
            <a:r>
              <a:rPr lang="zh-CN" altLang="en-US" sz="3600" b="1" dirty="0" smtClean="0">
                <a:latin typeface="楷体" panose="02010609060101010101" pitchFamily="49" charset="-122"/>
                <a:ea typeface="楷体" panose="02010609060101010101" pitchFamily="49" charset="-122"/>
              </a:rPr>
              <a:t>会议经表决通过，决定将</a:t>
            </a:r>
            <a:r>
              <a:rPr lang="en-US" altLang="zh-CN" sz="3600" b="1" dirty="0">
                <a:latin typeface="楷体" panose="02010609060101010101" pitchFamily="49" charset="-122"/>
                <a:ea typeface="楷体" panose="02010609060101010101" pitchFamily="49" charset="-122"/>
              </a:rPr>
              <a:t>12</a:t>
            </a:r>
            <a:r>
              <a:rPr lang="zh-CN" altLang="en-US" sz="3600" b="1" dirty="0">
                <a:latin typeface="楷体" panose="02010609060101010101" pitchFamily="49" charset="-122"/>
                <a:ea typeface="楷体" panose="02010609060101010101" pitchFamily="49" charset="-122"/>
              </a:rPr>
              <a:t>月</a:t>
            </a:r>
            <a:r>
              <a:rPr lang="en-US" altLang="zh-CN" sz="3600" b="1" dirty="0">
                <a:latin typeface="楷体" panose="02010609060101010101" pitchFamily="49" charset="-122"/>
                <a:ea typeface="楷体" panose="02010609060101010101" pitchFamily="49" charset="-122"/>
              </a:rPr>
              <a:t>13</a:t>
            </a:r>
            <a:r>
              <a:rPr lang="zh-CN" altLang="en-US" sz="3600" b="1" dirty="0">
                <a:latin typeface="楷体" panose="02010609060101010101" pitchFamily="49" charset="-122"/>
                <a:ea typeface="楷体" panose="02010609060101010101" pitchFamily="49" charset="-122"/>
              </a:rPr>
              <a:t>日确定为南京大屠杀死难者国家公祭</a:t>
            </a:r>
            <a:r>
              <a:rPr lang="zh-CN" altLang="en-US" sz="3600" b="1" dirty="0" smtClean="0">
                <a:latin typeface="楷体" panose="02010609060101010101" pitchFamily="49" charset="-122"/>
                <a:ea typeface="楷体" panose="02010609060101010101" pitchFamily="49" charset="-122"/>
              </a:rPr>
              <a:t>日。</a:t>
            </a:r>
            <a:endParaRPr lang="en-US" altLang="zh-CN" sz="3600" b="1" dirty="0" smtClean="0">
              <a:latin typeface="楷体" panose="02010609060101010101" pitchFamily="49" charset="-122"/>
              <a:ea typeface="楷体" panose="02010609060101010101" pitchFamily="49" charset="-122"/>
            </a:endParaRPr>
          </a:p>
          <a:p>
            <a:pPr>
              <a:lnSpc>
                <a:spcPct val="110000"/>
              </a:lnSpc>
            </a:pPr>
            <a:r>
              <a:rPr lang="en-US" altLang="zh-CN" sz="3600" b="1" dirty="0" smtClean="0">
                <a:latin typeface="楷体" panose="02010609060101010101" pitchFamily="49" charset="-122"/>
                <a:ea typeface="楷体" panose="02010609060101010101" pitchFamily="49" charset="-122"/>
              </a:rPr>
              <a:t>    </a:t>
            </a:r>
            <a:r>
              <a:rPr lang="zh-CN" altLang="en-US" sz="3600" b="1" dirty="0" smtClean="0">
                <a:latin typeface="楷体" panose="02010609060101010101" pitchFamily="49" charset="-122"/>
                <a:ea typeface="楷体" panose="02010609060101010101" pitchFamily="49" charset="-122"/>
              </a:rPr>
              <a:t>今天，让我们一起学习课文，牢记历史，维护和平。</a:t>
            </a:r>
            <a:endParaRPr lang="zh-CN" altLang="en-US" sz="3600"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timgsa.baidu.com/timg?image&amp;quality=80&amp;size=b9999_10000&amp;sec=1559275547924&amp;di=46a5fab5455dc65e3e0c325c6d0c34a3&amp;imgtype=jpg&amp;src=http%3A%2F%2Fimg0.imgtn.bdimg.com%2Fit%2Fu%3D4231956015%2C2427528470%26fm%3D214%26gp%3D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583" y="-1984"/>
            <a:ext cx="12238565" cy="685998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48"/>
          <p:cNvSpPr txBox="1"/>
          <p:nvPr/>
        </p:nvSpPr>
        <p:spPr>
          <a:xfrm>
            <a:off x="575387" y="2098205"/>
            <a:ext cx="11041227" cy="1137285"/>
          </a:xfrm>
          <a:prstGeom prst="rect">
            <a:avLst/>
          </a:prstGeom>
          <a:solidFill>
            <a:schemeClr val="bg1">
              <a:lumMod val="75000"/>
            </a:schemeClr>
          </a:solidFill>
          <a:ln w="19050">
            <a:solidFill>
              <a:schemeClr val="tx1"/>
            </a:solidFill>
          </a:ln>
          <a:effectLst>
            <a:glow rad="127000">
              <a:schemeClr val="accent1">
                <a:alpha val="0"/>
              </a:schemeClr>
            </a:glow>
            <a:softEdge rad="31750"/>
          </a:effectLst>
        </p:spPr>
        <p:txBody>
          <a:bodyPr wrap="square" lIns="91440" tIns="45720" rIns="91440" bIns="45720">
            <a:spAutoFit/>
          </a:bodyPr>
          <a:lstStyle>
            <a:lvl1pPr marL="914400" indent="-9144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indent="0" algn="ctr" eaLnBrk="1" hangingPunct="1"/>
            <a:r>
              <a:rPr lang="en-US" altLang="zh-CN" sz="6800" b="1" dirty="0" smtClean="0">
                <a:solidFill>
                  <a:srgbClr val="FF0000"/>
                </a:solidFill>
                <a:effectLst>
                  <a:outerShdw blurRad="38100" dist="38100" dir="2700000" algn="tl">
                    <a:srgbClr val="C0C0C0"/>
                  </a:outerShdw>
                </a:effectLst>
                <a:latin typeface="宋体" panose="02010600030101010101" pitchFamily="2" charset="-122"/>
                <a:cs typeface="Kaiti SC"/>
              </a:rPr>
              <a:t>5  </a:t>
            </a:r>
            <a:r>
              <a:rPr lang="zh-CN" altLang="en-US" sz="6800" b="1" dirty="0" smtClean="0">
                <a:solidFill>
                  <a:srgbClr val="FF0000"/>
                </a:solidFill>
                <a:effectLst>
                  <a:outerShdw blurRad="38100" dist="38100" dir="2700000" algn="tl">
                    <a:srgbClr val="C0C0C0"/>
                  </a:outerShdw>
                </a:effectLst>
                <a:latin typeface="宋体" panose="02010600030101010101" pitchFamily="2" charset="-122"/>
                <a:cs typeface="Kaiti SC"/>
              </a:rPr>
              <a:t>国行公祭，为佑世界和平</a:t>
            </a:r>
            <a:endParaRPr lang="en-US" altLang="zh-CN" sz="6800" b="1" dirty="0">
              <a:solidFill>
                <a:srgbClr val="FF0000"/>
              </a:solidFill>
              <a:effectLst>
                <a:outerShdw blurRad="38100" dist="38100" dir="2700000" algn="tl">
                  <a:srgbClr val="C0C0C0"/>
                </a:outerShdw>
              </a:effectLst>
              <a:latin typeface="宋体" panose="02010600030101010101" pitchFamily="2" charset="-122"/>
              <a:cs typeface="Kaiti SC"/>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9" name="组合 11"/>
          <p:cNvGrpSpPr/>
          <p:nvPr/>
        </p:nvGrpSpPr>
        <p:grpSpPr bwMode="auto">
          <a:xfrm>
            <a:off x="-6351" y="-27517"/>
            <a:ext cx="2675468" cy="666289"/>
            <a:chOff x="70" y="-63"/>
            <a:chExt cx="3161" cy="786"/>
          </a:xfrm>
        </p:grpSpPr>
        <p:sp>
          <p:nvSpPr>
            <p:cNvPr id="922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学习目标</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8" name="TextBox 7"/>
          <p:cNvSpPr txBox="1"/>
          <p:nvPr/>
        </p:nvSpPr>
        <p:spPr>
          <a:xfrm>
            <a:off x="710792" y="1096519"/>
            <a:ext cx="10953827" cy="4923155"/>
          </a:xfrm>
          <a:prstGeom prst="rect">
            <a:avLst/>
          </a:prstGeom>
          <a:noFill/>
        </p:spPr>
        <p:txBody>
          <a:bodyPr wrap="square" rtlCol="0">
            <a:spAutoFit/>
          </a:bodyPr>
          <a:lstStyle/>
          <a:p>
            <a:pPr>
              <a:lnSpc>
                <a:spcPct val="140000"/>
              </a:lnSpc>
            </a:pPr>
            <a:r>
              <a:rPr lang="en-US" sz="3735" b="1" dirty="0" smtClean="0">
                <a:latin typeface="楷体" panose="02010609060101010101" pitchFamily="49" charset="-122"/>
                <a:ea typeface="楷体" panose="02010609060101010101" pitchFamily="49" charset="-122"/>
              </a:rPr>
              <a:t>1.</a:t>
            </a:r>
            <a:r>
              <a:rPr lang="zh-CN" altLang="en-US" sz="3735" b="1" dirty="0" smtClean="0">
                <a:latin typeface="楷体" panose="02010609060101010101" pitchFamily="49" charset="-122"/>
                <a:ea typeface="楷体" panose="02010609060101010101" pitchFamily="49" charset="-122"/>
              </a:rPr>
              <a:t>认真阅读课文，把握课文的主要内容和写作思路。</a:t>
            </a:r>
            <a:r>
              <a:rPr lang="en-US" sz="3735" b="1" dirty="0" smtClean="0">
                <a:solidFill>
                  <a:srgbClr val="FF0000"/>
                </a:solidFill>
                <a:latin typeface="楷体" panose="02010609060101010101" pitchFamily="49" charset="-122"/>
                <a:ea typeface="楷体" panose="02010609060101010101" pitchFamily="49" charset="-122"/>
              </a:rPr>
              <a:t>（</a:t>
            </a:r>
            <a:r>
              <a:rPr lang="zh-CN" altLang="en-US" sz="3735" b="1" dirty="0" smtClean="0">
                <a:solidFill>
                  <a:srgbClr val="FF0000"/>
                </a:solidFill>
                <a:latin typeface="楷体" panose="02010609060101010101" pitchFamily="49" charset="-122"/>
                <a:ea typeface="楷体" panose="02010609060101010101" pitchFamily="49" charset="-122"/>
              </a:rPr>
              <a:t>重点</a:t>
            </a:r>
            <a:r>
              <a:rPr lang="en-US" sz="3735" b="1" dirty="0" smtClean="0">
                <a:solidFill>
                  <a:srgbClr val="FF0000"/>
                </a:solidFill>
                <a:latin typeface="楷体" panose="02010609060101010101" pitchFamily="49" charset="-122"/>
                <a:ea typeface="楷体" panose="02010609060101010101" pitchFamily="49" charset="-122"/>
              </a:rPr>
              <a:t>）</a:t>
            </a:r>
            <a:endParaRPr lang="zh-CN" altLang="en-US" sz="3735" b="1" dirty="0" smtClean="0">
              <a:solidFill>
                <a:srgbClr val="FF0000"/>
              </a:solidFill>
              <a:latin typeface="楷体" panose="02010609060101010101" pitchFamily="49" charset="-122"/>
              <a:ea typeface="楷体" panose="02010609060101010101" pitchFamily="49" charset="-122"/>
            </a:endParaRPr>
          </a:p>
          <a:p>
            <a:pPr>
              <a:lnSpc>
                <a:spcPct val="140000"/>
              </a:lnSpc>
            </a:pPr>
            <a:r>
              <a:rPr lang="en-US" sz="3735" b="1" dirty="0" smtClean="0">
                <a:latin typeface="楷体" panose="02010609060101010101" pitchFamily="49" charset="-122"/>
                <a:ea typeface="楷体" panose="02010609060101010101" pitchFamily="49" charset="-122"/>
              </a:rPr>
              <a:t>2.</a:t>
            </a:r>
            <a:r>
              <a:rPr lang="zh-CN" altLang="en-US" sz="3735" b="1" dirty="0" smtClean="0">
                <a:latin typeface="楷体" panose="02010609060101010101" pitchFamily="49" charset="-122"/>
                <a:ea typeface="楷体" panose="02010609060101010101" pitchFamily="49" charset="-122"/>
              </a:rPr>
              <a:t>了解不同体裁新闻作品的特点，了解新闻评论的结构和特点。</a:t>
            </a:r>
            <a:r>
              <a:rPr lang="en-US" sz="3735" b="1" dirty="0" smtClean="0">
                <a:solidFill>
                  <a:srgbClr val="FF0000"/>
                </a:solidFill>
                <a:latin typeface="楷体" panose="02010609060101010101" pitchFamily="49" charset="-122"/>
                <a:ea typeface="楷体" panose="02010609060101010101" pitchFamily="49" charset="-122"/>
              </a:rPr>
              <a:t>（</a:t>
            </a:r>
            <a:r>
              <a:rPr lang="zh-CN" altLang="en-US" sz="3735" b="1" dirty="0" smtClean="0">
                <a:solidFill>
                  <a:srgbClr val="FF0000"/>
                </a:solidFill>
                <a:latin typeface="楷体" panose="02010609060101010101" pitchFamily="49" charset="-122"/>
                <a:ea typeface="楷体" panose="02010609060101010101" pitchFamily="49" charset="-122"/>
              </a:rPr>
              <a:t>难点</a:t>
            </a:r>
            <a:r>
              <a:rPr lang="en-US" sz="3735" b="1" dirty="0" smtClean="0">
                <a:solidFill>
                  <a:srgbClr val="FF0000"/>
                </a:solidFill>
                <a:latin typeface="楷体" panose="02010609060101010101" pitchFamily="49" charset="-122"/>
                <a:ea typeface="楷体" panose="02010609060101010101" pitchFamily="49" charset="-122"/>
              </a:rPr>
              <a:t>）</a:t>
            </a:r>
            <a:endParaRPr lang="zh-CN" altLang="en-US" sz="3735" b="1" dirty="0" smtClean="0">
              <a:solidFill>
                <a:srgbClr val="FF0000"/>
              </a:solidFill>
              <a:latin typeface="楷体" panose="02010609060101010101" pitchFamily="49" charset="-122"/>
              <a:ea typeface="楷体" panose="02010609060101010101" pitchFamily="49" charset="-122"/>
            </a:endParaRPr>
          </a:p>
          <a:p>
            <a:pPr>
              <a:lnSpc>
                <a:spcPct val="140000"/>
              </a:lnSpc>
            </a:pPr>
            <a:r>
              <a:rPr lang="en-US" sz="3735" b="1" dirty="0" smtClean="0">
                <a:latin typeface="楷体" panose="02010609060101010101" pitchFamily="49" charset="-122"/>
                <a:ea typeface="楷体" panose="02010609060101010101" pitchFamily="49" charset="-122"/>
              </a:rPr>
              <a:t>3.</a:t>
            </a:r>
            <a:r>
              <a:rPr lang="zh-CN" altLang="en-US" sz="3735" b="1" dirty="0" smtClean="0">
                <a:latin typeface="楷体" panose="02010609060101010101" pitchFamily="49" charset="-122"/>
                <a:ea typeface="楷体" panose="02010609060101010101" pitchFamily="49" charset="-122"/>
              </a:rPr>
              <a:t>铭记历史，不忘国耻，养成阅读新闻的习惯，关注社会生活，培养热爱和平的思想感情。</a:t>
            </a:r>
            <a:r>
              <a:rPr lang="zh-CN" altLang="en-US" sz="3735" b="1" dirty="0" smtClean="0">
                <a:solidFill>
                  <a:srgbClr val="FF0000"/>
                </a:solidFill>
                <a:latin typeface="楷体" panose="02010609060101010101" pitchFamily="49" charset="-122"/>
                <a:ea typeface="楷体" panose="02010609060101010101" pitchFamily="49" charset="-122"/>
              </a:rPr>
              <a:t>（素养）</a:t>
            </a:r>
            <a:endParaRPr lang="zh-CN" altLang="en-US" sz="3735" b="1" dirty="0" smtClean="0">
              <a:solidFill>
                <a:srgbClr val="FF0000"/>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矩形 5"/>
          <p:cNvSpPr>
            <a:spLocks noChangeArrowheads="1"/>
          </p:cNvSpPr>
          <p:nvPr/>
        </p:nvSpPr>
        <p:spPr bwMode="auto">
          <a:xfrm>
            <a:off x="431372" y="1796819"/>
            <a:ext cx="11041225" cy="425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30000"/>
              </a:lnSpc>
            </a:pPr>
            <a:r>
              <a:rPr lang="zh-CN" altLang="en-US" sz="3465" b="1" dirty="0" smtClean="0">
                <a:latin typeface="宋体" panose="02010600030101010101" pitchFamily="2" charset="-122"/>
              </a:rPr>
              <a:t>新闻评论</a:t>
            </a:r>
            <a:endParaRPr lang="en-US" altLang="zh-CN" sz="3465" b="1" dirty="0" smtClean="0">
              <a:latin typeface="宋体" panose="02010600030101010101" pitchFamily="2" charset="-122"/>
            </a:endParaRPr>
          </a:p>
          <a:p>
            <a:pPr>
              <a:lnSpc>
                <a:spcPct val="130000"/>
              </a:lnSpc>
            </a:pPr>
            <a:r>
              <a:rPr lang="zh-CN" altLang="en-US" sz="3465" b="1" dirty="0" smtClean="0">
                <a:latin typeface="楷体" panose="02010609060101010101" pitchFamily="49" charset="-122"/>
                <a:ea typeface="楷体" panose="02010609060101010101" pitchFamily="49" charset="-122"/>
              </a:rPr>
              <a:t>    </a:t>
            </a:r>
            <a:r>
              <a:rPr lang="zh-CN" altLang="en-US" sz="3465" b="1" dirty="0" smtClean="0">
                <a:solidFill>
                  <a:srgbClr val="FF0000"/>
                </a:solidFill>
                <a:latin typeface="楷体" panose="02010609060101010101" pitchFamily="49" charset="-122"/>
                <a:ea typeface="楷体" panose="02010609060101010101" pitchFamily="49" charset="-122"/>
              </a:rPr>
              <a:t>新闻评论</a:t>
            </a:r>
            <a:r>
              <a:rPr lang="zh-CN" altLang="en-US" sz="3465" b="1" dirty="0" smtClean="0">
                <a:latin typeface="楷体" panose="02010609060101010101" pitchFamily="49" charset="-122"/>
                <a:ea typeface="楷体" panose="02010609060101010101" pitchFamily="49" charset="-122"/>
              </a:rPr>
              <a:t>就是对当前发生的新闻及其新闻中的事实或者新闻中表现出的乃至隐藏的问题</a:t>
            </a:r>
            <a:r>
              <a:rPr lang="zh-CN" altLang="en-US" sz="3465" b="1" dirty="0">
                <a:latin typeface="楷体" panose="02010609060101010101" pitchFamily="49" charset="-122"/>
                <a:ea typeface="楷体" panose="02010609060101010101" pitchFamily="49" charset="-122"/>
              </a:rPr>
              <a:t>，作者发表自己</a:t>
            </a:r>
            <a:r>
              <a:rPr lang="zh-CN" altLang="en-US" sz="3465" b="1" dirty="0" smtClean="0">
                <a:latin typeface="楷体" panose="02010609060101010101" pitchFamily="49" charset="-122"/>
                <a:ea typeface="楷体" panose="02010609060101010101" pitchFamily="49" charset="-122"/>
              </a:rPr>
              <a:t>的见解，或者归纳、整理出新的结论</a:t>
            </a:r>
            <a:r>
              <a:rPr lang="zh-CN" altLang="en-US" sz="3465" b="1" dirty="0">
                <a:latin typeface="楷体" panose="02010609060101010101" pitchFamily="49" charset="-122"/>
                <a:ea typeface="楷体" panose="02010609060101010101" pitchFamily="49" charset="-122"/>
              </a:rPr>
              <a:t>、</a:t>
            </a:r>
            <a:r>
              <a:rPr lang="zh-CN" altLang="en-US" sz="3465" b="1" dirty="0" smtClean="0">
                <a:latin typeface="楷体" panose="02010609060101010101" pitchFamily="49" charset="-122"/>
                <a:ea typeface="楷体" panose="02010609060101010101" pitchFamily="49" charset="-122"/>
              </a:rPr>
              <a:t>观点。简单地说，就是</a:t>
            </a:r>
            <a:r>
              <a:rPr lang="zh-CN" altLang="en-US" sz="3465" b="1" dirty="0" smtClean="0">
                <a:solidFill>
                  <a:srgbClr val="FF0000"/>
                </a:solidFill>
                <a:latin typeface="楷体" panose="02010609060101010101" pitchFamily="49" charset="-122"/>
                <a:ea typeface="楷体" panose="02010609060101010101" pitchFamily="49" charset="-122"/>
              </a:rPr>
              <a:t>评说一件事情、一个问题，或者几件事情、几个问题。</a:t>
            </a:r>
            <a:endParaRPr lang="zh-CN" altLang="en-US" sz="3465" b="1" dirty="0" smtClean="0">
              <a:solidFill>
                <a:srgbClr val="FF0000"/>
              </a:solidFill>
              <a:latin typeface="楷体" panose="02010609060101010101" pitchFamily="49" charset="-122"/>
              <a:ea typeface="楷体" panose="02010609060101010101" pitchFamily="49" charset="-122"/>
            </a:endParaRPr>
          </a:p>
        </p:txBody>
      </p:sp>
      <p:grpSp>
        <p:nvGrpSpPr>
          <p:cNvPr id="2" name="组合 2"/>
          <p:cNvGrpSpPr/>
          <p:nvPr/>
        </p:nvGrpSpPr>
        <p:grpSpPr bwMode="auto">
          <a:xfrm>
            <a:off x="4367741" y="1076308"/>
            <a:ext cx="3456517" cy="642620"/>
            <a:chOff x="2843213" y="792957"/>
            <a:chExt cx="2592387" cy="481965"/>
          </a:xfrm>
        </p:grpSpPr>
        <p:sp>
          <p:nvSpPr>
            <p:cNvPr id="9" name="圆角矩形 8"/>
            <p:cNvSpPr/>
            <p:nvPr/>
          </p:nvSpPr>
          <p:spPr>
            <a:xfrm rot="530343">
              <a:off x="4935537" y="817563"/>
              <a:ext cx="441325" cy="419100"/>
            </a:xfrm>
            <a:prstGeom prst="roundRect">
              <a:avLst/>
            </a:prstGeom>
            <a:solidFill>
              <a:schemeClr val="tx2">
                <a:lumMod val="60000"/>
                <a:lumOff val="4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0" name="圆角矩形 9"/>
            <p:cNvSpPr/>
            <p:nvPr/>
          </p:nvSpPr>
          <p:spPr>
            <a:xfrm rot="21283839">
              <a:off x="4514850" y="817563"/>
              <a:ext cx="441325" cy="419100"/>
            </a:xfrm>
            <a:prstGeom prst="roundRect">
              <a:avLst/>
            </a:prstGeom>
            <a:solidFill>
              <a:schemeClr val="accent2">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1" name="圆角矩形 10"/>
            <p:cNvSpPr/>
            <p:nvPr/>
          </p:nvSpPr>
          <p:spPr>
            <a:xfrm rot="555800">
              <a:off x="4068763" y="817563"/>
              <a:ext cx="442913" cy="419100"/>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2" name="圆角矩形 11"/>
            <p:cNvSpPr/>
            <p:nvPr/>
          </p:nvSpPr>
          <p:spPr>
            <a:xfrm rot="20470821">
              <a:off x="3706813" y="823913"/>
              <a:ext cx="442913"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3" name="圆角矩形 12"/>
            <p:cNvSpPr/>
            <p:nvPr/>
          </p:nvSpPr>
          <p:spPr>
            <a:xfrm rot="319204">
              <a:off x="3287713" y="8239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4" name="圆角矩形 13"/>
            <p:cNvSpPr/>
            <p:nvPr/>
          </p:nvSpPr>
          <p:spPr>
            <a:xfrm rot="21148334">
              <a:off x="2878138" y="831850"/>
              <a:ext cx="441325" cy="420688"/>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1278" name="矩形 1"/>
            <p:cNvSpPr>
              <a:spLocks noChangeArrowheads="1"/>
            </p:cNvSpPr>
            <p:nvPr/>
          </p:nvSpPr>
          <p:spPr bwMode="auto">
            <a:xfrm>
              <a:off x="2843213" y="792957"/>
              <a:ext cx="2592387" cy="481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eaLnBrk="1" hangingPunct="1">
                <a:lnSpc>
                  <a:spcPts val="4300"/>
                </a:lnSpc>
              </a:pPr>
              <a:r>
                <a:rPr lang="zh-CN" altLang="en-US" sz="3735" b="1" dirty="0" smtClean="0">
                  <a:solidFill>
                    <a:schemeClr val="bg1"/>
                  </a:solidFill>
                  <a:latin typeface="楷体" panose="02010609060101010101" pitchFamily="49" charset="-122"/>
                  <a:ea typeface="楷体" panose="02010609060101010101" pitchFamily="49" charset="-122"/>
                </a:rPr>
                <a:t>新闻</a:t>
              </a:r>
              <a:r>
                <a:rPr lang="zh-CN" altLang="en-US" sz="3735" b="1" dirty="0">
                  <a:solidFill>
                    <a:schemeClr val="bg1"/>
                  </a:solidFill>
                  <a:latin typeface="楷体" panose="02010609060101010101" pitchFamily="49" charset="-122"/>
                  <a:ea typeface="楷体" panose="02010609060101010101" pitchFamily="49" charset="-122"/>
                </a:rPr>
                <a:t>基本</a:t>
              </a:r>
              <a:r>
                <a:rPr lang="zh-CN" altLang="en-US" sz="3735" b="1" dirty="0" smtClean="0">
                  <a:solidFill>
                    <a:schemeClr val="bg1"/>
                  </a:solidFill>
                  <a:latin typeface="楷体" panose="02010609060101010101" pitchFamily="49" charset="-122"/>
                  <a:ea typeface="楷体" panose="02010609060101010101" pitchFamily="49" charset="-122"/>
                </a:rPr>
                <a:t>常识</a:t>
              </a:r>
              <a:endParaRPr lang="zh-CN" altLang="en-US" sz="3735" b="1" dirty="0">
                <a:solidFill>
                  <a:schemeClr val="bg1"/>
                </a:solidFill>
                <a:latin typeface="楷体" panose="02010609060101010101" pitchFamily="49" charset="-122"/>
                <a:ea typeface="楷体" panose="02010609060101010101" pitchFamily="49" charset="-122"/>
              </a:endParaRPr>
            </a:p>
          </p:txBody>
        </p:sp>
      </p:grpSp>
      <p:grpSp>
        <p:nvGrpSpPr>
          <p:cNvPr id="11268" name="组合 8"/>
          <p:cNvGrpSpPr/>
          <p:nvPr/>
        </p:nvGrpSpPr>
        <p:grpSpPr bwMode="auto">
          <a:xfrm>
            <a:off x="2117" y="-27517"/>
            <a:ext cx="2675467" cy="666289"/>
            <a:chOff x="70" y="-63"/>
            <a:chExt cx="3161" cy="786"/>
          </a:xfrm>
        </p:grpSpPr>
        <p:sp>
          <p:nvSpPr>
            <p:cNvPr id="11269"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2" name="菱形 21"/>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矩形 5"/>
          <p:cNvSpPr>
            <a:spLocks noChangeArrowheads="1"/>
          </p:cNvSpPr>
          <p:nvPr/>
        </p:nvSpPr>
        <p:spPr bwMode="auto">
          <a:xfrm>
            <a:off x="4038991" y="907171"/>
            <a:ext cx="4114019"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735" b="1" dirty="0" smtClean="0">
                <a:latin typeface="宋体" panose="02010600030101010101" pitchFamily="2" charset="-122"/>
              </a:rPr>
              <a:t>新闻评论的</a:t>
            </a:r>
            <a:r>
              <a:rPr lang="zh-CN" altLang="en-US" sz="3735" b="1" dirty="0">
                <a:latin typeface="宋体" panose="02010600030101010101" pitchFamily="2" charset="-122"/>
              </a:rPr>
              <a:t>特点</a:t>
            </a:r>
            <a:endParaRPr lang="en-US" altLang="zh-CN" sz="3735" b="1" dirty="0">
              <a:latin typeface="宋体" panose="02010600030101010101" pitchFamily="2" charset="-122"/>
            </a:endParaRPr>
          </a:p>
        </p:txBody>
      </p:sp>
      <p:sp>
        <p:nvSpPr>
          <p:cNvPr id="12293" name="矩形 16"/>
          <p:cNvSpPr>
            <a:spLocks noChangeArrowheads="1"/>
          </p:cNvSpPr>
          <p:nvPr/>
        </p:nvSpPr>
        <p:spPr bwMode="auto">
          <a:xfrm>
            <a:off x="815413" y="1796819"/>
            <a:ext cx="10561173" cy="425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3465" b="1" dirty="0" smtClean="0">
                <a:latin typeface="楷体" panose="02010609060101010101" pitchFamily="49" charset="-122"/>
                <a:ea typeface="楷体" panose="02010609060101010101" pitchFamily="49" charset="-122"/>
              </a:rPr>
              <a:t>    新闻评论一般具有时效性、针对性、准确性、说理性和思想性的特点，也就是：</a:t>
            </a:r>
            <a:endParaRPr lang="en-US" altLang="zh-CN" sz="3465" b="1" dirty="0" smtClean="0">
              <a:latin typeface="楷体" panose="02010609060101010101" pitchFamily="49" charset="-122"/>
              <a:ea typeface="楷体" panose="02010609060101010101" pitchFamily="49" charset="-122"/>
            </a:endParaRPr>
          </a:p>
          <a:p>
            <a:pPr eaLnBrk="1" hangingPunct="1">
              <a:lnSpc>
                <a:spcPct val="130000"/>
              </a:lnSpc>
            </a:pPr>
            <a:r>
              <a:rPr lang="zh-CN" altLang="en-US" sz="3465" b="1" dirty="0" smtClean="0">
                <a:latin typeface="楷体" panose="02010609060101010101" pitchFamily="49" charset="-122"/>
                <a:ea typeface="楷体" panose="02010609060101010101" pitchFamily="49" charset="-122"/>
              </a:rPr>
              <a:t>    ①</a:t>
            </a:r>
            <a:r>
              <a:rPr lang="zh-CN" altLang="en-US" sz="3465" b="1" dirty="0" smtClean="0">
                <a:solidFill>
                  <a:srgbClr val="FF0000"/>
                </a:solidFill>
                <a:latin typeface="楷体" panose="02010609060101010101" pitchFamily="49" charset="-122"/>
                <a:ea typeface="楷体" panose="02010609060101010101" pitchFamily="49" charset="-122"/>
              </a:rPr>
              <a:t>因时而评，新闻性强；</a:t>
            </a:r>
            <a:endParaRPr lang="en-US" altLang="zh-CN" sz="3465" b="1" dirty="0" smtClean="0">
              <a:solidFill>
                <a:srgbClr val="FF0000"/>
              </a:solidFill>
              <a:latin typeface="楷体" panose="02010609060101010101" pitchFamily="49" charset="-122"/>
              <a:ea typeface="楷体" panose="02010609060101010101" pitchFamily="49" charset="-122"/>
            </a:endParaRPr>
          </a:p>
          <a:p>
            <a:pPr eaLnBrk="1" hangingPunct="1">
              <a:lnSpc>
                <a:spcPct val="130000"/>
              </a:lnSpc>
            </a:pPr>
            <a:r>
              <a:rPr lang="en-US" altLang="zh-CN" sz="3465" b="1" dirty="0">
                <a:latin typeface="楷体" panose="02010609060101010101" pitchFamily="49" charset="-122"/>
                <a:ea typeface="楷体" panose="02010609060101010101" pitchFamily="49" charset="-122"/>
              </a:rPr>
              <a:t> </a:t>
            </a:r>
            <a:r>
              <a:rPr lang="en-US" altLang="zh-CN" sz="3465" b="1" dirty="0" smtClean="0">
                <a:latin typeface="楷体" panose="02010609060101010101" pitchFamily="49" charset="-122"/>
                <a:ea typeface="楷体" panose="02010609060101010101" pitchFamily="49" charset="-122"/>
              </a:rPr>
              <a:t>   </a:t>
            </a:r>
            <a:r>
              <a:rPr lang="zh-CN" altLang="en-US" sz="3465" b="1" dirty="0" smtClean="0">
                <a:latin typeface="楷体" panose="02010609060101010101" pitchFamily="49" charset="-122"/>
                <a:ea typeface="楷体" panose="02010609060101010101" pitchFamily="49" charset="-122"/>
              </a:rPr>
              <a:t>②</a:t>
            </a:r>
            <a:r>
              <a:rPr lang="zh-CN" altLang="en-US" sz="3465" b="1" dirty="0" smtClean="0">
                <a:solidFill>
                  <a:srgbClr val="FF0000"/>
                </a:solidFill>
                <a:latin typeface="楷体" panose="02010609060101010101" pitchFamily="49" charset="-122"/>
                <a:ea typeface="楷体" panose="02010609060101010101" pitchFamily="49" charset="-122"/>
              </a:rPr>
              <a:t>缘事而发，寓理于事；</a:t>
            </a:r>
            <a:endParaRPr lang="en-US" altLang="zh-CN" sz="3465" b="1" dirty="0" smtClean="0">
              <a:solidFill>
                <a:srgbClr val="FF0000"/>
              </a:solidFill>
              <a:latin typeface="楷体" panose="02010609060101010101" pitchFamily="49" charset="-122"/>
              <a:ea typeface="楷体" panose="02010609060101010101" pitchFamily="49" charset="-122"/>
            </a:endParaRPr>
          </a:p>
          <a:p>
            <a:pPr eaLnBrk="1" hangingPunct="1">
              <a:lnSpc>
                <a:spcPct val="130000"/>
              </a:lnSpc>
            </a:pPr>
            <a:r>
              <a:rPr lang="zh-CN" altLang="en-US" sz="3465" b="1" dirty="0" smtClean="0">
                <a:latin typeface="楷体" panose="02010609060101010101" pitchFamily="49" charset="-122"/>
                <a:ea typeface="楷体" panose="02010609060101010101" pitchFamily="49" charset="-122"/>
              </a:rPr>
              <a:t>    ③</a:t>
            </a:r>
            <a:r>
              <a:rPr lang="zh-CN" altLang="en-US" sz="3465" b="1" dirty="0" smtClean="0">
                <a:solidFill>
                  <a:srgbClr val="FF0000"/>
                </a:solidFill>
                <a:latin typeface="楷体" panose="02010609060101010101" pitchFamily="49" charset="-122"/>
                <a:ea typeface="楷体" panose="02010609060101010101" pitchFamily="49" charset="-122"/>
              </a:rPr>
              <a:t>内容贴近，题材广泛；</a:t>
            </a:r>
            <a:endParaRPr lang="en-US" altLang="zh-CN" sz="3465" b="1" dirty="0" smtClean="0">
              <a:solidFill>
                <a:srgbClr val="FF0000"/>
              </a:solidFill>
              <a:latin typeface="楷体" panose="02010609060101010101" pitchFamily="49" charset="-122"/>
              <a:ea typeface="楷体" panose="02010609060101010101" pitchFamily="49" charset="-122"/>
            </a:endParaRPr>
          </a:p>
          <a:p>
            <a:pPr eaLnBrk="1" hangingPunct="1">
              <a:lnSpc>
                <a:spcPct val="130000"/>
              </a:lnSpc>
            </a:pPr>
            <a:r>
              <a:rPr lang="en-US" altLang="zh-CN" sz="3465" b="1" dirty="0">
                <a:latin typeface="楷体" panose="02010609060101010101" pitchFamily="49" charset="-122"/>
                <a:ea typeface="楷体" panose="02010609060101010101" pitchFamily="49" charset="-122"/>
              </a:rPr>
              <a:t> </a:t>
            </a:r>
            <a:r>
              <a:rPr lang="en-US" altLang="zh-CN" sz="3465" b="1" dirty="0" smtClean="0">
                <a:latin typeface="楷体" panose="02010609060101010101" pitchFamily="49" charset="-122"/>
                <a:ea typeface="楷体" panose="02010609060101010101" pitchFamily="49" charset="-122"/>
              </a:rPr>
              <a:t>   </a:t>
            </a:r>
            <a:r>
              <a:rPr lang="zh-CN" altLang="en-US" sz="3465" b="1" dirty="0" smtClean="0">
                <a:latin typeface="楷体" panose="02010609060101010101" pitchFamily="49" charset="-122"/>
                <a:ea typeface="楷体" panose="02010609060101010101" pitchFamily="49" charset="-122"/>
              </a:rPr>
              <a:t>④</a:t>
            </a:r>
            <a:r>
              <a:rPr lang="zh-CN" altLang="en-US" sz="3465" b="1" dirty="0" smtClean="0">
                <a:solidFill>
                  <a:srgbClr val="FF0000"/>
                </a:solidFill>
                <a:latin typeface="楷体" panose="02010609060101010101" pitchFamily="49" charset="-122"/>
                <a:ea typeface="楷体" panose="02010609060101010101" pitchFamily="49" charset="-122"/>
              </a:rPr>
              <a:t>大众视角，公民写作。</a:t>
            </a:r>
            <a:endParaRPr lang="zh-CN" altLang="en-US" sz="3465" b="1" dirty="0" smtClean="0">
              <a:solidFill>
                <a:srgbClr val="FF0000"/>
              </a:solidFill>
              <a:latin typeface="楷体" panose="02010609060101010101" pitchFamily="49" charset="-122"/>
              <a:ea typeface="楷体" panose="02010609060101010101" pitchFamily="49" charset="-122"/>
            </a:endParaRPr>
          </a:p>
        </p:txBody>
      </p:sp>
      <p:grpSp>
        <p:nvGrpSpPr>
          <p:cNvPr id="3" name="组合 8"/>
          <p:cNvGrpSpPr/>
          <p:nvPr/>
        </p:nvGrpSpPr>
        <p:grpSpPr bwMode="auto">
          <a:xfrm>
            <a:off x="2117" y="-27517"/>
            <a:ext cx="2675467" cy="666289"/>
            <a:chOff x="70" y="-63"/>
            <a:chExt cx="3161" cy="786"/>
          </a:xfrm>
        </p:grpSpPr>
        <p:sp>
          <p:nvSpPr>
            <p:cNvPr id="12294"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3" name="菱形 2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
          <p:cNvGrpSpPr/>
          <p:nvPr/>
        </p:nvGrpSpPr>
        <p:grpSpPr bwMode="auto">
          <a:xfrm>
            <a:off x="4933951" y="1089356"/>
            <a:ext cx="2324100" cy="649181"/>
            <a:chOff x="3333750" y="715914"/>
            <a:chExt cx="1743075" cy="486684"/>
          </a:xfrm>
        </p:grpSpPr>
        <p:sp>
          <p:nvSpPr>
            <p:cNvPr id="15" name="圆角矩形 14"/>
            <p:cNvSpPr/>
            <p:nvPr/>
          </p:nvSpPr>
          <p:spPr>
            <a:xfrm rot="555800">
              <a:off x="4602162" y="715914"/>
              <a:ext cx="442913" cy="41892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6" name="圆角矩形 15"/>
            <p:cNvSpPr/>
            <p:nvPr/>
          </p:nvSpPr>
          <p:spPr>
            <a:xfrm rot="20470821">
              <a:off x="4197350" y="722262"/>
              <a:ext cx="442912" cy="42051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7" name="圆角矩形 16"/>
            <p:cNvSpPr/>
            <p:nvPr/>
          </p:nvSpPr>
          <p:spPr>
            <a:xfrm rot="319204">
              <a:off x="3778250" y="722262"/>
              <a:ext cx="441325" cy="42051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8" name="圆角矩形 17"/>
            <p:cNvSpPr/>
            <p:nvPr/>
          </p:nvSpPr>
          <p:spPr>
            <a:xfrm rot="21148334">
              <a:off x="3368675" y="730195"/>
              <a:ext cx="441325" cy="420514"/>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4348" name="矩形 1"/>
            <p:cNvSpPr>
              <a:spLocks noChangeArrowheads="1"/>
            </p:cNvSpPr>
            <p:nvPr/>
          </p:nvSpPr>
          <p:spPr bwMode="auto">
            <a:xfrm>
              <a:off x="3333750" y="720833"/>
              <a:ext cx="1743075" cy="481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写作背景</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2" name="组合 8"/>
          <p:cNvGrpSpPr/>
          <p:nvPr/>
        </p:nvGrpSpPr>
        <p:grpSpPr bwMode="auto">
          <a:xfrm>
            <a:off x="2117" y="-27517"/>
            <a:ext cx="2675467" cy="666289"/>
            <a:chOff x="70" y="-63"/>
            <a:chExt cx="3161" cy="786"/>
          </a:xfrm>
        </p:grpSpPr>
        <p:sp>
          <p:nvSpPr>
            <p:cNvPr id="14341"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2" name="菱形 21"/>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3" name="矩形 12"/>
          <p:cNvSpPr/>
          <p:nvPr/>
        </p:nvSpPr>
        <p:spPr>
          <a:xfrm>
            <a:off x="598187" y="2025227"/>
            <a:ext cx="10995627" cy="3294380"/>
          </a:xfrm>
          <a:prstGeom prst="rect">
            <a:avLst/>
          </a:prstGeom>
        </p:spPr>
        <p:txBody>
          <a:bodyPr wrap="square">
            <a:spAutoFit/>
          </a:bodyPr>
          <a:lstStyle/>
          <a:p>
            <a:pPr>
              <a:lnSpc>
                <a:spcPct val="150000"/>
              </a:lnSpc>
            </a:pPr>
            <a:r>
              <a:rPr lang="en-US" sz="3465" b="1" dirty="0" smtClean="0">
                <a:latin typeface="楷体" panose="02010609060101010101" pitchFamily="49" charset="-122"/>
                <a:ea typeface="楷体" panose="02010609060101010101" pitchFamily="49" charset="-122"/>
              </a:rPr>
              <a:t>    2017</a:t>
            </a:r>
            <a:r>
              <a:rPr lang="zh-CN" altLang="en-US" sz="3465" b="1" dirty="0" smtClean="0">
                <a:latin typeface="楷体" panose="02010609060101010101" pitchFamily="49" charset="-122"/>
                <a:ea typeface="楷体" panose="02010609060101010101" pitchFamily="49" charset="-122"/>
              </a:rPr>
              <a:t>年</a:t>
            </a:r>
            <a:r>
              <a:rPr lang="en-US" sz="3465" b="1" dirty="0" smtClean="0">
                <a:latin typeface="楷体" panose="02010609060101010101" pitchFamily="49" charset="-122"/>
                <a:ea typeface="楷体" panose="02010609060101010101" pitchFamily="49" charset="-122"/>
              </a:rPr>
              <a:t>12</a:t>
            </a:r>
            <a:r>
              <a:rPr lang="zh-CN" altLang="en-US" sz="3465" b="1" dirty="0" smtClean="0">
                <a:latin typeface="楷体" panose="02010609060101010101" pitchFamily="49" charset="-122"/>
                <a:ea typeface="楷体" panose="02010609060101010101" pitchFamily="49" charset="-122"/>
              </a:rPr>
              <a:t>月</a:t>
            </a:r>
            <a:r>
              <a:rPr lang="en-US" sz="3465" b="1" dirty="0" smtClean="0">
                <a:latin typeface="楷体" panose="02010609060101010101" pitchFamily="49" charset="-122"/>
                <a:ea typeface="楷体" panose="02010609060101010101" pitchFamily="49" charset="-122"/>
              </a:rPr>
              <a:t>13</a:t>
            </a:r>
            <a:r>
              <a:rPr lang="zh-CN" altLang="en-US" sz="3465" b="1" dirty="0" smtClean="0">
                <a:latin typeface="楷体" panose="02010609060101010101" pitchFamily="49" charset="-122"/>
                <a:ea typeface="楷体" panose="02010609060101010101" pitchFamily="49" charset="-122"/>
              </a:rPr>
              <a:t>日，是南京大屠杀惨案发生</a:t>
            </a:r>
            <a:r>
              <a:rPr lang="en-US" sz="3465" b="1" dirty="0" smtClean="0">
                <a:latin typeface="楷体" panose="02010609060101010101" pitchFamily="49" charset="-122"/>
                <a:ea typeface="楷体" panose="02010609060101010101" pitchFamily="49" charset="-122"/>
              </a:rPr>
              <a:t>80</a:t>
            </a:r>
            <a:r>
              <a:rPr lang="zh-CN" altLang="en-US" sz="3465" b="1" dirty="0" smtClean="0">
                <a:latin typeface="楷体" panose="02010609060101010101" pitchFamily="49" charset="-122"/>
                <a:ea typeface="楷体" panose="02010609060101010101" pitchFamily="49" charset="-122"/>
              </a:rPr>
              <a:t>周年，也是第四个南京大屠杀死难者国家公祭日，</a:t>
            </a:r>
            <a:r>
              <a:rPr lang="en-US" altLang="zh-CN" sz="3465" b="1" dirty="0" smtClean="0">
                <a:latin typeface="楷体" panose="02010609060101010101" pitchFamily="49" charset="-122"/>
                <a:ea typeface="楷体" panose="02010609060101010101" pitchFamily="49" charset="-122"/>
              </a:rPr>
              <a:t>《</a:t>
            </a:r>
            <a:r>
              <a:rPr lang="zh-CN" altLang="en-US" sz="3465" b="1" dirty="0" smtClean="0">
                <a:latin typeface="楷体" panose="02010609060101010101" pitchFamily="49" charset="-122"/>
                <a:ea typeface="楷体" panose="02010609060101010101" pitchFamily="49" charset="-122"/>
              </a:rPr>
              <a:t>人民日报</a:t>
            </a:r>
            <a:r>
              <a:rPr lang="en-US" altLang="zh-CN" sz="3465" b="1" dirty="0" smtClean="0">
                <a:latin typeface="楷体" panose="02010609060101010101" pitchFamily="49" charset="-122"/>
                <a:ea typeface="楷体" panose="02010609060101010101" pitchFamily="49" charset="-122"/>
              </a:rPr>
              <a:t>》</a:t>
            </a:r>
            <a:r>
              <a:rPr lang="zh-CN" altLang="en-US" sz="3465" b="1" dirty="0" smtClean="0">
                <a:latin typeface="楷体" panose="02010609060101010101" pitchFamily="49" charset="-122"/>
                <a:ea typeface="楷体" panose="02010609060101010101" pitchFamily="49" charset="-122"/>
              </a:rPr>
              <a:t>发表此文，深切缅怀南京大屠杀的无辜死难者，警醒世人，牢记历史，勿忘国耻。</a:t>
            </a:r>
            <a:endParaRPr lang="zh-CN" altLang="en-US" sz="3465"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911424" y="208452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smtClean="0">
                <a:solidFill>
                  <a:srgbClr val="000000"/>
                </a:solidFill>
                <a:latin typeface="楷体" panose="02010609060101010101" pitchFamily="49" charset="-122"/>
                <a:ea typeface="楷体" panose="02010609060101010101" pitchFamily="49" charset="-122"/>
              </a:rPr>
              <a:t>杀</a:t>
            </a:r>
            <a:endParaRPr lang="zh-CN" altLang="en-US" sz="5335" dirty="0"/>
          </a:p>
        </p:txBody>
      </p:sp>
      <p:sp>
        <p:nvSpPr>
          <p:cNvPr id="3" name="矩形 2"/>
          <p:cNvSpPr>
            <a:spLocks noChangeArrowheads="1"/>
          </p:cNvSpPr>
          <p:nvPr/>
        </p:nvSpPr>
        <p:spPr bwMode="auto">
          <a:xfrm>
            <a:off x="1747507" y="1508787"/>
            <a:ext cx="63373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lù</a:t>
            </a:r>
            <a:endParaRPr lang="zh-CN" altLang="en-US" sz="4265" dirty="0">
              <a:latin typeface="汉语拼音" panose="000B0604020202020204" pitchFamily="34" charset="0"/>
              <a:ea typeface="黑体" panose="02010609060101010101" pitchFamily="49" charset="-122"/>
            </a:endParaRPr>
          </a:p>
        </p:txBody>
      </p:sp>
      <p:sp>
        <p:nvSpPr>
          <p:cNvPr id="4" name="矩形 71"/>
          <p:cNvSpPr>
            <a:spLocks noChangeArrowheads="1"/>
          </p:cNvSpPr>
          <p:nvPr/>
        </p:nvSpPr>
        <p:spPr bwMode="auto">
          <a:xfrm>
            <a:off x="1650140" y="208452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smtClean="0">
                <a:solidFill>
                  <a:srgbClr val="FF0000"/>
                </a:solidFill>
                <a:latin typeface="楷体" panose="02010609060101010101" pitchFamily="49" charset="-122"/>
                <a:ea typeface="楷体" panose="02010609060101010101" pitchFamily="49" charset="-122"/>
              </a:rPr>
              <a:t>戮</a:t>
            </a:r>
            <a:endParaRPr lang="zh-CN" altLang="en-US" sz="5335" u="sng" dirty="0">
              <a:solidFill>
                <a:srgbClr val="FF0000"/>
              </a:solidFill>
            </a:endParaRPr>
          </a:p>
        </p:txBody>
      </p:sp>
      <p:grpSp>
        <p:nvGrpSpPr>
          <p:cNvPr id="5" name="组合 2"/>
          <p:cNvGrpSpPr/>
          <p:nvPr/>
        </p:nvGrpSpPr>
        <p:grpSpPr bwMode="auto">
          <a:xfrm>
            <a:off x="721572" y="866986"/>
            <a:ext cx="1996017" cy="642619"/>
            <a:chOff x="753904" y="689820"/>
            <a:chExt cx="1497013" cy="481397"/>
          </a:xfrm>
        </p:grpSpPr>
        <p:sp>
          <p:nvSpPr>
            <p:cNvPr id="6" name="圆角矩形 5"/>
            <p:cNvSpPr/>
            <p:nvPr/>
          </p:nvSpPr>
          <p:spPr>
            <a:xfrm rot="20326116">
              <a:off x="1746250" y="718996"/>
              <a:ext cx="442913" cy="42019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7" name="圆角矩形 6"/>
            <p:cNvSpPr/>
            <p:nvPr/>
          </p:nvSpPr>
          <p:spPr>
            <a:xfrm rot="319204">
              <a:off x="1258888" y="722167"/>
              <a:ext cx="441325" cy="42019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8" name="圆角矩形 7"/>
            <p:cNvSpPr/>
            <p:nvPr/>
          </p:nvSpPr>
          <p:spPr>
            <a:xfrm rot="21148334">
              <a:off x="787400" y="730096"/>
              <a:ext cx="441325" cy="420192"/>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9" name="矩形 1"/>
            <p:cNvSpPr>
              <a:spLocks noChangeArrowheads="1"/>
            </p:cNvSpPr>
            <p:nvPr/>
          </p:nvSpPr>
          <p:spPr bwMode="auto">
            <a:xfrm>
              <a:off x="753904" y="689820"/>
              <a:ext cx="1497013"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读一读</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10" name="组合 55"/>
          <p:cNvGrpSpPr/>
          <p:nvPr/>
        </p:nvGrpSpPr>
        <p:grpSpPr bwMode="auto">
          <a:xfrm>
            <a:off x="-4233" y="-27517"/>
            <a:ext cx="2675467" cy="666289"/>
            <a:chOff x="70" y="-63"/>
            <a:chExt cx="3161" cy="786"/>
          </a:xfrm>
        </p:grpSpPr>
        <p:sp>
          <p:nvSpPr>
            <p:cNvPr id="11"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4" name="矩形 13"/>
          <p:cNvSpPr>
            <a:spLocks noChangeArrowheads="1"/>
          </p:cNvSpPr>
          <p:nvPr/>
        </p:nvSpPr>
        <p:spPr bwMode="auto">
          <a:xfrm>
            <a:off x="4273271" y="1509151"/>
            <a:ext cx="127127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dǐng</a:t>
            </a:r>
            <a:endParaRPr lang="zh-CN" altLang="en-US" sz="4265" dirty="0">
              <a:latin typeface="汉语拼音" panose="000B0604020202020204" pitchFamily="34" charset="0"/>
              <a:ea typeface="黑体" panose="02010609060101010101" pitchFamily="49" charset="-122"/>
            </a:endParaRPr>
          </a:p>
        </p:txBody>
      </p:sp>
      <p:sp>
        <p:nvSpPr>
          <p:cNvPr id="15" name="矩形 73"/>
          <p:cNvSpPr>
            <a:spLocks noChangeArrowheads="1"/>
          </p:cNvSpPr>
          <p:nvPr/>
        </p:nvSpPr>
        <p:spPr bwMode="auto">
          <a:xfrm>
            <a:off x="4470433" y="2084884"/>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鼎</a:t>
            </a:r>
            <a:endParaRPr lang="zh-CN" altLang="en-US" sz="5335" u="sng" dirty="0">
              <a:solidFill>
                <a:srgbClr val="FF0000"/>
              </a:solidFill>
            </a:endParaRPr>
          </a:p>
        </p:txBody>
      </p:sp>
      <p:sp>
        <p:nvSpPr>
          <p:cNvPr id="16" name="矩形 15"/>
          <p:cNvSpPr>
            <a:spLocks noChangeArrowheads="1"/>
          </p:cNvSpPr>
          <p:nvPr/>
        </p:nvSpPr>
        <p:spPr bwMode="auto">
          <a:xfrm>
            <a:off x="3695733" y="2084884"/>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宝</a:t>
            </a:r>
            <a:endParaRPr lang="zh-CN" altLang="en-US" sz="5335" dirty="0"/>
          </a:p>
        </p:txBody>
      </p:sp>
      <p:sp>
        <p:nvSpPr>
          <p:cNvPr id="17" name="矩形 16"/>
          <p:cNvSpPr>
            <a:spLocks noChangeArrowheads="1"/>
          </p:cNvSpPr>
          <p:nvPr/>
        </p:nvSpPr>
        <p:spPr bwMode="auto">
          <a:xfrm>
            <a:off x="6559751" y="2084884"/>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国</a:t>
            </a:r>
            <a:endParaRPr lang="zh-CN" altLang="en-US" sz="5335" dirty="0"/>
          </a:p>
        </p:txBody>
      </p:sp>
      <p:sp>
        <p:nvSpPr>
          <p:cNvPr id="18" name="矩形 76"/>
          <p:cNvSpPr>
            <a:spLocks noChangeArrowheads="1"/>
          </p:cNvSpPr>
          <p:nvPr/>
        </p:nvSpPr>
        <p:spPr bwMode="auto">
          <a:xfrm>
            <a:off x="7298467" y="2084884"/>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殇</a:t>
            </a:r>
            <a:endParaRPr lang="zh-CN" altLang="en-US" sz="5335" u="sng" dirty="0">
              <a:solidFill>
                <a:srgbClr val="FF0000"/>
              </a:solidFill>
            </a:endParaRPr>
          </a:p>
        </p:txBody>
      </p:sp>
      <p:sp>
        <p:nvSpPr>
          <p:cNvPr id="19" name="矩形 18"/>
          <p:cNvSpPr>
            <a:spLocks noChangeArrowheads="1"/>
          </p:cNvSpPr>
          <p:nvPr/>
        </p:nvSpPr>
        <p:spPr bwMode="auto">
          <a:xfrm>
            <a:off x="6943793" y="1509151"/>
            <a:ext cx="166814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shāng</a:t>
            </a:r>
            <a:endParaRPr lang="zh-CN" altLang="en-US" sz="4265" dirty="0">
              <a:latin typeface="汉语拼音" panose="000B0604020202020204" pitchFamily="34" charset="0"/>
              <a:ea typeface="黑体" panose="02010609060101010101" pitchFamily="49" charset="-122"/>
            </a:endParaRPr>
          </a:p>
        </p:txBody>
      </p:sp>
      <p:sp>
        <p:nvSpPr>
          <p:cNvPr id="20" name="矩形 19"/>
          <p:cNvSpPr>
            <a:spLocks noChangeArrowheads="1"/>
          </p:cNvSpPr>
          <p:nvPr/>
        </p:nvSpPr>
        <p:spPr bwMode="auto">
          <a:xfrm>
            <a:off x="9409443" y="1525555"/>
            <a:ext cx="144653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miǎn</a:t>
            </a:r>
            <a:endParaRPr lang="zh-CN" altLang="en-US" sz="4265" dirty="0">
              <a:latin typeface="汉语拼音" panose="000B0604020202020204" pitchFamily="34" charset="0"/>
              <a:ea typeface="黑体" panose="02010609060101010101" pitchFamily="49" charset="-122"/>
            </a:endParaRPr>
          </a:p>
        </p:txBody>
      </p:sp>
      <p:sp>
        <p:nvSpPr>
          <p:cNvPr id="21" name="矩形 79"/>
          <p:cNvSpPr>
            <a:spLocks noChangeArrowheads="1"/>
          </p:cNvSpPr>
          <p:nvPr/>
        </p:nvSpPr>
        <p:spPr bwMode="auto">
          <a:xfrm>
            <a:off x="9583009" y="2101288"/>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缅</a:t>
            </a:r>
            <a:endParaRPr lang="zh-CN" altLang="en-US" sz="5335" u="sng" dirty="0">
              <a:solidFill>
                <a:srgbClr val="FF0000"/>
              </a:solidFill>
            </a:endParaRPr>
          </a:p>
        </p:txBody>
      </p:sp>
      <p:sp>
        <p:nvSpPr>
          <p:cNvPr id="22" name="矩形 21"/>
          <p:cNvSpPr>
            <a:spLocks noChangeArrowheads="1"/>
          </p:cNvSpPr>
          <p:nvPr/>
        </p:nvSpPr>
        <p:spPr bwMode="auto">
          <a:xfrm>
            <a:off x="10351359" y="2101288"/>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怀</a:t>
            </a:r>
            <a:endParaRPr lang="zh-CN" altLang="en-US" sz="5335" dirty="0"/>
          </a:p>
        </p:txBody>
      </p:sp>
      <p:sp>
        <p:nvSpPr>
          <p:cNvPr id="23" name="矩形 22"/>
          <p:cNvSpPr>
            <a:spLocks noChangeArrowheads="1"/>
          </p:cNvSpPr>
          <p:nvPr/>
        </p:nvSpPr>
        <p:spPr bwMode="auto">
          <a:xfrm>
            <a:off x="9326132" y="3141332"/>
            <a:ext cx="143192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cu</a:t>
            </a:r>
            <a:r>
              <a:rPr lang="en-US" altLang="zh-CN" sz="4265" dirty="0" err="1">
                <a:solidFill>
                  <a:srgbClr val="000000"/>
                </a:solidFill>
                <a:latin typeface="汉语拼音" panose="000B0604020202020204" pitchFamily="34" charset="0"/>
                <a:ea typeface="黑体" panose="02010609060101010101" pitchFamily="49" charset="-122"/>
              </a:rPr>
              <a:t>à</a:t>
            </a:r>
            <a:r>
              <a:rPr lang="en-US" altLang="zh-CN" sz="4265" dirty="0" err="1" smtClean="0">
                <a:solidFill>
                  <a:srgbClr val="000000"/>
                </a:solidFill>
                <a:latin typeface="汉语拼音" panose="000B0604020202020204" pitchFamily="34" charset="0"/>
                <a:ea typeface="黑体" panose="02010609060101010101" pitchFamily="49" charset="-122"/>
              </a:rPr>
              <a:t>n</a:t>
            </a:r>
            <a:endParaRPr lang="zh-CN" altLang="en-US" sz="4265" dirty="0">
              <a:latin typeface="汉语拼音" panose="000B0604020202020204" pitchFamily="34" charset="0"/>
              <a:ea typeface="黑体" panose="02010609060101010101" pitchFamily="49" charset="-122"/>
            </a:endParaRPr>
          </a:p>
        </p:txBody>
      </p:sp>
      <p:sp>
        <p:nvSpPr>
          <p:cNvPr id="24" name="矩形 82"/>
          <p:cNvSpPr>
            <a:spLocks noChangeArrowheads="1"/>
          </p:cNvSpPr>
          <p:nvPr/>
        </p:nvSpPr>
        <p:spPr bwMode="auto">
          <a:xfrm>
            <a:off x="9614164" y="3670499"/>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篡</a:t>
            </a:r>
            <a:endParaRPr lang="zh-CN" altLang="en-US" sz="5335" u="sng" dirty="0">
              <a:solidFill>
                <a:srgbClr val="FF0000"/>
              </a:solidFill>
            </a:endParaRPr>
          </a:p>
        </p:txBody>
      </p:sp>
      <p:sp>
        <p:nvSpPr>
          <p:cNvPr id="25" name="矩形 24"/>
          <p:cNvSpPr>
            <a:spLocks noChangeArrowheads="1"/>
          </p:cNvSpPr>
          <p:nvPr/>
        </p:nvSpPr>
        <p:spPr bwMode="auto">
          <a:xfrm>
            <a:off x="10543380" y="3670499"/>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改</a:t>
            </a:r>
            <a:endParaRPr lang="zh-CN" altLang="en-US" sz="5335" dirty="0"/>
          </a:p>
        </p:txBody>
      </p:sp>
      <p:sp>
        <p:nvSpPr>
          <p:cNvPr id="26" name="矩形 25"/>
          <p:cNvSpPr>
            <a:spLocks noChangeArrowheads="1"/>
          </p:cNvSpPr>
          <p:nvPr/>
        </p:nvSpPr>
        <p:spPr bwMode="auto">
          <a:xfrm>
            <a:off x="1001821" y="4879492"/>
            <a:ext cx="63182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yì</a:t>
            </a:r>
            <a:endParaRPr lang="zh-CN" altLang="en-US" sz="4265" dirty="0">
              <a:latin typeface="汉语拼音" panose="000B0604020202020204" pitchFamily="34" charset="0"/>
              <a:ea typeface="黑体" panose="02010609060101010101" pitchFamily="49" charset="-122"/>
            </a:endParaRPr>
          </a:p>
        </p:txBody>
      </p:sp>
      <p:sp>
        <p:nvSpPr>
          <p:cNvPr id="27" name="矩形 85"/>
          <p:cNvSpPr>
            <a:spLocks noChangeArrowheads="1"/>
          </p:cNvSpPr>
          <p:nvPr/>
        </p:nvSpPr>
        <p:spPr bwMode="auto">
          <a:xfrm>
            <a:off x="911424" y="5408659"/>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呓</a:t>
            </a:r>
            <a:endParaRPr lang="zh-CN" altLang="en-US" sz="5335" u="sng" dirty="0">
              <a:solidFill>
                <a:srgbClr val="FF0000"/>
              </a:solidFill>
            </a:endParaRPr>
          </a:p>
        </p:txBody>
      </p:sp>
      <p:sp>
        <p:nvSpPr>
          <p:cNvPr id="28" name="矩形 27"/>
          <p:cNvSpPr>
            <a:spLocks noChangeArrowheads="1"/>
          </p:cNvSpPr>
          <p:nvPr/>
        </p:nvSpPr>
        <p:spPr bwMode="auto">
          <a:xfrm>
            <a:off x="1679775" y="5408659"/>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语</a:t>
            </a:r>
            <a:endParaRPr lang="zh-CN" altLang="en-US" sz="5335" dirty="0"/>
          </a:p>
        </p:txBody>
      </p:sp>
      <p:sp>
        <p:nvSpPr>
          <p:cNvPr id="32" name="矩形 31"/>
          <p:cNvSpPr>
            <a:spLocks noChangeArrowheads="1"/>
          </p:cNvSpPr>
          <p:nvPr/>
        </p:nvSpPr>
        <p:spPr bwMode="auto">
          <a:xfrm>
            <a:off x="3340364" y="4887449"/>
            <a:ext cx="113538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h</a:t>
            </a:r>
            <a:r>
              <a:rPr lang="en-US" altLang="zh-CN" sz="4265" dirty="0" err="1">
                <a:solidFill>
                  <a:srgbClr val="000000"/>
                </a:solidFill>
                <a:latin typeface="汉语拼音" panose="000B0604020202020204" pitchFamily="34" charset="0"/>
                <a:ea typeface="黑体" panose="02010609060101010101" pitchFamily="49" charset="-122"/>
              </a:rPr>
              <a:t>à</a:t>
            </a:r>
            <a:r>
              <a:rPr lang="en-US" altLang="zh-CN" sz="4265" dirty="0" err="1" smtClean="0">
                <a:solidFill>
                  <a:srgbClr val="000000"/>
                </a:solidFill>
                <a:latin typeface="汉语拼音" panose="000B0604020202020204" pitchFamily="34" charset="0"/>
                <a:ea typeface="黑体" panose="02010609060101010101" pitchFamily="49" charset="-122"/>
              </a:rPr>
              <a:t>n</a:t>
            </a:r>
            <a:endParaRPr lang="zh-CN" altLang="en-US" sz="4265" dirty="0">
              <a:latin typeface="汉语拼音" panose="000B0604020202020204" pitchFamily="34" charset="0"/>
              <a:ea typeface="黑体" panose="02010609060101010101" pitchFamily="49" charset="-122"/>
            </a:endParaRPr>
          </a:p>
        </p:txBody>
      </p:sp>
      <p:sp>
        <p:nvSpPr>
          <p:cNvPr id="33" name="矩形 91"/>
          <p:cNvSpPr>
            <a:spLocks noChangeArrowheads="1"/>
          </p:cNvSpPr>
          <p:nvPr/>
        </p:nvSpPr>
        <p:spPr bwMode="auto">
          <a:xfrm>
            <a:off x="3532981" y="5416616"/>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捍</a:t>
            </a:r>
            <a:endParaRPr lang="zh-CN" altLang="en-US" sz="5335" u="sng" dirty="0">
              <a:solidFill>
                <a:srgbClr val="FF0000"/>
              </a:solidFill>
            </a:endParaRPr>
          </a:p>
        </p:txBody>
      </p:sp>
      <p:sp>
        <p:nvSpPr>
          <p:cNvPr id="34" name="矩形 33"/>
          <p:cNvSpPr>
            <a:spLocks noChangeArrowheads="1"/>
          </p:cNvSpPr>
          <p:nvPr/>
        </p:nvSpPr>
        <p:spPr bwMode="auto">
          <a:xfrm>
            <a:off x="4396581" y="5416616"/>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卫</a:t>
            </a:r>
            <a:endParaRPr lang="zh-CN" altLang="en-US" sz="5335" dirty="0"/>
          </a:p>
        </p:txBody>
      </p:sp>
      <p:sp>
        <p:nvSpPr>
          <p:cNvPr id="35" name="矩形 34"/>
          <p:cNvSpPr>
            <a:spLocks noChangeArrowheads="1"/>
          </p:cNvSpPr>
          <p:nvPr/>
        </p:nvSpPr>
        <p:spPr bwMode="auto">
          <a:xfrm>
            <a:off x="1290209" y="3237343"/>
            <a:ext cx="16929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a:solidFill>
                  <a:srgbClr val="000000"/>
                </a:solidFill>
                <a:latin typeface="汉语拼音" panose="000B0604020202020204" pitchFamily="34" charset="0"/>
                <a:ea typeface="黑体" panose="02010609060101010101" pitchFamily="49" charset="-122"/>
              </a:rPr>
              <a:t>zhōng</a:t>
            </a:r>
            <a:endParaRPr lang="zh-CN" altLang="en-US" sz="4265" dirty="0">
              <a:latin typeface="汉语拼音" panose="000B0604020202020204" pitchFamily="34" charset="0"/>
              <a:ea typeface="黑体" panose="02010609060101010101" pitchFamily="49" charset="-122"/>
            </a:endParaRPr>
          </a:p>
        </p:txBody>
      </p:sp>
      <p:sp>
        <p:nvSpPr>
          <p:cNvPr id="36" name="矩形 94"/>
          <p:cNvSpPr>
            <a:spLocks noChangeArrowheads="1"/>
          </p:cNvSpPr>
          <p:nvPr/>
        </p:nvSpPr>
        <p:spPr bwMode="auto">
          <a:xfrm>
            <a:off x="1681131" y="3762673"/>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衷</a:t>
            </a:r>
            <a:endParaRPr lang="zh-CN" altLang="en-US" sz="5335" u="sng" dirty="0">
              <a:solidFill>
                <a:srgbClr val="FF0000"/>
              </a:solidFill>
            </a:endParaRPr>
          </a:p>
        </p:txBody>
      </p:sp>
      <p:sp>
        <p:nvSpPr>
          <p:cNvPr id="37" name="矩形 36"/>
          <p:cNvSpPr>
            <a:spLocks noChangeArrowheads="1"/>
          </p:cNvSpPr>
          <p:nvPr/>
        </p:nvSpPr>
        <p:spPr bwMode="auto">
          <a:xfrm>
            <a:off x="815413" y="3760556"/>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初</a:t>
            </a:r>
            <a:endParaRPr lang="zh-CN" altLang="en-US" sz="5335" dirty="0"/>
          </a:p>
        </p:txBody>
      </p:sp>
      <p:sp>
        <p:nvSpPr>
          <p:cNvPr id="38" name="矩形 37"/>
          <p:cNvSpPr>
            <a:spLocks noChangeArrowheads="1"/>
          </p:cNvSpPr>
          <p:nvPr/>
        </p:nvSpPr>
        <p:spPr bwMode="auto">
          <a:xfrm>
            <a:off x="5155619" y="3193217"/>
            <a:ext cx="144145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hu</a:t>
            </a:r>
            <a:r>
              <a:rPr lang="en-US" altLang="zh-CN" sz="4265" dirty="0" err="1">
                <a:solidFill>
                  <a:srgbClr val="000000"/>
                </a:solidFill>
                <a:latin typeface="汉语拼音" panose="000B0604020202020204" pitchFamily="34" charset="0"/>
                <a:ea typeface="黑体" panose="02010609060101010101" pitchFamily="49" charset="-122"/>
              </a:rPr>
              <a:t>á</a:t>
            </a:r>
            <a:r>
              <a:rPr lang="en-US" altLang="zh-CN" sz="4265" dirty="0" err="1" smtClean="0">
                <a:solidFill>
                  <a:srgbClr val="000000"/>
                </a:solidFill>
                <a:latin typeface="汉语拼音" panose="000B0604020202020204" pitchFamily="34" charset="0"/>
                <a:ea typeface="黑体" panose="02010609060101010101" pitchFamily="49" charset="-122"/>
              </a:rPr>
              <a:t>n</a:t>
            </a:r>
            <a:endParaRPr lang="zh-CN" altLang="en-US" sz="4265" dirty="0">
              <a:latin typeface="汉语拼音" panose="000B0604020202020204" pitchFamily="34" charset="0"/>
              <a:ea typeface="黑体" panose="02010609060101010101" pitchFamily="49" charset="-122"/>
            </a:endParaRPr>
          </a:p>
        </p:txBody>
      </p:sp>
      <p:sp>
        <p:nvSpPr>
          <p:cNvPr id="39" name="矩形 97"/>
          <p:cNvSpPr>
            <a:spLocks noChangeArrowheads="1"/>
          </p:cNvSpPr>
          <p:nvPr/>
        </p:nvSpPr>
        <p:spPr bwMode="auto">
          <a:xfrm>
            <a:off x="5481585" y="3700959"/>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寰</a:t>
            </a:r>
            <a:endParaRPr lang="zh-CN" altLang="en-US" sz="5335" u="sng" dirty="0">
              <a:solidFill>
                <a:srgbClr val="FF0000"/>
              </a:solidFill>
            </a:endParaRPr>
          </a:p>
        </p:txBody>
      </p:sp>
      <p:sp>
        <p:nvSpPr>
          <p:cNvPr id="40" name="矩形 39"/>
          <p:cNvSpPr>
            <a:spLocks noChangeArrowheads="1"/>
          </p:cNvSpPr>
          <p:nvPr/>
        </p:nvSpPr>
        <p:spPr bwMode="auto">
          <a:xfrm>
            <a:off x="3407701" y="3751117"/>
            <a:ext cx="221742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惨绝</a:t>
            </a:r>
            <a:r>
              <a:rPr lang="zh-CN" altLang="en-US" sz="5335" dirty="0" smtClean="0">
                <a:solidFill>
                  <a:srgbClr val="000000"/>
                </a:solidFill>
                <a:latin typeface="楷体" panose="02010609060101010101" pitchFamily="49" charset="-122"/>
                <a:ea typeface="楷体" panose="02010609060101010101" pitchFamily="49" charset="-122"/>
              </a:rPr>
              <a:t>人</a:t>
            </a:r>
            <a:endParaRPr lang="zh-CN" altLang="en-US" sz="5335" dirty="0"/>
          </a:p>
        </p:txBody>
      </p:sp>
      <p:sp>
        <p:nvSpPr>
          <p:cNvPr id="41" name="矩形 99"/>
          <p:cNvSpPr>
            <a:spLocks noChangeArrowheads="1"/>
          </p:cNvSpPr>
          <p:nvPr/>
        </p:nvSpPr>
        <p:spPr bwMode="auto">
          <a:xfrm>
            <a:off x="7293952" y="3672616"/>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悼</a:t>
            </a:r>
            <a:endParaRPr lang="zh-CN" altLang="en-US" sz="5335" u="sng" dirty="0">
              <a:solidFill>
                <a:srgbClr val="FF0000"/>
              </a:solidFill>
            </a:endParaRPr>
          </a:p>
        </p:txBody>
      </p:sp>
      <p:sp>
        <p:nvSpPr>
          <p:cNvPr id="42" name="矩形 41"/>
          <p:cNvSpPr>
            <a:spLocks noChangeArrowheads="1"/>
          </p:cNvSpPr>
          <p:nvPr/>
        </p:nvSpPr>
        <p:spPr bwMode="auto">
          <a:xfrm>
            <a:off x="7152117" y="3192132"/>
            <a:ext cx="112712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solidFill>
                  <a:srgbClr val="000000"/>
                </a:solidFill>
                <a:latin typeface="汉语拼音" panose="000B0604020202020204" pitchFamily="34" charset="0"/>
                <a:ea typeface="黑体" panose="02010609060101010101" pitchFamily="49" charset="-122"/>
              </a:rPr>
              <a:t>dào</a:t>
            </a:r>
            <a:endParaRPr lang="zh-CN" altLang="en-US" sz="4265" dirty="0">
              <a:latin typeface="汉语拼音" panose="000B0604020202020204" pitchFamily="34" charset="0"/>
              <a:ea typeface="黑体" panose="02010609060101010101" pitchFamily="49" charset="-122"/>
            </a:endParaRPr>
          </a:p>
        </p:txBody>
      </p:sp>
      <p:sp>
        <p:nvSpPr>
          <p:cNvPr id="43" name="矩形 42"/>
          <p:cNvSpPr>
            <a:spLocks noChangeArrowheads="1"/>
          </p:cNvSpPr>
          <p:nvPr/>
        </p:nvSpPr>
        <p:spPr bwMode="auto">
          <a:xfrm>
            <a:off x="8062301" y="3672616"/>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念</a:t>
            </a:r>
            <a:endParaRPr lang="zh-CN" altLang="en-US" sz="5335" dirty="0"/>
          </a:p>
        </p:txBody>
      </p:sp>
      <p:sp>
        <p:nvSpPr>
          <p:cNvPr id="44" name="矩形 43"/>
          <p:cNvSpPr>
            <a:spLocks noChangeArrowheads="1"/>
          </p:cNvSpPr>
          <p:nvPr/>
        </p:nvSpPr>
        <p:spPr bwMode="auto">
          <a:xfrm>
            <a:off x="6559220" y="4869524"/>
            <a:ext cx="111379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smtClean="0">
                <a:latin typeface="汉语拼音" panose="000B0604020202020204" pitchFamily="34" charset="0"/>
                <a:ea typeface="黑体" panose="02010609060101010101" pitchFamily="49" charset="-122"/>
              </a:rPr>
              <a:t>dùn</a:t>
            </a:r>
            <a:endParaRPr lang="zh-CN" altLang="en-US" sz="4265" dirty="0">
              <a:latin typeface="汉语拼音" panose="000B0604020202020204" pitchFamily="34" charset="0"/>
              <a:ea typeface="黑体" panose="02010609060101010101" pitchFamily="49" charset="-122"/>
            </a:endParaRPr>
          </a:p>
        </p:txBody>
      </p:sp>
      <p:sp>
        <p:nvSpPr>
          <p:cNvPr id="45" name="矩形 85"/>
          <p:cNvSpPr>
            <a:spLocks noChangeArrowheads="1"/>
          </p:cNvSpPr>
          <p:nvPr/>
        </p:nvSpPr>
        <p:spPr bwMode="auto">
          <a:xfrm>
            <a:off x="6606679" y="5400212"/>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遁</a:t>
            </a:r>
            <a:endParaRPr lang="zh-CN" altLang="en-US" sz="5335" u="sng" dirty="0">
              <a:solidFill>
                <a:srgbClr val="FF0000"/>
              </a:solidFill>
            </a:endParaRPr>
          </a:p>
        </p:txBody>
      </p:sp>
      <p:sp>
        <p:nvSpPr>
          <p:cNvPr id="46" name="矩形 45"/>
          <p:cNvSpPr>
            <a:spLocks noChangeArrowheads="1"/>
          </p:cNvSpPr>
          <p:nvPr/>
        </p:nvSpPr>
        <p:spPr bwMode="auto">
          <a:xfrm>
            <a:off x="7375029" y="5400212"/>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形</a:t>
            </a:r>
            <a:endParaRPr lang="zh-CN" altLang="en-US" sz="5335" dirty="0"/>
          </a:p>
        </p:txBody>
      </p:sp>
      <p:sp>
        <p:nvSpPr>
          <p:cNvPr id="47" name="矩形 46"/>
          <p:cNvSpPr>
            <a:spLocks noChangeArrowheads="1"/>
          </p:cNvSpPr>
          <p:nvPr/>
        </p:nvSpPr>
        <p:spPr bwMode="auto">
          <a:xfrm>
            <a:off x="9495624" y="4836187"/>
            <a:ext cx="90043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265" dirty="0" err="1">
                <a:solidFill>
                  <a:srgbClr val="000000"/>
                </a:solidFill>
                <a:latin typeface="汉语拼音" panose="000B0604020202020204" pitchFamily="34" charset="0"/>
                <a:ea typeface="黑体" panose="02010609060101010101" pitchFamily="49" charset="-122"/>
              </a:rPr>
              <a:t>shǐ</a:t>
            </a:r>
            <a:endParaRPr lang="zh-CN" altLang="en-US" sz="4265" dirty="0">
              <a:latin typeface="汉语拼音" panose="000B0604020202020204" pitchFamily="34" charset="0"/>
              <a:ea typeface="黑体" panose="02010609060101010101" pitchFamily="49" charset="-122"/>
            </a:endParaRPr>
          </a:p>
        </p:txBody>
      </p:sp>
      <p:sp>
        <p:nvSpPr>
          <p:cNvPr id="48" name="矩形 91"/>
          <p:cNvSpPr>
            <a:spLocks noChangeArrowheads="1"/>
          </p:cNvSpPr>
          <p:nvPr/>
        </p:nvSpPr>
        <p:spPr bwMode="auto">
          <a:xfrm>
            <a:off x="9581653" y="5365353"/>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u="sng" dirty="0">
                <a:solidFill>
                  <a:srgbClr val="FF0000"/>
                </a:solidFill>
                <a:latin typeface="楷体" panose="02010609060101010101" pitchFamily="49" charset="-122"/>
                <a:ea typeface="楷体" panose="02010609060101010101" pitchFamily="49" charset="-122"/>
              </a:rPr>
              <a:t>矢</a:t>
            </a:r>
            <a:endParaRPr lang="zh-CN" altLang="en-US" sz="5335" u="sng" dirty="0">
              <a:solidFill>
                <a:srgbClr val="FF0000"/>
              </a:solidFill>
            </a:endParaRPr>
          </a:p>
        </p:txBody>
      </p:sp>
      <p:sp>
        <p:nvSpPr>
          <p:cNvPr id="49" name="矩形 48"/>
          <p:cNvSpPr>
            <a:spLocks noChangeArrowheads="1"/>
          </p:cNvSpPr>
          <p:nvPr/>
        </p:nvSpPr>
        <p:spPr bwMode="auto">
          <a:xfrm>
            <a:off x="10445253" y="5365353"/>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5335" dirty="0">
                <a:solidFill>
                  <a:srgbClr val="000000"/>
                </a:solidFill>
                <a:latin typeface="楷体" panose="02010609060101010101" pitchFamily="49" charset="-122"/>
                <a:ea typeface="楷体" panose="02010609060101010101" pitchFamily="49" charset="-122"/>
              </a:rPr>
              <a:t>志</a:t>
            </a:r>
            <a:endParaRPr lang="zh-CN" altLang="en-US" sz="5335"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linds(horizontal)">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linds(horizontal)">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blinds(horizontal)">
                                      <p:cBhvr>
                                        <p:cTn id="34" dur="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blinds(horizontal)">
                                      <p:cBhvr>
                                        <p:cTn id="43" dur="500"/>
                                        <p:tgtEl>
                                          <p:spTgt spid="35"/>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blinds(horizontal)">
                                      <p:cBhvr>
                                        <p:cTn id="48" dur="500"/>
                                        <p:tgtEl>
                                          <p:spTgt spid="37"/>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blinds(horizontal)">
                                      <p:cBhvr>
                                        <p:cTn id="53" dur="500"/>
                                        <p:tgtEl>
                                          <p:spTgt spid="38"/>
                                        </p:tgtEl>
                                      </p:cBhvr>
                                    </p:animEffect>
                                  </p:childTnLst>
                                </p:cTn>
                              </p:par>
                            </p:childTnLst>
                          </p:cTn>
                        </p:par>
                      </p:childTnLst>
                    </p:cTn>
                  </p:par>
                  <p:par>
                    <p:cTn id="54" fill="hold">
                      <p:stCondLst>
                        <p:cond delay="indefinite"/>
                      </p:stCondLst>
                      <p:childTnLst>
                        <p:par>
                          <p:cTn id="55" fill="hold">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blinds(horizontal)">
                                      <p:cBhvr>
                                        <p:cTn id="58" dur="500"/>
                                        <p:tgtEl>
                                          <p:spTgt spid="40"/>
                                        </p:tgtEl>
                                      </p:cBhvr>
                                    </p:animEffec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blinds(horizontal)">
                                      <p:cBhvr>
                                        <p:cTn id="63" dur="500"/>
                                        <p:tgtEl>
                                          <p:spTgt spid="42"/>
                                        </p:tgtEl>
                                      </p:cBhvr>
                                    </p:animEffec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43"/>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blinds(horizontal)">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blinds(horizontal)">
                                      <p:cBhvr>
                                        <p:cTn id="77" dur="500"/>
                                        <p:tgtEl>
                                          <p:spTgt spid="25"/>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blinds(horizontal)">
                                      <p:cBhvr>
                                        <p:cTn id="82" dur="500"/>
                                        <p:tgtEl>
                                          <p:spTgt spid="26"/>
                                        </p:tgtEl>
                                      </p:cBhvr>
                                    </p:animEffec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32"/>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34"/>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3" presetClass="entr" presetSubtype="10" fill="hold" grpId="0" nodeType="clickEffect">
                                  <p:stCondLst>
                                    <p:cond delay="0"/>
                                  </p:stCondLst>
                                  <p:childTnLst>
                                    <p:set>
                                      <p:cBhvr>
                                        <p:cTn id="98" dur="1" fill="hold">
                                          <p:stCondLst>
                                            <p:cond delay="0"/>
                                          </p:stCondLst>
                                        </p:cTn>
                                        <p:tgtEl>
                                          <p:spTgt spid="44"/>
                                        </p:tgtEl>
                                        <p:attrNameLst>
                                          <p:attrName>style.visibility</p:attrName>
                                        </p:attrNameLst>
                                      </p:cBhvr>
                                      <p:to>
                                        <p:strVal val="visible"/>
                                      </p:to>
                                    </p:set>
                                    <p:animEffect transition="in" filter="blinds(horizontal)">
                                      <p:cBhvr>
                                        <p:cTn id="99" dur="500"/>
                                        <p:tgtEl>
                                          <p:spTgt spid="44"/>
                                        </p:tgtEl>
                                      </p:cBhvr>
                                    </p:animEffect>
                                  </p:childTnLst>
                                </p:cTn>
                              </p:par>
                            </p:childTnLst>
                          </p:cTn>
                        </p:par>
                      </p:childTnLst>
                    </p:cTn>
                  </p:par>
                  <p:par>
                    <p:cTn id="100" fill="hold">
                      <p:stCondLst>
                        <p:cond delay="indefinite"/>
                      </p:stCondLst>
                      <p:childTnLst>
                        <p:par>
                          <p:cTn id="101" fill="hold">
                            <p:stCondLst>
                              <p:cond delay="0"/>
                            </p:stCondLst>
                            <p:childTnLst>
                              <p:par>
                                <p:cTn id="102" presetID="1" presetClass="entr" presetSubtype="0" fill="hold" grpId="0" nodeType="clickEffect">
                                  <p:stCondLst>
                                    <p:cond delay="0"/>
                                  </p:stCondLst>
                                  <p:childTnLst>
                                    <p:set>
                                      <p:cBhvr>
                                        <p:cTn id="103" dur="1" fill="hold">
                                          <p:stCondLst>
                                            <p:cond delay="0"/>
                                          </p:stCondLst>
                                        </p:cTn>
                                        <p:tgtEl>
                                          <p:spTgt spid="46"/>
                                        </p:tgtEl>
                                        <p:attrNameLst>
                                          <p:attrName>style.visibility</p:attrName>
                                        </p:attrNameLst>
                                      </p:cBhvr>
                                      <p:to>
                                        <p:strVal val="visible"/>
                                      </p:to>
                                    </p:set>
                                  </p:childTnLst>
                                </p:cTn>
                              </p:par>
                            </p:childTnLst>
                          </p:cTn>
                        </p:par>
                      </p:childTnLst>
                    </p:cTn>
                  </p:par>
                  <p:par>
                    <p:cTn id="104" fill="hold">
                      <p:stCondLst>
                        <p:cond delay="indefinite"/>
                      </p:stCondLst>
                      <p:childTnLst>
                        <p:par>
                          <p:cTn id="105" fill="hold">
                            <p:stCondLst>
                              <p:cond delay="0"/>
                            </p:stCondLst>
                            <p:childTnLst>
                              <p:par>
                                <p:cTn id="106" presetID="1" presetClass="entr" presetSubtype="0" fill="hold" grpId="0" nodeType="clickEffect">
                                  <p:stCondLst>
                                    <p:cond delay="0"/>
                                  </p:stCondLst>
                                  <p:childTnLst>
                                    <p:set>
                                      <p:cBhvr>
                                        <p:cTn id="107" dur="1" fill="hold">
                                          <p:stCondLst>
                                            <p:cond delay="0"/>
                                          </p:stCondLst>
                                        </p:cTn>
                                        <p:tgtEl>
                                          <p:spTgt spid="47"/>
                                        </p:tgtEl>
                                        <p:attrNameLst>
                                          <p:attrName>style.visibility</p:attrName>
                                        </p:attrNameLst>
                                      </p:cBhvr>
                                      <p:to>
                                        <p:strVal val="visible"/>
                                      </p:to>
                                    </p:set>
                                  </p:childTnLst>
                                </p:cTn>
                              </p:par>
                            </p:childTnLst>
                          </p:cTn>
                        </p:par>
                      </p:childTnLst>
                    </p:cTn>
                  </p:par>
                  <p:par>
                    <p:cTn id="108" fill="hold">
                      <p:stCondLst>
                        <p:cond delay="indefinite"/>
                      </p:stCondLst>
                      <p:childTnLst>
                        <p:par>
                          <p:cTn id="109" fill="hold">
                            <p:stCondLst>
                              <p:cond delay="0"/>
                            </p:stCondLst>
                            <p:childTnLst>
                              <p:par>
                                <p:cTn id="110" presetID="1" presetClass="entr" presetSubtype="0" fill="hold" grpId="0" nodeType="clickEffect">
                                  <p:stCondLst>
                                    <p:cond delay="0"/>
                                  </p:stCondLst>
                                  <p:childTnLst>
                                    <p:set>
                                      <p:cBhvr>
                                        <p:cTn id="111" dur="1" fill="hold">
                                          <p:stCondLst>
                                            <p:cond delay="0"/>
                                          </p:stCondLst>
                                        </p:cTn>
                                        <p:tgtEl>
                                          <p:spTgt spid="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4" grpId="0"/>
      <p:bldP spid="16" grpId="0"/>
      <p:bldP spid="17" grpId="0"/>
      <p:bldP spid="19" grpId="0"/>
      <p:bldP spid="20" grpId="0"/>
      <p:bldP spid="22" grpId="0"/>
      <p:bldP spid="23" grpId="0"/>
      <p:bldP spid="25" grpId="0"/>
      <p:bldP spid="26" grpId="0"/>
      <p:bldP spid="28" grpId="0"/>
      <p:bldP spid="32" grpId="0"/>
      <p:bldP spid="34" grpId="0"/>
      <p:bldP spid="35" grpId="0"/>
      <p:bldP spid="37" grpId="0"/>
      <p:bldP spid="38" grpId="0"/>
      <p:bldP spid="40" grpId="0"/>
      <p:bldP spid="42" grpId="0"/>
      <p:bldP spid="43" grpId="0"/>
      <p:bldP spid="44" grpId="0"/>
      <p:bldP spid="46" grpId="0"/>
      <p:bldP spid="47" grpId="0"/>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1"/>
          <p:cNvGrpSpPr/>
          <p:nvPr/>
        </p:nvGrpSpPr>
        <p:grpSpPr bwMode="auto">
          <a:xfrm>
            <a:off x="763483" y="850054"/>
            <a:ext cx="1998133" cy="642619"/>
            <a:chOff x="610712" y="680307"/>
            <a:chExt cx="1498600" cy="481397"/>
          </a:xfrm>
        </p:grpSpPr>
        <p:sp>
          <p:nvSpPr>
            <p:cNvPr id="5" name="圆角矩形 4"/>
            <p:cNvSpPr/>
            <p:nvPr/>
          </p:nvSpPr>
          <p:spPr>
            <a:xfrm rot="20326116">
              <a:off x="1604963" y="718996"/>
              <a:ext cx="442912" cy="42019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6" name="圆角矩形 5"/>
            <p:cNvSpPr/>
            <p:nvPr/>
          </p:nvSpPr>
          <p:spPr>
            <a:xfrm rot="319204">
              <a:off x="1119188" y="722167"/>
              <a:ext cx="441325" cy="42019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7" name="圆角矩形 6"/>
            <p:cNvSpPr/>
            <p:nvPr/>
          </p:nvSpPr>
          <p:spPr>
            <a:xfrm rot="21148334">
              <a:off x="646113" y="730096"/>
              <a:ext cx="441325" cy="420192"/>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6416" name="矩形 1"/>
            <p:cNvSpPr>
              <a:spLocks noChangeArrowheads="1"/>
            </p:cNvSpPr>
            <p:nvPr/>
          </p:nvSpPr>
          <p:spPr bwMode="auto">
            <a:xfrm>
              <a:off x="610712" y="680307"/>
              <a:ext cx="1498600"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多音字</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16409" name="组合 55"/>
          <p:cNvGrpSpPr/>
          <p:nvPr/>
        </p:nvGrpSpPr>
        <p:grpSpPr bwMode="auto">
          <a:xfrm>
            <a:off x="-4233" y="-27517"/>
            <a:ext cx="2675467" cy="666289"/>
            <a:chOff x="70" y="-63"/>
            <a:chExt cx="3161" cy="786"/>
          </a:xfrm>
        </p:grpSpPr>
        <p:sp>
          <p:nvSpPr>
            <p:cNvPr id="1641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49"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50" name="菱形 49"/>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9" name="左大括号 28"/>
          <p:cNvSpPr/>
          <p:nvPr/>
        </p:nvSpPr>
        <p:spPr>
          <a:xfrm>
            <a:off x="1697897" y="2712535"/>
            <a:ext cx="395816" cy="1339851"/>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30" name="TextBox 5"/>
          <p:cNvSpPr txBox="1">
            <a:spLocks noChangeArrowheads="1"/>
          </p:cNvSpPr>
          <p:nvPr/>
        </p:nvSpPr>
        <p:spPr bwMode="auto">
          <a:xfrm>
            <a:off x="1795264" y="2547435"/>
            <a:ext cx="318833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       ）</a:t>
            </a:r>
            <a:endParaRPr lang="zh-CN" altLang="en-US" sz="4265" b="1">
              <a:solidFill>
                <a:srgbClr val="0000FF"/>
              </a:solidFill>
              <a:latin typeface="楷体" panose="02010609060101010101" pitchFamily="49" charset="-122"/>
              <a:ea typeface="楷体" panose="02010609060101010101" pitchFamily="49" charset="-122"/>
            </a:endParaRPr>
          </a:p>
        </p:txBody>
      </p:sp>
      <p:sp>
        <p:nvSpPr>
          <p:cNvPr id="31" name="TextBox 30"/>
          <p:cNvSpPr txBox="1">
            <a:spLocks noChangeArrowheads="1"/>
          </p:cNvSpPr>
          <p:nvPr/>
        </p:nvSpPr>
        <p:spPr bwMode="auto">
          <a:xfrm>
            <a:off x="2762580" y="2547435"/>
            <a:ext cx="113728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dirty="0" err="1">
                <a:solidFill>
                  <a:srgbClr val="FF0000"/>
                </a:solidFill>
                <a:latin typeface="汉语拼音" panose="000B0604020202020204" pitchFamily="34" charset="0"/>
                <a:ea typeface="黑体" panose="02010609060101010101" pitchFamily="49" charset="-122"/>
              </a:rPr>
              <a:t>nán</a:t>
            </a:r>
            <a:endParaRPr lang="en-US" altLang="zh-CN" sz="4265" dirty="0">
              <a:solidFill>
                <a:srgbClr val="FF0000"/>
              </a:solidFill>
              <a:latin typeface="汉语拼音" panose="000B0604020202020204" pitchFamily="34" charset="0"/>
              <a:ea typeface="黑体" panose="02010609060101010101" pitchFamily="49" charset="-122"/>
            </a:endParaRPr>
          </a:p>
        </p:txBody>
      </p:sp>
      <p:sp>
        <p:nvSpPr>
          <p:cNvPr id="32" name="TextBox 5"/>
          <p:cNvSpPr txBox="1">
            <a:spLocks noChangeArrowheads="1"/>
          </p:cNvSpPr>
          <p:nvPr/>
        </p:nvSpPr>
        <p:spPr bwMode="auto">
          <a:xfrm>
            <a:off x="1795264" y="3417385"/>
            <a:ext cx="318833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33" name="TextBox 32"/>
          <p:cNvSpPr txBox="1">
            <a:spLocks noChangeArrowheads="1"/>
          </p:cNvSpPr>
          <p:nvPr/>
        </p:nvSpPr>
        <p:spPr bwMode="auto">
          <a:xfrm>
            <a:off x="2762580" y="3417385"/>
            <a:ext cx="113855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dirty="0" err="1">
                <a:solidFill>
                  <a:srgbClr val="FF0000"/>
                </a:solidFill>
                <a:latin typeface="汉语拼音" panose="000B0604020202020204" pitchFamily="34" charset="0"/>
                <a:ea typeface="黑体" panose="02010609060101010101" pitchFamily="49" charset="-122"/>
              </a:rPr>
              <a:t>nàn</a:t>
            </a:r>
            <a:endParaRPr lang="en-US" altLang="zh-CN" sz="4265" dirty="0">
              <a:solidFill>
                <a:srgbClr val="FF0000"/>
              </a:solidFill>
              <a:latin typeface="汉语拼音" panose="000B0604020202020204" pitchFamily="34" charset="0"/>
              <a:ea typeface="黑体" panose="02010609060101010101" pitchFamily="49" charset="-122"/>
            </a:endParaRPr>
          </a:p>
        </p:txBody>
      </p:sp>
      <p:sp>
        <p:nvSpPr>
          <p:cNvPr id="34" name="TextBox 33"/>
          <p:cNvSpPr txBox="1">
            <a:spLocks noChangeArrowheads="1"/>
          </p:cNvSpPr>
          <p:nvPr/>
        </p:nvSpPr>
        <p:spPr bwMode="auto">
          <a:xfrm>
            <a:off x="929547" y="2968652"/>
            <a:ext cx="7620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000000"/>
                </a:solidFill>
                <a:latin typeface="楷体" panose="02010609060101010101" pitchFamily="49" charset="-122"/>
                <a:ea typeface="楷体" panose="02010609060101010101" pitchFamily="49" charset="-122"/>
              </a:rPr>
              <a:t>难</a:t>
            </a:r>
            <a:endParaRPr lang="zh-CN" altLang="en-US" sz="4265" b="1" dirty="0">
              <a:solidFill>
                <a:srgbClr val="000000"/>
              </a:solidFill>
              <a:latin typeface="楷体" panose="02010609060101010101" pitchFamily="49" charset="-122"/>
              <a:ea typeface="楷体" panose="02010609060101010101" pitchFamily="49" charset="-122"/>
            </a:endParaRPr>
          </a:p>
        </p:txBody>
      </p:sp>
      <p:sp>
        <p:nvSpPr>
          <p:cNvPr id="35" name="矩形 34"/>
          <p:cNvSpPr>
            <a:spLocks noChangeArrowheads="1"/>
          </p:cNvSpPr>
          <p:nvPr/>
        </p:nvSpPr>
        <p:spPr bwMode="auto">
          <a:xfrm>
            <a:off x="4777647" y="2547435"/>
            <a:ext cx="127254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265" b="1" dirty="0">
                <a:latin typeface="楷体" panose="02010609060101010101" pitchFamily="49" charset="-122"/>
                <a:ea typeface="楷体" panose="02010609060101010101" pitchFamily="49" charset="-122"/>
              </a:rPr>
              <a:t>艰难</a:t>
            </a:r>
            <a:endParaRPr lang="zh-CN" altLang="en-US" sz="4265" b="1" dirty="0">
              <a:latin typeface="楷体" panose="02010609060101010101" pitchFamily="49" charset="-122"/>
              <a:ea typeface="楷体" panose="02010609060101010101" pitchFamily="49" charset="-122"/>
            </a:endParaRPr>
          </a:p>
        </p:txBody>
      </p:sp>
      <p:sp>
        <p:nvSpPr>
          <p:cNvPr id="36" name="矩形 35"/>
          <p:cNvSpPr>
            <a:spLocks noChangeArrowheads="1"/>
          </p:cNvSpPr>
          <p:nvPr/>
        </p:nvSpPr>
        <p:spPr bwMode="auto">
          <a:xfrm>
            <a:off x="4777647" y="3417385"/>
            <a:ext cx="127254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265" b="1" dirty="0">
                <a:latin typeface="楷体" panose="02010609060101010101" pitchFamily="49" charset="-122"/>
                <a:ea typeface="楷体" panose="02010609060101010101" pitchFamily="49" charset="-122"/>
              </a:rPr>
              <a:t>遇难</a:t>
            </a:r>
            <a:endParaRPr lang="zh-CN" altLang="en-US" sz="4265" b="1" dirty="0">
              <a:latin typeface="楷体" panose="02010609060101010101" pitchFamily="49" charset="-122"/>
              <a:ea typeface="楷体" panose="02010609060101010101" pitchFamily="49" charset="-122"/>
            </a:endParaRPr>
          </a:p>
        </p:txBody>
      </p:sp>
      <p:sp>
        <p:nvSpPr>
          <p:cNvPr id="37" name="左大括号 36"/>
          <p:cNvSpPr/>
          <p:nvPr/>
        </p:nvSpPr>
        <p:spPr>
          <a:xfrm>
            <a:off x="7048036" y="2672093"/>
            <a:ext cx="395816" cy="1339851"/>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fontAlgn="auto">
              <a:spcBef>
                <a:spcPts val="0"/>
              </a:spcBef>
              <a:spcAft>
                <a:spcPts val="0"/>
              </a:spcAft>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38" name="TextBox 5"/>
          <p:cNvSpPr txBox="1">
            <a:spLocks noChangeArrowheads="1"/>
          </p:cNvSpPr>
          <p:nvPr/>
        </p:nvSpPr>
        <p:spPr bwMode="auto">
          <a:xfrm>
            <a:off x="7145403" y="2506993"/>
            <a:ext cx="318833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       ）</a:t>
            </a:r>
            <a:endParaRPr lang="zh-CN" altLang="en-US" sz="4265" b="1">
              <a:solidFill>
                <a:srgbClr val="0000FF"/>
              </a:solidFill>
              <a:latin typeface="楷体" panose="02010609060101010101" pitchFamily="49" charset="-122"/>
              <a:ea typeface="楷体" panose="02010609060101010101" pitchFamily="49" charset="-122"/>
            </a:endParaRPr>
          </a:p>
        </p:txBody>
      </p:sp>
      <p:sp>
        <p:nvSpPr>
          <p:cNvPr id="39" name="TextBox 38"/>
          <p:cNvSpPr txBox="1">
            <a:spLocks noChangeArrowheads="1"/>
          </p:cNvSpPr>
          <p:nvPr/>
        </p:nvSpPr>
        <p:spPr bwMode="auto">
          <a:xfrm>
            <a:off x="8112719" y="2506993"/>
            <a:ext cx="109918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dirty="0" err="1">
                <a:solidFill>
                  <a:srgbClr val="FF0000"/>
                </a:solidFill>
                <a:latin typeface="汉语拼音" panose="000B0604020202020204" pitchFamily="34" charset="0"/>
                <a:ea typeface="黑体" panose="02010609060101010101" pitchFamily="49" charset="-122"/>
              </a:rPr>
              <a:t>méi</a:t>
            </a:r>
            <a:endParaRPr lang="en-US" altLang="zh-CN" sz="4265" dirty="0">
              <a:solidFill>
                <a:srgbClr val="FF0000"/>
              </a:solidFill>
              <a:latin typeface="汉语拼音" panose="000B0604020202020204" pitchFamily="34" charset="0"/>
              <a:ea typeface="黑体" panose="02010609060101010101" pitchFamily="49" charset="-122"/>
            </a:endParaRPr>
          </a:p>
        </p:txBody>
      </p:sp>
      <p:sp>
        <p:nvSpPr>
          <p:cNvPr id="40" name="TextBox 5"/>
          <p:cNvSpPr txBox="1">
            <a:spLocks noChangeArrowheads="1"/>
          </p:cNvSpPr>
          <p:nvPr/>
        </p:nvSpPr>
        <p:spPr bwMode="auto">
          <a:xfrm>
            <a:off x="7145403" y="3376944"/>
            <a:ext cx="318833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41" name="TextBox 40"/>
          <p:cNvSpPr txBox="1">
            <a:spLocks noChangeArrowheads="1"/>
          </p:cNvSpPr>
          <p:nvPr/>
        </p:nvSpPr>
        <p:spPr bwMode="auto">
          <a:xfrm>
            <a:off x="8112719" y="3376944"/>
            <a:ext cx="98679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265" dirty="0" err="1">
                <a:solidFill>
                  <a:srgbClr val="FF0000"/>
                </a:solidFill>
                <a:latin typeface="汉语拼音" panose="000B0604020202020204" pitchFamily="34" charset="0"/>
                <a:ea typeface="黑体" panose="02010609060101010101" pitchFamily="49" charset="-122"/>
              </a:rPr>
              <a:t>mò</a:t>
            </a:r>
            <a:endParaRPr lang="en-US" altLang="zh-CN" sz="4265" dirty="0">
              <a:solidFill>
                <a:srgbClr val="FF0000"/>
              </a:solidFill>
              <a:latin typeface="汉语拼音" panose="000B0604020202020204" pitchFamily="34" charset="0"/>
              <a:ea typeface="黑体" panose="02010609060101010101" pitchFamily="49" charset="-122"/>
            </a:endParaRPr>
          </a:p>
        </p:txBody>
      </p:sp>
      <p:sp>
        <p:nvSpPr>
          <p:cNvPr id="42" name="TextBox 41"/>
          <p:cNvSpPr txBox="1">
            <a:spLocks noChangeArrowheads="1"/>
          </p:cNvSpPr>
          <p:nvPr/>
        </p:nvSpPr>
        <p:spPr bwMode="auto">
          <a:xfrm>
            <a:off x="6279685" y="2928211"/>
            <a:ext cx="7620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dirty="0">
                <a:solidFill>
                  <a:srgbClr val="000000"/>
                </a:solidFill>
                <a:latin typeface="楷体" panose="02010609060101010101" pitchFamily="49" charset="-122"/>
                <a:ea typeface="楷体" panose="02010609060101010101" pitchFamily="49" charset="-122"/>
              </a:rPr>
              <a:t>没</a:t>
            </a:r>
            <a:endParaRPr lang="zh-CN" altLang="en-US" sz="4265" b="1" dirty="0">
              <a:solidFill>
                <a:srgbClr val="000000"/>
              </a:solidFill>
              <a:latin typeface="楷体" panose="02010609060101010101" pitchFamily="49" charset="-122"/>
              <a:ea typeface="楷体" panose="02010609060101010101" pitchFamily="49" charset="-122"/>
            </a:endParaRPr>
          </a:p>
        </p:txBody>
      </p:sp>
      <p:sp>
        <p:nvSpPr>
          <p:cNvPr id="43" name="矩形 42"/>
          <p:cNvSpPr>
            <a:spLocks noChangeArrowheads="1"/>
          </p:cNvSpPr>
          <p:nvPr/>
        </p:nvSpPr>
        <p:spPr bwMode="auto">
          <a:xfrm>
            <a:off x="10127785" y="2506993"/>
            <a:ext cx="127254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265" b="1" dirty="0">
                <a:latin typeface="楷体" panose="02010609060101010101" pitchFamily="49" charset="-122"/>
                <a:ea typeface="楷体" panose="02010609060101010101" pitchFamily="49" charset="-122"/>
              </a:rPr>
              <a:t>没有</a:t>
            </a:r>
            <a:endParaRPr lang="zh-CN" altLang="en-US" sz="4265" b="1" dirty="0">
              <a:latin typeface="楷体" panose="02010609060101010101" pitchFamily="49" charset="-122"/>
              <a:ea typeface="楷体" panose="02010609060101010101" pitchFamily="49" charset="-122"/>
            </a:endParaRPr>
          </a:p>
        </p:txBody>
      </p:sp>
      <p:sp>
        <p:nvSpPr>
          <p:cNvPr id="44" name="矩形 43"/>
          <p:cNvSpPr>
            <a:spLocks noChangeArrowheads="1"/>
          </p:cNvSpPr>
          <p:nvPr/>
        </p:nvSpPr>
        <p:spPr bwMode="auto">
          <a:xfrm>
            <a:off x="10127785" y="3376944"/>
            <a:ext cx="127254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265" b="1" dirty="0">
                <a:latin typeface="楷体" panose="02010609060101010101" pitchFamily="49" charset="-122"/>
                <a:ea typeface="楷体" panose="02010609060101010101" pitchFamily="49" charset="-122"/>
              </a:rPr>
              <a:t>辱没</a:t>
            </a:r>
            <a:endParaRPr lang="zh-CN" altLang="en-US" sz="4265"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randombar(horizont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randombar(horizontal)">
                                      <p:cBhvr>
                                        <p:cTn id="17" dur="500"/>
                                        <p:tgtEl>
                                          <p:spTgt spid="3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randombar(horizontal)">
                                      <p:cBhvr>
                                        <p:cTn id="22"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9" grpId="0"/>
      <p:bldP spid="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组合 1"/>
          <p:cNvGrpSpPr/>
          <p:nvPr/>
        </p:nvGrpSpPr>
        <p:grpSpPr bwMode="auto">
          <a:xfrm>
            <a:off x="4751216" y="751820"/>
            <a:ext cx="2324100" cy="651511"/>
            <a:chOff x="3406299" y="662230"/>
            <a:chExt cx="1743075" cy="488058"/>
          </a:xfrm>
        </p:grpSpPr>
        <p:sp>
          <p:nvSpPr>
            <p:cNvPr id="8" name="圆角矩形 7"/>
            <p:cNvSpPr/>
            <p:nvPr/>
          </p:nvSpPr>
          <p:spPr>
            <a:xfrm rot="555800">
              <a:off x="4675187" y="715825"/>
              <a:ext cx="442913" cy="41860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9" name="圆角矩形 8"/>
            <p:cNvSpPr/>
            <p:nvPr/>
          </p:nvSpPr>
          <p:spPr>
            <a:xfrm rot="20470821">
              <a:off x="4270375" y="722167"/>
              <a:ext cx="442912" cy="420193"/>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0" name="圆角矩形 9"/>
            <p:cNvSpPr/>
            <p:nvPr/>
          </p:nvSpPr>
          <p:spPr>
            <a:xfrm rot="319204">
              <a:off x="3851275" y="722167"/>
              <a:ext cx="441325" cy="420193"/>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1" name="圆角矩形 10"/>
            <p:cNvSpPr/>
            <p:nvPr/>
          </p:nvSpPr>
          <p:spPr>
            <a:xfrm rot="21148334">
              <a:off x="3441700" y="730096"/>
              <a:ext cx="441325" cy="420192"/>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8455" name="矩形 1"/>
            <p:cNvSpPr>
              <a:spLocks noChangeArrowheads="1"/>
            </p:cNvSpPr>
            <p:nvPr/>
          </p:nvSpPr>
          <p:spPr bwMode="auto">
            <a:xfrm>
              <a:off x="3406299" y="662230"/>
              <a:ext cx="1743075"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词语解释</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2" name="组合 55"/>
          <p:cNvGrpSpPr/>
          <p:nvPr/>
        </p:nvGrpSpPr>
        <p:grpSpPr bwMode="auto">
          <a:xfrm>
            <a:off x="-4233" y="-27517"/>
            <a:ext cx="2675467" cy="666289"/>
            <a:chOff x="70" y="-63"/>
            <a:chExt cx="3161" cy="786"/>
          </a:xfrm>
        </p:grpSpPr>
        <p:sp>
          <p:nvSpPr>
            <p:cNvPr id="18448"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2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9" name="菱形 2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5" name="TextBox 24"/>
          <p:cNvSpPr txBox="1"/>
          <p:nvPr/>
        </p:nvSpPr>
        <p:spPr>
          <a:xfrm>
            <a:off x="431371" y="1508787"/>
            <a:ext cx="11308821" cy="4359275"/>
          </a:xfrm>
          <a:prstGeom prst="rect">
            <a:avLst/>
          </a:prstGeom>
          <a:noFill/>
        </p:spPr>
        <p:txBody>
          <a:bodyPr wrap="square" rtlCol="0">
            <a:spAutoFit/>
          </a:bodyPr>
          <a:lstStyle/>
          <a:p>
            <a:r>
              <a:rPr lang="zh-CN" altLang="en-US" sz="3465" b="1" dirty="0" smtClean="0">
                <a:latin typeface="楷体" panose="02010609060101010101" pitchFamily="49" charset="-122"/>
                <a:ea typeface="楷体" panose="02010609060101010101" pitchFamily="49" charset="-122"/>
              </a:rPr>
              <a:t>国殇：</a:t>
            </a:r>
            <a:r>
              <a:rPr lang="zh-CN" altLang="en-US" sz="3465" b="1" dirty="0">
                <a:solidFill>
                  <a:srgbClr val="FF0000"/>
                </a:solidFill>
                <a:latin typeface="楷体" panose="02010609060101010101" pitchFamily="49" charset="-122"/>
                <a:ea typeface="楷体" panose="02010609060101010101" pitchFamily="49" charset="-122"/>
              </a:rPr>
              <a:t>为国牺牲的人。这里</a:t>
            </a:r>
            <a:r>
              <a:rPr lang="zh-CN" altLang="en-US" sz="3465" b="1" dirty="0" smtClean="0">
                <a:solidFill>
                  <a:srgbClr val="FF0000"/>
                </a:solidFill>
                <a:latin typeface="楷体" panose="02010609060101010101" pitchFamily="49" charset="-122"/>
                <a:ea typeface="楷体" panose="02010609060101010101" pitchFamily="49" charset="-122"/>
              </a:rPr>
              <a:t>泛指死难</a:t>
            </a:r>
            <a:r>
              <a:rPr lang="zh-CN" altLang="en-US" sz="3465" b="1" dirty="0">
                <a:solidFill>
                  <a:srgbClr val="FF0000"/>
                </a:solidFill>
                <a:latin typeface="楷体" panose="02010609060101010101" pitchFamily="49" charset="-122"/>
                <a:ea typeface="楷体" panose="02010609060101010101" pitchFamily="49" charset="-122"/>
              </a:rPr>
              <a:t>的军民</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r>
              <a:rPr lang="zh-CN" altLang="en-US" sz="3465" b="1" dirty="0" smtClean="0">
                <a:latin typeface="楷体" panose="02010609060101010101" pitchFamily="49" charset="-122"/>
                <a:ea typeface="楷体" panose="02010609060101010101" pitchFamily="49" charset="-122"/>
              </a:rPr>
              <a:t>缅怀：</a:t>
            </a:r>
            <a:r>
              <a:rPr lang="zh-CN" altLang="en-US" sz="3465" b="1" dirty="0" smtClean="0">
                <a:solidFill>
                  <a:srgbClr val="FF0000"/>
                </a:solidFill>
                <a:latin typeface="楷体" panose="02010609060101010101" pitchFamily="49" charset="-122"/>
                <a:ea typeface="楷体" panose="02010609060101010101" pitchFamily="49" charset="-122"/>
              </a:rPr>
              <a:t>怀念；追想（以往的人或事，含崇敬意）。</a:t>
            </a:r>
            <a:endParaRPr lang="zh-CN" altLang="en-US" sz="3465" b="1" dirty="0" smtClean="0">
              <a:latin typeface="楷体" panose="02010609060101010101" pitchFamily="49" charset="-122"/>
              <a:ea typeface="楷体" panose="02010609060101010101" pitchFamily="49" charset="-122"/>
            </a:endParaRPr>
          </a:p>
          <a:p>
            <a:r>
              <a:rPr lang="zh-CN" altLang="en-US" sz="3465" b="1" dirty="0" smtClean="0">
                <a:latin typeface="楷体" panose="02010609060101010101" pitchFamily="49" charset="-122"/>
                <a:ea typeface="楷体" panose="02010609060101010101" pitchFamily="49" charset="-122"/>
              </a:rPr>
              <a:t>初衷：</a:t>
            </a:r>
            <a:r>
              <a:rPr lang="zh-CN" altLang="en-US" sz="3465" b="1" dirty="0">
                <a:solidFill>
                  <a:srgbClr val="FF0000"/>
                </a:solidFill>
                <a:latin typeface="楷体" panose="02010609060101010101" pitchFamily="49" charset="-122"/>
                <a:ea typeface="楷体" panose="02010609060101010101" pitchFamily="49" charset="-122"/>
              </a:rPr>
              <a:t>最初的心愿</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r>
              <a:rPr lang="zh-CN" altLang="en-US" sz="3465" b="1" dirty="0" smtClean="0">
                <a:latin typeface="楷体" panose="02010609060101010101" pitchFamily="49" charset="-122"/>
                <a:ea typeface="楷体" panose="02010609060101010101" pitchFamily="49" charset="-122"/>
              </a:rPr>
              <a:t>杀戮：</a:t>
            </a:r>
            <a:r>
              <a:rPr lang="zh-CN" altLang="en-US" sz="3465" b="1" dirty="0">
                <a:solidFill>
                  <a:srgbClr val="FF0000"/>
                </a:solidFill>
                <a:latin typeface="楷体" panose="02010609060101010101" pitchFamily="49" charset="-122"/>
                <a:ea typeface="楷体" panose="02010609060101010101" pitchFamily="49" charset="-122"/>
              </a:rPr>
              <a:t>杀害（多指大量地）</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r>
              <a:rPr lang="zh-CN" altLang="en-US" sz="3465" b="1" dirty="0" smtClean="0">
                <a:latin typeface="楷体" panose="02010609060101010101" pitchFamily="49" charset="-122"/>
                <a:ea typeface="楷体" panose="02010609060101010101" pitchFamily="49" charset="-122"/>
              </a:rPr>
              <a:t>悼念：</a:t>
            </a:r>
            <a:r>
              <a:rPr lang="zh-CN" altLang="en-US" sz="3465" b="1" dirty="0">
                <a:solidFill>
                  <a:srgbClr val="FF0000"/>
                </a:solidFill>
                <a:latin typeface="楷体" panose="02010609060101010101" pitchFamily="49" charset="-122"/>
                <a:ea typeface="楷体" panose="02010609060101010101" pitchFamily="49" charset="-122"/>
              </a:rPr>
              <a:t>怀念死者，表示哀痛</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r>
              <a:rPr lang="zh-CN" altLang="en-US" sz="3465" b="1" dirty="0" smtClean="0">
                <a:latin typeface="楷体" panose="02010609060101010101" pitchFamily="49" charset="-122"/>
                <a:ea typeface="楷体" panose="02010609060101010101" pitchFamily="49" charset="-122"/>
              </a:rPr>
              <a:t>篡改：</a:t>
            </a:r>
            <a:r>
              <a:rPr lang="zh-CN" altLang="en-US" sz="3465" b="1" dirty="0" smtClean="0">
                <a:solidFill>
                  <a:srgbClr val="FF0000"/>
                </a:solidFill>
                <a:latin typeface="楷体" panose="02010609060101010101" pitchFamily="49" charset="-122"/>
                <a:ea typeface="楷体" panose="02010609060101010101" pitchFamily="49" charset="-122"/>
              </a:rPr>
              <a:t>用作伪的手段改动</a:t>
            </a:r>
            <a:r>
              <a:rPr lang="zh-CN" altLang="en-US" sz="3465" b="1" dirty="0">
                <a:solidFill>
                  <a:srgbClr val="FF0000"/>
                </a:solidFill>
                <a:latin typeface="楷体" panose="02010609060101010101" pitchFamily="49" charset="-122"/>
                <a:ea typeface="楷体" panose="02010609060101010101" pitchFamily="49" charset="-122"/>
              </a:rPr>
              <a:t>或</a:t>
            </a:r>
            <a:r>
              <a:rPr lang="zh-CN" altLang="en-US" sz="3465" b="1" dirty="0" smtClean="0">
                <a:solidFill>
                  <a:srgbClr val="FF0000"/>
                </a:solidFill>
                <a:latin typeface="楷体" panose="02010609060101010101" pitchFamily="49" charset="-122"/>
                <a:ea typeface="楷体" panose="02010609060101010101" pitchFamily="49" charset="-122"/>
              </a:rPr>
              <a:t>曲解（经典、理论、政策等）。</a:t>
            </a:r>
            <a:endParaRPr lang="zh-CN" altLang="en-US" sz="3465" b="1" dirty="0" smtClean="0">
              <a:latin typeface="楷体" panose="02010609060101010101" pitchFamily="49" charset="-122"/>
              <a:ea typeface="楷体" panose="02010609060101010101" pitchFamily="49" charset="-122"/>
            </a:endParaRPr>
          </a:p>
          <a:p>
            <a:r>
              <a:rPr lang="zh-CN" altLang="en-US" sz="3465" b="1" dirty="0" smtClean="0">
                <a:latin typeface="楷体" panose="02010609060101010101" pitchFamily="49" charset="-122"/>
                <a:ea typeface="楷体" panose="02010609060101010101" pitchFamily="49" charset="-122"/>
              </a:rPr>
              <a:t>抵赖：</a:t>
            </a:r>
            <a:r>
              <a:rPr lang="zh-CN" altLang="en-US" sz="3465" b="1" dirty="0">
                <a:solidFill>
                  <a:srgbClr val="FF0000"/>
                </a:solidFill>
                <a:latin typeface="楷体" panose="02010609060101010101" pitchFamily="49" charset="-122"/>
                <a:ea typeface="楷体" panose="02010609060101010101" pitchFamily="49" charset="-122"/>
              </a:rPr>
              <a:t>用</a:t>
            </a:r>
            <a:r>
              <a:rPr lang="zh-CN" altLang="en-US" sz="3465" b="1" dirty="0" smtClean="0">
                <a:solidFill>
                  <a:srgbClr val="FF0000"/>
                </a:solidFill>
                <a:latin typeface="楷体" panose="02010609060101010101" pitchFamily="49" charset="-122"/>
                <a:ea typeface="楷体" panose="02010609060101010101" pitchFamily="49" charset="-122"/>
              </a:rPr>
              <a:t>谎言和狡辩</a:t>
            </a:r>
            <a:r>
              <a:rPr lang="zh-CN" altLang="en-US" sz="3465" b="1" dirty="0">
                <a:solidFill>
                  <a:srgbClr val="FF0000"/>
                </a:solidFill>
                <a:latin typeface="楷体" panose="02010609060101010101" pitchFamily="49" charset="-122"/>
                <a:ea typeface="楷体" panose="02010609060101010101" pitchFamily="49" charset="-122"/>
              </a:rPr>
              <a:t>否认所犯的过失或</a:t>
            </a:r>
            <a:r>
              <a:rPr lang="zh-CN" altLang="en-US" sz="3465" b="1" dirty="0" smtClean="0">
                <a:solidFill>
                  <a:srgbClr val="FF0000"/>
                </a:solidFill>
                <a:latin typeface="楷体" panose="02010609060101010101" pitchFamily="49" charset="-122"/>
                <a:ea typeface="楷体" panose="02010609060101010101" pitchFamily="49" charset="-122"/>
              </a:rPr>
              <a:t>罪行。</a:t>
            </a:r>
            <a:endParaRPr lang="zh-CN" altLang="en-US" sz="3465" b="1" dirty="0" smtClean="0">
              <a:latin typeface="楷体" panose="02010609060101010101" pitchFamily="49" charset="-122"/>
              <a:ea typeface="楷体" panose="02010609060101010101" pitchFamily="49" charset="-122"/>
            </a:endParaRPr>
          </a:p>
          <a:p>
            <a:r>
              <a:rPr lang="zh-CN" altLang="en-US" sz="3465" b="1" dirty="0" smtClean="0">
                <a:latin typeface="楷体" panose="02010609060101010101" pitchFamily="49" charset="-122"/>
                <a:ea typeface="楷体" panose="02010609060101010101" pitchFamily="49" charset="-122"/>
              </a:rPr>
              <a:t>呓语：</a:t>
            </a:r>
            <a:r>
              <a:rPr lang="zh-CN" altLang="en-US" sz="3465" b="1" dirty="0" smtClean="0">
                <a:solidFill>
                  <a:srgbClr val="FF0000"/>
                </a:solidFill>
                <a:latin typeface="楷体" panose="02010609060101010101" pitchFamily="49" charset="-122"/>
                <a:ea typeface="楷体" panose="02010609060101010101" pitchFamily="49" charset="-122"/>
              </a:rPr>
              <a:t>梦话</a:t>
            </a:r>
            <a:r>
              <a:rPr lang="zh-CN" altLang="en-US" sz="3465" b="1" dirty="0">
                <a:solidFill>
                  <a:srgbClr val="FF0000"/>
                </a:solidFill>
                <a:latin typeface="楷体" panose="02010609060101010101" pitchFamily="49" charset="-122"/>
                <a:ea typeface="楷体" panose="02010609060101010101" pitchFamily="49" charset="-122"/>
              </a:rPr>
              <a:t>。</a:t>
            </a:r>
            <a:endParaRPr lang="zh-CN" altLang="en-US" sz="3465" b="1" dirty="0">
              <a:solidFill>
                <a:srgbClr val="FF0000"/>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64" name="组合 55"/>
          <p:cNvGrpSpPr/>
          <p:nvPr/>
        </p:nvGrpSpPr>
        <p:grpSpPr bwMode="auto">
          <a:xfrm>
            <a:off x="-4233" y="-27517"/>
            <a:ext cx="2675467" cy="666289"/>
            <a:chOff x="70" y="-63"/>
            <a:chExt cx="3161" cy="786"/>
          </a:xfrm>
        </p:grpSpPr>
        <p:sp>
          <p:nvSpPr>
            <p:cNvPr id="19469"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3" name="矩形 22"/>
          <p:cNvSpPr/>
          <p:nvPr/>
        </p:nvSpPr>
        <p:spPr>
          <a:xfrm>
            <a:off x="934224" y="1412776"/>
            <a:ext cx="6697947" cy="4575175"/>
          </a:xfrm>
          <a:prstGeom prst="rect">
            <a:avLst/>
          </a:prstGeom>
        </p:spPr>
        <p:txBody>
          <a:bodyPr wrap="square">
            <a:spAutoFit/>
          </a:bodyPr>
          <a:lstStyle/>
          <a:p>
            <a:pPr>
              <a:lnSpc>
                <a:spcPct val="120000"/>
              </a:lnSpc>
            </a:pPr>
            <a:r>
              <a:rPr lang="zh-CN" altLang="en-US" sz="3465" b="1" dirty="0" smtClean="0">
                <a:latin typeface="楷体" panose="02010609060101010101" pitchFamily="49" charset="-122"/>
                <a:ea typeface="楷体" panose="02010609060101010101" pitchFamily="49" charset="-122"/>
              </a:rPr>
              <a:t>妄图：</a:t>
            </a:r>
            <a:r>
              <a:rPr lang="zh-CN" altLang="en-US" sz="3465" b="1" dirty="0" smtClean="0">
                <a:solidFill>
                  <a:srgbClr val="FF0000"/>
                </a:solidFill>
                <a:latin typeface="楷体" panose="02010609060101010101" pitchFamily="49" charset="-122"/>
                <a:ea typeface="楷体" panose="02010609060101010101" pitchFamily="49" charset="-122"/>
              </a:rPr>
              <a:t>狂妄地谋划。</a:t>
            </a:r>
            <a:endParaRPr lang="zh-CN" altLang="en-US" sz="3465" b="1" dirty="0" smtClean="0">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辱没：</a:t>
            </a:r>
            <a:r>
              <a:rPr lang="zh-CN" altLang="en-US" sz="3465" b="1" dirty="0" smtClean="0">
                <a:solidFill>
                  <a:srgbClr val="FF0000"/>
                </a:solidFill>
                <a:latin typeface="楷体" panose="02010609060101010101" pitchFamily="49" charset="-122"/>
                <a:ea typeface="楷体" panose="02010609060101010101" pitchFamily="49" charset="-122"/>
              </a:rPr>
              <a:t>玷污；使</a:t>
            </a:r>
            <a:r>
              <a:rPr lang="zh-CN" altLang="en-US" sz="3465" b="1" dirty="0">
                <a:solidFill>
                  <a:srgbClr val="FF0000"/>
                </a:solidFill>
                <a:latin typeface="楷体" panose="02010609060101010101" pitchFamily="49" charset="-122"/>
                <a:ea typeface="楷体" panose="02010609060101010101" pitchFamily="49" charset="-122"/>
              </a:rPr>
              <a:t>不光彩</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遁形：</a:t>
            </a:r>
            <a:r>
              <a:rPr lang="zh-CN" altLang="en-US" sz="3465" b="1" dirty="0">
                <a:solidFill>
                  <a:srgbClr val="FF0000"/>
                </a:solidFill>
                <a:latin typeface="楷体" panose="02010609060101010101" pitchFamily="49" charset="-122"/>
                <a:ea typeface="楷体" panose="02010609060101010101" pitchFamily="49" charset="-122"/>
              </a:rPr>
              <a:t>隐藏形体</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捍卫：</a:t>
            </a:r>
            <a:r>
              <a:rPr lang="zh-CN" altLang="en-US" sz="3465" b="1" dirty="0" smtClean="0">
                <a:solidFill>
                  <a:srgbClr val="FF0000"/>
                </a:solidFill>
                <a:latin typeface="楷体" panose="02010609060101010101" pitchFamily="49" charset="-122"/>
                <a:ea typeface="楷体" panose="02010609060101010101" pitchFamily="49" charset="-122"/>
              </a:rPr>
              <a:t>保卫（多用于抽象事物）。</a:t>
            </a:r>
            <a:endParaRPr lang="zh-CN" altLang="en-US" sz="3465" b="1" dirty="0" smtClean="0">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铭记：</a:t>
            </a:r>
            <a:r>
              <a:rPr lang="zh-CN" altLang="en-US" sz="3465" b="1" dirty="0">
                <a:solidFill>
                  <a:srgbClr val="FF0000"/>
                </a:solidFill>
                <a:latin typeface="楷体" panose="02010609060101010101" pitchFamily="49" charset="-122"/>
                <a:ea typeface="楷体" panose="02010609060101010101" pitchFamily="49" charset="-122"/>
              </a:rPr>
              <a:t>深深地记在心里</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彰显：</a:t>
            </a:r>
            <a:r>
              <a:rPr lang="zh-CN" altLang="en-US" sz="3465" b="1" dirty="0">
                <a:solidFill>
                  <a:srgbClr val="FF0000"/>
                </a:solidFill>
                <a:latin typeface="楷体" panose="02010609060101010101" pitchFamily="49" charset="-122"/>
                <a:ea typeface="楷体" panose="02010609060101010101" pitchFamily="49" charset="-122"/>
              </a:rPr>
              <a:t>鲜明地显示</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smtClean="0">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磅礴：</a:t>
            </a:r>
            <a:r>
              <a:rPr lang="zh-CN" altLang="en-US" sz="3465" b="1" dirty="0" smtClean="0">
                <a:solidFill>
                  <a:srgbClr val="FF0000"/>
                </a:solidFill>
                <a:latin typeface="楷体" panose="02010609060101010101" pitchFamily="49" charset="-122"/>
                <a:ea typeface="楷体" panose="02010609060101010101" pitchFamily="49" charset="-122"/>
              </a:rPr>
              <a:t>（气势）盛大。</a:t>
            </a:r>
            <a:endParaRPr lang="zh-CN" altLang="en-US" sz="3465" b="1" dirty="0">
              <a:solidFill>
                <a:srgbClr val="FF0000"/>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55"/>
          <p:cNvGrpSpPr/>
          <p:nvPr/>
        </p:nvGrpSpPr>
        <p:grpSpPr bwMode="auto">
          <a:xfrm>
            <a:off x="-4233" y="-27517"/>
            <a:ext cx="2675467" cy="666289"/>
            <a:chOff x="70" y="-63"/>
            <a:chExt cx="3161" cy="786"/>
          </a:xfrm>
        </p:grpSpPr>
        <p:sp>
          <p:nvSpPr>
            <p:cNvPr id="11"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4" name="矩形 13"/>
          <p:cNvSpPr/>
          <p:nvPr/>
        </p:nvSpPr>
        <p:spPr>
          <a:xfrm>
            <a:off x="740303" y="1064808"/>
            <a:ext cx="10711395" cy="4575175"/>
          </a:xfrm>
          <a:prstGeom prst="rect">
            <a:avLst/>
          </a:prstGeom>
        </p:spPr>
        <p:txBody>
          <a:bodyPr wrap="square">
            <a:spAutoFit/>
          </a:bodyPr>
          <a:lstStyle/>
          <a:p>
            <a:pPr>
              <a:lnSpc>
                <a:spcPct val="120000"/>
              </a:lnSpc>
            </a:pPr>
            <a:r>
              <a:rPr lang="zh-CN" altLang="en-US" sz="3465" b="1" dirty="0" smtClean="0">
                <a:latin typeface="楷体" panose="02010609060101010101" pitchFamily="49" charset="-122"/>
                <a:ea typeface="楷体" panose="02010609060101010101" pitchFamily="49" charset="-122"/>
              </a:rPr>
              <a:t>惨绝人寰：</a:t>
            </a:r>
            <a:r>
              <a:rPr lang="zh-CN" altLang="en-US" sz="3465" b="1" dirty="0">
                <a:solidFill>
                  <a:srgbClr val="FF0000"/>
                </a:solidFill>
                <a:latin typeface="楷体" panose="02010609060101010101" pitchFamily="49" charset="-122"/>
                <a:ea typeface="楷体" panose="02010609060101010101" pitchFamily="49" charset="-122"/>
              </a:rPr>
              <a:t>人世上还没有过的悲惨，形容悲惨到了</a:t>
            </a:r>
            <a:r>
              <a:rPr lang="zh-CN" altLang="en-US" sz="3465" b="1" dirty="0" smtClean="0">
                <a:solidFill>
                  <a:srgbClr val="FF0000"/>
                </a:solidFill>
                <a:latin typeface="楷体" panose="02010609060101010101" pitchFamily="49" charset="-122"/>
                <a:ea typeface="楷体" panose="02010609060101010101" pitchFamily="49" charset="-122"/>
              </a:rPr>
              <a:t>极  </a:t>
            </a:r>
            <a:endParaRPr lang="en-US" altLang="zh-CN" sz="3465" b="1" dirty="0" smtClean="0">
              <a:solidFill>
                <a:srgbClr val="FF0000"/>
              </a:solidFill>
              <a:latin typeface="楷体" panose="02010609060101010101" pitchFamily="49" charset="-122"/>
              <a:ea typeface="楷体" panose="02010609060101010101" pitchFamily="49" charset="-122"/>
            </a:endParaRPr>
          </a:p>
          <a:p>
            <a:pPr>
              <a:lnSpc>
                <a:spcPct val="120000"/>
              </a:lnSpc>
            </a:pPr>
            <a:r>
              <a:rPr lang="en-US" altLang="zh-CN" sz="3465" b="1" dirty="0">
                <a:solidFill>
                  <a:srgbClr val="FF0000"/>
                </a:solidFill>
                <a:latin typeface="楷体" panose="02010609060101010101" pitchFamily="49" charset="-122"/>
                <a:ea typeface="楷体" panose="02010609060101010101" pitchFamily="49" charset="-122"/>
              </a:rPr>
              <a:t> </a:t>
            </a:r>
            <a:r>
              <a:rPr lang="en-US" altLang="zh-CN" sz="3465" b="1" dirty="0" smtClean="0">
                <a:solidFill>
                  <a:srgbClr val="FF0000"/>
                </a:solidFill>
                <a:latin typeface="楷体" panose="02010609060101010101" pitchFamily="49" charset="-122"/>
                <a:ea typeface="楷体" panose="02010609060101010101" pitchFamily="49" charset="-122"/>
              </a:rPr>
              <a:t>         </a:t>
            </a:r>
            <a:r>
              <a:rPr lang="zh-CN" altLang="en-US" sz="3465" b="1" dirty="0" smtClean="0">
                <a:solidFill>
                  <a:srgbClr val="FF0000"/>
                </a:solidFill>
                <a:latin typeface="楷体" panose="02010609060101010101" pitchFamily="49" charset="-122"/>
                <a:ea typeface="楷体" panose="02010609060101010101" pitchFamily="49" charset="-122"/>
              </a:rPr>
              <a:t>点</a:t>
            </a:r>
            <a:r>
              <a:rPr lang="zh-CN" altLang="en-US" sz="3465" b="1" dirty="0">
                <a:solidFill>
                  <a:srgbClr val="FF0000"/>
                </a:solidFill>
                <a:latin typeface="楷体" panose="02010609060101010101" pitchFamily="49" charset="-122"/>
                <a:ea typeface="楷体" panose="02010609060101010101" pitchFamily="49" charset="-122"/>
              </a:rPr>
              <a:t>。人寰，人间</a:t>
            </a:r>
            <a:r>
              <a:rPr lang="zh-CN" altLang="en-US" sz="3465" b="1" dirty="0" smtClean="0">
                <a:solidFill>
                  <a:srgbClr val="FF0000"/>
                </a:solidFill>
                <a:latin typeface="楷体" panose="02010609060101010101" pitchFamily="49" charset="-122"/>
                <a:ea typeface="楷体" panose="02010609060101010101" pitchFamily="49" charset="-122"/>
              </a:rPr>
              <a:t>。</a:t>
            </a:r>
            <a:endParaRPr lang="en-US" altLang="zh-CN" sz="3465" b="1" dirty="0" smtClean="0">
              <a:solidFill>
                <a:srgbClr val="FF0000"/>
              </a:solidFill>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丑态百出：</a:t>
            </a:r>
            <a:r>
              <a:rPr lang="zh-CN" altLang="en-US" sz="3465" b="1" dirty="0">
                <a:solidFill>
                  <a:srgbClr val="FF0000"/>
                </a:solidFill>
                <a:latin typeface="楷体" panose="02010609060101010101" pitchFamily="49" charset="-122"/>
                <a:ea typeface="楷体" panose="02010609060101010101" pitchFamily="49" charset="-122"/>
              </a:rPr>
              <a:t>各种丑恶的样子都表现出来了</a:t>
            </a:r>
            <a:r>
              <a:rPr lang="zh-CN" altLang="en-US" sz="3465" b="1" dirty="0" smtClean="0">
                <a:solidFill>
                  <a:srgbClr val="FF0000"/>
                </a:solidFill>
                <a:latin typeface="楷体" panose="02010609060101010101" pitchFamily="49" charset="-122"/>
                <a:ea typeface="楷体" panose="02010609060101010101" pitchFamily="49" charset="-122"/>
              </a:rPr>
              <a:t>。</a:t>
            </a:r>
            <a:endParaRPr lang="en-US" altLang="zh-CN" sz="3465" b="1" dirty="0" smtClean="0">
              <a:solidFill>
                <a:srgbClr val="FF0000"/>
              </a:solidFill>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振聋发聩：</a:t>
            </a:r>
            <a:r>
              <a:rPr lang="zh-CN" altLang="en-US" sz="3465" b="1" dirty="0" smtClean="0">
                <a:solidFill>
                  <a:srgbClr val="FF0000"/>
                </a:solidFill>
                <a:latin typeface="楷体" panose="02010609060101010101" pitchFamily="49" charset="-122"/>
                <a:ea typeface="楷体" panose="02010609060101010101" pitchFamily="49" charset="-122"/>
              </a:rPr>
              <a:t>比喻用语言文字唤醒糊涂的</a:t>
            </a:r>
            <a:r>
              <a:rPr lang="zh-CN" altLang="en-US" sz="3465" b="1" dirty="0">
                <a:solidFill>
                  <a:srgbClr val="FF0000"/>
                </a:solidFill>
                <a:latin typeface="楷体" panose="02010609060101010101" pitchFamily="49" charset="-122"/>
                <a:ea typeface="楷体" panose="02010609060101010101" pitchFamily="49" charset="-122"/>
              </a:rPr>
              <a:t>人。聩，聋</a:t>
            </a:r>
            <a:r>
              <a:rPr lang="zh-CN" altLang="en-US" sz="3465" b="1" dirty="0" smtClean="0">
                <a:solidFill>
                  <a:srgbClr val="FF0000"/>
                </a:solidFill>
                <a:latin typeface="楷体" panose="02010609060101010101" pitchFamily="49" charset="-122"/>
                <a:ea typeface="楷体" panose="02010609060101010101" pitchFamily="49" charset="-122"/>
              </a:rPr>
              <a:t>。</a:t>
            </a:r>
            <a:endParaRPr lang="en-US" altLang="zh-CN" sz="3465" b="1" dirty="0" smtClean="0">
              <a:solidFill>
                <a:srgbClr val="FF0000"/>
              </a:solidFill>
              <a:latin typeface="楷体" panose="02010609060101010101" pitchFamily="49" charset="-122"/>
              <a:ea typeface="楷体" panose="02010609060101010101" pitchFamily="49" charset="-122"/>
            </a:endParaRPr>
          </a:p>
          <a:p>
            <a:pPr>
              <a:lnSpc>
                <a:spcPct val="120000"/>
              </a:lnSpc>
            </a:pPr>
            <a:r>
              <a:rPr lang="zh-CN" altLang="en-US" sz="3465" b="1" dirty="0" smtClean="0">
                <a:latin typeface="楷体" panose="02010609060101010101" pitchFamily="49" charset="-122"/>
                <a:ea typeface="楷体" panose="02010609060101010101" pitchFamily="49" charset="-122"/>
              </a:rPr>
              <a:t>沧海桑田：</a:t>
            </a:r>
            <a:r>
              <a:rPr lang="zh-CN" altLang="en-US" sz="3465" b="1" dirty="0">
                <a:solidFill>
                  <a:srgbClr val="FF0000"/>
                </a:solidFill>
                <a:latin typeface="楷体" panose="02010609060101010101" pitchFamily="49" charset="-122"/>
                <a:ea typeface="楷体" panose="02010609060101010101" pitchFamily="49" charset="-122"/>
              </a:rPr>
              <a:t>比喻人世间事物</a:t>
            </a:r>
            <a:r>
              <a:rPr lang="zh-CN" altLang="en-US" sz="3465" b="1" dirty="0" smtClean="0">
                <a:solidFill>
                  <a:srgbClr val="FF0000"/>
                </a:solidFill>
                <a:latin typeface="楷体" panose="02010609060101010101" pitchFamily="49" charset="-122"/>
                <a:ea typeface="楷体" panose="02010609060101010101" pitchFamily="49" charset="-122"/>
              </a:rPr>
              <a:t>变化很大。</a:t>
            </a:r>
            <a:endParaRPr lang="zh-CN" altLang="en-US" sz="3465" b="1" dirty="0">
              <a:solidFill>
                <a:srgbClr val="FF0000"/>
              </a:solidFill>
              <a:latin typeface="楷体" panose="02010609060101010101" pitchFamily="49" charset="-122"/>
              <a:ea typeface="楷体" panose="02010609060101010101" pitchFamily="49" charset="-122"/>
            </a:endParaRPr>
          </a:p>
          <a:p>
            <a:pPr>
              <a:lnSpc>
                <a:spcPct val="120000"/>
              </a:lnSpc>
            </a:pPr>
            <a:r>
              <a:rPr lang="zh-CN" altLang="en-US" sz="3465" b="1" dirty="0">
                <a:latin typeface="楷体" panose="02010609060101010101" pitchFamily="49" charset="-122"/>
                <a:ea typeface="楷体" panose="02010609060101010101" pitchFamily="49" charset="-122"/>
              </a:rPr>
              <a:t>一以贯</a:t>
            </a:r>
            <a:r>
              <a:rPr lang="zh-CN" altLang="en-US" sz="3465" b="1" dirty="0" smtClean="0">
                <a:latin typeface="楷体" panose="02010609060101010101" pitchFamily="49" charset="-122"/>
                <a:ea typeface="楷体" panose="02010609060101010101" pitchFamily="49" charset="-122"/>
              </a:rPr>
              <a:t>之：</a:t>
            </a:r>
            <a:r>
              <a:rPr lang="zh-CN" altLang="en-US" sz="3465" b="1" dirty="0">
                <a:solidFill>
                  <a:srgbClr val="FF0000"/>
                </a:solidFill>
                <a:latin typeface="楷体" panose="02010609060101010101" pitchFamily="49" charset="-122"/>
                <a:ea typeface="楷体" panose="02010609060101010101" pitchFamily="49" charset="-122"/>
              </a:rPr>
              <a:t>用一个根本性的事理贯通事情的始末或</a:t>
            </a:r>
            <a:r>
              <a:rPr lang="zh-CN" altLang="en-US" sz="3465" b="1" dirty="0" smtClean="0">
                <a:solidFill>
                  <a:srgbClr val="FF0000"/>
                </a:solidFill>
                <a:latin typeface="楷体" panose="02010609060101010101" pitchFamily="49" charset="-122"/>
                <a:ea typeface="楷体" panose="02010609060101010101" pitchFamily="49" charset="-122"/>
              </a:rPr>
              <a:t>全</a:t>
            </a:r>
            <a:endParaRPr lang="en-US" altLang="zh-CN" sz="3465" b="1" dirty="0" smtClean="0">
              <a:solidFill>
                <a:srgbClr val="FF0000"/>
              </a:solidFill>
              <a:latin typeface="楷体" panose="02010609060101010101" pitchFamily="49" charset="-122"/>
              <a:ea typeface="楷体" panose="02010609060101010101" pitchFamily="49" charset="-122"/>
            </a:endParaRPr>
          </a:p>
          <a:p>
            <a:pPr>
              <a:lnSpc>
                <a:spcPct val="120000"/>
              </a:lnSpc>
            </a:pPr>
            <a:r>
              <a:rPr lang="en-US" altLang="zh-CN" sz="3465" b="1" dirty="0">
                <a:solidFill>
                  <a:srgbClr val="FF0000"/>
                </a:solidFill>
                <a:latin typeface="楷体" panose="02010609060101010101" pitchFamily="49" charset="-122"/>
                <a:ea typeface="楷体" panose="02010609060101010101" pitchFamily="49" charset="-122"/>
              </a:rPr>
              <a:t> </a:t>
            </a:r>
            <a:r>
              <a:rPr lang="en-US" altLang="zh-CN" sz="3465" b="1" dirty="0" smtClean="0">
                <a:solidFill>
                  <a:srgbClr val="FF0000"/>
                </a:solidFill>
                <a:latin typeface="楷体" panose="02010609060101010101" pitchFamily="49" charset="-122"/>
                <a:ea typeface="楷体" panose="02010609060101010101" pitchFamily="49" charset="-122"/>
              </a:rPr>
              <a:t>         </a:t>
            </a:r>
            <a:r>
              <a:rPr lang="zh-CN" altLang="en-US" sz="3465" b="1" dirty="0" smtClean="0">
                <a:solidFill>
                  <a:srgbClr val="FF0000"/>
                </a:solidFill>
                <a:latin typeface="楷体" panose="02010609060101010101" pitchFamily="49" charset="-122"/>
                <a:ea typeface="楷体" panose="02010609060101010101" pitchFamily="49" charset="-122"/>
              </a:rPr>
              <a:t>部。</a:t>
            </a:r>
            <a:r>
              <a:rPr lang="zh-CN" altLang="en-US" sz="3465" b="1" dirty="0">
                <a:solidFill>
                  <a:srgbClr val="FF0000"/>
                </a:solidFill>
                <a:latin typeface="楷体" panose="02010609060101010101" pitchFamily="49" charset="-122"/>
                <a:ea typeface="楷体" panose="02010609060101010101" pitchFamily="49" charset="-122"/>
              </a:rPr>
              <a:t>贯，贯穿</a:t>
            </a:r>
            <a:r>
              <a:rPr lang="zh-CN" altLang="en-US" sz="3465" b="1" dirty="0" smtClean="0">
                <a:solidFill>
                  <a:srgbClr val="FF0000"/>
                </a:solidFill>
                <a:latin typeface="楷体" panose="02010609060101010101" pitchFamily="49" charset="-122"/>
                <a:ea typeface="楷体" panose="02010609060101010101" pitchFamily="49" charset="-122"/>
              </a:rPr>
              <a:t>。</a:t>
            </a:r>
            <a:endParaRPr lang="zh-CN" altLang="en-US" sz="3465" b="1" dirty="0">
              <a:solidFill>
                <a:srgbClr val="FF0000"/>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矩形 1"/>
          <p:cNvSpPr>
            <a:spLocks noChangeArrowheads="1"/>
          </p:cNvSpPr>
          <p:nvPr/>
        </p:nvSpPr>
        <p:spPr bwMode="auto">
          <a:xfrm>
            <a:off x="911424" y="1124744"/>
            <a:ext cx="8697451"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735" b="1" dirty="0" smtClean="0">
                <a:latin typeface="宋体" panose="02010600030101010101" pitchFamily="2" charset="-122"/>
              </a:rPr>
              <a:t>默读课文，说说课文主要写了哪些内容。</a:t>
            </a:r>
            <a:endParaRPr lang="zh-CN" altLang="en-US" sz="3735" b="1" dirty="0">
              <a:latin typeface="宋体" panose="02010600030101010101" pitchFamily="2" charset="-122"/>
            </a:endParaRPr>
          </a:p>
        </p:txBody>
      </p:sp>
      <p:grpSp>
        <p:nvGrpSpPr>
          <p:cNvPr id="20491" name="组合 8"/>
          <p:cNvGrpSpPr/>
          <p:nvPr/>
        </p:nvGrpSpPr>
        <p:grpSpPr bwMode="auto">
          <a:xfrm>
            <a:off x="0" y="-27517"/>
            <a:ext cx="2675467" cy="666289"/>
            <a:chOff x="70" y="-63"/>
            <a:chExt cx="3161" cy="786"/>
          </a:xfrm>
        </p:grpSpPr>
        <p:sp>
          <p:nvSpPr>
            <p:cNvPr id="20492"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整体感知</a:t>
              </a:r>
              <a:endParaRPr kumimoji="1" lang="zh-CN" altLang="en-US" sz="3735">
                <a:latin typeface="黑体" panose="02010609060101010101" pitchFamily="49" charset="-122"/>
                <a:ea typeface="黑体" panose="02010609060101010101" pitchFamily="49" charset="-122"/>
              </a:endParaRPr>
            </a:p>
          </p:txBody>
        </p:sp>
        <p:cxnSp>
          <p:nvCxnSpPr>
            <p:cNvPr id="1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9" name="菱形 1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latin typeface="黑体" panose="02010609060101010101" pitchFamily="49" charset="-122"/>
                <a:ea typeface="黑体" panose="02010609060101010101" pitchFamily="49" charset="-122"/>
              </a:endParaRPr>
            </a:p>
          </p:txBody>
        </p:sp>
      </p:grpSp>
      <p:sp>
        <p:nvSpPr>
          <p:cNvPr id="15" name="TextBox 14"/>
          <p:cNvSpPr txBox="1"/>
          <p:nvPr/>
        </p:nvSpPr>
        <p:spPr>
          <a:xfrm>
            <a:off x="911424" y="2190741"/>
            <a:ext cx="10186756" cy="3294380"/>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nSpc>
                <a:spcPct val="150000"/>
              </a:lnSpc>
            </a:pPr>
            <a:r>
              <a:rPr lang="zh-CN" altLang="en-US" sz="3465" b="1" dirty="0" smtClean="0">
                <a:solidFill>
                  <a:srgbClr val="0000FF"/>
                </a:solidFill>
                <a:latin typeface="楷体" panose="02010609060101010101" pitchFamily="49" charset="-122"/>
                <a:ea typeface="楷体" panose="02010609060101010101" pitchFamily="49" charset="-122"/>
              </a:rPr>
              <a:t>    这篇文章开篇用概括性的语言简述第四次南京大屠杀国家公祭日的基本情况，阐明了国家公祭的必要性和意义，同时也表达</a:t>
            </a:r>
            <a:r>
              <a:rPr lang="zh-CN" altLang="en-US" sz="3465" b="1" dirty="0">
                <a:solidFill>
                  <a:srgbClr val="0000FF"/>
                </a:solidFill>
                <a:latin typeface="楷体" panose="02010609060101010101" pitchFamily="49" charset="-122"/>
                <a:ea typeface="楷体" panose="02010609060101010101" pitchFamily="49" charset="-122"/>
              </a:rPr>
              <a:t>了中国捍卫世界</a:t>
            </a:r>
            <a:r>
              <a:rPr lang="zh-CN" altLang="en-US" sz="3465" b="1" dirty="0" smtClean="0">
                <a:solidFill>
                  <a:srgbClr val="0000FF"/>
                </a:solidFill>
                <a:latin typeface="楷体" panose="02010609060101010101" pitchFamily="49" charset="-122"/>
                <a:ea typeface="楷体" panose="02010609060101010101" pitchFamily="49" charset="-122"/>
              </a:rPr>
              <a:t>和平的坚定信念。</a:t>
            </a:r>
            <a:endParaRPr lang="zh-CN" altLang="en-US" sz="3465" b="1" dirty="0" smtClean="0">
              <a:solidFill>
                <a:srgbClr val="0000FF"/>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a:spLocks noChangeArrowheads="1"/>
          </p:cNvSpPr>
          <p:nvPr/>
        </p:nvSpPr>
        <p:spPr bwMode="auto">
          <a:xfrm>
            <a:off x="1129023" y="4119979"/>
            <a:ext cx="9933955" cy="485775"/>
          </a:xfrm>
          <a:prstGeom prst="rect">
            <a:avLst/>
          </a:prstGeom>
          <a:solidFill>
            <a:schemeClr val="accent5">
              <a:lumMod val="40000"/>
              <a:lumOff val="60000"/>
            </a:schemeClr>
          </a:solidFill>
          <a:ln w="19050">
            <a:noFill/>
            <a:miter lim="800000"/>
          </a:ln>
        </p:spPr>
        <p:txBody>
          <a:bodyPr wrap="square">
            <a:spAutoFit/>
          </a:bodyPr>
          <a:lstStyle/>
          <a:p>
            <a:pPr>
              <a:lnSpc>
                <a:spcPts val="3075"/>
              </a:lnSpc>
            </a:pPr>
            <a:r>
              <a:rPr lang="en-US" altLang="zh-CN" sz="3735" b="1" dirty="0" smtClean="0">
                <a:solidFill>
                  <a:prstClr val="black"/>
                </a:solidFill>
                <a:latin typeface="楷体" panose="02010609060101010101" pitchFamily="49" charset="-122"/>
                <a:ea typeface="楷体" panose="02010609060101010101" pitchFamily="49" charset="-122"/>
              </a:rPr>
              <a:t>2.</a:t>
            </a:r>
            <a:r>
              <a:rPr lang="zh-CN" altLang="en-US" sz="3735" b="1" dirty="0" smtClean="0">
                <a:solidFill>
                  <a:prstClr val="black"/>
                </a:solidFill>
                <a:latin typeface="楷体" panose="02010609060101010101" pitchFamily="49" charset="-122"/>
                <a:ea typeface="楷体" panose="02010609060101010101" pitchFamily="49" charset="-122"/>
              </a:rPr>
              <a:t>标题简明、醒目，能够引起读者的关注。</a:t>
            </a:r>
            <a:endParaRPr lang="zh-CN" altLang="en-US" sz="3735" b="1" dirty="0" smtClean="0">
              <a:solidFill>
                <a:prstClr val="black"/>
              </a:solidFill>
              <a:latin typeface="楷体" panose="02010609060101010101" pitchFamily="49" charset="-122"/>
              <a:ea typeface="楷体" panose="02010609060101010101" pitchFamily="49" charset="-122"/>
            </a:endParaRPr>
          </a:p>
        </p:txBody>
      </p:sp>
      <p:sp>
        <p:nvSpPr>
          <p:cNvPr id="9" name="圆角矩形 8"/>
          <p:cNvSpPr/>
          <p:nvPr/>
        </p:nvSpPr>
        <p:spPr bwMode="auto">
          <a:xfrm>
            <a:off x="2770840" y="1412776"/>
            <a:ext cx="6650321" cy="910164"/>
          </a:xfrm>
          <a:prstGeom prst="roundRect">
            <a:avLst/>
          </a:prstGeom>
          <a:solidFill>
            <a:sysClr val="window" lastClr="FFFFFF"/>
          </a:solidFill>
          <a:ln w="25400" cap="flat" cmpd="sng" algn="ctr">
            <a:noFill/>
            <a:prstDash val="solid"/>
          </a:ln>
          <a:effectLst/>
        </p:spPr>
        <p:txBody>
          <a:bodyPr anchor="ct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spcBef>
                <a:spcPts val="0"/>
              </a:spcBef>
              <a:spcAft>
                <a:spcPts val="0"/>
              </a:spcAft>
              <a:defRPr/>
            </a:pPr>
            <a:r>
              <a:rPr lang="en-US" altLang="zh-CN" sz="3735" kern="0" noProof="1" smtClean="0">
                <a:solidFill>
                  <a:prstClr val="black"/>
                </a:solidFill>
                <a:latin typeface="黑体" panose="02010609060101010101" pitchFamily="49" charset="-122"/>
                <a:ea typeface="黑体" panose="02010609060101010101" pitchFamily="49" charset="-122"/>
                <a:sym typeface="+mn-ea"/>
              </a:rPr>
              <a:t>《</a:t>
            </a:r>
            <a:r>
              <a:rPr lang="zh-CN" altLang="en-US" sz="3735" kern="0" noProof="1" smtClean="0">
                <a:solidFill>
                  <a:prstClr val="black"/>
                </a:solidFill>
                <a:latin typeface="黑体" panose="02010609060101010101" pitchFamily="49" charset="-122"/>
                <a:ea typeface="黑体" panose="02010609060101010101" pitchFamily="49" charset="-122"/>
                <a:sym typeface="+mn-ea"/>
              </a:rPr>
              <a:t>国行公祭，为佑世界和平</a:t>
            </a:r>
            <a:r>
              <a:rPr lang="en-US" altLang="zh-CN" sz="3735" kern="0" noProof="1" smtClean="0">
                <a:solidFill>
                  <a:prstClr val="black"/>
                </a:solidFill>
                <a:latin typeface="黑体" panose="02010609060101010101" pitchFamily="49" charset="-122"/>
                <a:ea typeface="黑体" panose="02010609060101010101" pitchFamily="49" charset="-122"/>
                <a:sym typeface="+mn-ea"/>
              </a:rPr>
              <a:t>》</a:t>
            </a:r>
            <a:endParaRPr lang="zh-CN" altLang="en-US" sz="3735" kern="0" noProof="1">
              <a:solidFill>
                <a:prstClr val="black"/>
              </a:solidFill>
              <a:latin typeface="黑体" panose="02010609060101010101" pitchFamily="49" charset="-122"/>
              <a:ea typeface="黑体" panose="02010609060101010101" pitchFamily="49" charset="-122"/>
              <a:sym typeface="+mn-ea"/>
            </a:endParaRPr>
          </a:p>
        </p:txBody>
      </p:sp>
      <p:grpSp>
        <p:nvGrpSpPr>
          <p:cNvPr id="14" name="组合 8"/>
          <p:cNvGrpSpPr/>
          <p:nvPr/>
        </p:nvGrpSpPr>
        <p:grpSpPr bwMode="auto">
          <a:xfrm>
            <a:off x="0" y="-27517"/>
            <a:ext cx="2675467" cy="666289"/>
            <a:chOff x="70" y="-63"/>
            <a:chExt cx="3161" cy="786"/>
          </a:xfrm>
        </p:grpSpPr>
        <p:sp>
          <p:nvSpPr>
            <p:cNvPr id="15"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dirty="0">
                  <a:latin typeface="黑体" panose="02010609060101010101" pitchFamily="49" charset="-122"/>
                  <a:ea typeface="黑体" panose="02010609060101010101" pitchFamily="49" charset="-122"/>
                </a:rPr>
                <a:t>精读细研</a:t>
              </a:r>
              <a:endParaRPr kumimoji="1" lang="zh-CN" altLang="en-US" sz="3735" dirty="0">
                <a:latin typeface="黑体" panose="02010609060101010101" pitchFamily="49" charset="-122"/>
                <a:ea typeface="黑体" panose="02010609060101010101" pitchFamily="49" charset="-122"/>
              </a:endParaRPr>
            </a:p>
          </p:txBody>
        </p:sp>
        <p:cxnSp>
          <p:nvCxnSpPr>
            <p:cNvPr id="16"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7" name="菱形 16"/>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latin typeface="黑体" panose="02010609060101010101" pitchFamily="49" charset="-122"/>
                <a:ea typeface="黑体" panose="02010609060101010101" pitchFamily="49" charset="-122"/>
              </a:endParaRPr>
            </a:p>
          </p:txBody>
        </p:sp>
      </p:grpSp>
      <p:sp>
        <p:nvSpPr>
          <p:cNvPr id="10" name="TextBox 9"/>
          <p:cNvSpPr txBox="1"/>
          <p:nvPr/>
        </p:nvSpPr>
        <p:spPr>
          <a:xfrm>
            <a:off x="706632" y="740701"/>
            <a:ext cx="1644952" cy="748030"/>
          </a:xfrm>
          <a:prstGeom prst="rect">
            <a:avLst/>
          </a:prstGeom>
          <a:noFill/>
        </p:spPr>
        <p:txBody>
          <a:bodyPr wrap="square" rtlCol="0">
            <a:spAutoFit/>
          </a:bodyPr>
          <a:lstStyle/>
          <a:p>
            <a:r>
              <a:rPr lang="zh-CN" altLang="en-US" sz="4265" dirty="0" smtClean="0">
                <a:solidFill>
                  <a:srgbClr val="FF0000"/>
                </a:solidFill>
                <a:latin typeface="黑体" panose="02010609060101010101" pitchFamily="49" charset="-122"/>
                <a:ea typeface="黑体" panose="02010609060101010101" pitchFamily="49" charset="-122"/>
              </a:rPr>
              <a:t>题解</a:t>
            </a:r>
            <a:endParaRPr lang="zh-CN" altLang="en-US" sz="4265" dirty="0">
              <a:solidFill>
                <a:srgbClr val="FF0000"/>
              </a:solidFill>
              <a:latin typeface="黑体" panose="02010609060101010101" pitchFamily="49" charset="-122"/>
              <a:ea typeface="黑体" panose="02010609060101010101" pitchFamily="49" charset="-122"/>
            </a:endParaRPr>
          </a:p>
        </p:txBody>
      </p:sp>
      <p:sp>
        <p:nvSpPr>
          <p:cNvPr id="11" name="矩形 10"/>
          <p:cNvSpPr/>
          <p:nvPr/>
        </p:nvSpPr>
        <p:spPr>
          <a:xfrm>
            <a:off x="1129023" y="2852936"/>
            <a:ext cx="9933956" cy="666115"/>
          </a:xfrm>
          <a:prstGeom prst="rect">
            <a:avLst/>
          </a:prstGeom>
          <a:solidFill>
            <a:schemeClr val="accent2">
              <a:lumMod val="60000"/>
              <a:lumOff val="40000"/>
            </a:schemeClr>
          </a:solidFill>
        </p:spPr>
        <p:txBody>
          <a:bodyPr wrap="square">
            <a:spAutoFit/>
          </a:bodyPr>
          <a:lstStyle/>
          <a:p>
            <a:pPr>
              <a:defRPr/>
            </a:pPr>
            <a:r>
              <a:rPr lang="en-US" altLang="zh-CN" sz="3735" b="1" dirty="0">
                <a:solidFill>
                  <a:prstClr val="black"/>
                </a:solidFill>
                <a:latin typeface="楷体" panose="02010609060101010101" pitchFamily="49" charset="-122"/>
                <a:ea typeface="楷体" panose="02010609060101010101" pitchFamily="49" charset="-122"/>
              </a:rPr>
              <a:t>1.</a:t>
            </a:r>
            <a:r>
              <a:rPr lang="zh-CN" altLang="en-US" sz="3735" b="1" dirty="0">
                <a:solidFill>
                  <a:prstClr val="black"/>
                </a:solidFill>
                <a:latin typeface="楷体" panose="02010609060101010101" pitchFamily="49" charset="-122"/>
                <a:ea typeface="楷体" panose="02010609060101010101" pitchFamily="49" charset="-122"/>
              </a:rPr>
              <a:t>点明了这</a:t>
            </a:r>
            <a:r>
              <a:rPr lang="zh-CN" altLang="en-US" sz="3735" b="1" dirty="0" smtClean="0">
                <a:solidFill>
                  <a:prstClr val="black"/>
                </a:solidFill>
                <a:latin typeface="楷体" panose="02010609060101010101" pitchFamily="49" charset="-122"/>
                <a:ea typeface="楷体" panose="02010609060101010101" pitchFamily="49" charset="-122"/>
              </a:rPr>
              <a:t>则新闻评论的</a:t>
            </a:r>
            <a:r>
              <a:rPr lang="zh-CN" altLang="en-US" sz="3735" b="1" dirty="0">
                <a:solidFill>
                  <a:prstClr val="black"/>
                </a:solidFill>
                <a:latin typeface="楷体" panose="02010609060101010101" pitchFamily="49" charset="-122"/>
                <a:ea typeface="楷体" panose="02010609060101010101" pitchFamily="49" charset="-122"/>
              </a:rPr>
              <a:t>主要内容和写作目的。</a:t>
            </a:r>
            <a:endParaRPr lang="zh-CN" altLang="en-US" sz="3735" b="1" noProof="1">
              <a:solidFill>
                <a:prstClr val="black"/>
              </a:solidFill>
              <a:latin typeface="楷体" panose="02010609060101010101" pitchFamily="49" charset="-122"/>
              <a:ea typeface="楷体" panose="02010609060101010101" pitchFamily="49"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1"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6" name="组合 15"/>
          <p:cNvGrpSpPr/>
          <p:nvPr/>
        </p:nvGrpSpPr>
        <p:grpSpPr bwMode="auto">
          <a:xfrm>
            <a:off x="59267" y="-52917"/>
            <a:ext cx="2675467" cy="665959"/>
            <a:chOff x="70" y="-63"/>
            <a:chExt cx="3160" cy="788"/>
          </a:xfrm>
        </p:grpSpPr>
        <p:sp>
          <p:nvSpPr>
            <p:cNvPr id="23557"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7" name="TextBox 6"/>
          <p:cNvSpPr txBox="1"/>
          <p:nvPr/>
        </p:nvSpPr>
        <p:spPr>
          <a:xfrm>
            <a:off x="633691" y="3332989"/>
            <a:ext cx="10924619" cy="1568450"/>
          </a:xfrm>
          <a:prstGeom prst="rect">
            <a:avLst/>
          </a:prstGeom>
          <a:noFill/>
        </p:spPr>
        <p:txBody>
          <a:bodyPr wrap="square" rtlCol="0">
            <a:spAutoFit/>
          </a:bodyPr>
          <a:lstStyle/>
          <a:p>
            <a:r>
              <a:rPr lang="en-US" altLang="zh-CN" sz="3200" b="1" dirty="0" smtClean="0">
                <a:latin typeface="宋体" panose="02010600030101010101" pitchFamily="2" charset="-122"/>
              </a:rPr>
              <a:t>2.</a:t>
            </a:r>
            <a:r>
              <a:rPr lang="zh-CN" altLang="en-US" sz="3200" b="1" dirty="0" smtClean="0">
                <a:latin typeface="宋体" panose="02010600030101010101" pitchFamily="2" charset="-122"/>
              </a:rPr>
              <a:t>第一段“</a:t>
            </a:r>
            <a:r>
              <a:rPr lang="en-US" sz="3200" b="1" dirty="0" smtClean="0">
                <a:latin typeface="宋体" panose="02010600030101010101" pitchFamily="2" charset="-122"/>
              </a:rPr>
              <a:t>1937</a:t>
            </a:r>
            <a:r>
              <a:rPr lang="zh-CN" altLang="en-US" sz="3200" b="1" dirty="0" smtClean="0">
                <a:latin typeface="宋体" panose="02010600030101010101" pitchFamily="2" charset="-122"/>
              </a:rPr>
              <a:t>年</a:t>
            </a:r>
            <a:r>
              <a:rPr lang="en-US" sz="3200" b="1" dirty="0" smtClean="0">
                <a:latin typeface="宋体" panose="02010600030101010101" pitchFamily="2" charset="-122"/>
              </a:rPr>
              <a:t>12</a:t>
            </a:r>
            <a:r>
              <a:rPr lang="zh-CN" altLang="en-US" sz="3200" b="1" dirty="0" smtClean="0">
                <a:latin typeface="宋体" panose="02010600030101010101" pitchFamily="2" charset="-122"/>
              </a:rPr>
              <a:t>月</a:t>
            </a:r>
            <a:r>
              <a:rPr lang="en-US" sz="3200" b="1" dirty="0" smtClean="0">
                <a:latin typeface="宋体" panose="02010600030101010101" pitchFamily="2" charset="-122"/>
              </a:rPr>
              <a:t>13</a:t>
            </a:r>
            <a:r>
              <a:rPr lang="zh-CN" altLang="en-US" sz="3200" b="1" dirty="0" smtClean="0">
                <a:latin typeface="宋体" panose="02010600030101010101" pitchFamily="2" charset="-122"/>
              </a:rPr>
              <a:t>日，侵华日军野蛮侵入南京，随后制造了惨绝人寰的南京大屠杀惨案，</a:t>
            </a:r>
            <a:r>
              <a:rPr lang="en-US" sz="3200" b="1" dirty="0" smtClean="0">
                <a:latin typeface="宋体" panose="02010600030101010101" pitchFamily="2" charset="-122"/>
              </a:rPr>
              <a:t>30</a:t>
            </a:r>
            <a:r>
              <a:rPr lang="zh-CN" altLang="en-US" sz="3200" b="1" dirty="0" smtClean="0">
                <a:latin typeface="宋体" panose="02010600030101010101" pitchFamily="2" charset="-122"/>
              </a:rPr>
              <a:t>万中国同胞惨遭杀戮”一句采用了什么记叙顺序？这样写有什么</a:t>
            </a:r>
            <a:r>
              <a:rPr lang="zh-CN" altLang="en-US" sz="3200" b="1" dirty="0">
                <a:latin typeface="宋体" panose="02010600030101010101" pitchFamily="2" charset="-122"/>
              </a:rPr>
              <a:t>好处</a:t>
            </a:r>
            <a:r>
              <a:rPr lang="zh-CN" altLang="en-US" sz="3200" b="1" dirty="0" smtClean="0">
                <a:latin typeface="宋体" panose="02010600030101010101" pitchFamily="2" charset="-122"/>
              </a:rPr>
              <a:t>？</a:t>
            </a:r>
            <a:endParaRPr lang="zh-CN" altLang="en-US" sz="3200" b="1" dirty="0">
              <a:latin typeface="宋体" panose="02010600030101010101" pitchFamily="2" charset="-122"/>
            </a:endParaRPr>
          </a:p>
        </p:txBody>
      </p:sp>
      <p:sp>
        <p:nvSpPr>
          <p:cNvPr id="8" name="TextBox 7"/>
          <p:cNvSpPr txBox="1"/>
          <p:nvPr/>
        </p:nvSpPr>
        <p:spPr>
          <a:xfrm>
            <a:off x="719403" y="761981"/>
            <a:ext cx="10613864" cy="730885"/>
          </a:xfrm>
          <a:prstGeom prst="rect">
            <a:avLst/>
          </a:prstGeom>
          <a:noFill/>
        </p:spPr>
        <p:txBody>
          <a:bodyPr wrap="square" rtlCol="0">
            <a:spAutoFit/>
          </a:bodyPr>
          <a:lstStyle/>
          <a:p>
            <a:pPr>
              <a:lnSpc>
                <a:spcPct val="130000"/>
              </a:lnSpc>
            </a:pPr>
            <a:r>
              <a:rPr lang="en-US" altLang="zh-CN" sz="3200" b="1" dirty="0" smtClean="0">
                <a:latin typeface="宋体" panose="02010600030101010101" pitchFamily="2" charset="-122"/>
              </a:rPr>
              <a:t>1</a:t>
            </a:r>
            <a:r>
              <a:rPr lang="en-US" altLang="zh-CN" sz="3200" b="1" dirty="0">
                <a:latin typeface="宋体" panose="02010600030101010101" pitchFamily="2" charset="-122"/>
              </a:rPr>
              <a:t>.</a:t>
            </a:r>
            <a:r>
              <a:rPr lang="zh-CN" altLang="en-US" sz="3200" b="1" dirty="0" smtClean="0">
                <a:latin typeface="宋体" panose="02010600030101010101" pitchFamily="2" charset="-122"/>
              </a:rPr>
              <a:t>这篇文章是怎样开头的？这样写有什么作用？</a:t>
            </a:r>
            <a:endParaRPr lang="zh-CN" altLang="en-US" sz="3200" b="1" dirty="0">
              <a:latin typeface="宋体" panose="02010600030101010101" pitchFamily="2" charset="-122"/>
            </a:endParaRPr>
          </a:p>
        </p:txBody>
      </p:sp>
      <p:sp>
        <p:nvSpPr>
          <p:cNvPr id="12" name="TextBox 11"/>
          <p:cNvSpPr txBox="1"/>
          <p:nvPr/>
        </p:nvSpPr>
        <p:spPr>
          <a:xfrm>
            <a:off x="662261" y="1732551"/>
            <a:ext cx="10867477" cy="1370965"/>
          </a:xfrm>
          <a:prstGeom prst="rect">
            <a:avLst/>
          </a:prstGeom>
          <a:solidFill>
            <a:schemeClr val="accent2">
              <a:lumMod val="60000"/>
              <a:lumOff val="40000"/>
            </a:schemeClr>
          </a:solid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nSpc>
                <a:spcPct val="130000"/>
              </a:lnSpc>
            </a:pPr>
            <a:r>
              <a:rPr lang="zh-CN" altLang="en-US" sz="3200" b="1" dirty="0" smtClean="0">
                <a:latin typeface="楷体" panose="02010609060101010101" pitchFamily="49" charset="-122"/>
                <a:ea typeface="楷体" panose="02010609060101010101" pitchFamily="49" charset="-122"/>
              </a:rPr>
              <a:t>    引用宝鼎铭文，一方面点明文章的内容，增强现场感；另一方面丰富文章的内容，增添表现力。</a:t>
            </a:r>
            <a:endParaRPr lang="zh-CN" altLang="en-US" sz="3200" b="1" dirty="0" smtClean="0">
              <a:latin typeface="楷体" panose="02010609060101010101" pitchFamily="49" charset="-122"/>
              <a:ea typeface="楷体" panose="02010609060101010101" pitchFamily="49" charset="-122"/>
            </a:endParaRPr>
          </a:p>
        </p:txBody>
      </p:sp>
      <p:sp>
        <p:nvSpPr>
          <p:cNvPr id="13" name="TextBox 12"/>
          <p:cNvSpPr txBox="1"/>
          <p:nvPr/>
        </p:nvSpPr>
        <p:spPr>
          <a:xfrm>
            <a:off x="605121" y="5009303"/>
            <a:ext cx="10924619" cy="1370965"/>
          </a:xfrm>
          <a:prstGeom prst="rect">
            <a:avLst/>
          </a:prstGeom>
          <a:solidFill>
            <a:schemeClr val="accent5">
              <a:lumMod val="40000"/>
              <a:lumOff val="60000"/>
            </a:schemeClr>
          </a:solid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nSpc>
                <a:spcPct val="130000"/>
              </a:lnSpc>
            </a:pPr>
            <a:r>
              <a:rPr lang="zh-CN" altLang="en-US" sz="3200" b="1" dirty="0" smtClean="0">
                <a:latin typeface="楷体" panose="02010609060101010101" pitchFamily="49" charset="-122"/>
                <a:ea typeface="楷体" panose="02010609060101010101" pitchFamily="49" charset="-122"/>
              </a:rPr>
              <a:t>    插叙。这句话交代了“南京大屠杀”的时间和死亡人数，补充说明文章的背景，使情节更加完整。</a:t>
            </a:r>
            <a:endParaRPr lang="zh-CN" altLang="en-US" sz="3200" b="1" dirty="0" smtClean="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bldLvl="0" animBg="1"/>
      <p:bldP spid="1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bwMode="auto">
          <a:xfrm>
            <a:off x="832709" y="1680321"/>
            <a:ext cx="10485967" cy="4400144"/>
            <a:chOff x="450850" y="660800"/>
            <a:chExt cx="7865566" cy="3567134"/>
          </a:xfrm>
        </p:grpSpPr>
        <p:pic>
          <p:nvPicPr>
            <p:cNvPr id="3" name="一个圆顶角并剪去另一个顶角的矩形 1"/>
            <p:cNvPicPr>
              <a:picLocks noChangeArrowheads="1"/>
            </p:cNvPicPr>
            <p:nvPr/>
          </p:nvPicPr>
          <p:blipFill>
            <a:blip r:embed="rId1"/>
            <a:srcRect/>
            <a:stretch>
              <a:fillRect/>
            </a:stretch>
          </p:blipFill>
          <p:spPr bwMode="auto">
            <a:xfrm>
              <a:off x="-182651" y="698900"/>
              <a:ext cx="8776917" cy="4165625"/>
            </a:xfrm>
            <a:prstGeom prst="rect">
              <a:avLst/>
            </a:prstGeom>
            <a:noFill/>
            <a:ln w="9525">
              <a:noFill/>
              <a:miter lim="800000"/>
              <a:headEnd/>
              <a:tailEnd/>
            </a:ln>
          </p:spPr>
        </p:pic>
        <p:sp>
          <p:nvSpPr>
            <p:cNvPr id="4" name="矩形 3"/>
            <p:cNvSpPr/>
            <p:nvPr/>
          </p:nvSpPr>
          <p:spPr>
            <a:xfrm>
              <a:off x="561990" y="660800"/>
              <a:ext cx="2518124" cy="644529"/>
            </a:xfrm>
            <a:prstGeom prst="rect">
              <a:avLst/>
            </a:prstGeom>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zh-CN" altLang="en-US" sz="2400"/>
            </a:p>
          </p:txBody>
        </p:sp>
      </p:grpSp>
      <p:grpSp>
        <p:nvGrpSpPr>
          <p:cNvPr id="5" name="组 1"/>
          <p:cNvGrpSpPr/>
          <p:nvPr/>
        </p:nvGrpSpPr>
        <p:grpSpPr bwMode="auto">
          <a:xfrm>
            <a:off x="1106785" y="1534187"/>
            <a:ext cx="3357033" cy="802217"/>
            <a:chOff x="7647436" y="3815009"/>
            <a:chExt cx="2515853" cy="601051"/>
          </a:xfrm>
        </p:grpSpPr>
        <p:sp>
          <p:nvSpPr>
            <p:cNvPr id="6" name="文本框 30"/>
            <p:cNvSpPr txBox="1">
              <a:spLocks noChangeArrowheads="1"/>
            </p:cNvSpPr>
            <p:nvPr/>
          </p:nvSpPr>
          <p:spPr bwMode="auto">
            <a:xfrm>
              <a:off x="8613224" y="3885582"/>
              <a:ext cx="1550065" cy="437229"/>
            </a:xfrm>
            <a:prstGeom prst="rect">
              <a:avLst/>
            </a:prstGeom>
            <a:noFill/>
            <a:ln w="9525">
              <a:noFill/>
              <a:miter lim="800000"/>
            </a:ln>
          </p:spPr>
          <p:txBody>
            <a:bodyPr>
              <a:spAutoFit/>
            </a:bodyPr>
            <a:lstStyle/>
            <a:p>
              <a:r>
                <a:rPr lang="zh-CN" altLang="en-US" sz="3200" b="1" dirty="0">
                  <a:solidFill>
                    <a:srgbClr val="0000FF"/>
                  </a:solidFill>
                  <a:latin typeface="黑体" panose="02010609060101010101" pitchFamily="49" charset="-122"/>
                  <a:ea typeface="黑体" panose="02010609060101010101" pitchFamily="49" charset="-122"/>
                </a:rPr>
                <a:t>方法指导</a:t>
              </a:r>
              <a:endParaRPr lang="zh-CN" altLang="en-US" sz="3200" b="1" dirty="0">
                <a:solidFill>
                  <a:srgbClr val="0000FF"/>
                </a:solidFill>
                <a:latin typeface="黑体" panose="02010609060101010101" pitchFamily="49" charset="-122"/>
                <a:ea typeface="黑体" panose="02010609060101010101" pitchFamily="49" charset="-122"/>
              </a:endParaRPr>
            </a:p>
          </p:txBody>
        </p:sp>
        <p:pic>
          <p:nvPicPr>
            <p:cNvPr id="7" name="图片 9" descr="book.gif"/>
            <p:cNvPicPr>
              <a:picLocks noChangeAspect="1" noChangeArrowheads="1"/>
            </p:cNvPicPr>
            <p:nvPr/>
          </p:nvPicPr>
          <p:blipFill>
            <a:blip r:embed="rId2"/>
            <a:srcRect/>
            <a:stretch>
              <a:fillRect/>
            </a:stretch>
          </p:blipFill>
          <p:spPr bwMode="auto">
            <a:xfrm>
              <a:off x="7647436" y="3815009"/>
              <a:ext cx="977957" cy="601051"/>
            </a:xfrm>
            <a:prstGeom prst="rect">
              <a:avLst/>
            </a:prstGeom>
            <a:noFill/>
            <a:ln w="9525">
              <a:noFill/>
              <a:miter lim="800000"/>
              <a:headEnd/>
              <a:tailEnd/>
            </a:ln>
          </p:spPr>
        </p:pic>
      </p:grpSp>
      <p:grpSp>
        <p:nvGrpSpPr>
          <p:cNvPr id="8" name="组合 7"/>
          <p:cNvGrpSpPr/>
          <p:nvPr/>
        </p:nvGrpSpPr>
        <p:grpSpPr bwMode="auto">
          <a:xfrm>
            <a:off x="38100" y="-4233"/>
            <a:ext cx="2675467" cy="665885"/>
            <a:chOff x="70" y="-63"/>
            <a:chExt cx="3160" cy="786"/>
          </a:xfrm>
        </p:grpSpPr>
        <p:sp>
          <p:nvSpPr>
            <p:cNvPr id="9"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3" name="TextBox 12"/>
          <p:cNvSpPr txBox="1"/>
          <p:nvPr/>
        </p:nvSpPr>
        <p:spPr>
          <a:xfrm>
            <a:off x="1105760" y="3151577"/>
            <a:ext cx="9872563" cy="2493645"/>
          </a:xfrm>
          <a:prstGeom prst="rect">
            <a:avLst/>
          </a:prstGeom>
          <a:noFill/>
        </p:spPr>
        <p:txBody>
          <a:bodyPr wrap="square" rtlCol="0">
            <a:spAutoFit/>
          </a:bodyPr>
          <a:lstStyle/>
          <a:p>
            <a:pPr>
              <a:lnSpc>
                <a:spcPct val="150000"/>
              </a:lnSpc>
            </a:pPr>
            <a:r>
              <a:rPr lang="en-US" altLang="zh-CN" sz="3465" b="1" dirty="0" smtClean="0">
                <a:latin typeface="楷体" panose="02010609060101010101" pitchFamily="49" charset="-122"/>
                <a:ea typeface="楷体" panose="02010609060101010101" pitchFamily="49" charset="-122"/>
              </a:rPr>
              <a:t>    </a:t>
            </a:r>
            <a:r>
              <a:rPr lang="zh-CN" altLang="en-US" sz="3465" b="1" dirty="0" smtClean="0">
                <a:latin typeface="楷体" panose="02010609060101010101" pitchFamily="49" charset="-122"/>
                <a:ea typeface="楷体" panose="02010609060101010101" pitchFamily="49" charset="-122"/>
              </a:rPr>
              <a:t>“插叙”是在叙述中心事件的过程中，为了帮助展开情节或刻画人物，暂时中断叙述的线索，插入一段与主要情节相关的内容的叙述方法。</a:t>
            </a:r>
            <a:endParaRPr lang="zh-CN" altLang="en-US" sz="3465" b="1" dirty="0">
              <a:latin typeface="楷体" panose="02010609060101010101" pitchFamily="49" charset="-122"/>
              <a:ea typeface="楷体" panose="02010609060101010101" pitchFamily="49" charset="-122"/>
            </a:endParaRPr>
          </a:p>
        </p:txBody>
      </p:sp>
      <p:sp>
        <p:nvSpPr>
          <p:cNvPr id="15" name="TextBox 14"/>
          <p:cNvSpPr txBox="1"/>
          <p:nvPr/>
        </p:nvSpPr>
        <p:spPr>
          <a:xfrm>
            <a:off x="1020135" y="2388367"/>
            <a:ext cx="3048021" cy="624840"/>
          </a:xfrm>
          <a:prstGeom prst="rect">
            <a:avLst/>
          </a:prstGeom>
          <a:noFill/>
        </p:spPr>
        <p:txBody>
          <a:bodyPr wrap="square" rtlCol="0">
            <a:spAutoFit/>
          </a:bodyPr>
          <a:lstStyle/>
          <a:p>
            <a:r>
              <a:rPr lang="en-US" altLang="zh-CN" sz="3465" b="1" dirty="0" smtClean="0">
                <a:latin typeface="宋体" panose="02010600030101010101" pitchFamily="2" charset="-122"/>
              </a:rPr>
              <a:t>1</a:t>
            </a:r>
            <a:r>
              <a:rPr lang="en-US" altLang="zh-CN" sz="3465" b="1" dirty="0">
                <a:latin typeface="宋体" panose="02010600030101010101" pitchFamily="2" charset="-122"/>
              </a:rPr>
              <a:t>.</a:t>
            </a:r>
            <a:r>
              <a:rPr lang="zh-CN" altLang="en-US" sz="3465" b="1" dirty="0" smtClean="0">
                <a:latin typeface="宋体" panose="02010600030101010101" pitchFamily="2" charset="-122"/>
              </a:rPr>
              <a:t>什么是插叙？</a:t>
            </a:r>
            <a:endParaRPr lang="zh-CN" altLang="en-US" sz="3465" b="1" dirty="0">
              <a:latin typeface="宋体" panose="02010600030101010101" pitchFamily="2" charset="-122"/>
            </a:endParaRPr>
          </a:p>
        </p:txBody>
      </p:sp>
      <p:sp>
        <p:nvSpPr>
          <p:cNvPr id="14" name="TextBox 13"/>
          <p:cNvSpPr txBox="1"/>
          <p:nvPr/>
        </p:nvSpPr>
        <p:spPr>
          <a:xfrm>
            <a:off x="4895867" y="907171"/>
            <a:ext cx="2400267" cy="666115"/>
          </a:xfrm>
          <a:prstGeom prst="rect">
            <a:avLst/>
          </a:prstGeom>
          <a:noFill/>
        </p:spPr>
        <p:txBody>
          <a:bodyPr wrap="square" rtlCol="0">
            <a:spAutoFit/>
          </a:bodyPr>
          <a:lstStyle/>
          <a:p>
            <a:pPr algn="ctr"/>
            <a:r>
              <a:rPr lang="zh-CN" altLang="en-US" sz="3735" dirty="0" smtClean="0">
                <a:latin typeface="黑体" panose="02010609060101010101" pitchFamily="49" charset="-122"/>
                <a:ea typeface="黑体" panose="02010609060101010101" pitchFamily="49" charset="-122"/>
              </a:rPr>
              <a:t>插  叙</a:t>
            </a:r>
            <a:endParaRPr lang="zh-CN" altLang="en-US" sz="3735"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bwMode="auto">
          <a:xfrm>
            <a:off x="761963" y="891972"/>
            <a:ext cx="10485967" cy="5334037"/>
            <a:chOff x="450850" y="660800"/>
            <a:chExt cx="7865566" cy="3567134"/>
          </a:xfrm>
        </p:grpSpPr>
        <p:pic>
          <p:nvPicPr>
            <p:cNvPr id="3" name="一个圆顶角并剪去另一个顶角的矩形 1"/>
            <p:cNvPicPr>
              <a:picLocks noChangeArrowheads="1"/>
            </p:cNvPicPr>
            <p:nvPr/>
          </p:nvPicPr>
          <p:blipFill>
            <a:blip r:embed="rId1"/>
            <a:srcRect/>
            <a:stretch>
              <a:fillRect/>
            </a:stretch>
          </p:blipFill>
          <p:spPr bwMode="auto">
            <a:xfrm>
              <a:off x="-182651" y="698900"/>
              <a:ext cx="8776917" cy="4165625"/>
            </a:xfrm>
            <a:prstGeom prst="rect">
              <a:avLst/>
            </a:prstGeom>
            <a:noFill/>
            <a:ln w="9525">
              <a:noFill/>
              <a:miter lim="800000"/>
              <a:headEnd/>
              <a:tailEnd/>
            </a:ln>
          </p:spPr>
        </p:pic>
        <p:sp>
          <p:nvSpPr>
            <p:cNvPr id="4" name="矩形 3"/>
            <p:cNvSpPr/>
            <p:nvPr/>
          </p:nvSpPr>
          <p:spPr>
            <a:xfrm>
              <a:off x="561990" y="660800"/>
              <a:ext cx="2518124" cy="644529"/>
            </a:xfrm>
            <a:prstGeom prst="rect">
              <a:avLst/>
            </a:prstGeom>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zh-CN" altLang="en-US" sz="2400"/>
            </a:p>
          </p:txBody>
        </p:sp>
      </p:grpSp>
      <p:grpSp>
        <p:nvGrpSpPr>
          <p:cNvPr id="5" name="组 1"/>
          <p:cNvGrpSpPr/>
          <p:nvPr/>
        </p:nvGrpSpPr>
        <p:grpSpPr bwMode="auto">
          <a:xfrm>
            <a:off x="952464" y="891972"/>
            <a:ext cx="3357033" cy="802217"/>
            <a:chOff x="7647436" y="3815009"/>
            <a:chExt cx="2515853" cy="601051"/>
          </a:xfrm>
        </p:grpSpPr>
        <p:sp>
          <p:nvSpPr>
            <p:cNvPr id="6" name="文本框 30"/>
            <p:cNvSpPr txBox="1">
              <a:spLocks noChangeArrowheads="1"/>
            </p:cNvSpPr>
            <p:nvPr/>
          </p:nvSpPr>
          <p:spPr bwMode="auto">
            <a:xfrm>
              <a:off x="8613224" y="3885582"/>
              <a:ext cx="1550065" cy="437229"/>
            </a:xfrm>
            <a:prstGeom prst="rect">
              <a:avLst/>
            </a:prstGeom>
            <a:noFill/>
            <a:ln w="9525">
              <a:noFill/>
              <a:miter lim="800000"/>
            </a:ln>
          </p:spPr>
          <p:txBody>
            <a:bodyPr>
              <a:spAutoFit/>
            </a:bodyPr>
            <a:lstStyle/>
            <a:p>
              <a:r>
                <a:rPr lang="zh-CN" altLang="en-US" sz="3200" b="1">
                  <a:solidFill>
                    <a:srgbClr val="0000FF"/>
                  </a:solidFill>
                  <a:latin typeface="黑体" panose="02010609060101010101" pitchFamily="49" charset="-122"/>
                  <a:ea typeface="黑体" panose="02010609060101010101" pitchFamily="49" charset="-122"/>
                </a:rPr>
                <a:t>方法指导</a:t>
              </a:r>
              <a:endParaRPr lang="zh-CN" altLang="en-US" sz="3200" b="1">
                <a:solidFill>
                  <a:srgbClr val="0000FF"/>
                </a:solidFill>
                <a:latin typeface="黑体" panose="02010609060101010101" pitchFamily="49" charset="-122"/>
                <a:ea typeface="黑体" panose="02010609060101010101" pitchFamily="49" charset="-122"/>
              </a:endParaRPr>
            </a:p>
          </p:txBody>
        </p:sp>
        <p:pic>
          <p:nvPicPr>
            <p:cNvPr id="7" name="图片 9" descr="book.gif"/>
            <p:cNvPicPr>
              <a:picLocks noChangeAspect="1" noChangeArrowheads="1"/>
            </p:cNvPicPr>
            <p:nvPr/>
          </p:nvPicPr>
          <p:blipFill>
            <a:blip r:embed="rId2"/>
            <a:srcRect/>
            <a:stretch>
              <a:fillRect/>
            </a:stretch>
          </p:blipFill>
          <p:spPr bwMode="auto">
            <a:xfrm>
              <a:off x="7647436" y="3815009"/>
              <a:ext cx="977957" cy="601051"/>
            </a:xfrm>
            <a:prstGeom prst="rect">
              <a:avLst/>
            </a:prstGeom>
            <a:noFill/>
            <a:ln w="9525">
              <a:noFill/>
              <a:miter lim="800000"/>
              <a:headEnd/>
              <a:tailEnd/>
            </a:ln>
          </p:spPr>
        </p:pic>
      </p:grpSp>
      <p:sp>
        <p:nvSpPr>
          <p:cNvPr id="9" name="TextBox 8"/>
          <p:cNvSpPr txBox="1"/>
          <p:nvPr/>
        </p:nvSpPr>
        <p:spPr>
          <a:xfrm>
            <a:off x="924124" y="1758719"/>
            <a:ext cx="9906069" cy="1714500"/>
          </a:xfrm>
          <a:prstGeom prst="rect">
            <a:avLst/>
          </a:prstGeom>
          <a:noFill/>
        </p:spPr>
        <p:txBody>
          <a:bodyPr wrap="square" rtlCol="0">
            <a:spAutoFit/>
          </a:bodyPr>
          <a:lstStyle/>
          <a:p>
            <a:pPr>
              <a:lnSpc>
                <a:spcPct val="110000"/>
              </a:lnSpc>
            </a:pPr>
            <a:r>
              <a:rPr lang="en-US" altLang="zh-CN" sz="3200" b="1" dirty="0" smtClean="0">
                <a:latin typeface="宋体" panose="02010600030101010101" pitchFamily="2" charset="-122"/>
              </a:rPr>
              <a:t>2</a:t>
            </a:r>
            <a:r>
              <a:rPr lang="en-US" altLang="zh-CN" sz="3200" b="1" dirty="0">
                <a:latin typeface="宋体" panose="02010600030101010101" pitchFamily="2" charset="-122"/>
              </a:rPr>
              <a:t>.</a:t>
            </a:r>
            <a:r>
              <a:rPr lang="zh-CN" altLang="en-US" sz="3200" b="1" dirty="0" smtClean="0">
                <a:latin typeface="宋体" panose="02010600030101010101" pitchFamily="2" charset="-122"/>
              </a:rPr>
              <a:t>考查形式</a:t>
            </a:r>
            <a:endParaRPr lang="en-US" altLang="zh-CN" sz="3200" b="1" dirty="0" smtClean="0">
              <a:latin typeface="宋体" panose="02010600030101010101" pitchFamily="2"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①选文</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段</a:t>
            </a:r>
            <a:r>
              <a:rPr lang="zh-CN" altLang="en-US" sz="3200" b="1" dirty="0">
                <a:latin typeface="楷体" panose="02010609060101010101" pitchFamily="49" charset="-122"/>
                <a:ea typeface="楷体" panose="02010609060101010101" pitchFamily="49" charset="-122"/>
              </a:rPr>
              <a:t>采用</a:t>
            </a:r>
            <a:r>
              <a:rPr lang="zh-CN" altLang="en-US" sz="3200" b="1" dirty="0" smtClean="0">
                <a:latin typeface="楷体" panose="02010609060101010101" pitchFamily="49" charset="-122"/>
                <a:ea typeface="楷体" panose="02010609060101010101" pitchFamily="49" charset="-122"/>
              </a:rPr>
              <a:t>什么记叙顺序？有什么作用？</a:t>
            </a:r>
            <a:endParaRPr lang="en-US" altLang="zh-CN" sz="3200" b="1" dirty="0" smtClean="0">
              <a:latin typeface="楷体" panose="02010609060101010101" pitchFamily="49" charset="-122"/>
              <a:ea typeface="楷体" panose="02010609060101010101" pitchFamily="49"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②</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段能否去掉？为什么？</a:t>
            </a:r>
            <a:endParaRPr lang="zh-CN" altLang="en-US" sz="3200" b="1" dirty="0">
              <a:latin typeface="楷体" panose="02010609060101010101" pitchFamily="49" charset="-122"/>
              <a:ea typeface="楷体" panose="02010609060101010101" pitchFamily="49" charset="-122"/>
            </a:endParaRPr>
          </a:p>
        </p:txBody>
      </p:sp>
      <p:sp>
        <p:nvSpPr>
          <p:cNvPr id="15" name="TextBox 14"/>
          <p:cNvSpPr txBox="1"/>
          <p:nvPr/>
        </p:nvSpPr>
        <p:spPr>
          <a:xfrm>
            <a:off x="924124" y="3366181"/>
            <a:ext cx="10382323" cy="2797175"/>
          </a:xfrm>
          <a:prstGeom prst="rect">
            <a:avLst/>
          </a:prstGeom>
          <a:noFill/>
        </p:spPr>
        <p:txBody>
          <a:bodyPr wrap="square" rtlCol="0">
            <a:spAutoFit/>
          </a:bodyPr>
          <a:lstStyle/>
          <a:p>
            <a:pPr>
              <a:lnSpc>
                <a:spcPct val="110000"/>
              </a:lnSpc>
            </a:pPr>
            <a:r>
              <a:rPr lang="en-US" altLang="zh-CN" sz="3200" b="1" dirty="0" smtClean="0">
                <a:latin typeface="宋体" panose="02010600030101010101" pitchFamily="2" charset="-122"/>
              </a:rPr>
              <a:t>3</a:t>
            </a:r>
            <a:r>
              <a:rPr lang="en-US" altLang="zh-CN" sz="3200" b="1" dirty="0">
                <a:latin typeface="宋体" panose="02010600030101010101" pitchFamily="2" charset="-122"/>
              </a:rPr>
              <a:t>.</a:t>
            </a:r>
            <a:r>
              <a:rPr lang="zh-CN" altLang="en-US" sz="3200" b="1" dirty="0" smtClean="0">
                <a:latin typeface="宋体" panose="02010600030101010101" pitchFamily="2" charset="-122"/>
              </a:rPr>
              <a:t>答题技巧</a:t>
            </a:r>
            <a:endParaRPr lang="en-US" altLang="zh-CN" sz="3200" b="1" dirty="0" smtClean="0">
              <a:latin typeface="宋体" panose="02010600030101010101" pitchFamily="2"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①根据插叙的特征判断记叙顺序；</a:t>
            </a:r>
            <a:endParaRPr lang="en-US" altLang="zh-CN" sz="3200" b="1" dirty="0" smtClean="0">
              <a:latin typeface="楷体" panose="02010609060101010101" pitchFamily="49" charset="-122"/>
              <a:ea typeface="楷体" panose="02010609060101010101" pitchFamily="49"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②明确补充说明的对象；</a:t>
            </a:r>
            <a:endParaRPr lang="en-US" altLang="zh-CN" sz="3200" b="1" dirty="0" smtClean="0">
              <a:latin typeface="楷体" panose="02010609060101010101" pitchFamily="49" charset="-122"/>
              <a:ea typeface="楷体" panose="02010609060101010101" pitchFamily="49"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③答题格式：补充说明</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内容，丰富文章内容，使情节更加完整。</a:t>
            </a:r>
            <a:endParaRPr lang="zh-CN" altLang="en-US" sz="3200" b="1" dirty="0">
              <a:latin typeface="楷体" panose="02010609060101010101" pitchFamily="49" charset="-122"/>
              <a:ea typeface="楷体" panose="02010609060101010101" pitchFamily="49" charset="-122"/>
            </a:endParaRPr>
          </a:p>
        </p:txBody>
      </p:sp>
      <p:grpSp>
        <p:nvGrpSpPr>
          <p:cNvPr id="16" name="组合 15"/>
          <p:cNvGrpSpPr/>
          <p:nvPr/>
        </p:nvGrpSpPr>
        <p:grpSpPr bwMode="auto">
          <a:xfrm>
            <a:off x="38100" y="-4233"/>
            <a:ext cx="2675467" cy="665885"/>
            <a:chOff x="70" y="-63"/>
            <a:chExt cx="3160" cy="786"/>
          </a:xfrm>
        </p:grpSpPr>
        <p:sp>
          <p:nvSpPr>
            <p:cNvPr id="17"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8"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9" name="菱形 18"/>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randombar(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randombar(horizontal)">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17" dur="500"/>
                                        <p:tgtEl>
                                          <p:spTgt spid="1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5">
                                            <p:txEl>
                                              <p:pRg st="1" end="1"/>
                                            </p:txEl>
                                          </p:spTgt>
                                        </p:tgtEl>
                                        <p:attrNameLst>
                                          <p:attrName>style.visibility</p:attrName>
                                        </p:attrNameLst>
                                      </p:cBhvr>
                                      <p:to>
                                        <p:strVal val="visible"/>
                                      </p:to>
                                    </p:set>
                                    <p:animEffect transition="in" filter="randombar(horizontal)">
                                      <p:cBhvr>
                                        <p:cTn id="22" dur="500"/>
                                        <p:tgtEl>
                                          <p:spTgt spid="1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5">
                                            <p:txEl>
                                              <p:pRg st="2" end="2"/>
                                            </p:txEl>
                                          </p:spTgt>
                                        </p:tgtEl>
                                        <p:attrNameLst>
                                          <p:attrName>style.visibility</p:attrName>
                                        </p:attrNameLst>
                                      </p:cBhvr>
                                      <p:to>
                                        <p:strVal val="visible"/>
                                      </p:to>
                                    </p:set>
                                    <p:animEffect transition="in" filter="randombar(horizontal)">
                                      <p:cBhvr>
                                        <p:cTn id="27" dur="500"/>
                                        <p:tgtEl>
                                          <p:spTgt spid="1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5">
                                            <p:txEl>
                                              <p:pRg st="3" end="3"/>
                                            </p:txEl>
                                          </p:spTgt>
                                        </p:tgtEl>
                                        <p:attrNameLst>
                                          <p:attrName>style.visibility</p:attrName>
                                        </p:attrNameLst>
                                      </p:cBhvr>
                                      <p:to>
                                        <p:strVal val="visible"/>
                                      </p:to>
                                    </p:set>
                                    <p:animEffect transition="in" filter="randombar(horizontal)">
                                      <p:cBhvr>
                                        <p:cTn id="32"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80" name="组合 15"/>
          <p:cNvGrpSpPr/>
          <p:nvPr/>
        </p:nvGrpSpPr>
        <p:grpSpPr bwMode="auto">
          <a:xfrm>
            <a:off x="59267" y="-52917"/>
            <a:ext cx="2675467" cy="665959"/>
            <a:chOff x="70" y="-63"/>
            <a:chExt cx="3160" cy="788"/>
          </a:xfrm>
        </p:grpSpPr>
        <p:sp>
          <p:nvSpPr>
            <p:cNvPr id="24581"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6" name="TextBox 5"/>
          <p:cNvSpPr txBox="1"/>
          <p:nvPr/>
        </p:nvSpPr>
        <p:spPr>
          <a:xfrm>
            <a:off x="600797" y="965233"/>
            <a:ext cx="10990407" cy="2453640"/>
          </a:xfrm>
          <a:prstGeom prst="rect">
            <a:avLst/>
          </a:prstGeom>
          <a:noFill/>
        </p:spPr>
        <p:txBody>
          <a:bodyPr wrap="square" rtlCol="0">
            <a:spAutoFit/>
          </a:bodyPr>
          <a:lstStyle/>
          <a:p>
            <a:pPr>
              <a:lnSpc>
                <a:spcPct val="120000"/>
              </a:lnSpc>
            </a:pPr>
            <a:r>
              <a:rPr lang="en-US" altLang="zh-CN" sz="3200" b="1" dirty="0" smtClean="0">
                <a:latin typeface="宋体" panose="02010600030101010101" pitchFamily="2" charset="-122"/>
              </a:rPr>
              <a:t>3.</a:t>
            </a:r>
            <a:r>
              <a:rPr lang="zh-CN" altLang="en-US" sz="3200" b="1" dirty="0" smtClean="0">
                <a:latin typeface="宋体" panose="02010600030101010101" pitchFamily="2" charset="-122"/>
              </a:rPr>
              <a:t>第二段“加拿大安大略省议会于</a:t>
            </a:r>
            <a:r>
              <a:rPr lang="en-US" sz="3200" b="1" dirty="0" smtClean="0">
                <a:latin typeface="宋体" panose="02010600030101010101" pitchFamily="2" charset="-122"/>
              </a:rPr>
              <a:t>2017</a:t>
            </a:r>
            <a:r>
              <a:rPr lang="zh-CN" altLang="en-US" sz="3200" b="1" dirty="0" smtClean="0">
                <a:latin typeface="宋体" panose="02010600030101010101" pitchFamily="2" charset="-122"/>
              </a:rPr>
              <a:t>年</a:t>
            </a:r>
            <a:r>
              <a:rPr lang="en-US" sz="3200" b="1" dirty="0" smtClean="0">
                <a:latin typeface="宋体" panose="02010600030101010101" pitchFamily="2" charset="-122"/>
              </a:rPr>
              <a:t>10</a:t>
            </a:r>
            <a:r>
              <a:rPr lang="zh-CN" altLang="en-US" sz="3200" b="1" dirty="0" smtClean="0">
                <a:latin typeface="宋体" panose="02010600030101010101" pitchFamily="2" charset="-122"/>
              </a:rPr>
              <a:t>月通过有关‘设立南京大屠杀纪念日’的动议；美国圣地亚哥市的图书馆举办活动，为民众讲述南京大屠杀史实</a:t>
            </a:r>
            <a:r>
              <a:rPr lang="en-US" altLang="zh-CN" sz="3200" b="1" dirty="0" smtClean="0">
                <a:latin typeface="宋体" panose="02010600030101010101" pitchFamily="2" charset="-122"/>
              </a:rPr>
              <a:t>……</a:t>
            </a:r>
            <a:r>
              <a:rPr lang="zh-CN" altLang="en-US" sz="3200" b="1" dirty="0" smtClean="0">
                <a:latin typeface="宋体" panose="02010600030101010101" pitchFamily="2" charset="-122"/>
              </a:rPr>
              <a:t>”运用了什么论证方法？有什么作用？</a:t>
            </a:r>
            <a:endParaRPr lang="zh-CN" altLang="en-US" sz="3200" b="1" dirty="0" smtClean="0">
              <a:latin typeface="宋体" panose="02010600030101010101" pitchFamily="2" charset="-122"/>
            </a:endParaRPr>
          </a:p>
        </p:txBody>
      </p:sp>
      <p:sp>
        <p:nvSpPr>
          <p:cNvPr id="7" name="TextBox 6"/>
          <p:cNvSpPr txBox="1"/>
          <p:nvPr/>
        </p:nvSpPr>
        <p:spPr>
          <a:xfrm>
            <a:off x="571461" y="3714752"/>
            <a:ext cx="11144328" cy="2011045"/>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pPr>
              <a:lnSpc>
                <a:spcPct val="130000"/>
              </a:lnSpc>
            </a:pPr>
            <a:r>
              <a:rPr lang="zh-CN" altLang="en-US" sz="3200" b="1" dirty="0" smtClean="0">
                <a:solidFill>
                  <a:srgbClr val="0000FF"/>
                </a:solidFill>
                <a:latin typeface="楷体" panose="02010609060101010101" pitchFamily="49" charset="-122"/>
                <a:ea typeface="楷体" panose="02010609060101010101" pitchFamily="49" charset="-122"/>
              </a:rPr>
              <a:t>    举例论证。通过列举加拿大、美国、日本等国媒体和组织的做法，具体阐明了南京大屠杀的历史不可能被忘却的观点，使论证更具体，更有说服力。</a:t>
            </a:r>
            <a:endParaRPr lang="zh-CN" altLang="en-US" sz="3200" b="1" dirty="0" smtClean="0">
              <a:solidFill>
                <a:srgbClr val="0000FF"/>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bwMode="auto">
          <a:xfrm>
            <a:off x="761963" y="1428637"/>
            <a:ext cx="10485967" cy="4762533"/>
            <a:chOff x="450850" y="660800"/>
            <a:chExt cx="7865566" cy="3567134"/>
          </a:xfrm>
        </p:grpSpPr>
        <p:pic>
          <p:nvPicPr>
            <p:cNvPr id="3" name="一个圆顶角并剪去另一个顶角的矩形 1"/>
            <p:cNvPicPr>
              <a:picLocks noChangeArrowheads="1"/>
            </p:cNvPicPr>
            <p:nvPr/>
          </p:nvPicPr>
          <p:blipFill>
            <a:blip r:embed="rId1"/>
            <a:srcRect/>
            <a:stretch>
              <a:fillRect/>
            </a:stretch>
          </p:blipFill>
          <p:spPr bwMode="auto">
            <a:xfrm>
              <a:off x="-182651" y="698900"/>
              <a:ext cx="8776917" cy="4165625"/>
            </a:xfrm>
            <a:prstGeom prst="rect">
              <a:avLst/>
            </a:prstGeom>
            <a:noFill/>
            <a:ln w="9525">
              <a:noFill/>
              <a:miter lim="800000"/>
              <a:headEnd/>
              <a:tailEnd/>
            </a:ln>
          </p:spPr>
        </p:pic>
        <p:sp>
          <p:nvSpPr>
            <p:cNvPr id="4" name="矩形 3"/>
            <p:cNvSpPr/>
            <p:nvPr/>
          </p:nvSpPr>
          <p:spPr>
            <a:xfrm>
              <a:off x="561990" y="660800"/>
              <a:ext cx="2518124" cy="644529"/>
            </a:xfrm>
            <a:prstGeom prst="rect">
              <a:avLst/>
            </a:prstGeom>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zh-CN" altLang="en-US" sz="2400"/>
            </a:p>
          </p:txBody>
        </p:sp>
      </p:grpSp>
      <p:grpSp>
        <p:nvGrpSpPr>
          <p:cNvPr id="5" name="组 1"/>
          <p:cNvGrpSpPr/>
          <p:nvPr/>
        </p:nvGrpSpPr>
        <p:grpSpPr bwMode="auto">
          <a:xfrm>
            <a:off x="937684" y="1412776"/>
            <a:ext cx="3357033" cy="802217"/>
            <a:chOff x="7647436" y="3815009"/>
            <a:chExt cx="2515853" cy="601051"/>
          </a:xfrm>
        </p:grpSpPr>
        <p:sp>
          <p:nvSpPr>
            <p:cNvPr id="6" name="文本框 30"/>
            <p:cNvSpPr txBox="1">
              <a:spLocks noChangeArrowheads="1"/>
            </p:cNvSpPr>
            <p:nvPr/>
          </p:nvSpPr>
          <p:spPr bwMode="auto">
            <a:xfrm>
              <a:off x="8613224" y="3885582"/>
              <a:ext cx="1550065" cy="437229"/>
            </a:xfrm>
            <a:prstGeom prst="rect">
              <a:avLst/>
            </a:prstGeom>
            <a:noFill/>
            <a:ln w="9525">
              <a:noFill/>
              <a:miter lim="800000"/>
            </a:ln>
          </p:spPr>
          <p:txBody>
            <a:bodyPr>
              <a:spAutoFit/>
            </a:bodyPr>
            <a:lstStyle/>
            <a:p>
              <a:r>
                <a:rPr lang="zh-CN" altLang="en-US" sz="3200" b="1" dirty="0">
                  <a:solidFill>
                    <a:srgbClr val="0000FF"/>
                  </a:solidFill>
                  <a:latin typeface="黑体" panose="02010609060101010101" pitchFamily="49" charset="-122"/>
                  <a:ea typeface="黑体" panose="02010609060101010101" pitchFamily="49" charset="-122"/>
                </a:rPr>
                <a:t>方法指导</a:t>
              </a:r>
              <a:endParaRPr lang="zh-CN" altLang="en-US" sz="3200" b="1" dirty="0">
                <a:solidFill>
                  <a:srgbClr val="0000FF"/>
                </a:solidFill>
                <a:latin typeface="黑体" panose="02010609060101010101" pitchFamily="49" charset="-122"/>
                <a:ea typeface="黑体" panose="02010609060101010101" pitchFamily="49" charset="-122"/>
              </a:endParaRPr>
            </a:p>
          </p:txBody>
        </p:sp>
        <p:pic>
          <p:nvPicPr>
            <p:cNvPr id="7" name="图片 9" descr="book.gif"/>
            <p:cNvPicPr>
              <a:picLocks noChangeAspect="1" noChangeArrowheads="1"/>
            </p:cNvPicPr>
            <p:nvPr/>
          </p:nvPicPr>
          <p:blipFill>
            <a:blip r:embed="rId2"/>
            <a:srcRect/>
            <a:stretch>
              <a:fillRect/>
            </a:stretch>
          </p:blipFill>
          <p:spPr bwMode="auto">
            <a:xfrm>
              <a:off x="7647436" y="3815009"/>
              <a:ext cx="977957" cy="601051"/>
            </a:xfrm>
            <a:prstGeom prst="rect">
              <a:avLst/>
            </a:prstGeom>
            <a:noFill/>
            <a:ln w="9525">
              <a:noFill/>
              <a:miter lim="800000"/>
              <a:headEnd/>
              <a:tailEnd/>
            </a:ln>
          </p:spPr>
        </p:pic>
      </p:grpSp>
      <p:grpSp>
        <p:nvGrpSpPr>
          <p:cNvPr id="8" name="组合 7"/>
          <p:cNvGrpSpPr/>
          <p:nvPr/>
        </p:nvGrpSpPr>
        <p:grpSpPr bwMode="auto">
          <a:xfrm>
            <a:off x="38100" y="-4233"/>
            <a:ext cx="2675467" cy="665885"/>
            <a:chOff x="70" y="-63"/>
            <a:chExt cx="3160" cy="786"/>
          </a:xfrm>
        </p:grpSpPr>
        <p:sp>
          <p:nvSpPr>
            <p:cNvPr id="9"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3" name="TextBox 12"/>
          <p:cNvSpPr txBox="1"/>
          <p:nvPr/>
        </p:nvSpPr>
        <p:spPr>
          <a:xfrm>
            <a:off x="1069045" y="2820268"/>
            <a:ext cx="9847299" cy="3338195"/>
          </a:xfrm>
          <a:prstGeom prst="rect">
            <a:avLst/>
          </a:prstGeom>
          <a:noFill/>
        </p:spPr>
        <p:txBody>
          <a:bodyPr wrap="square" rtlCol="0">
            <a:spAutoFit/>
          </a:bodyPr>
          <a:lstStyle/>
          <a:p>
            <a:pPr indent="457200">
              <a:lnSpc>
                <a:spcPct val="110000"/>
              </a:lnSpc>
            </a:pPr>
            <a:r>
              <a:rPr lang="zh-CN" altLang="en-US" sz="3200" b="1" dirty="0" smtClean="0">
                <a:latin typeface="楷体" panose="02010609060101010101" pitchFamily="49" charset="-122"/>
                <a:ea typeface="楷体" panose="02010609060101010101" pitchFamily="49" charset="-122"/>
              </a:rPr>
              <a:t> 论证方法是运用论据证明论点的方法，是论点和论据之间的逻辑联系的纽带。论点解决“需要论证什么”的问题，论据解决“用什么来</a:t>
            </a:r>
            <a:r>
              <a:rPr lang="zh-CN" altLang="en-US" sz="3200" b="1" dirty="0">
                <a:latin typeface="楷体" panose="02010609060101010101" pitchFamily="49" charset="-122"/>
                <a:ea typeface="楷体" panose="02010609060101010101" pitchFamily="49" charset="-122"/>
              </a:rPr>
              <a:t>论证</a:t>
            </a:r>
            <a:r>
              <a:rPr lang="zh-CN" altLang="en-US" sz="3200" b="1" dirty="0" smtClean="0">
                <a:latin typeface="楷体" panose="02010609060101010101" pitchFamily="49" charset="-122"/>
                <a:ea typeface="楷体" panose="02010609060101010101" pitchFamily="49" charset="-122"/>
              </a:rPr>
              <a:t>”的问题，而论证解决“怎样进行论证”的问题。</a:t>
            </a:r>
            <a:endParaRPr lang="en-US" altLang="zh-CN" sz="3200" b="1" dirty="0">
              <a:latin typeface="楷体" panose="02010609060101010101" pitchFamily="49" charset="-122"/>
              <a:ea typeface="楷体" panose="02010609060101010101" pitchFamily="49" charset="-122"/>
            </a:endParaRPr>
          </a:p>
          <a:p>
            <a:pPr indent="457200">
              <a:lnSpc>
                <a:spcPct val="110000"/>
              </a:lnSpc>
            </a:pPr>
            <a:r>
              <a:rPr lang="en-US" altLang="zh-CN" sz="3200" b="1" dirty="0" smtClean="0">
                <a:latin typeface="楷体" panose="02010609060101010101" pitchFamily="49" charset="-122"/>
                <a:ea typeface="楷体" panose="02010609060101010101" pitchFamily="49" charset="-122"/>
              </a:rPr>
              <a:t> </a:t>
            </a:r>
            <a:r>
              <a:rPr lang="zh-CN" altLang="en-US" sz="3200" b="1" dirty="0" smtClean="0">
                <a:latin typeface="楷体" panose="02010609060101010101" pitchFamily="49" charset="-122"/>
                <a:ea typeface="楷体" panose="02010609060101010101" pitchFamily="49" charset="-122"/>
              </a:rPr>
              <a:t>常见</a:t>
            </a:r>
            <a:r>
              <a:rPr lang="zh-CN" altLang="en-US" sz="3200" b="1" dirty="0">
                <a:latin typeface="楷体" panose="02010609060101010101" pitchFamily="49" charset="-122"/>
                <a:ea typeface="楷体" panose="02010609060101010101" pitchFamily="49" charset="-122"/>
              </a:rPr>
              <a:t>的论证</a:t>
            </a:r>
            <a:r>
              <a:rPr lang="zh-CN" altLang="en-US" sz="3200" b="1" dirty="0" smtClean="0">
                <a:latin typeface="楷体" panose="02010609060101010101" pitchFamily="49" charset="-122"/>
                <a:ea typeface="楷体" panose="02010609060101010101" pitchFamily="49" charset="-122"/>
              </a:rPr>
              <a:t>方法：举例</a:t>
            </a:r>
            <a:r>
              <a:rPr lang="zh-CN" altLang="en-US" sz="3200" b="1" dirty="0">
                <a:latin typeface="楷体" panose="02010609060101010101" pitchFamily="49" charset="-122"/>
                <a:ea typeface="楷体" panose="02010609060101010101" pitchFamily="49" charset="-122"/>
              </a:rPr>
              <a:t>论证、道理论证、对比论证、比喻论证</a:t>
            </a:r>
            <a:r>
              <a:rPr lang="zh-CN" altLang="en-US" sz="3200" b="1" dirty="0" smtClean="0">
                <a:latin typeface="楷体" panose="02010609060101010101" pitchFamily="49" charset="-122"/>
                <a:ea typeface="楷体" panose="02010609060101010101" pitchFamily="49" charset="-122"/>
              </a:rPr>
              <a:t>等。</a:t>
            </a:r>
            <a:endParaRPr lang="zh-CN" altLang="en-US" sz="3200" b="1" dirty="0">
              <a:latin typeface="楷体" panose="02010609060101010101" pitchFamily="49" charset="-122"/>
              <a:ea typeface="楷体" panose="02010609060101010101" pitchFamily="49" charset="-122"/>
            </a:endParaRPr>
          </a:p>
        </p:txBody>
      </p:sp>
      <p:sp>
        <p:nvSpPr>
          <p:cNvPr id="14" name="矩形 13"/>
          <p:cNvSpPr/>
          <p:nvPr/>
        </p:nvSpPr>
        <p:spPr>
          <a:xfrm>
            <a:off x="4849761" y="836712"/>
            <a:ext cx="2492477" cy="666115"/>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zh-CN" altLang="en-US" sz="3735" dirty="0" smtClean="0">
                <a:latin typeface="黑体" panose="02010609060101010101" pitchFamily="49" charset="-122"/>
                <a:ea typeface="黑体" panose="02010609060101010101" pitchFamily="49" charset="-122"/>
              </a:rPr>
              <a:t>论证方法</a:t>
            </a:r>
            <a:endParaRPr lang="zh-CN" altLang="en-US" sz="3735" dirty="0">
              <a:latin typeface="黑体" panose="02010609060101010101" pitchFamily="49" charset="-122"/>
              <a:ea typeface="黑体" panose="02010609060101010101" pitchFamily="49" charset="-122"/>
            </a:endParaRPr>
          </a:p>
        </p:txBody>
      </p:sp>
      <p:sp>
        <p:nvSpPr>
          <p:cNvPr id="15" name="TextBox 14"/>
          <p:cNvSpPr txBox="1"/>
          <p:nvPr/>
        </p:nvSpPr>
        <p:spPr>
          <a:xfrm>
            <a:off x="1069045" y="2223011"/>
            <a:ext cx="4095779" cy="632460"/>
          </a:xfrm>
          <a:prstGeom prst="rect">
            <a:avLst/>
          </a:prstGeom>
          <a:noFill/>
        </p:spPr>
        <p:txBody>
          <a:bodyPr wrap="square" rtlCol="0">
            <a:spAutoFit/>
          </a:bodyPr>
          <a:lstStyle/>
          <a:p>
            <a:pPr>
              <a:lnSpc>
                <a:spcPct val="110000"/>
              </a:lnSpc>
            </a:pPr>
            <a:r>
              <a:rPr lang="en-US" altLang="zh-CN" sz="3200" b="1" dirty="0" smtClean="0">
                <a:latin typeface="宋体" panose="02010600030101010101" pitchFamily="2" charset="-122"/>
              </a:rPr>
              <a:t>1</a:t>
            </a:r>
            <a:r>
              <a:rPr lang="en-US" altLang="zh-CN" sz="3200" b="1" dirty="0">
                <a:latin typeface="宋体" panose="02010600030101010101" pitchFamily="2" charset="-122"/>
              </a:rPr>
              <a:t>.</a:t>
            </a:r>
            <a:r>
              <a:rPr lang="zh-CN" altLang="en-US" sz="3200" b="1" dirty="0" smtClean="0">
                <a:latin typeface="宋体" panose="02010600030101010101" pitchFamily="2" charset="-122"/>
              </a:rPr>
              <a:t>什么是论证方法？</a:t>
            </a:r>
            <a:endParaRPr lang="zh-CN" altLang="en-US" sz="3200" b="1" dirty="0">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bwMode="auto">
          <a:xfrm>
            <a:off x="683811" y="631989"/>
            <a:ext cx="10980808" cy="5869351"/>
            <a:chOff x="450850" y="660800"/>
            <a:chExt cx="7865566" cy="3567134"/>
          </a:xfrm>
        </p:grpSpPr>
        <p:pic>
          <p:nvPicPr>
            <p:cNvPr id="3" name="一个圆顶角并剪去另一个顶角的矩形 1"/>
            <p:cNvPicPr>
              <a:picLocks noChangeArrowheads="1"/>
            </p:cNvPicPr>
            <p:nvPr/>
          </p:nvPicPr>
          <p:blipFill>
            <a:blip r:embed="rId1"/>
            <a:srcRect/>
            <a:stretch>
              <a:fillRect/>
            </a:stretch>
          </p:blipFill>
          <p:spPr bwMode="auto">
            <a:xfrm>
              <a:off x="-182651" y="698900"/>
              <a:ext cx="8776917" cy="4165625"/>
            </a:xfrm>
            <a:prstGeom prst="rect">
              <a:avLst/>
            </a:prstGeom>
            <a:noFill/>
            <a:ln w="9525">
              <a:noFill/>
              <a:miter lim="800000"/>
              <a:headEnd/>
              <a:tailEnd/>
            </a:ln>
          </p:spPr>
        </p:pic>
        <p:sp>
          <p:nvSpPr>
            <p:cNvPr id="4" name="矩形 3"/>
            <p:cNvSpPr/>
            <p:nvPr/>
          </p:nvSpPr>
          <p:spPr>
            <a:xfrm>
              <a:off x="561990" y="660800"/>
              <a:ext cx="2518124" cy="644529"/>
            </a:xfrm>
            <a:prstGeom prst="rect">
              <a:avLst/>
            </a:prstGeom>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zh-CN" altLang="en-US" sz="2400"/>
            </a:p>
          </p:txBody>
        </p:sp>
      </p:grpSp>
      <p:grpSp>
        <p:nvGrpSpPr>
          <p:cNvPr id="5" name="组 1"/>
          <p:cNvGrpSpPr/>
          <p:nvPr/>
        </p:nvGrpSpPr>
        <p:grpSpPr bwMode="auto">
          <a:xfrm>
            <a:off x="1045700" y="728001"/>
            <a:ext cx="3357033" cy="802217"/>
            <a:chOff x="7647436" y="3815009"/>
            <a:chExt cx="2515853" cy="601051"/>
          </a:xfrm>
        </p:grpSpPr>
        <p:sp>
          <p:nvSpPr>
            <p:cNvPr id="6" name="文本框 30"/>
            <p:cNvSpPr txBox="1">
              <a:spLocks noChangeArrowheads="1"/>
            </p:cNvSpPr>
            <p:nvPr/>
          </p:nvSpPr>
          <p:spPr bwMode="auto">
            <a:xfrm>
              <a:off x="8613224" y="3885582"/>
              <a:ext cx="1550065" cy="437229"/>
            </a:xfrm>
            <a:prstGeom prst="rect">
              <a:avLst/>
            </a:prstGeom>
            <a:noFill/>
            <a:ln w="9525">
              <a:noFill/>
              <a:miter lim="800000"/>
            </a:ln>
          </p:spPr>
          <p:txBody>
            <a:bodyPr>
              <a:spAutoFit/>
            </a:bodyPr>
            <a:lstStyle/>
            <a:p>
              <a:r>
                <a:rPr lang="zh-CN" altLang="en-US" sz="3200" b="1" dirty="0">
                  <a:solidFill>
                    <a:srgbClr val="0000FF"/>
                  </a:solidFill>
                  <a:latin typeface="黑体" panose="02010609060101010101" pitchFamily="49" charset="-122"/>
                  <a:ea typeface="黑体" panose="02010609060101010101" pitchFamily="49" charset="-122"/>
                </a:rPr>
                <a:t>方法指导</a:t>
              </a:r>
              <a:endParaRPr lang="zh-CN" altLang="en-US" sz="3200" b="1" dirty="0">
                <a:solidFill>
                  <a:srgbClr val="0000FF"/>
                </a:solidFill>
                <a:latin typeface="黑体" panose="02010609060101010101" pitchFamily="49" charset="-122"/>
                <a:ea typeface="黑体" panose="02010609060101010101" pitchFamily="49" charset="-122"/>
              </a:endParaRPr>
            </a:p>
          </p:txBody>
        </p:sp>
        <p:pic>
          <p:nvPicPr>
            <p:cNvPr id="7" name="图片 9" descr="book.gif"/>
            <p:cNvPicPr>
              <a:picLocks noChangeAspect="1" noChangeArrowheads="1"/>
            </p:cNvPicPr>
            <p:nvPr/>
          </p:nvPicPr>
          <p:blipFill>
            <a:blip r:embed="rId2"/>
            <a:srcRect/>
            <a:stretch>
              <a:fillRect/>
            </a:stretch>
          </p:blipFill>
          <p:spPr bwMode="auto">
            <a:xfrm>
              <a:off x="7647436" y="3815009"/>
              <a:ext cx="977957" cy="601051"/>
            </a:xfrm>
            <a:prstGeom prst="rect">
              <a:avLst/>
            </a:prstGeom>
            <a:noFill/>
            <a:ln w="9525">
              <a:noFill/>
              <a:miter lim="800000"/>
              <a:headEnd/>
              <a:tailEnd/>
            </a:ln>
          </p:spPr>
        </p:pic>
      </p:grpSp>
      <p:grpSp>
        <p:nvGrpSpPr>
          <p:cNvPr id="8" name="组合 7"/>
          <p:cNvGrpSpPr/>
          <p:nvPr/>
        </p:nvGrpSpPr>
        <p:grpSpPr bwMode="auto">
          <a:xfrm>
            <a:off x="38100" y="-4233"/>
            <a:ext cx="2675467" cy="665885"/>
            <a:chOff x="70" y="-63"/>
            <a:chExt cx="3160" cy="786"/>
          </a:xfrm>
        </p:grpSpPr>
        <p:sp>
          <p:nvSpPr>
            <p:cNvPr id="9"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3" name="TextBox 12"/>
          <p:cNvSpPr txBox="1"/>
          <p:nvPr/>
        </p:nvSpPr>
        <p:spPr>
          <a:xfrm>
            <a:off x="982035" y="1565308"/>
            <a:ext cx="2952771" cy="632460"/>
          </a:xfrm>
          <a:prstGeom prst="rect">
            <a:avLst/>
          </a:prstGeom>
          <a:noFill/>
        </p:spPr>
        <p:txBody>
          <a:bodyPr wrap="square" rtlCol="0">
            <a:spAutoFit/>
          </a:bodyPr>
          <a:lstStyle/>
          <a:p>
            <a:pPr>
              <a:lnSpc>
                <a:spcPct val="110000"/>
              </a:lnSpc>
            </a:pPr>
            <a:r>
              <a:rPr lang="en-US" altLang="zh-CN" sz="3200" b="1" dirty="0" smtClean="0">
                <a:latin typeface="宋体" panose="02010600030101010101" pitchFamily="2" charset="-122"/>
              </a:rPr>
              <a:t>2</a:t>
            </a:r>
            <a:r>
              <a:rPr lang="en-US" altLang="zh-CN" sz="3200" b="1" dirty="0">
                <a:latin typeface="宋体" panose="02010600030101010101" pitchFamily="2" charset="-122"/>
              </a:rPr>
              <a:t>.</a:t>
            </a:r>
            <a:r>
              <a:rPr lang="zh-CN" altLang="en-US" sz="3200" b="1" dirty="0" smtClean="0">
                <a:latin typeface="宋体" panose="02010600030101010101" pitchFamily="2" charset="-122"/>
              </a:rPr>
              <a:t>考查形式</a:t>
            </a:r>
            <a:endParaRPr lang="zh-CN" altLang="en-US" sz="3200" b="1" dirty="0" smtClean="0">
              <a:latin typeface="宋体" panose="02010600030101010101" pitchFamily="2" charset="-122"/>
            </a:endParaRPr>
          </a:p>
        </p:txBody>
      </p:sp>
      <p:sp>
        <p:nvSpPr>
          <p:cNvPr id="14" name="矩形 13"/>
          <p:cNvSpPr/>
          <p:nvPr/>
        </p:nvSpPr>
        <p:spPr>
          <a:xfrm>
            <a:off x="982035" y="2076856"/>
            <a:ext cx="9715568" cy="1173480"/>
          </a:xfrm>
          <a:prstGeom prst="rect">
            <a:avLst/>
          </a:prstGeom>
        </p:spPr>
        <p:txBody>
          <a:bodyPr wrap="square">
            <a:spAutoFit/>
          </a:bodyPr>
          <a:lstStyle/>
          <a:p>
            <a:pPr>
              <a:lnSpc>
                <a:spcPct val="110000"/>
              </a:lnSpc>
            </a:pPr>
            <a:r>
              <a:rPr lang="zh-CN" altLang="en-US" sz="3200" b="1" dirty="0" smtClean="0">
                <a:latin typeface="楷体" panose="02010609060101010101" pitchFamily="49" charset="-122"/>
                <a:ea typeface="楷体" panose="02010609060101010101" pitchFamily="49" charset="-122"/>
              </a:rPr>
              <a:t>①选文第</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段运用了</a:t>
            </a:r>
            <a:r>
              <a:rPr lang="zh-CN" altLang="en-US" sz="3200" b="1" dirty="0">
                <a:latin typeface="楷体" panose="02010609060101010101" pitchFamily="49" charset="-122"/>
                <a:ea typeface="楷体" panose="02010609060101010101" pitchFamily="49" charset="-122"/>
              </a:rPr>
              <a:t>什么</a:t>
            </a:r>
            <a:r>
              <a:rPr lang="zh-CN" altLang="en-US" sz="3200" b="1" dirty="0" smtClean="0">
                <a:latin typeface="楷体" panose="02010609060101010101" pitchFamily="49" charset="-122"/>
                <a:ea typeface="楷体" panose="02010609060101010101" pitchFamily="49" charset="-122"/>
              </a:rPr>
              <a:t>论证方法？有什么作用？</a:t>
            </a:r>
            <a:endParaRPr lang="en-US" altLang="zh-CN" sz="3200" b="1" dirty="0" smtClean="0">
              <a:latin typeface="楷体" panose="02010609060101010101" pitchFamily="49" charset="-122"/>
              <a:ea typeface="楷体" panose="02010609060101010101" pitchFamily="49"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②文章在论述的过程中，主要采用了哪些论证方法？</a:t>
            </a:r>
            <a:endParaRPr lang="zh-CN" altLang="en-US" sz="3200" b="1" dirty="0" smtClean="0">
              <a:latin typeface="楷体" panose="02010609060101010101" pitchFamily="49" charset="-122"/>
              <a:ea typeface="楷体" panose="02010609060101010101" pitchFamily="49" charset="-122"/>
            </a:endParaRPr>
          </a:p>
        </p:txBody>
      </p:sp>
      <p:sp>
        <p:nvSpPr>
          <p:cNvPr id="15" name="矩形 14"/>
          <p:cNvSpPr/>
          <p:nvPr/>
        </p:nvSpPr>
        <p:spPr>
          <a:xfrm>
            <a:off x="982035" y="3147097"/>
            <a:ext cx="10580984" cy="2797175"/>
          </a:xfrm>
          <a:prstGeom prst="rect">
            <a:avLst/>
          </a:prstGeom>
        </p:spPr>
        <p:txBody>
          <a:bodyPr wrap="square">
            <a:spAutoFit/>
          </a:bodyPr>
          <a:lstStyle/>
          <a:p>
            <a:pPr>
              <a:lnSpc>
                <a:spcPct val="110000"/>
              </a:lnSpc>
            </a:pPr>
            <a:r>
              <a:rPr lang="en-US" altLang="zh-CN" sz="3200" b="1" dirty="0" smtClean="0">
                <a:latin typeface="宋体" panose="02010600030101010101" pitchFamily="2" charset="-122"/>
              </a:rPr>
              <a:t>3</a:t>
            </a:r>
            <a:r>
              <a:rPr lang="en-US" altLang="zh-CN" sz="3200" b="1" dirty="0">
                <a:latin typeface="宋体" panose="02010600030101010101" pitchFamily="2" charset="-122"/>
              </a:rPr>
              <a:t>.</a:t>
            </a:r>
            <a:r>
              <a:rPr lang="zh-CN" altLang="en-US" sz="3200" b="1" dirty="0" smtClean="0">
                <a:latin typeface="宋体" panose="02010600030101010101" pitchFamily="2" charset="-122"/>
              </a:rPr>
              <a:t>答题技巧</a:t>
            </a:r>
            <a:endParaRPr lang="en-US" altLang="zh-CN" sz="3200" b="1" dirty="0" smtClean="0">
              <a:latin typeface="宋体" panose="02010600030101010101" pitchFamily="2"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①把握论证方法的特征及作用；</a:t>
            </a:r>
            <a:endParaRPr lang="en-US" altLang="zh-CN" sz="3200" b="1" dirty="0" smtClean="0">
              <a:latin typeface="楷体" panose="02010609060101010101" pitchFamily="49" charset="-122"/>
              <a:ea typeface="楷体" panose="02010609060101010101" pitchFamily="49"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②辨析相关句子，判断论证方法及证明的观点；</a:t>
            </a:r>
            <a:endParaRPr lang="en-US" altLang="zh-CN" sz="3200" b="1" dirty="0" smtClean="0">
              <a:latin typeface="楷体" panose="02010609060101010101" pitchFamily="49" charset="-122"/>
              <a:ea typeface="楷体" panose="02010609060101010101" pitchFamily="49" charset="-122"/>
            </a:endParaRPr>
          </a:p>
          <a:p>
            <a:pPr>
              <a:lnSpc>
                <a:spcPct val="110000"/>
              </a:lnSpc>
            </a:pPr>
            <a:r>
              <a:rPr lang="zh-CN" altLang="en-US" sz="3200" b="1" dirty="0" smtClean="0">
                <a:latin typeface="楷体" panose="02010609060101010101" pitchFamily="49" charset="-122"/>
                <a:ea typeface="楷体" panose="02010609060101010101" pitchFamily="49" charset="-122"/>
              </a:rPr>
              <a:t>③答题格式：运用了</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论证方法，通过</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（论据），论证了</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论点，使论证更具体，更有说服力。</a:t>
            </a:r>
            <a:endParaRPr lang="zh-CN" altLang="en-US" sz="3200"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17" dur="500"/>
                                        <p:tgtEl>
                                          <p:spTgt spid="1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5">
                                            <p:txEl>
                                              <p:pRg st="1" end="1"/>
                                            </p:txEl>
                                          </p:spTgt>
                                        </p:tgtEl>
                                        <p:attrNameLst>
                                          <p:attrName>style.visibility</p:attrName>
                                        </p:attrNameLst>
                                      </p:cBhvr>
                                      <p:to>
                                        <p:strVal val="visible"/>
                                      </p:to>
                                    </p:set>
                                    <p:animEffect transition="in" filter="randombar(horizontal)">
                                      <p:cBhvr>
                                        <p:cTn id="22" dur="500"/>
                                        <p:tgtEl>
                                          <p:spTgt spid="1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5">
                                            <p:txEl>
                                              <p:pRg st="2" end="2"/>
                                            </p:txEl>
                                          </p:spTgt>
                                        </p:tgtEl>
                                        <p:attrNameLst>
                                          <p:attrName>style.visibility</p:attrName>
                                        </p:attrNameLst>
                                      </p:cBhvr>
                                      <p:to>
                                        <p:strVal val="visible"/>
                                      </p:to>
                                    </p:set>
                                    <p:animEffect transition="in" filter="randombar(horizontal)">
                                      <p:cBhvr>
                                        <p:cTn id="27" dur="500"/>
                                        <p:tgtEl>
                                          <p:spTgt spid="1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5">
                                            <p:txEl>
                                              <p:pRg st="3" end="3"/>
                                            </p:txEl>
                                          </p:spTgt>
                                        </p:tgtEl>
                                        <p:attrNameLst>
                                          <p:attrName>style.visibility</p:attrName>
                                        </p:attrNameLst>
                                      </p:cBhvr>
                                      <p:to>
                                        <p:strVal val="visible"/>
                                      </p:to>
                                    </p:set>
                                    <p:animEffect transition="in" filter="randombar(horizontal)">
                                      <p:cBhvr>
                                        <p:cTn id="32"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4" name="组合 15"/>
          <p:cNvGrpSpPr/>
          <p:nvPr/>
        </p:nvGrpSpPr>
        <p:grpSpPr bwMode="auto">
          <a:xfrm>
            <a:off x="59267" y="-52917"/>
            <a:ext cx="2675467" cy="665959"/>
            <a:chOff x="70" y="-63"/>
            <a:chExt cx="3160" cy="788"/>
          </a:xfrm>
        </p:grpSpPr>
        <p:sp>
          <p:nvSpPr>
            <p:cNvPr id="25605"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6" name="TextBox 5"/>
          <p:cNvSpPr txBox="1"/>
          <p:nvPr/>
        </p:nvSpPr>
        <p:spPr>
          <a:xfrm>
            <a:off x="710792" y="1124744"/>
            <a:ext cx="10953827" cy="583565"/>
          </a:xfrm>
          <a:prstGeom prst="rect">
            <a:avLst/>
          </a:prstGeom>
          <a:noFill/>
        </p:spPr>
        <p:txBody>
          <a:bodyPr wrap="square" rtlCol="0">
            <a:spAutoFit/>
          </a:bodyPr>
          <a:lstStyle/>
          <a:p>
            <a:r>
              <a:rPr lang="en-US" altLang="zh-CN" sz="3200" b="1" dirty="0" smtClean="0">
                <a:latin typeface="宋体" panose="02010600030101010101" pitchFamily="2" charset="-122"/>
              </a:rPr>
              <a:t>4.</a:t>
            </a:r>
            <a:r>
              <a:rPr lang="zh-CN" altLang="en-US" sz="3200" b="1" dirty="0" smtClean="0">
                <a:latin typeface="宋体" panose="02010600030101010101" pitchFamily="2" charset="-122"/>
              </a:rPr>
              <a:t>第</a:t>
            </a:r>
            <a:r>
              <a:rPr lang="zh-CN" altLang="en-US" sz="3200" b="1" dirty="0"/>
              <a:t>三</a:t>
            </a:r>
            <a:r>
              <a:rPr lang="zh-CN" altLang="en-US" sz="3200" b="1" dirty="0" smtClean="0">
                <a:latin typeface="宋体" panose="02010600030101010101" pitchFamily="2" charset="-122"/>
              </a:rPr>
              <a:t>段交代“日本右翼分子否认历史的态度”用意何在？</a:t>
            </a:r>
            <a:endParaRPr lang="zh-CN" altLang="en-US" sz="3200" b="1" dirty="0">
              <a:latin typeface="宋体" panose="02010600030101010101" pitchFamily="2" charset="-122"/>
            </a:endParaRPr>
          </a:p>
        </p:txBody>
      </p:sp>
      <p:sp>
        <p:nvSpPr>
          <p:cNvPr id="8" name="TextBox 7"/>
          <p:cNvSpPr txBox="1"/>
          <p:nvPr/>
        </p:nvSpPr>
        <p:spPr>
          <a:xfrm>
            <a:off x="710792" y="2190741"/>
            <a:ext cx="10761805" cy="1470025"/>
          </a:xfrm>
          <a:prstGeom prst="rect">
            <a:avLst/>
          </a:prstGeom>
          <a:solidFill>
            <a:schemeClr val="accent2">
              <a:lumMod val="60000"/>
              <a:lumOff val="40000"/>
            </a:schemeClr>
          </a:solidFill>
          <a:ln>
            <a:noFill/>
          </a:ln>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lnSpc>
                <a:spcPct val="140000"/>
              </a:lnSpc>
            </a:pPr>
            <a:r>
              <a:rPr lang="zh-CN" altLang="en-US" sz="3200" b="1" dirty="0" smtClean="0">
                <a:latin typeface="楷体" panose="02010609060101010101" pitchFamily="49" charset="-122"/>
                <a:ea typeface="楷体" panose="02010609060101010101" pitchFamily="49" charset="-122"/>
              </a:rPr>
              <a:t>    在内容上，交代日本右翼势力妄图辱没真相和良知的表现，指出南京大屠杀国家公祭日设立的必要性；</a:t>
            </a:r>
            <a:endParaRPr lang="en-US" altLang="zh-CN" sz="3200" b="1" dirty="0" smtClean="0">
              <a:latin typeface="楷体" panose="02010609060101010101" pitchFamily="49" charset="-122"/>
              <a:ea typeface="楷体" panose="02010609060101010101" pitchFamily="49" charset="-122"/>
            </a:endParaRPr>
          </a:p>
        </p:txBody>
      </p:sp>
      <p:sp>
        <p:nvSpPr>
          <p:cNvPr id="2" name="矩形 1"/>
          <p:cNvSpPr/>
          <p:nvPr/>
        </p:nvSpPr>
        <p:spPr>
          <a:xfrm>
            <a:off x="710792" y="4231307"/>
            <a:ext cx="10761805" cy="1470025"/>
          </a:xfrm>
          <a:prstGeom prst="rect">
            <a:avLst/>
          </a:prstGeom>
          <a:solidFill>
            <a:schemeClr val="accent5">
              <a:lumMod val="40000"/>
              <a:lumOff val="60000"/>
            </a:schemeClr>
          </a:solidFill>
        </p:spPr>
        <p:txBody>
          <a:bodyPr wrap="square">
            <a:spAutoFit/>
          </a:bodyPr>
          <a:lstStyle/>
          <a:p>
            <a:pPr lvl="0">
              <a:lnSpc>
                <a:spcPct val="140000"/>
              </a:lnSpc>
            </a:pPr>
            <a:r>
              <a:rPr lang="zh-CN" altLang="en-US" sz="3200" b="1" dirty="0" smtClean="0">
                <a:solidFill>
                  <a:prstClr val="black"/>
                </a:solidFill>
                <a:latin typeface="楷体" panose="02010609060101010101" pitchFamily="49" charset="-122"/>
                <a:ea typeface="楷体" panose="02010609060101010101" pitchFamily="49" charset="-122"/>
              </a:rPr>
              <a:t>    在</a:t>
            </a:r>
            <a:r>
              <a:rPr lang="zh-CN" altLang="en-US" sz="3200" b="1" dirty="0">
                <a:solidFill>
                  <a:prstClr val="black"/>
                </a:solidFill>
                <a:latin typeface="楷体" panose="02010609060101010101" pitchFamily="49" charset="-122"/>
                <a:ea typeface="楷体" panose="02010609060101010101" pitchFamily="49" charset="-122"/>
              </a:rPr>
              <a:t>结构上，与上文形成对比，从反面揭示了当前维护世界</a:t>
            </a:r>
            <a:r>
              <a:rPr lang="zh-CN" altLang="en-US" sz="3200" b="1" dirty="0" smtClean="0">
                <a:solidFill>
                  <a:prstClr val="black"/>
                </a:solidFill>
                <a:latin typeface="楷体" panose="02010609060101010101" pitchFamily="49" charset="-122"/>
                <a:ea typeface="楷体" panose="02010609060101010101" pitchFamily="49" charset="-122"/>
              </a:rPr>
              <a:t>和平的严峻形势</a:t>
            </a:r>
            <a:r>
              <a:rPr lang="zh-CN" altLang="en-US" sz="3200" b="1" dirty="0">
                <a:solidFill>
                  <a:prstClr val="black"/>
                </a:solidFill>
                <a:latin typeface="楷体" panose="02010609060101010101" pitchFamily="49" charset="-122"/>
                <a:ea typeface="楷体" panose="02010609060101010101" pitchFamily="49" charset="-122"/>
              </a:rPr>
              <a:t>。</a:t>
            </a:r>
            <a:endParaRPr lang="zh-CN" altLang="en-US" sz="3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2"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8" name="组合 15"/>
          <p:cNvGrpSpPr/>
          <p:nvPr/>
        </p:nvGrpSpPr>
        <p:grpSpPr bwMode="auto">
          <a:xfrm>
            <a:off x="59267" y="-52917"/>
            <a:ext cx="2675467" cy="665959"/>
            <a:chOff x="70" y="-63"/>
            <a:chExt cx="3160" cy="788"/>
          </a:xfrm>
        </p:grpSpPr>
        <p:sp>
          <p:nvSpPr>
            <p:cNvPr id="26629"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6" name="TextBox 5"/>
          <p:cNvSpPr txBox="1"/>
          <p:nvPr/>
        </p:nvSpPr>
        <p:spPr>
          <a:xfrm>
            <a:off x="694003" y="881923"/>
            <a:ext cx="10490563" cy="583565"/>
          </a:xfrm>
          <a:prstGeom prst="rect">
            <a:avLst/>
          </a:prstGeom>
          <a:noFill/>
        </p:spPr>
        <p:txBody>
          <a:bodyPr wrap="square" rtlCol="0">
            <a:spAutoFit/>
          </a:bodyPr>
          <a:lstStyle/>
          <a:p>
            <a:r>
              <a:rPr lang="en-US" altLang="zh-CN" sz="3200" b="1" dirty="0" smtClean="0">
                <a:latin typeface="宋体" panose="02010600030101010101" pitchFamily="2" charset="-122"/>
              </a:rPr>
              <a:t>5.</a:t>
            </a:r>
            <a:r>
              <a:rPr lang="zh-CN" altLang="en-US" sz="3200" b="1" dirty="0" smtClean="0">
                <a:latin typeface="宋体" panose="02010600030101010101" pitchFamily="2" charset="-122"/>
              </a:rPr>
              <a:t>第四段交代日内瓦、联合国对待日本的态度有何用意？</a:t>
            </a:r>
            <a:endParaRPr lang="zh-CN" altLang="en-US" sz="3200" b="1" dirty="0">
              <a:latin typeface="宋体" panose="02010600030101010101" pitchFamily="2" charset="-122"/>
            </a:endParaRPr>
          </a:p>
        </p:txBody>
      </p:sp>
      <p:sp>
        <p:nvSpPr>
          <p:cNvPr id="7" name="矩形 6"/>
          <p:cNvSpPr/>
          <p:nvPr/>
        </p:nvSpPr>
        <p:spPr>
          <a:xfrm>
            <a:off x="712312" y="1663688"/>
            <a:ext cx="10856296" cy="2256155"/>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a:spAutoFit/>
          </a:bodyPr>
          <a:lstStyle/>
          <a:p>
            <a:pPr>
              <a:lnSpc>
                <a:spcPct val="110000"/>
              </a:lnSpc>
            </a:pPr>
            <a:r>
              <a:rPr lang="en-US" sz="3200" b="1" dirty="0" smtClean="0">
                <a:solidFill>
                  <a:srgbClr val="0000FF"/>
                </a:solidFill>
                <a:latin typeface="楷体" panose="02010609060101010101" pitchFamily="49" charset="-122"/>
                <a:ea typeface="楷体" panose="02010609060101010101" pitchFamily="49" charset="-122"/>
              </a:rPr>
              <a:t>    2017</a:t>
            </a:r>
            <a:r>
              <a:rPr lang="zh-CN" altLang="en-US" sz="3200" b="1" dirty="0" smtClean="0">
                <a:solidFill>
                  <a:srgbClr val="0000FF"/>
                </a:solidFill>
                <a:latin typeface="楷体" panose="02010609060101010101" pitchFamily="49" charset="-122"/>
                <a:ea typeface="楷体" panose="02010609060101010101" pitchFamily="49" charset="-122"/>
              </a:rPr>
              <a:t>年</a:t>
            </a:r>
            <a:r>
              <a:rPr lang="en-US" sz="3200" b="1" dirty="0" smtClean="0">
                <a:solidFill>
                  <a:srgbClr val="0000FF"/>
                </a:solidFill>
                <a:latin typeface="楷体" panose="02010609060101010101" pitchFamily="49" charset="-122"/>
                <a:ea typeface="楷体" panose="02010609060101010101" pitchFamily="49" charset="-122"/>
              </a:rPr>
              <a:t>11</a:t>
            </a:r>
            <a:r>
              <a:rPr lang="zh-CN" altLang="en-US" sz="3200" b="1" dirty="0" smtClean="0">
                <a:solidFill>
                  <a:srgbClr val="0000FF"/>
                </a:solidFill>
                <a:latin typeface="楷体" panose="02010609060101010101" pitchFamily="49" charset="-122"/>
                <a:ea typeface="楷体" panose="02010609060101010101" pitchFamily="49" charset="-122"/>
              </a:rPr>
              <a:t>月，日内瓦裁军会议取消了日本和平演讲的资格；联合国人权理事会提出</a:t>
            </a:r>
            <a:r>
              <a:rPr lang="en-US" sz="3200" b="1" dirty="0" smtClean="0">
                <a:solidFill>
                  <a:srgbClr val="0000FF"/>
                </a:solidFill>
                <a:latin typeface="楷体" panose="02010609060101010101" pitchFamily="49" charset="-122"/>
                <a:ea typeface="楷体" panose="02010609060101010101" pitchFamily="49" charset="-122"/>
              </a:rPr>
              <a:t>218</a:t>
            </a:r>
            <a:r>
              <a:rPr lang="zh-CN" altLang="en-US" sz="3200" b="1" dirty="0" smtClean="0">
                <a:solidFill>
                  <a:srgbClr val="0000FF"/>
                </a:solidFill>
                <a:latin typeface="楷体" panose="02010609060101010101" pitchFamily="49" charset="-122"/>
                <a:ea typeface="楷体" panose="02010609060101010101" pitchFamily="49" charset="-122"/>
              </a:rPr>
              <a:t>项建议，狠批日本在历史问题上的态度，要求日本“正视历史，应努力向后代讲述真实的历史”。</a:t>
            </a:r>
            <a:endParaRPr lang="zh-CN" altLang="en-US" sz="3200" b="1" dirty="0">
              <a:solidFill>
                <a:srgbClr val="0000FF"/>
              </a:solidFill>
              <a:latin typeface="楷体" panose="02010609060101010101" pitchFamily="49" charset="-122"/>
              <a:ea typeface="楷体" panose="02010609060101010101" pitchFamily="49" charset="-122"/>
            </a:endParaRPr>
          </a:p>
        </p:txBody>
      </p:sp>
      <p:sp>
        <p:nvSpPr>
          <p:cNvPr id="8" name="TextBox 7"/>
          <p:cNvSpPr txBox="1"/>
          <p:nvPr/>
        </p:nvSpPr>
        <p:spPr>
          <a:xfrm>
            <a:off x="712312" y="4019463"/>
            <a:ext cx="10856296" cy="2256155"/>
          </a:xfrm>
          <a:prstGeom prst="rect">
            <a:avLst/>
          </a:prstGeom>
          <a:solidFill>
            <a:schemeClr val="accent2">
              <a:lumMod val="60000"/>
              <a:lumOff val="40000"/>
            </a:schemeClr>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nSpc>
                <a:spcPct val="110000"/>
              </a:lnSpc>
            </a:pPr>
            <a:r>
              <a:rPr lang="zh-CN" altLang="en-US" sz="3200" b="1" dirty="0" smtClean="0">
                <a:latin typeface="楷体" panose="02010609060101010101" pitchFamily="49" charset="-122"/>
                <a:ea typeface="楷体" panose="02010609060101010101" pitchFamily="49" charset="-122"/>
              </a:rPr>
              <a:t>    用两个事实具体印证日本右翼势力妄图辱没真相和良知的行为，正义的力量对之反击，进而阐明“历史不会因时代变迁而改变，事实也不会因巧舌抵赖而消失”的论断，使文章论证更有说服力。</a:t>
            </a:r>
            <a:endParaRPr lang="zh-CN" altLang="en-US" sz="3200" b="1" dirty="0" smtClean="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6" name="组合 15"/>
          <p:cNvGrpSpPr/>
          <p:nvPr/>
        </p:nvGrpSpPr>
        <p:grpSpPr bwMode="auto">
          <a:xfrm>
            <a:off x="59267" y="-52917"/>
            <a:ext cx="2675467" cy="665959"/>
            <a:chOff x="70" y="-63"/>
            <a:chExt cx="3160" cy="788"/>
          </a:xfrm>
        </p:grpSpPr>
        <p:sp>
          <p:nvSpPr>
            <p:cNvPr id="28677"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6" name="TextBox 5"/>
          <p:cNvSpPr txBox="1"/>
          <p:nvPr/>
        </p:nvSpPr>
        <p:spPr>
          <a:xfrm>
            <a:off x="857213" y="1142984"/>
            <a:ext cx="10096571" cy="583565"/>
          </a:xfrm>
          <a:prstGeom prst="rect">
            <a:avLst/>
          </a:prstGeom>
          <a:noFill/>
        </p:spPr>
        <p:txBody>
          <a:bodyPr wrap="square" rtlCol="0">
            <a:spAutoFit/>
          </a:bodyPr>
          <a:lstStyle/>
          <a:p>
            <a:r>
              <a:rPr lang="en-US" altLang="zh-CN" sz="3200" b="1" dirty="0" smtClean="0">
                <a:latin typeface="宋体" panose="02010600030101010101" pitchFamily="2" charset="-122"/>
              </a:rPr>
              <a:t>6.</a:t>
            </a:r>
            <a:r>
              <a:rPr lang="zh-CN" altLang="en-US" sz="3200" b="1" dirty="0" smtClean="0">
                <a:latin typeface="宋体" panose="02010600030101010101" pitchFamily="2" charset="-122"/>
              </a:rPr>
              <a:t>第</a:t>
            </a:r>
            <a:r>
              <a:rPr lang="zh-CN" altLang="en-US" sz="3200" b="1" dirty="0">
                <a:latin typeface="宋体" panose="02010600030101010101" pitchFamily="2" charset="-122"/>
              </a:rPr>
              <a:t>五</a:t>
            </a:r>
            <a:r>
              <a:rPr lang="zh-CN" altLang="en-US" sz="3200" b="1" dirty="0" smtClean="0">
                <a:latin typeface="宋体" panose="02010600030101010101" pitchFamily="2" charset="-122"/>
              </a:rPr>
              <a:t>段引用</a:t>
            </a:r>
            <a:r>
              <a:rPr lang="en-US" altLang="zh-CN" sz="3200" b="1" dirty="0" smtClean="0">
                <a:latin typeface="宋体" panose="02010600030101010101" pitchFamily="2" charset="-122"/>
              </a:rPr>
              <a:t>《</a:t>
            </a:r>
            <a:r>
              <a:rPr lang="zh-CN" altLang="en-US" sz="3200" b="1" dirty="0" smtClean="0">
                <a:latin typeface="宋体" panose="02010600030101010101" pitchFamily="2" charset="-122"/>
              </a:rPr>
              <a:t>纽约时报</a:t>
            </a:r>
            <a:r>
              <a:rPr lang="en-US" altLang="zh-CN" sz="3200" b="1" dirty="0" smtClean="0">
                <a:latin typeface="宋体" panose="02010600030101010101" pitchFamily="2" charset="-122"/>
              </a:rPr>
              <a:t>》</a:t>
            </a:r>
            <a:r>
              <a:rPr lang="zh-CN" altLang="en-US" sz="3200" b="1" dirty="0" smtClean="0">
                <a:latin typeface="宋体" panose="02010600030101010101" pitchFamily="2" charset="-122"/>
              </a:rPr>
              <a:t>的报道有什么作用？</a:t>
            </a:r>
            <a:endParaRPr lang="zh-CN" altLang="en-US" sz="3200" b="1" dirty="0">
              <a:latin typeface="宋体" panose="02010600030101010101" pitchFamily="2" charset="-122"/>
            </a:endParaRPr>
          </a:p>
        </p:txBody>
      </p:sp>
      <p:sp>
        <p:nvSpPr>
          <p:cNvPr id="8" name="TextBox 7"/>
          <p:cNvSpPr txBox="1"/>
          <p:nvPr/>
        </p:nvSpPr>
        <p:spPr>
          <a:xfrm>
            <a:off x="666712" y="2095491"/>
            <a:ext cx="10668075" cy="1370965"/>
          </a:xfrm>
          <a:prstGeom prst="rect">
            <a:avLst/>
          </a:prstGeom>
          <a:solidFill>
            <a:schemeClr val="accent2">
              <a:lumMod val="60000"/>
              <a:lumOff val="40000"/>
            </a:schemeClr>
          </a:solidFill>
        </p:spPr>
        <p:txBody>
          <a:bodyPr wrap="square" rtlCol="0">
            <a:spAutoFit/>
          </a:bodyPr>
          <a:lstStyle/>
          <a:p>
            <a:pPr>
              <a:lnSpc>
                <a:spcPct val="130000"/>
              </a:lnSpc>
            </a:pPr>
            <a:r>
              <a:rPr lang="zh-CN" altLang="en-US" sz="3200" b="1" dirty="0" smtClean="0">
                <a:latin typeface="楷体" panose="02010609060101010101" pitchFamily="49" charset="-122"/>
                <a:ea typeface="楷体" panose="02010609060101010101" pitchFamily="49" charset="-122"/>
              </a:rPr>
              <a:t>    直接引用</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纽约时报</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的报道作为论据，有时间，有报道单位，表明事实清楚，材料真实，无可辩驳。</a:t>
            </a:r>
            <a:endParaRPr lang="en-US" altLang="zh-CN" sz="3200" b="1" dirty="0" smtClean="0">
              <a:latin typeface="楷体" panose="02010609060101010101" pitchFamily="49" charset="-122"/>
              <a:ea typeface="楷体" panose="02010609060101010101" pitchFamily="49" charset="-122"/>
            </a:endParaRPr>
          </a:p>
        </p:txBody>
      </p:sp>
      <p:sp>
        <p:nvSpPr>
          <p:cNvPr id="2" name="矩形 1"/>
          <p:cNvSpPr/>
          <p:nvPr/>
        </p:nvSpPr>
        <p:spPr>
          <a:xfrm>
            <a:off x="666712" y="4041763"/>
            <a:ext cx="10668075" cy="1370965"/>
          </a:xfrm>
          <a:prstGeom prst="rect">
            <a:avLst/>
          </a:prstGeom>
          <a:solidFill>
            <a:schemeClr val="accent5">
              <a:lumMod val="40000"/>
              <a:lumOff val="60000"/>
            </a:schemeClr>
          </a:solidFill>
        </p:spPr>
        <p:txBody>
          <a:bodyPr wrap="square">
            <a:spAutoFit/>
          </a:bodyPr>
          <a:lstStyle/>
          <a:p>
            <a:pPr lvl="0">
              <a:lnSpc>
                <a:spcPct val="130000"/>
              </a:lnSpc>
            </a:pPr>
            <a:r>
              <a:rPr lang="zh-CN" altLang="en-US" sz="3200" b="1" dirty="0" smtClean="0">
                <a:solidFill>
                  <a:prstClr val="black"/>
                </a:solidFill>
                <a:latin typeface="楷体" panose="02010609060101010101" pitchFamily="49" charset="-122"/>
                <a:ea typeface="楷体" panose="02010609060101010101" pitchFamily="49" charset="-122"/>
              </a:rPr>
              <a:t>    另一方面，与</a:t>
            </a:r>
            <a:r>
              <a:rPr lang="zh-CN" altLang="en-US" sz="3200" b="1" dirty="0">
                <a:solidFill>
                  <a:prstClr val="black"/>
                </a:solidFill>
                <a:latin typeface="楷体" panose="02010609060101010101" pitchFamily="49" charset="-122"/>
                <a:ea typeface="楷体" panose="02010609060101010101" pitchFamily="49" charset="-122"/>
              </a:rPr>
              <a:t>下文南京</a:t>
            </a:r>
            <a:r>
              <a:rPr lang="zh-CN" altLang="en-US" sz="3200" b="1" dirty="0" smtClean="0">
                <a:solidFill>
                  <a:prstClr val="black"/>
                </a:solidFill>
                <a:latin typeface="楷体" panose="02010609060101010101" pitchFamily="49" charset="-122"/>
                <a:ea typeface="楷体" panose="02010609060101010101" pitchFamily="49" charset="-122"/>
              </a:rPr>
              <a:t>成为国际和平城市形成</a:t>
            </a:r>
            <a:r>
              <a:rPr lang="zh-CN" altLang="en-US" sz="3200" b="1" dirty="0">
                <a:solidFill>
                  <a:prstClr val="black"/>
                </a:solidFill>
                <a:latin typeface="楷体" panose="02010609060101010101" pitchFamily="49" charset="-122"/>
                <a:ea typeface="楷体" panose="02010609060101010101" pitchFamily="49" charset="-122"/>
              </a:rPr>
              <a:t>对比，突出和平的珍贵。</a:t>
            </a:r>
            <a:endParaRPr lang="zh-CN" altLang="en-US" sz="3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horizont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1963" y="1047733"/>
            <a:ext cx="10858576" cy="583565"/>
          </a:xfrm>
          <a:prstGeom prst="rect">
            <a:avLst/>
          </a:prstGeom>
          <a:noFill/>
        </p:spPr>
        <p:txBody>
          <a:bodyPr wrap="square" rtlCol="0">
            <a:spAutoFit/>
          </a:bodyPr>
          <a:lstStyle/>
          <a:p>
            <a:r>
              <a:rPr lang="en-US" altLang="zh-CN" sz="3200" b="1" dirty="0" smtClean="0">
                <a:latin typeface="宋体" panose="02010600030101010101" pitchFamily="2" charset="-122"/>
              </a:rPr>
              <a:t>7.</a:t>
            </a:r>
            <a:r>
              <a:rPr lang="zh-CN" altLang="en-US" sz="3200" b="1" dirty="0" smtClean="0">
                <a:latin typeface="宋体" panose="02010600030101010101" pitchFamily="2" charset="-122"/>
              </a:rPr>
              <a:t>文章最后一段介绍了什么内容，这样写有什么作用？</a:t>
            </a:r>
            <a:endParaRPr lang="zh-CN" altLang="en-US" sz="3200" b="1" dirty="0" smtClean="0">
              <a:latin typeface="宋体" panose="02010600030101010101" pitchFamily="2" charset="-122"/>
            </a:endParaRPr>
          </a:p>
        </p:txBody>
      </p:sp>
      <p:sp>
        <p:nvSpPr>
          <p:cNvPr id="3" name="矩形 2"/>
          <p:cNvSpPr/>
          <p:nvPr/>
        </p:nvSpPr>
        <p:spPr>
          <a:xfrm>
            <a:off x="761963" y="2121549"/>
            <a:ext cx="10858576" cy="1370965"/>
          </a:xfrm>
          <a:prstGeom prst="rect">
            <a:avLst/>
          </a:prstGeom>
          <a:solidFill>
            <a:schemeClr val="accent2">
              <a:lumMod val="60000"/>
              <a:lumOff val="40000"/>
            </a:schemeClr>
          </a:solidFill>
        </p:spPr>
        <p:txBody>
          <a:bodyPr wrap="square">
            <a:spAutoFit/>
          </a:bodyPr>
          <a:lstStyle/>
          <a:p>
            <a:pPr indent="-457200">
              <a:lnSpc>
                <a:spcPct val="130000"/>
              </a:lnSpc>
            </a:pPr>
            <a:r>
              <a:rPr lang="zh-CN" altLang="en-US" sz="3200" b="1" dirty="0" smtClean="0">
                <a:latin typeface="楷体" panose="02010609060101010101" pitchFamily="49" charset="-122"/>
                <a:ea typeface="楷体" panose="02010609060101010101" pitchFamily="49" charset="-122"/>
              </a:rPr>
              <a:t>    介绍了南京命运的变迁，以及中国具有捍卫世界和平的坚定信念和磅礴力量。</a:t>
            </a:r>
            <a:endParaRPr lang="zh-CN" altLang="en-US" sz="3200" b="1" dirty="0" smtClean="0">
              <a:latin typeface="楷体" panose="02010609060101010101" pitchFamily="49" charset="-122"/>
              <a:ea typeface="楷体" panose="02010609060101010101" pitchFamily="49" charset="-122"/>
            </a:endParaRPr>
          </a:p>
        </p:txBody>
      </p:sp>
      <p:grpSp>
        <p:nvGrpSpPr>
          <p:cNvPr id="4" name="组合 15"/>
          <p:cNvGrpSpPr/>
          <p:nvPr/>
        </p:nvGrpSpPr>
        <p:grpSpPr bwMode="auto">
          <a:xfrm>
            <a:off x="59267" y="-52917"/>
            <a:ext cx="2675467" cy="665959"/>
            <a:chOff x="70" y="-63"/>
            <a:chExt cx="3160" cy="788"/>
          </a:xfrm>
        </p:grpSpPr>
        <p:sp>
          <p:nvSpPr>
            <p:cNvPr id="5"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6"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7" name="菱形 6"/>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8" name="矩形 7"/>
          <p:cNvSpPr/>
          <p:nvPr/>
        </p:nvSpPr>
        <p:spPr>
          <a:xfrm>
            <a:off x="761963" y="4041763"/>
            <a:ext cx="10858576" cy="1370965"/>
          </a:xfrm>
          <a:prstGeom prst="rect">
            <a:avLst/>
          </a:prstGeom>
          <a:solidFill>
            <a:schemeClr val="accent5">
              <a:lumMod val="40000"/>
              <a:lumOff val="60000"/>
            </a:schemeClr>
          </a:solidFill>
        </p:spPr>
        <p:txBody>
          <a:bodyPr wrap="square">
            <a:spAutoFit/>
          </a:bodyPr>
          <a:lstStyle/>
          <a:p>
            <a:pPr>
              <a:lnSpc>
                <a:spcPct val="130000"/>
              </a:lnSpc>
            </a:pPr>
            <a:r>
              <a:rPr lang="zh-CN" altLang="en-US" sz="3200" b="1" dirty="0" smtClean="0">
                <a:latin typeface="楷体" panose="02010609060101010101" pitchFamily="49" charset="-122"/>
                <a:ea typeface="楷体" panose="02010609060101010101" pitchFamily="49" charset="-122"/>
              </a:rPr>
              <a:t>    作用：突出国家公祭的意义以及维护世界和平的坚定信念，深化中心</a:t>
            </a:r>
            <a:r>
              <a:rPr lang="zh-CN" altLang="en-US" sz="3200" b="1" dirty="0">
                <a:latin typeface="楷体" panose="02010609060101010101" pitchFamily="49" charset="-122"/>
                <a:ea typeface="楷体" panose="02010609060101010101" pitchFamily="49" charset="-122"/>
              </a:rPr>
              <a:t>和</a:t>
            </a:r>
            <a:r>
              <a:rPr lang="zh-CN" altLang="en-US" sz="3200" b="1" dirty="0" smtClean="0">
                <a:latin typeface="楷体" panose="02010609060101010101" pitchFamily="49" charset="-122"/>
                <a:ea typeface="楷体" panose="02010609060101010101" pitchFamily="49" charset="-122"/>
              </a:rPr>
              <a:t>主题，也使文章的结构更加完整。</a:t>
            </a:r>
            <a:endParaRPr lang="zh-CN" altLang="en-US" sz="3200"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8"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bwMode="auto">
          <a:xfrm>
            <a:off x="733423" y="1412776"/>
            <a:ext cx="10485967" cy="5048285"/>
            <a:chOff x="450850" y="660800"/>
            <a:chExt cx="7865566" cy="3567134"/>
          </a:xfrm>
        </p:grpSpPr>
        <p:pic>
          <p:nvPicPr>
            <p:cNvPr id="3" name="一个圆顶角并剪去另一个顶角的矩形 1"/>
            <p:cNvPicPr>
              <a:picLocks noChangeArrowheads="1"/>
            </p:cNvPicPr>
            <p:nvPr/>
          </p:nvPicPr>
          <p:blipFill>
            <a:blip r:embed="rId1"/>
            <a:srcRect/>
            <a:stretch>
              <a:fillRect/>
            </a:stretch>
          </p:blipFill>
          <p:spPr bwMode="auto">
            <a:xfrm>
              <a:off x="-182651" y="698900"/>
              <a:ext cx="8776917" cy="4165625"/>
            </a:xfrm>
            <a:prstGeom prst="rect">
              <a:avLst/>
            </a:prstGeom>
            <a:noFill/>
            <a:ln w="9525">
              <a:noFill/>
              <a:miter lim="800000"/>
              <a:headEnd/>
              <a:tailEnd/>
            </a:ln>
          </p:spPr>
        </p:pic>
        <p:sp>
          <p:nvSpPr>
            <p:cNvPr id="4" name="矩形 3"/>
            <p:cNvSpPr/>
            <p:nvPr/>
          </p:nvSpPr>
          <p:spPr>
            <a:xfrm>
              <a:off x="561990" y="660800"/>
              <a:ext cx="2518124" cy="644529"/>
            </a:xfrm>
            <a:prstGeom prst="rect">
              <a:avLst/>
            </a:prstGeom>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zh-CN" altLang="en-US" sz="2400"/>
            </a:p>
          </p:txBody>
        </p:sp>
      </p:grpSp>
      <p:grpSp>
        <p:nvGrpSpPr>
          <p:cNvPr id="5" name="组 1"/>
          <p:cNvGrpSpPr/>
          <p:nvPr/>
        </p:nvGrpSpPr>
        <p:grpSpPr bwMode="auto">
          <a:xfrm>
            <a:off x="914764" y="1479585"/>
            <a:ext cx="3357033" cy="802217"/>
            <a:chOff x="7647436" y="3815009"/>
            <a:chExt cx="2515853" cy="601051"/>
          </a:xfrm>
        </p:grpSpPr>
        <p:sp>
          <p:nvSpPr>
            <p:cNvPr id="6" name="文本框 30"/>
            <p:cNvSpPr txBox="1">
              <a:spLocks noChangeArrowheads="1"/>
            </p:cNvSpPr>
            <p:nvPr/>
          </p:nvSpPr>
          <p:spPr bwMode="auto">
            <a:xfrm>
              <a:off x="8613224" y="3885582"/>
              <a:ext cx="1550065" cy="437229"/>
            </a:xfrm>
            <a:prstGeom prst="rect">
              <a:avLst/>
            </a:prstGeom>
            <a:noFill/>
            <a:ln w="9525">
              <a:noFill/>
              <a:miter lim="800000"/>
            </a:ln>
          </p:spPr>
          <p:txBody>
            <a:bodyPr>
              <a:spAutoFit/>
            </a:bodyPr>
            <a:lstStyle/>
            <a:p>
              <a:r>
                <a:rPr lang="zh-CN" altLang="en-US" sz="3200" b="1" dirty="0">
                  <a:solidFill>
                    <a:srgbClr val="0000FF"/>
                  </a:solidFill>
                  <a:latin typeface="黑体" panose="02010609060101010101" pitchFamily="49" charset="-122"/>
                  <a:ea typeface="黑体" panose="02010609060101010101" pitchFamily="49" charset="-122"/>
                </a:rPr>
                <a:t>方法指导</a:t>
              </a:r>
              <a:endParaRPr lang="zh-CN" altLang="en-US" sz="3200" b="1" dirty="0">
                <a:solidFill>
                  <a:srgbClr val="0000FF"/>
                </a:solidFill>
                <a:latin typeface="黑体" panose="02010609060101010101" pitchFamily="49" charset="-122"/>
                <a:ea typeface="黑体" panose="02010609060101010101" pitchFamily="49" charset="-122"/>
              </a:endParaRPr>
            </a:p>
          </p:txBody>
        </p:sp>
        <p:pic>
          <p:nvPicPr>
            <p:cNvPr id="7" name="图片 9" descr="book.gif"/>
            <p:cNvPicPr>
              <a:picLocks noChangeAspect="1" noChangeArrowheads="1"/>
            </p:cNvPicPr>
            <p:nvPr/>
          </p:nvPicPr>
          <p:blipFill>
            <a:blip r:embed="rId2"/>
            <a:srcRect/>
            <a:stretch>
              <a:fillRect/>
            </a:stretch>
          </p:blipFill>
          <p:spPr bwMode="auto">
            <a:xfrm>
              <a:off x="7647436" y="3815009"/>
              <a:ext cx="977957" cy="601051"/>
            </a:xfrm>
            <a:prstGeom prst="rect">
              <a:avLst/>
            </a:prstGeom>
            <a:noFill/>
            <a:ln w="9525">
              <a:noFill/>
              <a:miter lim="800000"/>
              <a:headEnd/>
              <a:tailEnd/>
            </a:ln>
          </p:spPr>
        </p:pic>
      </p:grpSp>
      <p:grpSp>
        <p:nvGrpSpPr>
          <p:cNvPr id="8" name="组合 7"/>
          <p:cNvGrpSpPr/>
          <p:nvPr/>
        </p:nvGrpSpPr>
        <p:grpSpPr bwMode="auto">
          <a:xfrm>
            <a:off x="38100" y="-4233"/>
            <a:ext cx="2675467" cy="665885"/>
            <a:chOff x="70" y="-63"/>
            <a:chExt cx="3160" cy="786"/>
          </a:xfrm>
        </p:grpSpPr>
        <p:sp>
          <p:nvSpPr>
            <p:cNvPr id="9"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2" name="TextBox 11"/>
          <p:cNvSpPr txBox="1"/>
          <p:nvPr/>
        </p:nvSpPr>
        <p:spPr>
          <a:xfrm>
            <a:off x="1115945" y="2259573"/>
            <a:ext cx="2291756" cy="583565"/>
          </a:xfrm>
          <a:prstGeom prst="rect">
            <a:avLst/>
          </a:prstGeom>
          <a:noFill/>
        </p:spPr>
        <p:txBody>
          <a:bodyPr wrap="square" rtlCol="0">
            <a:spAutoFit/>
          </a:bodyPr>
          <a:lstStyle/>
          <a:p>
            <a:r>
              <a:rPr lang="en-US" altLang="zh-CN" sz="3200" b="1" dirty="0" smtClean="0">
                <a:latin typeface="宋体" panose="02010600030101010101" pitchFamily="2" charset="-122"/>
              </a:rPr>
              <a:t>1</a:t>
            </a:r>
            <a:r>
              <a:rPr lang="en-US" altLang="zh-CN" sz="3200" b="1" dirty="0">
                <a:latin typeface="宋体" panose="02010600030101010101" pitchFamily="2" charset="-122"/>
              </a:rPr>
              <a:t>.</a:t>
            </a:r>
            <a:r>
              <a:rPr lang="zh-CN" altLang="en-US" sz="3200" b="1" dirty="0" smtClean="0">
                <a:latin typeface="宋体" panose="02010600030101010101" pitchFamily="2" charset="-122"/>
              </a:rPr>
              <a:t>考查形式</a:t>
            </a:r>
            <a:endParaRPr lang="zh-CN" altLang="en-US" sz="3200" b="1" dirty="0" smtClean="0">
              <a:latin typeface="宋体" panose="02010600030101010101" pitchFamily="2" charset="-122"/>
            </a:endParaRPr>
          </a:p>
        </p:txBody>
      </p:sp>
      <p:sp>
        <p:nvSpPr>
          <p:cNvPr id="13" name="矩形 12"/>
          <p:cNvSpPr/>
          <p:nvPr/>
        </p:nvSpPr>
        <p:spPr>
          <a:xfrm>
            <a:off x="1115945" y="2831077"/>
            <a:ext cx="5143536" cy="583565"/>
          </a:xfrm>
          <a:prstGeom prst="rect">
            <a:avLst/>
          </a:prstGeom>
        </p:spPr>
        <p:txBody>
          <a:bodyPr wrap="square">
            <a:spAutoFit/>
          </a:bodyPr>
          <a:lstStyle/>
          <a:p>
            <a:r>
              <a:rPr lang="zh-CN" altLang="en-US" sz="3200" b="1" dirty="0" smtClean="0">
                <a:latin typeface="楷体" panose="02010609060101010101" pitchFamily="49" charset="-122"/>
                <a:ea typeface="楷体" panose="02010609060101010101" pitchFamily="49" charset="-122"/>
              </a:rPr>
              <a:t>文章结尾一段有什么作用？</a:t>
            </a:r>
            <a:endParaRPr lang="zh-CN" altLang="en-US" sz="3200" b="1" dirty="0" smtClean="0">
              <a:latin typeface="楷体" panose="02010609060101010101" pitchFamily="49" charset="-122"/>
              <a:ea typeface="楷体" panose="02010609060101010101" pitchFamily="49" charset="-122"/>
            </a:endParaRPr>
          </a:p>
        </p:txBody>
      </p:sp>
      <p:sp>
        <p:nvSpPr>
          <p:cNvPr id="14" name="矩形 13"/>
          <p:cNvSpPr/>
          <p:nvPr/>
        </p:nvSpPr>
        <p:spPr>
          <a:xfrm>
            <a:off x="1115945" y="3337920"/>
            <a:ext cx="9876599" cy="3044190"/>
          </a:xfrm>
          <a:prstGeom prst="rect">
            <a:avLst/>
          </a:prstGeom>
        </p:spPr>
        <p:txBody>
          <a:bodyPr wrap="square">
            <a:spAutoFit/>
          </a:bodyPr>
          <a:lstStyle/>
          <a:p>
            <a:pPr>
              <a:lnSpc>
                <a:spcPct val="120000"/>
              </a:lnSpc>
            </a:pPr>
            <a:r>
              <a:rPr lang="en-US" altLang="zh-CN" sz="3200" b="1" dirty="0" smtClean="0">
                <a:latin typeface="宋体" panose="02010600030101010101" pitchFamily="2" charset="-122"/>
              </a:rPr>
              <a:t>2</a:t>
            </a:r>
            <a:r>
              <a:rPr lang="en-US" altLang="zh-CN" sz="3200" b="1" dirty="0">
                <a:latin typeface="宋体" panose="02010600030101010101" pitchFamily="2" charset="-122"/>
              </a:rPr>
              <a:t>.</a:t>
            </a:r>
            <a:r>
              <a:rPr lang="zh-CN" altLang="en-US" sz="3200" b="1" dirty="0" smtClean="0">
                <a:latin typeface="宋体" panose="02010600030101010101" pitchFamily="2" charset="-122"/>
              </a:rPr>
              <a:t>答题技巧</a:t>
            </a:r>
            <a:endParaRPr lang="zh-CN" altLang="en-US" sz="3200" b="1" dirty="0" smtClean="0">
              <a:latin typeface="宋体" panose="02010600030101010101" pitchFamily="2" charset="-122"/>
            </a:endParaRPr>
          </a:p>
          <a:p>
            <a:pPr>
              <a:lnSpc>
                <a:spcPct val="120000"/>
              </a:lnSpc>
            </a:pPr>
            <a:r>
              <a:rPr lang="zh-CN" altLang="en-US" sz="3200" b="1" dirty="0" smtClean="0">
                <a:latin typeface="楷体" panose="02010609060101010101" pitchFamily="49" charset="-122"/>
                <a:ea typeface="楷体" panose="02010609060101010101" pitchFamily="49" charset="-122"/>
              </a:rPr>
              <a:t>一般用以下格式答题：</a:t>
            </a:r>
            <a:endParaRPr lang="en-US" altLang="zh-CN" sz="3200" b="1" dirty="0" smtClean="0">
              <a:latin typeface="楷体" panose="02010609060101010101" pitchFamily="49" charset="-122"/>
              <a:ea typeface="楷体" panose="02010609060101010101" pitchFamily="49" charset="-122"/>
            </a:endParaRPr>
          </a:p>
          <a:p>
            <a:pPr>
              <a:lnSpc>
                <a:spcPct val="120000"/>
              </a:lnSpc>
            </a:pPr>
            <a:r>
              <a:rPr lang="zh-CN" altLang="en-US" sz="3200" b="1" dirty="0" smtClean="0">
                <a:latin typeface="楷体" panose="02010609060101010101" pitchFamily="49" charset="-122"/>
                <a:ea typeface="楷体" panose="02010609060101010101" pitchFamily="49" charset="-122"/>
              </a:rPr>
              <a:t>①总结全文，得出</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的中心论点。</a:t>
            </a:r>
            <a:endParaRPr lang="en-US" altLang="zh-CN" sz="3200" b="1" dirty="0" smtClean="0">
              <a:latin typeface="楷体" panose="02010609060101010101" pitchFamily="49" charset="-122"/>
              <a:ea typeface="楷体" panose="02010609060101010101" pitchFamily="49" charset="-122"/>
            </a:endParaRPr>
          </a:p>
          <a:p>
            <a:pPr>
              <a:lnSpc>
                <a:spcPct val="120000"/>
              </a:lnSpc>
            </a:pPr>
            <a:r>
              <a:rPr lang="zh-CN" altLang="en-US" sz="3200" b="1" dirty="0" smtClean="0">
                <a:latin typeface="楷体" panose="02010609060101010101" pitchFamily="49" charset="-122"/>
                <a:ea typeface="楷体" panose="02010609060101010101" pitchFamily="49" charset="-122"/>
              </a:rPr>
              <a:t>②总结全文，深化文章中心论点，提出</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的结论</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发出</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号召</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提出</a:t>
            </a:r>
            <a:r>
              <a:rPr lang="en-US" altLang="zh-CN" sz="3200" b="1" dirty="0" smtClean="0">
                <a:latin typeface="楷体" panose="02010609060101010101" pitchFamily="49" charset="-122"/>
                <a:ea typeface="楷体" panose="02010609060101010101" pitchFamily="49" charset="-122"/>
              </a:rPr>
              <a:t>……</a:t>
            </a:r>
            <a:r>
              <a:rPr lang="zh-CN" altLang="en-US" sz="3200" b="1" dirty="0" smtClean="0">
                <a:latin typeface="楷体" panose="02010609060101010101" pitchFamily="49" charset="-122"/>
                <a:ea typeface="楷体" panose="02010609060101010101" pitchFamily="49" charset="-122"/>
              </a:rPr>
              <a:t>希望。</a:t>
            </a:r>
            <a:endParaRPr lang="zh-CN" altLang="en-US" sz="3200" b="1" dirty="0">
              <a:latin typeface="楷体" panose="02010609060101010101" pitchFamily="49" charset="-122"/>
              <a:ea typeface="楷体" panose="02010609060101010101" pitchFamily="49" charset="-122"/>
            </a:endParaRPr>
          </a:p>
        </p:txBody>
      </p:sp>
      <p:sp>
        <p:nvSpPr>
          <p:cNvPr id="15" name="矩形 14"/>
          <p:cNvSpPr/>
          <p:nvPr/>
        </p:nvSpPr>
        <p:spPr>
          <a:xfrm>
            <a:off x="4227592" y="836712"/>
            <a:ext cx="3736816" cy="666115"/>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zh-CN" altLang="en-US" sz="3735" dirty="0" smtClean="0">
                <a:latin typeface="黑体" panose="02010609060101010101" pitchFamily="49" charset="-122"/>
                <a:ea typeface="黑体" panose="02010609060101010101" pitchFamily="49" charset="-122"/>
              </a:rPr>
              <a:t>分析结尾的作用</a:t>
            </a:r>
            <a:endParaRPr lang="zh-CN" altLang="en-US" sz="3735"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17" dur="500"/>
                                        <p:tgtEl>
                                          <p:spTgt spid="1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22" dur="500"/>
                                        <p:tgtEl>
                                          <p:spTgt spid="1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27"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3" name="组合 7"/>
          <p:cNvGrpSpPr/>
          <p:nvPr/>
        </p:nvGrpSpPr>
        <p:grpSpPr bwMode="auto">
          <a:xfrm>
            <a:off x="38100" y="-4233"/>
            <a:ext cx="2675467" cy="665885"/>
            <a:chOff x="70" y="-63"/>
            <a:chExt cx="3160" cy="786"/>
          </a:xfrm>
        </p:grpSpPr>
        <p:sp>
          <p:nvSpPr>
            <p:cNvPr id="35844"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solidFill>
                    <a:prstClr val="black"/>
                  </a:solidFill>
                  <a:latin typeface="黑体" panose="02010609060101010101" pitchFamily="49" charset="-122"/>
                  <a:ea typeface="黑体" panose="02010609060101010101" pitchFamily="49" charset="-122"/>
                </a:rPr>
                <a:t>合作探究</a:t>
              </a:r>
              <a:endParaRPr kumimoji="1" lang="zh-CN" altLang="en-US" sz="3735">
                <a:solidFill>
                  <a:prstClr val="black"/>
                </a:solidFill>
                <a:latin typeface="黑体" panose="02010609060101010101" pitchFamily="49" charset="-122"/>
                <a:ea typeface="黑体" panose="02010609060101010101" pitchFamily="49" charset="-122"/>
              </a:endParaRPr>
            </a:p>
          </p:txBody>
        </p:sp>
        <p:cxnSp>
          <p:nvCxnSpPr>
            <p:cNvPr id="9"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0" name="菱形 9"/>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solidFill>
                  <a:prstClr val="white"/>
                </a:solidFill>
              </a:endParaRPr>
            </a:p>
          </p:txBody>
        </p:sp>
      </p:grpSp>
      <p:sp>
        <p:nvSpPr>
          <p:cNvPr id="8" name="TextBox 7"/>
          <p:cNvSpPr txBox="1"/>
          <p:nvPr/>
        </p:nvSpPr>
        <p:spPr>
          <a:xfrm>
            <a:off x="335361" y="1508787"/>
            <a:ext cx="11521279" cy="4810760"/>
          </a:xfrm>
          <a:prstGeom prst="rect">
            <a:avLst/>
          </a:prstGeom>
          <a:noFill/>
        </p:spPr>
        <p:txBody>
          <a:bodyPr wrap="square" rtlCol="0">
            <a:spAutoFit/>
          </a:bodyPr>
          <a:lstStyle/>
          <a:p>
            <a:r>
              <a:rPr lang="zh-CN" altLang="en-US" sz="3065" b="1" dirty="0" smtClean="0">
                <a:solidFill>
                  <a:prstClr val="black"/>
                </a:solidFill>
                <a:latin typeface="楷体" panose="02010609060101010101" pitchFamily="49" charset="-122"/>
                <a:ea typeface="楷体" panose="02010609060101010101" pitchFamily="49" charset="-122"/>
              </a:rPr>
              <a:t>   </a:t>
            </a:r>
            <a:r>
              <a:rPr lang="zh-CN" altLang="en-US" sz="3065" b="1" dirty="0" smtClean="0">
                <a:solidFill>
                  <a:srgbClr val="0000FF"/>
                </a:solidFill>
                <a:latin typeface="楷体" panose="02010609060101010101" pitchFamily="49" charset="-122"/>
                <a:ea typeface="楷体" panose="02010609060101010101" pitchFamily="49" charset="-122"/>
              </a:rPr>
              <a:t> 这篇文章</a:t>
            </a:r>
            <a:r>
              <a:rPr lang="zh-CN" altLang="en-US" sz="3065" b="1" dirty="0" smtClean="0">
                <a:solidFill>
                  <a:srgbClr val="FF0000"/>
                </a:solidFill>
                <a:latin typeface="楷体" panose="02010609060101010101" pitchFamily="49" charset="-122"/>
                <a:ea typeface="楷体" panose="02010609060101010101" pitchFamily="49" charset="-122"/>
              </a:rPr>
              <a:t>开篇</a:t>
            </a:r>
            <a:r>
              <a:rPr lang="zh-CN" altLang="en-US" sz="3065" b="1" dirty="0" smtClean="0">
                <a:solidFill>
                  <a:srgbClr val="0000FF"/>
                </a:solidFill>
                <a:latin typeface="楷体" panose="02010609060101010101" pitchFamily="49" charset="-122"/>
                <a:ea typeface="楷体" panose="02010609060101010101" pitchFamily="49" charset="-122"/>
              </a:rPr>
              <a:t>用概括性的语言简述第四次南京大屠杀国家公祭日的基本情况，同时提出观点，即“中国人民永远牢记南京大屠杀历史，与全世界爱好和平与正义的人们共同维护和平”。</a:t>
            </a:r>
            <a:endParaRPr lang="en-US" altLang="zh-CN" sz="3065" b="1" dirty="0" smtClean="0">
              <a:solidFill>
                <a:srgbClr val="0000FF"/>
              </a:solidFill>
              <a:latin typeface="楷体" panose="02010609060101010101" pitchFamily="49" charset="-122"/>
              <a:ea typeface="楷体" panose="02010609060101010101" pitchFamily="49" charset="-122"/>
            </a:endParaRPr>
          </a:p>
          <a:p>
            <a:r>
              <a:rPr lang="zh-CN" altLang="en-US" sz="3065" b="1" dirty="0" smtClean="0">
                <a:solidFill>
                  <a:prstClr val="black"/>
                </a:solidFill>
                <a:latin typeface="楷体" panose="02010609060101010101" pitchFamily="49" charset="-122"/>
                <a:ea typeface="楷体" panose="02010609060101010101" pitchFamily="49" charset="-122"/>
              </a:rPr>
              <a:t>    </a:t>
            </a:r>
            <a:r>
              <a:rPr lang="zh-CN" altLang="en-US" sz="3065" b="1" dirty="0" smtClean="0">
                <a:solidFill>
                  <a:srgbClr val="FF0000"/>
                </a:solidFill>
                <a:latin typeface="楷体" panose="02010609060101010101" pitchFamily="49" charset="-122"/>
                <a:ea typeface="楷体" panose="02010609060101010101" pitchFamily="49" charset="-122"/>
              </a:rPr>
              <a:t>然后从正反两方面展开论述，</a:t>
            </a:r>
            <a:r>
              <a:rPr lang="zh-CN" altLang="en-US" sz="3065" b="1" dirty="0" smtClean="0">
                <a:solidFill>
                  <a:srgbClr val="0000FF"/>
                </a:solidFill>
                <a:latin typeface="楷体" panose="02010609060101010101" pitchFamily="49" charset="-122"/>
                <a:ea typeface="楷体" panose="02010609060101010101" pitchFamily="49" charset="-122"/>
              </a:rPr>
              <a:t>正面以美国、加拿大等全世界正义之士对死难者的纪念为例，反面以日本右翼势力丑态百出的表演为例，说明正义必将战胜邪恶，历史事实不会因巧舌抵赖而消失。</a:t>
            </a:r>
            <a:endParaRPr lang="en-US" altLang="zh-CN" sz="3065" b="1" dirty="0" smtClean="0">
              <a:solidFill>
                <a:srgbClr val="0000FF"/>
              </a:solidFill>
              <a:latin typeface="楷体" panose="02010609060101010101" pitchFamily="49" charset="-122"/>
              <a:ea typeface="楷体" panose="02010609060101010101" pitchFamily="49" charset="-122"/>
            </a:endParaRPr>
          </a:p>
          <a:p>
            <a:r>
              <a:rPr lang="zh-CN" altLang="en-US" sz="3065" b="1" dirty="0" smtClean="0">
                <a:solidFill>
                  <a:prstClr val="black"/>
                </a:solidFill>
                <a:latin typeface="楷体" panose="02010609060101010101" pitchFamily="49" charset="-122"/>
                <a:ea typeface="楷体" panose="02010609060101010101" pitchFamily="49" charset="-122"/>
              </a:rPr>
              <a:t>    </a:t>
            </a:r>
            <a:r>
              <a:rPr lang="zh-CN" altLang="en-US" sz="3065" b="1" dirty="0" smtClean="0">
                <a:solidFill>
                  <a:srgbClr val="FF0000"/>
                </a:solidFill>
                <a:latin typeface="楷体" panose="02010609060101010101" pitchFamily="49" charset="-122"/>
                <a:ea typeface="楷体" panose="02010609060101010101" pitchFamily="49" charset="-122"/>
              </a:rPr>
              <a:t>最后以南京命运的变迁收束，</a:t>
            </a:r>
            <a:r>
              <a:rPr lang="zh-CN" altLang="en-US" sz="3065" b="1" dirty="0" smtClean="0">
                <a:solidFill>
                  <a:srgbClr val="0000FF"/>
                </a:solidFill>
                <a:latin typeface="楷体" panose="02010609060101010101" pitchFamily="49" charset="-122"/>
                <a:ea typeface="楷体" panose="02010609060101010101" pitchFamily="49" charset="-122"/>
              </a:rPr>
              <a:t>表明中国铭记历史、缅怀先烈、珍爱和平、开创未来的信念和力量。全文思想深刻，针对性强，有“警钟”和“宣言”的双重作用。</a:t>
            </a:r>
            <a:endParaRPr lang="zh-CN" altLang="en-US" sz="3065" b="1" dirty="0">
              <a:solidFill>
                <a:srgbClr val="0000FF"/>
              </a:solidFill>
              <a:latin typeface="楷体" panose="02010609060101010101" pitchFamily="49" charset="-122"/>
              <a:ea typeface="楷体" panose="02010609060101010101" pitchFamily="49" charset="-122"/>
            </a:endParaRPr>
          </a:p>
        </p:txBody>
      </p:sp>
      <p:sp>
        <p:nvSpPr>
          <p:cNvPr id="7" name="矩形 6"/>
          <p:cNvSpPr/>
          <p:nvPr/>
        </p:nvSpPr>
        <p:spPr>
          <a:xfrm>
            <a:off x="623392" y="857232"/>
            <a:ext cx="7124065" cy="583565"/>
          </a:xfrm>
          <a:prstGeom prst="rect">
            <a:avLst/>
          </a:prstGeom>
        </p:spPr>
        <p:txBody>
          <a:bodyPr wrap="none">
            <a:spAutoFit/>
          </a:bodyPr>
          <a:lstStyle/>
          <a:p>
            <a:r>
              <a:rPr lang="zh-CN" altLang="en-US" sz="3200" b="1" dirty="0" smtClean="0">
                <a:solidFill>
                  <a:prstClr val="black"/>
                </a:solidFill>
                <a:latin typeface="宋体" panose="02010600030101010101" pitchFamily="2" charset="-122"/>
              </a:rPr>
              <a:t>试简要分析这篇新闻评论的论证思路。</a:t>
            </a:r>
            <a:endParaRPr lang="zh-CN" altLang="en-US" sz="3200" b="1" dirty="0" smtClean="0">
              <a:solidFill>
                <a:prstClr val="black"/>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bwMode="auto">
          <a:xfrm>
            <a:off x="46069" y="1316765"/>
            <a:ext cx="11700933" cy="6048672"/>
            <a:chOff x="-182651" y="660800"/>
            <a:chExt cx="8776917" cy="4274010"/>
          </a:xfrm>
        </p:grpSpPr>
        <p:pic>
          <p:nvPicPr>
            <p:cNvPr id="3" name="一个圆顶角并剪去另一个顶角的矩形 1"/>
            <p:cNvPicPr>
              <a:picLocks noChangeArrowheads="1"/>
            </p:cNvPicPr>
            <p:nvPr/>
          </p:nvPicPr>
          <p:blipFill>
            <a:blip r:embed="rId1"/>
            <a:srcRect/>
            <a:stretch>
              <a:fillRect/>
            </a:stretch>
          </p:blipFill>
          <p:spPr bwMode="auto">
            <a:xfrm>
              <a:off x="-182651" y="769185"/>
              <a:ext cx="8776917" cy="4165625"/>
            </a:xfrm>
            <a:prstGeom prst="rect">
              <a:avLst/>
            </a:prstGeom>
            <a:noFill/>
            <a:ln w="9525">
              <a:noFill/>
              <a:miter lim="800000"/>
              <a:headEnd/>
              <a:tailEnd/>
            </a:ln>
          </p:spPr>
        </p:pic>
        <p:sp>
          <p:nvSpPr>
            <p:cNvPr id="4" name="矩形 3"/>
            <p:cNvSpPr/>
            <p:nvPr/>
          </p:nvSpPr>
          <p:spPr>
            <a:xfrm>
              <a:off x="561990" y="660800"/>
              <a:ext cx="2518124" cy="644529"/>
            </a:xfrm>
            <a:prstGeom prst="rect">
              <a:avLst/>
            </a:prstGeom>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zh-CN" altLang="en-US" sz="2400">
                <a:solidFill>
                  <a:prstClr val="black"/>
                </a:solidFill>
              </a:endParaRPr>
            </a:p>
          </p:txBody>
        </p:sp>
      </p:grpSp>
      <p:grpSp>
        <p:nvGrpSpPr>
          <p:cNvPr id="5" name="组 1"/>
          <p:cNvGrpSpPr/>
          <p:nvPr/>
        </p:nvGrpSpPr>
        <p:grpSpPr bwMode="auto">
          <a:xfrm>
            <a:off x="1106785" y="1340593"/>
            <a:ext cx="3357033" cy="802217"/>
            <a:chOff x="7647436" y="3815009"/>
            <a:chExt cx="2515853" cy="601051"/>
          </a:xfrm>
        </p:grpSpPr>
        <p:sp>
          <p:nvSpPr>
            <p:cNvPr id="6" name="文本框 30"/>
            <p:cNvSpPr txBox="1">
              <a:spLocks noChangeArrowheads="1"/>
            </p:cNvSpPr>
            <p:nvPr/>
          </p:nvSpPr>
          <p:spPr bwMode="auto">
            <a:xfrm>
              <a:off x="8613224" y="3885582"/>
              <a:ext cx="1550065" cy="437229"/>
            </a:xfrm>
            <a:prstGeom prst="rect">
              <a:avLst/>
            </a:prstGeom>
            <a:noFill/>
            <a:ln w="9525">
              <a:noFill/>
              <a:miter lim="800000"/>
            </a:ln>
          </p:spPr>
          <p:txBody>
            <a:bodyPr>
              <a:spAutoFit/>
            </a:bodyPr>
            <a:lstStyle/>
            <a:p>
              <a:r>
                <a:rPr lang="zh-CN" altLang="en-US" sz="3200" b="1" dirty="0">
                  <a:solidFill>
                    <a:srgbClr val="0000FF"/>
                  </a:solidFill>
                  <a:latin typeface="黑体" panose="02010609060101010101" pitchFamily="49" charset="-122"/>
                  <a:ea typeface="黑体" panose="02010609060101010101" pitchFamily="49" charset="-122"/>
                </a:rPr>
                <a:t>方法指导</a:t>
              </a:r>
              <a:endParaRPr lang="zh-CN" altLang="en-US" sz="3200" b="1" dirty="0">
                <a:solidFill>
                  <a:srgbClr val="0000FF"/>
                </a:solidFill>
                <a:latin typeface="黑体" panose="02010609060101010101" pitchFamily="49" charset="-122"/>
                <a:ea typeface="黑体" panose="02010609060101010101" pitchFamily="49" charset="-122"/>
              </a:endParaRPr>
            </a:p>
          </p:txBody>
        </p:sp>
        <p:pic>
          <p:nvPicPr>
            <p:cNvPr id="7" name="图片 9" descr="book.gif"/>
            <p:cNvPicPr>
              <a:picLocks noChangeAspect="1" noChangeArrowheads="1"/>
            </p:cNvPicPr>
            <p:nvPr/>
          </p:nvPicPr>
          <p:blipFill>
            <a:blip r:embed="rId2"/>
            <a:srcRect/>
            <a:stretch>
              <a:fillRect/>
            </a:stretch>
          </p:blipFill>
          <p:spPr bwMode="auto">
            <a:xfrm>
              <a:off x="7647436" y="3815009"/>
              <a:ext cx="977957" cy="601051"/>
            </a:xfrm>
            <a:prstGeom prst="rect">
              <a:avLst/>
            </a:prstGeom>
            <a:noFill/>
            <a:ln w="9525">
              <a:noFill/>
              <a:miter lim="800000"/>
              <a:headEnd/>
              <a:tailEnd/>
            </a:ln>
          </p:spPr>
        </p:pic>
      </p:grpSp>
      <p:grpSp>
        <p:nvGrpSpPr>
          <p:cNvPr id="8" name="组合 7"/>
          <p:cNvGrpSpPr/>
          <p:nvPr/>
        </p:nvGrpSpPr>
        <p:grpSpPr bwMode="auto">
          <a:xfrm>
            <a:off x="38100" y="-4233"/>
            <a:ext cx="2675467" cy="665885"/>
            <a:chOff x="70" y="-63"/>
            <a:chExt cx="3160" cy="786"/>
          </a:xfrm>
        </p:grpSpPr>
        <p:sp>
          <p:nvSpPr>
            <p:cNvPr id="9"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solidFill>
                    <a:prstClr val="black"/>
                  </a:solidFill>
                  <a:latin typeface="黑体" panose="02010609060101010101" pitchFamily="49" charset="-122"/>
                  <a:ea typeface="黑体" panose="02010609060101010101" pitchFamily="49" charset="-122"/>
                </a:rPr>
                <a:t>合作探究</a:t>
              </a:r>
              <a:endParaRPr kumimoji="1" lang="zh-CN" altLang="en-US" sz="3735">
                <a:solidFill>
                  <a:prstClr val="black"/>
                </a:solidFill>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solidFill>
                  <a:prstClr val="white"/>
                </a:solidFill>
              </a:endParaRPr>
            </a:p>
          </p:txBody>
        </p:sp>
      </p:grpSp>
      <p:sp>
        <p:nvSpPr>
          <p:cNvPr id="12" name="TextBox 11"/>
          <p:cNvSpPr txBox="1"/>
          <p:nvPr/>
        </p:nvSpPr>
        <p:spPr>
          <a:xfrm>
            <a:off x="1155295" y="2226072"/>
            <a:ext cx="2274357" cy="501650"/>
          </a:xfrm>
          <a:prstGeom prst="rect">
            <a:avLst/>
          </a:prstGeom>
          <a:noFill/>
        </p:spPr>
        <p:txBody>
          <a:bodyPr wrap="square" rtlCol="0">
            <a:spAutoFit/>
          </a:bodyPr>
          <a:lstStyle/>
          <a:p>
            <a:r>
              <a:rPr lang="en-US" altLang="zh-CN" sz="2665" b="1" dirty="0" smtClean="0">
                <a:solidFill>
                  <a:prstClr val="black"/>
                </a:solidFill>
                <a:latin typeface="宋体" panose="02010600030101010101" pitchFamily="2" charset="-122"/>
              </a:rPr>
              <a:t>1</a:t>
            </a:r>
            <a:r>
              <a:rPr lang="en-US" altLang="zh-CN" sz="2665" b="1" dirty="0">
                <a:solidFill>
                  <a:prstClr val="black"/>
                </a:solidFill>
                <a:latin typeface="宋体" panose="02010600030101010101" pitchFamily="2" charset="-122"/>
              </a:rPr>
              <a:t>.</a:t>
            </a:r>
            <a:r>
              <a:rPr lang="zh-CN" altLang="en-US" sz="2665" b="1" dirty="0" smtClean="0">
                <a:solidFill>
                  <a:prstClr val="black"/>
                </a:solidFill>
                <a:latin typeface="宋体" panose="02010600030101010101" pitchFamily="2" charset="-122"/>
              </a:rPr>
              <a:t>考查形式</a:t>
            </a:r>
            <a:endParaRPr lang="zh-CN" altLang="en-US" sz="2665" b="1" dirty="0" smtClean="0">
              <a:solidFill>
                <a:prstClr val="black"/>
              </a:solidFill>
              <a:latin typeface="宋体" panose="02010600030101010101" pitchFamily="2" charset="-122"/>
            </a:endParaRPr>
          </a:p>
        </p:txBody>
      </p:sp>
      <p:sp>
        <p:nvSpPr>
          <p:cNvPr id="13" name="矩形 12"/>
          <p:cNvSpPr/>
          <p:nvPr/>
        </p:nvSpPr>
        <p:spPr>
          <a:xfrm>
            <a:off x="4952992" y="893233"/>
            <a:ext cx="2762269" cy="583565"/>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a:spAutoFit/>
          </a:bodyPr>
          <a:lstStyle/>
          <a:p>
            <a:r>
              <a:rPr lang="zh-CN" altLang="en-US" sz="3200" dirty="0" smtClean="0">
                <a:solidFill>
                  <a:prstClr val="black"/>
                </a:solidFill>
                <a:latin typeface="黑体" panose="02010609060101010101" pitchFamily="49" charset="-122"/>
                <a:ea typeface="黑体" panose="02010609060101010101" pitchFamily="49" charset="-122"/>
              </a:rPr>
              <a:t>厘清论证过程</a:t>
            </a:r>
            <a:endParaRPr lang="zh-CN" altLang="en-US" sz="3200" dirty="0">
              <a:solidFill>
                <a:prstClr val="black"/>
              </a:solidFill>
              <a:latin typeface="黑体" panose="02010609060101010101" pitchFamily="49" charset="-122"/>
              <a:ea typeface="黑体" panose="02010609060101010101" pitchFamily="49" charset="-122"/>
            </a:endParaRPr>
          </a:p>
        </p:txBody>
      </p:sp>
      <p:sp>
        <p:nvSpPr>
          <p:cNvPr id="14" name="矩形 13"/>
          <p:cNvSpPr/>
          <p:nvPr/>
        </p:nvSpPr>
        <p:spPr>
          <a:xfrm>
            <a:off x="1155295" y="2752491"/>
            <a:ext cx="10191821" cy="911860"/>
          </a:xfrm>
          <a:prstGeom prst="rect">
            <a:avLst/>
          </a:prstGeom>
        </p:spPr>
        <p:txBody>
          <a:bodyPr wrap="square">
            <a:spAutoFit/>
          </a:bodyPr>
          <a:lstStyle/>
          <a:p>
            <a:pPr indent="457200"/>
            <a:r>
              <a:rPr lang="zh-CN" altLang="en-US" sz="2665" b="1" dirty="0" smtClean="0">
                <a:solidFill>
                  <a:prstClr val="black"/>
                </a:solidFill>
                <a:latin typeface="楷体" panose="02010609060101010101" pitchFamily="49" charset="-122"/>
                <a:ea typeface="楷体" panose="02010609060101010101" pitchFamily="49" charset="-122"/>
              </a:rPr>
              <a:t>作者是怎样证明中心论点的？</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请简要分析本文（某部分）论证的过程。</a:t>
            </a:r>
            <a:endParaRPr lang="zh-CN" altLang="en-US" sz="2665" b="1" dirty="0" smtClean="0">
              <a:solidFill>
                <a:prstClr val="black"/>
              </a:solidFill>
              <a:latin typeface="楷体" panose="02010609060101010101" pitchFamily="49" charset="-122"/>
              <a:ea typeface="楷体" panose="02010609060101010101" pitchFamily="49" charset="-122"/>
            </a:endParaRPr>
          </a:p>
        </p:txBody>
      </p:sp>
      <p:sp>
        <p:nvSpPr>
          <p:cNvPr id="15" name="矩形 14"/>
          <p:cNvSpPr/>
          <p:nvPr/>
        </p:nvSpPr>
        <p:spPr>
          <a:xfrm>
            <a:off x="1155295" y="3609747"/>
            <a:ext cx="9933260" cy="2553335"/>
          </a:xfrm>
          <a:prstGeom prst="rect">
            <a:avLst/>
          </a:prstGeom>
        </p:spPr>
        <p:txBody>
          <a:bodyPr wrap="square">
            <a:spAutoFit/>
          </a:bodyPr>
          <a:lstStyle/>
          <a:p>
            <a:r>
              <a:rPr lang="en-US" altLang="zh-CN" sz="2665" b="1" dirty="0" smtClean="0">
                <a:solidFill>
                  <a:prstClr val="black"/>
                </a:solidFill>
                <a:latin typeface="宋体" panose="02010600030101010101" pitchFamily="2" charset="-122"/>
              </a:rPr>
              <a:t>2</a:t>
            </a:r>
            <a:r>
              <a:rPr lang="en-US" altLang="zh-CN" sz="2665" b="1" dirty="0">
                <a:solidFill>
                  <a:prstClr val="black"/>
                </a:solidFill>
                <a:latin typeface="宋体" panose="02010600030101010101" pitchFamily="2" charset="-122"/>
              </a:rPr>
              <a:t>.</a:t>
            </a:r>
            <a:r>
              <a:rPr lang="zh-CN" altLang="en-US" sz="2665" b="1" dirty="0" smtClean="0">
                <a:solidFill>
                  <a:prstClr val="black"/>
                </a:solidFill>
                <a:latin typeface="宋体" panose="02010600030101010101" pitchFamily="2" charset="-122"/>
              </a:rPr>
              <a:t>答题技巧</a:t>
            </a:r>
            <a:endParaRPr lang="en-US" altLang="zh-CN" sz="2665" b="1" dirty="0" smtClean="0">
              <a:solidFill>
                <a:prstClr val="black"/>
              </a:solidFill>
              <a:latin typeface="宋体" panose="02010600030101010101" pitchFamily="2" charset="-122"/>
            </a:endParaRPr>
          </a:p>
          <a:p>
            <a:r>
              <a:rPr lang="zh-CN" altLang="en-US" sz="2665" b="1" dirty="0" smtClean="0">
                <a:solidFill>
                  <a:prstClr val="black"/>
                </a:solidFill>
                <a:latin typeface="楷体" panose="02010609060101010101" pitchFamily="49" charset="-122"/>
                <a:ea typeface="楷体" panose="02010609060101010101" pitchFamily="49" charset="-122"/>
              </a:rPr>
              <a:t>①文章首先提出</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这一论点</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引出</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论题；接着，使用了</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论证方法</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从</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进行了论证；最后提出</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的结论</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强调</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的中心论点</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发出</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的号召。</a:t>
            </a:r>
            <a:endParaRPr lang="en-US" altLang="zh-CN" sz="2665" b="1" dirty="0" smtClean="0">
              <a:solidFill>
                <a:prstClr val="black"/>
              </a:solidFill>
              <a:latin typeface="楷体" panose="02010609060101010101" pitchFamily="49" charset="-122"/>
              <a:ea typeface="楷体" panose="02010609060101010101" pitchFamily="49" charset="-122"/>
            </a:endParaRPr>
          </a:p>
          <a:p>
            <a:r>
              <a:rPr lang="zh-CN" altLang="en-US" sz="2665" b="1" dirty="0" smtClean="0">
                <a:solidFill>
                  <a:prstClr val="black"/>
                </a:solidFill>
                <a:latin typeface="楷体" panose="02010609060101010101" pitchFamily="49" charset="-122"/>
                <a:ea typeface="楷体" panose="02010609060101010101" pitchFamily="49" charset="-122"/>
              </a:rPr>
              <a:t>②首先列举</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事例，然后从</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角度</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运用</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论证方法，对</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进行了论证，最后得出了</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结论，证明了</a:t>
            </a:r>
            <a:r>
              <a:rPr lang="en-US" altLang="zh-CN" sz="2665" b="1" dirty="0" smtClean="0">
                <a:solidFill>
                  <a:prstClr val="black"/>
                </a:solidFill>
                <a:latin typeface="楷体" panose="02010609060101010101" pitchFamily="49" charset="-122"/>
                <a:ea typeface="楷体" panose="02010609060101010101" pitchFamily="49" charset="-122"/>
              </a:rPr>
              <a:t>……</a:t>
            </a:r>
            <a:r>
              <a:rPr lang="zh-CN" altLang="en-US" sz="2665" b="1" dirty="0" smtClean="0">
                <a:solidFill>
                  <a:prstClr val="black"/>
                </a:solidFill>
                <a:latin typeface="楷体" panose="02010609060101010101" pitchFamily="49" charset="-122"/>
                <a:ea typeface="楷体" panose="02010609060101010101" pitchFamily="49" charset="-122"/>
              </a:rPr>
              <a:t>论点。</a:t>
            </a:r>
            <a:endParaRPr lang="zh-CN" altLang="en-US" sz="2665" b="1" dirty="0">
              <a:solidFill>
                <a:prstClr val="black"/>
              </a:solidFill>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randombar(horizontal)">
                                      <p:cBhvr>
                                        <p:cTn id="13" dur="500"/>
                                        <p:tgtEl>
                                          <p:spTgt spid="1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5">
                                            <p:txEl>
                                              <p:pRg st="1" end="1"/>
                                            </p:txEl>
                                          </p:spTgt>
                                        </p:tgtEl>
                                        <p:attrNameLst>
                                          <p:attrName>style.visibility</p:attrName>
                                        </p:attrNameLst>
                                      </p:cBhvr>
                                      <p:to>
                                        <p:strVal val="visible"/>
                                      </p:to>
                                    </p:set>
                                    <p:animEffect transition="in" filter="randombar(horizontal)">
                                      <p:cBhvr>
                                        <p:cTn id="18" dur="500"/>
                                        <p:tgtEl>
                                          <p:spTgt spid="1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15">
                                            <p:txEl>
                                              <p:pRg st="2" end="2"/>
                                            </p:txEl>
                                          </p:spTgt>
                                        </p:tgtEl>
                                        <p:attrNameLst>
                                          <p:attrName>style.visibility</p:attrName>
                                        </p:attrNameLst>
                                      </p:cBhvr>
                                      <p:to>
                                        <p:strVal val="visible"/>
                                      </p:to>
                                    </p:set>
                                    <p:animEffect transition="in" filter="randombar(horizontal)">
                                      <p:cBhvr>
                                        <p:cTn id="23" dur="50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071033" y="1379456"/>
            <a:ext cx="10111287" cy="3630925"/>
            <a:chOff x="1187450" y="1034592"/>
            <a:chExt cx="7583465" cy="2723194"/>
          </a:xfrm>
        </p:grpSpPr>
        <p:pic>
          <p:nvPicPr>
            <p:cNvPr id="27655" name="圆角矩形 1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41465" y="1034592"/>
              <a:ext cx="7029450" cy="2723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5102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7" name="矩形 2"/>
            <p:cNvSpPr>
              <a:spLocks noChangeArrowheads="1"/>
            </p:cNvSpPr>
            <p:nvPr/>
          </p:nvSpPr>
          <p:spPr bwMode="auto">
            <a:xfrm>
              <a:off x="2363887" y="1428742"/>
              <a:ext cx="6264696" cy="1622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3735" dirty="0" smtClean="0">
                  <a:solidFill>
                    <a:srgbClr val="A96A00"/>
                  </a:solidFill>
                  <a:latin typeface="黑体" panose="02010609060101010101" pitchFamily="49" charset="-122"/>
                  <a:ea typeface="黑体" panose="02010609060101010101" pitchFamily="49" charset="-122"/>
                </a:rPr>
                <a:t>    作者</a:t>
              </a:r>
              <a:r>
                <a:rPr lang="zh-CN" altLang="en-US" sz="3735" dirty="0">
                  <a:solidFill>
                    <a:srgbClr val="A96A00"/>
                  </a:solidFill>
                  <a:latin typeface="黑体" panose="02010609060101010101" pitchFamily="49" charset="-122"/>
                  <a:ea typeface="黑体" panose="02010609060101010101" pitchFamily="49" charset="-122"/>
                </a:rPr>
                <a:t>用词简洁、精准、针对性强，请</a:t>
              </a:r>
              <a:r>
                <a:rPr lang="zh-CN" altLang="en-US" sz="3735" dirty="0" smtClean="0">
                  <a:solidFill>
                    <a:srgbClr val="A96A00"/>
                  </a:solidFill>
                  <a:latin typeface="黑体" panose="02010609060101010101" pitchFamily="49" charset="-122"/>
                  <a:ea typeface="黑体" panose="02010609060101010101" pitchFamily="49" charset="-122"/>
                </a:rPr>
                <a:t>同学们阅读</a:t>
              </a:r>
              <a:r>
                <a:rPr lang="zh-CN" altLang="en-US" sz="3735" dirty="0">
                  <a:solidFill>
                    <a:srgbClr val="A96A00"/>
                  </a:solidFill>
                  <a:latin typeface="黑体" panose="02010609060101010101" pitchFamily="49" charset="-122"/>
                  <a:ea typeface="黑体" panose="02010609060101010101" pitchFamily="49" charset="-122"/>
                </a:rPr>
                <a:t>课文</a:t>
              </a:r>
              <a:r>
                <a:rPr lang="zh-CN" altLang="en-US" sz="3735" dirty="0" smtClean="0">
                  <a:solidFill>
                    <a:srgbClr val="A96A00"/>
                  </a:solidFill>
                  <a:latin typeface="黑体" panose="02010609060101010101" pitchFamily="49" charset="-122"/>
                  <a:ea typeface="黑体" panose="02010609060101010101" pitchFamily="49" charset="-122"/>
                </a:rPr>
                <a:t>，画出</a:t>
              </a:r>
              <a:r>
                <a:rPr lang="zh-CN" altLang="en-US" sz="3735" dirty="0">
                  <a:solidFill>
                    <a:srgbClr val="A96A00"/>
                  </a:solidFill>
                  <a:latin typeface="黑体" panose="02010609060101010101" pitchFamily="49" charset="-122"/>
                  <a:ea typeface="黑体" panose="02010609060101010101" pitchFamily="49" charset="-122"/>
                </a:rPr>
                <a:t>这样的语句，并分析其作用。</a:t>
              </a:r>
              <a:endParaRPr lang="zh-CN" altLang="en-US" sz="3735" dirty="0">
                <a:solidFill>
                  <a:srgbClr val="A96A00"/>
                </a:solidFill>
                <a:latin typeface="黑体" panose="02010609060101010101" pitchFamily="49" charset="-122"/>
                <a:ea typeface="黑体" panose="02010609060101010101" pitchFamily="49" charset="-122"/>
              </a:endParaRPr>
            </a:p>
          </p:txBody>
        </p:sp>
      </p:grpSp>
      <p:grpSp>
        <p:nvGrpSpPr>
          <p:cNvPr id="27651" name="组合 15"/>
          <p:cNvGrpSpPr/>
          <p:nvPr/>
        </p:nvGrpSpPr>
        <p:grpSpPr bwMode="auto">
          <a:xfrm>
            <a:off x="59267" y="-52917"/>
            <a:ext cx="2675467" cy="665959"/>
            <a:chOff x="70" y="-63"/>
            <a:chExt cx="3160" cy="788"/>
          </a:xfrm>
        </p:grpSpPr>
        <p:sp>
          <p:nvSpPr>
            <p:cNvPr id="27652"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700" name="组合 15"/>
          <p:cNvGrpSpPr/>
          <p:nvPr/>
        </p:nvGrpSpPr>
        <p:grpSpPr bwMode="auto">
          <a:xfrm>
            <a:off x="59267" y="-52917"/>
            <a:ext cx="2675467" cy="665959"/>
            <a:chOff x="70" y="-63"/>
            <a:chExt cx="3160" cy="788"/>
          </a:xfrm>
        </p:grpSpPr>
        <p:sp>
          <p:nvSpPr>
            <p:cNvPr id="29701"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7" name="TextBox 6"/>
          <p:cNvSpPr txBox="1"/>
          <p:nvPr/>
        </p:nvSpPr>
        <p:spPr>
          <a:xfrm>
            <a:off x="761963" y="1142984"/>
            <a:ext cx="10763325" cy="3081655"/>
          </a:xfrm>
          <a:prstGeom prst="rect">
            <a:avLst/>
          </a:prstGeom>
          <a:noFill/>
        </p:spPr>
        <p:txBody>
          <a:bodyPr wrap="square" rtlCol="0">
            <a:spAutoFit/>
          </a:bodyPr>
          <a:lstStyle/>
          <a:p>
            <a:pPr>
              <a:lnSpc>
                <a:spcPct val="130000"/>
              </a:lnSpc>
            </a:pPr>
            <a:r>
              <a:rPr lang="zh-CN" altLang="en-US" sz="3735" b="1" dirty="0" smtClean="0">
                <a:latin typeface="楷体" panose="02010609060101010101" pitchFamily="49" charset="-122"/>
                <a:ea typeface="楷体" panose="02010609060101010101" pitchFamily="49" charset="-122"/>
              </a:rPr>
              <a:t>    在南京大屠杀幸存者已不足</a:t>
            </a:r>
            <a:r>
              <a:rPr lang="en-US" sz="3735" b="1" dirty="0" smtClean="0">
                <a:latin typeface="楷体" panose="02010609060101010101" pitchFamily="49" charset="-122"/>
                <a:ea typeface="楷体" panose="02010609060101010101" pitchFamily="49" charset="-122"/>
              </a:rPr>
              <a:t>100</a:t>
            </a:r>
            <a:r>
              <a:rPr lang="zh-CN" altLang="en-US" sz="3735" b="1" dirty="0" smtClean="0">
                <a:latin typeface="楷体" panose="02010609060101010101" pitchFamily="49" charset="-122"/>
                <a:ea typeface="楷体" panose="02010609060101010101" pitchFamily="49" charset="-122"/>
              </a:rPr>
              <a:t>位的今天，日本右翼还在不断寻找各种借口对当年的军国主义罪行</a:t>
            </a:r>
            <a:r>
              <a:rPr lang="zh-CN" altLang="en-US" sz="3735" b="1" dirty="0" smtClean="0">
                <a:solidFill>
                  <a:srgbClr val="FF0000"/>
                </a:solidFill>
                <a:latin typeface="楷体" panose="02010609060101010101" pitchFamily="49" charset="-122"/>
                <a:ea typeface="楷体" panose="02010609060101010101" pitchFamily="49" charset="-122"/>
              </a:rPr>
              <a:t>百般抵赖</a:t>
            </a:r>
            <a:r>
              <a:rPr lang="zh-CN" altLang="en-US" sz="3735" b="1" dirty="0" smtClean="0">
                <a:latin typeface="楷体" panose="02010609060101010101" pitchFamily="49" charset="-122"/>
                <a:ea typeface="楷体" panose="02010609060101010101" pitchFamily="49" charset="-122"/>
              </a:rPr>
              <a:t>，</a:t>
            </a:r>
            <a:r>
              <a:rPr lang="zh-CN" altLang="en-US" sz="3735" b="1" dirty="0" smtClean="0">
                <a:solidFill>
                  <a:srgbClr val="FF0000"/>
                </a:solidFill>
                <a:latin typeface="楷体" panose="02010609060101010101" pitchFamily="49" charset="-122"/>
                <a:ea typeface="楷体" panose="02010609060101010101" pitchFamily="49" charset="-122"/>
              </a:rPr>
              <a:t>扭曲历史</a:t>
            </a:r>
            <a:r>
              <a:rPr lang="zh-CN" altLang="en-US" sz="3735" b="1" dirty="0" smtClean="0">
                <a:latin typeface="楷体" panose="02010609060101010101" pitchFamily="49" charset="-122"/>
                <a:ea typeface="楷体" panose="02010609060101010101" pitchFamily="49" charset="-122"/>
              </a:rPr>
              <a:t>，</a:t>
            </a:r>
            <a:r>
              <a:rPr lang="zh-CN" altLang="en-US" sz="3735" b="1" dirty="0" smtClean="0">
                <a:solidFill>
                  <a:srgbClr val="FF0000"/>
                </a:solidFill>
                <a:latin typeface="楷体" panose="02010609060101010101" pitchFamily="49" charset="-122"/>
                <a:ea typeface="楷体" panose="02010609060101010101" pitchFamily="49" charset="-122"/>
              </a:rPr>
              <a:t>美化战争</a:t>
            </a:r>
            <a:r>
              <a:rPr lang="zh-CN" altLang="en-US" sz="3735" b="1" dirty="0" smtClean="0">
                <a:latin typeface="楷体" panose="02010609060101010101" pitchFamily="49" charset="-122"/>
                <a:ea typeface="楷体" panose="02010609060101010101" pitchFamily="49" charset="-122"/>
              </a:rPr>
              <a:t>，</a:t>
            </a:r>
            <a:r>
              <a:rPr lang="zh-CN" altLang="en-US" sz="3735" b="1" dirty="0" smtClean="0">
                <a:solidFill>
                  <a:srgbClr val="FF0000"/>
                </a:solidFill>
                <a:latin typeface="楷体" panose="02010609060101010101" pitchFamily="49" charset="-122"/>
                <a:ea typeface="楷体" panose="02010609060101010101" pitchFamily="49" charset="-122"/>
              </a:rPr>
              <a:t>颠倒黑白</a:t>
            </a:r>
            <a:r>
              <a:rPr lang="zh-CN" altLang="en-US" sz="3735" b="1" dirty="0" smtClean="0">
                <a:latin typeface="楷体" panose="02010609060101010101" pitchFamily="49" charset="-122"/>
                <a:ea typeface="楷体" panose="02010609060101010101" pitchFamily="49" charset="-122"/>
              </a:rPr>
              <a:t>，并企图通过修宪复活军国主义。</a:t>
            </a:r>
            <a:endParaRPr lang="zh-CN" altLang="en-US" sz="3735" b="1" dirty="0">
              <a:latin typeface="楷体" panose="02010609060101010101" pitchFamily="49" charset="-122"/>
              <a:ea typeface="楷体" panose="02010609060101010101" pitchFamily="49" charset="-122"/>
            </a:endParaRPr>
          </a:p>
        </p:txBody>
      </p:sp>
      <p:sp>
        <p:nvSpPr>
          <p:cNvPr id="13" name="圆角矩形标注 12"/>
          <p:cNvSpPr/>
          <p:nvPr/>
        </p:nvSpPr>
        <p:spPr>
          <a:xfrm>
            <a:off x="911424" y="4677139"/>
            <a:ext cx="10613864" cy="863071"/>
          </a:xfrm>
          <a:prstGeom prst="wedgeRoundRectCallout">
            <a:avLst>
              <a:gd name="adj1" fmla="val 29121"/>
              <a:gd name="adj2" fmla="val -206871"/>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3200" dirty="0" smtClean="0">
                <a:solidFill>
                  <a:srgbClr val="0000FF"/>
                </a:solidFill>
                <a:latin typeface="黑体" panose="02010609060101010101" pitchFamily="49" charset="-122"/>
                <a:ea typeface="黑体" panose="02010609060101010101" pitchFamily="49" charset="-122"/>
              </a:rPr>
              <a:t>句式</a:t>
            </a:r>
            <a:r>
              <a:rPr lang="zh-CN" altLang="en-US" sz="3200" dirty="0">
                <a:solidFill>
                  <a:srgbClr val="0000FF"/>
                </a:solidFill>
                <a:latin typeface="黑体" panose="02010609060101010101" pitchFamily="49" charset="-122"/>
                <a:ea typeface="黑体" panose="02010609060101010101" pitchFamily="49" charset="-122"/>
              </a:rPr>
              <a:t>整齐，节奏铿锵，具有极强</a:t>
            </a:r>
            <a:r>
              <a:rPr lang="zh-CN" altLang="en-US" sz="3200" dirty="0" smtClean="0">
                <a:solidFill>
                  <a:srgbClr val="0000FF"/>
                </a:solidFill>
                <a:latin typeface="黑体" panose="02010609060101010101" pitchFamily="49" charset="-122"/>
                <a:ea typeface="黑体" panose="02010609060101010101" pitchFamily="49" charset="-122"/>
              </a:rPr>
              <a:t>的气势</a:t>
            </a:r>
            <a:r>
              <a:rPr lang="zh-CN" altLang="en-US" sz="3200" dirty="0">
                <a:solidFill>
                  <a:srgbClr val="0000FF"/>
                </a:solidFill>
                <a:latin typeface="黑体" panose="02010609060101010101" pitchFamily="49" charset="-122"/>
                <a:ea typeface="黑体" panose="02010609060101010101" pitchFamily="49" charset="-122"/>
              </a:rPr>
              <a:t>和力量。</a:t>
            </a:r>
            <a:endParaRPr lang="zh-CN" altLang="en-US" sz="3200" dirty="0">
              <a:solidFill>
                <a:srgbClr val="0000FF"/>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6" name="组合 15"/>
          <p:cNvGrpSpPr/>
          <p:nvPr/>
        </p:nvGrpSpPr>
        <p:grpSpPr bwMode="auto">
          <a:xfrm>
            <a:off x="59267" y="-52917"/>
            <a:ext cx="2675467" cy="665959"/>
            <a:chOff x="70" y="-63"/>
            <a:chExt cx="3160" cy="788"/>
          </a:xfrm>
        </p:grpSpPr>
        <p:sp>
          <p:nvSpPr>
            <p:cNvPr id="33797"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dirty="0">
                  <a:latin typeface="黑体" panose="02010609060101010101" pitchFamily="49" charset="-122"/>
                  <a:ea typeface="黑体" panose="02010609060101010101" pitchFamily="49" charset="-122"/>
                </a:rPr>
                <a:t>精读细研</a:t>
              </a:r>
              <a:endParaRPr kumimoji="1" lang="zh-CN" altLang="en-US" sz="3735" dirty="0">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6" name="TextBox 5"/>
          <p:cNvSpPr txBox="1"/>
          <p:nvPr/>
        </p:nvSpPr>
        <p:spPr>
          <a:xfrm>
            <a:off x="835553" y="2635363"/>
            <a:ext cx="10520893" cy="666115"/>
          </a:xfrm>
          <a:prstGeom prst="rect">
            <a:avLst/>
          </a:prstGeom>
          <a:noFill/>
        </p:spPr>
        <p:txBody>
          <a:bodyPr wrap="square" rtlCol="0">
            <a:spAutoFit/>
          </a:bodyPr>
          <a:lstStyle/>
          <a:p>
            <a:r>
              <a:rPr lang="zh-CN" altLang="en-US" sz="3735" b="1" dirty="0" smtClean="0">
                <a:solidFill>
                  <a:srgbClr val="FF0000"/>
                </a:solidFill>
                <a:latin typeface="楷体" panose="02010609060101010101" pitchFamily="49" charset="-122"/>
                <a:ea typeface="楷体" panose="02010609060101010101" pitchFamily="49" charset="-122"/>
              </a:rPr>
              <a:t>那些</a:t>
            </a:r>
            <a:r>
              <a:rPr lang="zh-CN" altLang="en-US" sz="3735" b="1" dirty="0">
                <a:solidFill>
                  <a:srgbClr val="FF0000"/>
                </a:solidFill>
                <a:latin typeface="楷体" panose="02010609060101010101" pitchFamily="49" charset="-122"/>
                <a:ea typeface="楷体" panose="02010609060101010101" pitchFamily="49" charset="-122"/>
              </a:rPr>
              <a:t>人</a:t>
            </a:r>
            <a:r>
              <a:rPr lang="zh-CN" altLang="en-US" sz="3735" b="1" dirty="0">
                <a:latin typeface="楷体" panose="02010609060101010101" pitchFamily="49" charset="-122"/>
                <a:ea typeface="楷体" panose="02010609060101010101" pitchFamily="49" charset="-122"/>
              </a:rPr>
              <a:t>以</a:t>
            </a:r>
            <a:r>
              <a:rPr lang="zh-CN" altLang="en-US" sz="3735" b="1" dirty="0">
                <a:solidFill>
                  <a:srgbClr val="FF0000"/>
                </a:solidFill>
                <a:latin typeface="楷体" panose="02010609060101010101" pitchFamily="49" charset="-122"/>
                <a:ea typeface="楷体" panose="02010609060101010101" pitchFamily="49" charset="-122"/>
              </a:rPr>
              <a:t>丑态百出</a:t>
            </a:r>
            <a:r>
              <a:rPr lang="zh-CN" altLang="en-US" sz="3735" b="1" dirty="0">
                <a:latin typeface="楷体" panose="02010609060101010101" pitchFamily="49" charset="-122"/>
                <a:ea typeface="楷体" panose="02010609060101010101" pitchFamily="49" charset="-122"/>
              </a:rPr>
              <a:t>的表演，妄图辱没真相和</a:t>
            </a:r>
            <a:r>
              <a:rPr lang="zh-CN" altLang="en-US" sz="3735" b="1" dirty="0" smtClean="0">
                <a:latin typeface="楷体" panose="02010609060101010101" pitchFamily="49" charset="-122"/>
                <a:ea typeface="楷体" panose="02010609060101010101" pitchFamily="49" charset="-122"/>
              </a:rPr>
              <a:t>良知。</a:t>
            </a:r>
            <a:endParaRPr lang="zh-CN" altLang="en-US" sz="3200" dirty="0"/>
          </a:p>
        </p:txBody>
      </p:sp>
      <p:sp>
        <p:nvSpPr>
          <p:cNvPr id="12" name="圆角矩形标注 11"/>
          <p:cNvSpPr/>
          <p:nvPr/>
        </p:nvSpPr>
        <p:spPr>
          <a:xfrm>
            <a:off x="1199324" y="1508787"/>
            <a:ext cx="6336836" cy="671380"/>
          </a:xfrm>
          <a:prstGeom prst="wedgeRoundRectCallout">
            <a:avLst>
              <a:gd name="adj1" fmla="val -39015"/>
              <a:gd name="adj2" fmla="val 130684"/>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3200" dirty="0">
                <a:solidFill>
                  <a:srgbClr val="0000FF"/>
                </a:solidFill>
                <a:latin typeface="黑体" panose="02010609060101010101" pitchFamily="49" charset="-122"/>
                <a:ea typeface="黑体" panose="02010609060101010101" pitchFamily="49" charset="-122"/>
              </a:rPr>
              <a:t>“那些人”指的是日本右翼分子。</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15" name="圆角矩形标注 14"/>
          <p:cNvSpPr/>
          <p:nvPr/>
        </p:nvSpPr>
        <p:spPr>
          <a:xfrm>
            <a:off x="789068" y="4102100"/>
            <a:ext cx="10613864" cy="1343124"/>
          </a:xfrm>
          <a:prstGeom prst="wedgeRoundRectCallout">
            <a:avLst>
              <a:gd name="adj1" fmla="val -20417"/>
              <a:gd name="adj2" fmla="val -108572"/>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zh-CN" altLang="en-US" sz="3200" dirty="0" smtClean="0">
                <a:solidFill>
                  <a:srgbClr val="0000FF"/>
                </a:solidFill>
                <a:latin typeface="黑体" panose="02010609060101010101" pitchFamily="49" charset="-122"/>
                <a:ea typeface="黑体" panose="02010609060101010101" pitchFamily="49" charset="-122"/>
              </a:rPr>
              <a:t>    各种</a:t>
            </a:r>
            <a:r>
              <a:rPr lang="zh-CN" altLang="en-US" sz="3200" dirty="0">
                <a:solidFill>
                  <a:srgbClr val="0000FF"/>
                </a:solidFill>
                <a:latin typeface="黑体" panose="02010609060101010101" pitchFamily="49" charset="-122"/>
                <a:ea typeface="黑体" panose="02010609060101010101" pitchFamily="49" charset="-122"/>
              </a:rPr>
              <a:t>丑恶的样子都表现出来了。这里讽刺了日本</a:t>
            </a:r>
            <a:r>
              <a:rPr lang="zh-CN" altLang="en-US" sz="3200" dirty="0" smtClean="0">
                <a:solidFill>
                  <a:srgbClr val="0000FF"/>
                </a:solidFill>
                <a:latin typeface="黑体" panose="02010609060101010101" pitchFamily="49" charset="-122"/>
                <a:ea typeface="黑体" panose="02010609060101010101" pitchFamily="49" charset="-122"/>
              </a:rPr>
              <a:t>右翼</a:t>
            </a:r>
            <a:r>
              <a:rPr lang="zh-CN" altLang="en-US" sz="3200" dirty="0">
                <a:solidFill>
                  <a:srgbClr val="0000FF"/>
                </a:solidFill>
                <a:latin typeface="黑体" panose="02010609060101010101" pitchFamily="49" charset="-122"/>
                <a:ea typeface="黑体" panose="02010609060101010101" pitchFamily="49" charset="-122"/>
              </a:rPr>
              <a:t>分子</a:t>
            </a:r>
            <a:r>
              <a:rPr lang="zh-CN" altLang="en-US" sz="3200" dirty="0" smtClean="0">
                <a:solidFill>
                  <a:srgbClr val="0000FF"/>
                </a:solidFill>
                <a:latin typeface="黑体" panose="02010609060101010101" pitchFamily="49" charset="-122"/>
                <a:ea typeface="黑体" panose="02010609060101010101" pitchFamily="49" charset="-122"/>
              </a:rPr>
              <a:t>的</a:t>
            </a:r>
            <a:r>
              <a:rPr lang="zh-CN" altLang="en-US" sz="3200" dirty="0">
                <a:solidFill>
                  <a:srgbClr val="0000FF"/>
                </a:solidFill>
                <a:latin typeface="黑体" panose="02010609060101010101" pitchFamily="49" charset="-122"/>
                <a:ea typeface="黑体" panose="02010609060101010101" pitchFamily="49" charset="-122"/>
              </a:rPr>
              <a:t>所作所为</a:t>
            </a:r>
            <a:r>
              <a:rPr lang="zh-CN" altLang="en-US" sz="3200" dirty="0" smtClean="0">
                <a:solidFill>
                  <a:srgbClr val="0000FF"/>
                </a:solidFill>
                <a:latin typeface="黑体" panose="02010609060101010101" pitchFamily="49" charset="-122"/>
                <a:ea typeface="黑体" panose="02010609060101010101" pitchFamily="49" charset="-122"/>
              </a:rPr>
              <a:t>。</a:t>
            </a:r>
            <a:endParaRPr lang="zh-CN" altLang="en-US" sz="3200" dirty="0">
              <a:solidFill>
                <a:srgbClr val="0000FF"/>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5"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圆角矩形标注 11"/>
          <p:cNvSpPr/>
          <p:nvPr/>
        </p:nvSpPr>
        <p:spPr>
          <a:xfrm>
            <a:off x="789068" y="2852936"/>
            <a:ext cx="10613864" cy="768085"/>
          </a:xfrm>
          <a:prstGeom prst="wedgeRoundRectCallout">
            <a:avLst>
              <a:gd name="adj1" fmla="val 33547"/>
              <a:gd name="adj2" fmla="val -237734"/>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3200" dirty="0">
                <a:solidFill>
                  <a:srgbClr val="0000FF"/>
                </a:solidFill>
                <a:latin typeface="黑体" panose="02010609060101010101" pitchFamily="49" charset="-122"/>
                <a:ea typeface="黑体" panose="02010609060101010101" pitchFamily="49" charset="-122"/>
              </a:rPr>
              <a:t>表明对日本对待历史问题态度的不满。</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2" name="TextBox 1"/>
          <p:cNvSpPr txBox="1"/>
          <p:nvPr/>
        </p:nvSpPr>
        <p:spPr>
          <a:xfrm>
            <a:off x="666712" y="857232"/>
            <a:ext cx="11144328" cy="1816735"/>
          </a:xfrm>
          <a:prstGeom prst="rect">
            <a:avLst/>
          </a:prstGeom>
          <a:noFill/>
        </p:spPr>
        <p:txBody>
          <a:bodyPr wrap="square" rtlCol="0">
            <a:spAutoFit/>
          </a:bodyPr>
          <a:lstStyle/>
          <a:p>
            <a:r>
              <a:rPr lang="zh-CN" altLang="en-US" sz="3735" b="1" dirty="0" smtClean="0">
                <a:latin typeface="楷体" panose="02010609060101010101" pitchFamily="49" charset="-122"/>
                <a:ea typeface="楷体" panose="02010609060101010101" pitchFamily="49" charset="-122"/>
              </a:rPr>
              <a:t>    联合国人权理事会</a:t>
            </a:r>
            <a:r>
              <a:rPr lang="zh-CN" altLang="en-US" sz="3735" b="1" dirty="0">
                <a:latin typeface="楷体" panose="02010609060101010101" pitchFamily="49" charset="-122"/>
                <a:ea typeface="楷体" panose="02010609060101010101" pitchFamily="49" charset="-122"/>
              </a:rPr>
              <a:t>提出</a:t>
            </a:r>
            <a:r>
              <a:rPr lang="en-US" sz="3735" b="1" dirty="0">
                <a:latin typeface="楷体" panose="02010609060101010101" pitchFamily="49" charset="-122"/>
                <a:ea typeface="楷体" panose="02010609060101010101" pitchFamily="49" charset="-122"/>
              </a:rPr>
              <a:t>218</a:t>
            </a:r>
            <a:r>
              <a:rPr lang="zh-CN" altLang="en-US" sz="3735" b="1" dirty="0">
                <a:latin typeface="楷体" panose="02010609060101010101" pitchFamily="49" charset="-122"/>
                <a:ea typeface="楷体" panose="02010609060101010101" pitchFamily="49" charset="-122"/>
              </a:rPr>
              <a:t>项建议，</a:t>
            </a:r>
            <a:r>
              <a:rPr lang="zh-CN" altLang="en-US" sz="3735" b="1" dirty="0">
                <a:solidFill>
                  <a:srgbClr val="FF0000"/>
                </a:solidFill>
                <a:latin typeface="楷体" panose="02010609060101010101" pitchFamily="49" charset="-122"/>
                <a:ea typeface="楷体" panose="02010609060101010101" pitchFamily="49" charset="-122"/>
              </a:rPr>
              <a:t>狠批</a:t>
            </a:r>
            <a:r>
              <a:rPr lang="zh-CN" altLang="en-US" sz="3735" b="1" dirty="0">
                <a:latin typeface="楷体" panose="02010609060101010101" pitchFamily="49" charset="-122"/>
                <a:ea typeface="楷体" panose="02010609060101010101" pitchFamily="49" charset="-122"/>
              </a:rPr>
              <a:t>日本在历史问题上的态度，要求日本“正视历史，应努力向后代讲述真实的历史”。</a:t>
            </a:r>
            <a:endParaRPr lang="zh-CN" altLang="en-US" sz="3735" b="1" dirty="0">
              <a:latin typeface="楷体" panose="02010609060101010101" pitchFamily="49" charset="-122"/>
              <a:ea typeface="楷体" panose="02010609060101010101" pitchFamily="49" charset="-122"/>
            </a:endParaRPr>
          </a:p>
        </p:txBody>
      </p:sp>
      <p:grpSp>
        <p:nvGrpSpPr>
          <p:cNvPr id="3" name="组合 15"/>
          <p:cNvGrpSpPr/>
          <p:nvPr/>
        </p:nvGrpSpPr>
        <p:grpSpPr bwMode="auto">
          <a:xfrm>
            <a:off x="59267" y="-52917"/>
            <a:ext cx="2675467" cy="665959"/>
            <a:chOff x="70" y="-63"/>
            <a:chExt cx="3160" cy="788"/>
          </a:xfrm>
        </p:grpSpPr>
        <p:sp>
          <p:nvSpPr>
            <p:cNvPr id="4"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5"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6" name="菱形 5"/>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0" name="矩形 9"/>
          <p:cNvSpPr/>
          <p:nvPr/>
        </p:nvSpPr>
        <p:spPr>
          <a:xfrm>
            <a:off x="666712" y="3789039"/>
            <a:ext cx="11144328" cy="1241425"/>
          </a:xfrm>
          <a:prstGeom prst="rect">
            <a:avLst/>
          </a:prstGeom>
        </p:spPr>
        <p:txBody>
          <a:bodyPr wrap="square">
            <a:spAutoFit/>
          </a:bodyPr>
          <a:lstStyle/>
          <a:p>
            <a:r>
              <a:rPr lang="zh-CN" altLang="en-US" sz="3735" b="1" dirty="0" smtClean="0">
                <a:latin typeface="楷体" panose="02010609060101010101" pitchFamily="49" charset="-122"/>
                <a:ea typeface="楷体" panose="02010609060101010101" pitchFamily="49" charset="-122"/>
              </a:rPr>
              <a:t>    国家</a:t>
            </a:r>
            <a:r>
              <a:rPr lang="zh-CN" altLang="en-US" sz="3735" b="1" dirty="0">
                <a:latin typeface="楷体" panose="02010609060101010101" pitchFamily="49" charset="-122"/>
                <a:ea typeface="楷体" panose="02010609060101010101" pitchFamily="49" charset="-122"/>
              </a:rPr>
              <a:t>公祭日之长鸣警钟振聋发聩，那些</a:t>
            </a:r>
            <a:r>
              <a:rPr lang="zh-CN" altLang="en-US" sz="3735" b="1" dirty="0">
                <a:solidFill>
                  <a:srgbClr val="FF0000"/>
                </a:solidFill>
                <a:latin typeface="楷体" panose="02010609060101010101" pitchFamily="49" charset="-122"/>
                <a:ea typeface="楷体" panose="02010609060101010101" pitchFamily="49" charset="-122"/>
              </a:rPr>
              <a:t>装睡梦游</a:t>
            </a:r>
            <a:r>
              <a:rPr lang="zh-CN" altLang="en-US" sz="3735" b="1" dirty="0">
                <a:latin typeface="楷体" panose="02010609060101010101" pitchFamily="49" charset="-122"/>
                <a:ea typeface="楷体" panose="02010609060101010101" pitchFamily="49" charset="-122"/>
              </a:rPr>
              <a:t>的罪恶灵魂无处遁形。</a:t>
            </a:r>
            <a:endParaRPr lang="zh-CN" altLang="en-US" sz="3735" b="1" dirty="0">
              <a:latin typeface="楷体" panose="02010609060101010101" pitchFamily="49" charset="-122"/>
              <a:ea typeface="楷体" panose="02010609060101010101" pitchFamily="49" charset="-122"/>
            </a:endParaRPr>
          </a:p>
        </p:txBody>
      </p:sp>
      <p:sp>
        <p:nvSpPr>
          <p:cNvPr id="14" name="圆角矩形标注 13"/>
          <p:cNvSpPr/>
          <p:nvPr/>
        </p:nvSpPr>
        <p:spPr>
          <a:xfrm>
            <a:off x="784504" y="5253203"/>
            <a:ext cx="10613864" cy="768085"/>
          </a:xfrm>
          <a:prstGeom prst="wedgeRoundRectCallout">
            <a:avLst>
              <a:gd name="adj1" fmla="val 41923"/>
              <a:gd name="adj2" fmla="val -156715"/>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3200" dirty="0">
                <a:solidFill>
                  <a:srgbClr val="0000FF"/>
                </a:solidFill>
                <a:latin typeface="黑体" panose="02010609060101010101" pitchFamily="49" charset="-122"/>
                <a:ea typeface="黑体" panose="02010609060101010101" pitchFamily="49" charset="-122"/>
              </a:rPr>
              <a:t>“装睡梦游”是对日本右翼势力的极大讽刺。</a:t>
            </a:r>
            <a:endParaRPr lang="zh-CN" altLang="en-US" sz="3200" dirty="0">
              <a:solidFill>
                <a:srgbClr val="0000FF"/>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4"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3392" y="932723"/>
            <a:ext cx="10945216" cy="1241425"/>
          </a:xfrm>
          <a:prstGeom prst="rect">
            <a:avLst/>
          </a:prstGeom>
          <a:noFill/>
        </p:spPr>
        <p:txBody>
          <a:bodyPr wrap="square" rtlCol="0">
            <a:spAutoFit/>
          </a:bodyPr>
          <a:lstStyle/>
          <a:p>
            <a:r>
              <a:rPr lang="zh-CN" altLang="en-US" sz="3735" b="1" dirty="0" smtClean="0">
                <a:latin typeface="楷体" panose="02010609060101010101" pitchFamily="49" charset="-122"/>
                <a:ea typeface="楷体" panose="02010609060101010101" pitchFamily="49" charset="-122"/>
              </a:rPr>
              <a:t>    从</a:t>
            </a:r>
            <a:r>
              <a:rPr lang="zh-CN" altLang="en-US" sz="3735" b="1" dirty="0">
                <a:latin typeface="楷体" panose="02010609060101010101" pitchFamily="49" charset="-122"/>
                <a:ea typeface="楷体" panose="02010609060101010101" pitchFamily="49" charset="-122"/>
              </a:rPr>
              <a:t>“恐怖之城”到“和平之城”，南京的命运变迁足证和平是</a:t>
            </a:r>
            <a:r>
              <a:rPr lang="zh-CN" altLang="en-US" sz="3735" b="1" dirty="0">
                <a:solidFill>
                  <a:srgbClr val="FF0000"/>
                </a:solidFill>
                <a:latin typeface="楷体" panose="02010609060101010101" pitchFamily="49" charset="-122"/>
                <a:ea typeface="楷体" panose="02010609060101010101" pitchFamily="49" charset="-122"/>
              </a:rPr>
              <a:t>何等</a:t>
            </a:r>
            <a:r>
              <a:rPr lang="zh-CN" altLang="en-US" sz="3735" b="1" dirty="0">
                <a:latin typeface="楷体" panose="02010609060101010101" pitchFamily="49" charset="-122"/>
                <a:ea typeface="楷体" panose="02010609060101010101" pitchFamily="49" charset="-122"/>
              </a:rPr>
              <a:t>珍贵。</a:t>
            </a:r>
            <a:endParaRPr lang="zh-CN" altLang="en-US" sz="3735" b="1" dirty="0">
              <a:latin typeface="楷体" panose="02010609060101010101" pitchFamily="49" charset="-122"/>
              <a:ea typeface="楷体" panose="02010609060101010101" pitchFamily="49" charset="-122"/>
            </a:endParaRPr>
          </a:p>
        </p:txBody>
      </p:sp>
      <p:grpSp>
        <p:nvGrpSpPr>
          <p:cNvPr id="4" name="组合 15"/>
          <p:cNvGrpSpPr/>
          <p:nvPr/>
        </p:nvGrpSpPr>
        <p:grpSpPr bwMode="auto">
          <a:xfrm>
            <a:off x="59267" y="-52917"/>
            <a:ext cx="2675467" cy="665959"/>
            <a:chOff x="70" y="-63"/>
            <a:chExt cx="3160" cy="788"/>
          </a:xfrm>
        </p:grpSpPr>
        <p:sp>
          <p:nvSpPr>
            <p:cNvPr id="5"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6"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7" name="菱形 6"/>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9" name="TextBox 8"/>
          <p:cNvSpPr txBox="1"/>
          <p:nvPr/>
        </p:nvSpPr>
        <p:spPr>
          <a:xfrm>
            <a:off x="623392" y="3333749"/>
            <a:ext cx="10945216" cy="1816735"/>
          </a:xfrm>
          <a:prstGeom prst="rect">
            <a:avLst/>
          </a:prstGeom>
          <a:noFill/>
        </p:spPr>
        <p:txBody>
          <a:bodyPr wrap="square" rtlCol="0">
            <a:spAutoFit/>
          </a:bodyPr>
          <a:lstStyle/>
          <a:p>
            <a:r>
              <a:rPr lang="zh-CN" altLang="en-US" sz="3735" b="1" dirty="0" smtClean="0">
                <a:latin typeface="楷体" panose="02010609060101010101" pitchFamily="49" charset="-122"/>
                <a:ea typeface="楷体" panose="02010609060101010101" pitchFamily="49" charset="-122"/>
              </a:rPr>
              <a:t>    铭记</a:t>
            </a:r>
            <a:r>
              <a:rPr lang="zh-CN" altLang="en-US" sz="3735" b="1" dirty="0">
                <a:latin typeface="楷体" panose="02010609060101010101" pitchFamily="49" charset="-122"/>
                <a:ea typeface="楷体" panose="02010609060101010101" pitchFamily="49" charset="-122"/>
              </a:rPr>
              <a:t>历史、缅怀先烈、珍爱和平、开创未来，中国</a:t>
            </a:r>
            <a:r>
              <a:rPr lang="zh-CN" altLang="en-US" sz="3735" b="1" dirty="0">
                <a:solidFill>
                  <a:srgbClr val="FF0000"/>
                </a:solidFill>
                <a:latin typeface="楷体" panose="02010609060101010101" pitchFamily="49" charset="-122"/>
                <a:ea typeface="楷体" panose="02010609060101010101" pitchFamily="49" charset="-122"/>
              </a:rPr>
              <a:t>一以贯之</a:t>
            </a:r>
            <a:r>
              <a:rPr lang="zh-CN" altLang="en-US" sz="3735" b="1" dirty="0">
                <a:latin typeface="楷体" panose="02010609060101010101" pitchFamily="49" charset="-122"/>
                <a:ea typeface="楷体" panose="02010609060101010101" pitchFamily="49" charset="-122"/>
              </a:rPr>
              <a:t>的和平誓言，彰显坚定的信念、磅礴的力量。</a:t>
            </a:r>
            <a:endParaRPr lang="zh-CN" altLang="en-US" sz="3735" b="1" dirty="0">
              <a:latin typeface="楷体" panose="02010609060101010101" pitchFamily="49" charset="-122"/>
              <a:ea typeface="楷体" panose="02010609060101010101" pitchFamily="49" charset="-122"/>
            </a:endParaRPr>
          </a:p>
        </p:txBody>
      </p:sp>
      <p:sp>
        <p:nvSpPr>
          <p:cNvPr id="12" name="圆角矩形标注 11"/>
          <p:cNvSpPr/>
          <p:nvPr/>
        </p:nvSpPr>
        <p:spPr>
          <a:xfrm>
            <a:off x="789068" y="2468893"/>
            <a:ext cx="10613864" cy="768085"/>
          </a:xfrm>
          <a:prstGeom prst="wedgeRoundRectCallout">
            <a:avLst>
              <a:gd name="adj1" fmla="val -12879"/>
              <a:gd name="adj2" fmla="val -92229"/>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3200" dirty="0">
                <a:solidFill>
                  <a:srgbClr val="0000FF"/>
                </a:solidFill>
                <a:latin typeface="黑体" panose="02010609060101010101" pitchFamily="49" charset="-122"/>
                <a:ea typeface="黑体" panose="02010609060101010101" pitchFamily="49" charset="-122"/>
              </a:rPr>
              <a:t> “何等”，多么。用感叹的语气表示不同寻常。</a:t>
            </a:r>
            <a:endParaRPr lang="zh-CN" altLang="en-US" sz="3200" dirty="0">
              <a:solidFill>
                <a:srgbClr val="0000FF"/>
              </a:solidFill>
              <a:latin typeface="黑体" panose="02010609060101010101" pitchFamily="49" charset="-122"/>
              <a:ea typeface="黑体" panose="02010609060101010101" pitchFamily="49" charset="-122"/>
            </a:endParaRPr>
          </a:p>
        </p:txBody>
      </p:sp>
      <p:sp>
        <p:nvSpPr>
          <p:cNvPr id="15" name="圆角矩形标注 14"/>
          <p:cNvSpPr/>
          <p:nvPr/>
        </p:nvSpPr>
        <p:spPr>
          <a:xfrm>
            <a:off x="774913" y="5445224"/>
            <a:ext cx="10613864" cy="768085"/>
          </a:xfrm>
          <a:prstGeom prst="wedgeRoundRectCallout">
            <a:avLst>
              <a:gd name="adj1" fmla="val -33101"/>
              <a:gd name="adj2" fmla="val -158368"/>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3200" dirty="0" smtClean="0">
                <a:solidFill>
                  <a:srgbClr val="0000FF"/>
                </a:solidFill>
                <a:latin typeface="黑体" panose="02010609060101010101" pitchFamily="49" charset="-122"/>
                <a:ea typeface="黑体" panose="02010609060101010101" pitchFamily="49" charset="-122"/>
              </a:rPr>
              <a:t>“</a:t>
            </a:r>
            <a:r>
              <a:rPr lang="zh-CN" altLang="en-US" sz="3200" dirty="0">
                <a:solidFill>
                  <a:srgbClr val="0000FF"/>
                </a:solidFill>
                <a:latin typeface="黑体" panose="02010609060101010101" pitchFamily="49" charset="-122"/>
                <a:ea typeface="黑体" panose="02010609060101010101" pitchFamily="49" charset="-122"/>
              </a:rPr>
              <a:t>一以贯之</a:t>
            </a:r>
            <a:r>
              <a:rPr lang="zh-CN" altLang="en-US" sz="3200" dirty="0" smtClean="0">
                <a:solidFill>
                  <a:srgbClr val="0000FF"/>
                </a:solidFill>
                <a:latin typeface="黑体" panose="02010609060101010101" pitchFamily="49" charset="-122"/>
                <a:ea typeface="黑体" panose="02010609060101010101" pitchFamily="49" charset="-122"/>
              </a:rPr>
              <a:t>”强调</a:t>
            </a:r>
            <a:r>
              <a:rPr lang="zh-CN" altLang="en-US" sz="3200" dirty="0">
                <a:solidFill>
                  <a:srgbClr val="0000FF"/>
                </a:solidFill>
                <a:latin typeface="黑体" panose="02010609060101010101" pitchFamily="49" charset="-122"/>
                <a:ea typeface="黑体" panose="02010609060101010101" pitchFamily="49" charset="-122"/>
              </a:rPr>
              <a:t>中国维护世界和平的</a:t>
            </a:r>
            <a:r>
              <a:rPr lang="zh-CN" altLang="en-US" sz="3200" dirty="0" smtClean="0">
                <a:solidFill>
                  <a:srgbClr val="0000FF"/>
                </a:solidFill>
                <a:latin typeface="黑体" panose="02010609060101010101" pitchFamily="49" charset="-122"/>
                <a:ea typeface="黑体" panose="02010609060101010101" pitchFamily="49" charset="-122"/>
              </a:rPr>
              <a:t>信念</a:t>
            </a:r>
            <a:r>
              <a:rPr lang="zh-CN" altLang="en-US" sz="3200" dirty="0">
                <a:solidFill>
                  <a:srgbClr val="0000FF"/>
                </a:solidFill>
                <a:latin typeface="黑体" panose="02010609060101010101" pitchFamily="49" charset="-122"/>
                <a:ea typeface="黑体" panose="02010609060101010101" pitchFamily="49" charset="-122"/>
              </a:rPr>
              <a:t>始终</a:t>
            </a:r>
            <a:r>
              <a:rPr lang="zh-CN" altLang="en-US" sz="3200" dirty="0" smtClean="0">
                <a:solidFill>
                  <a:srgbClr val="0000FF"/>
                </a:solidFill>
                <a:latin typeface="黑体" panose="02010609060101010101" pitchFamily="49" charset="-122"/>
                <a:ea typeface="黑体" panose="02010609060101010101" pitchFamily="49" charset="-122"/>
              </a:rPr>
              <a:t>不变</a:t>
            </a:r>
            <a:r>
              <a:rPr lang="zh-CN" altLang="en-US" sz="3200" dirty="0">
                <a:solidFill>
                  <a:srgbClr val="0000FF"/>
                </a:solidFill>
                <a:latin typeface="黑体" panose="02010609060101010101" pitchFamily="49" charset="-122"/>
                <a:ea typeface="黑体" panose="02010609060101010101" pitchFamily="49" charset="-122"/>
              </a:rPr>
              <a:t>。</a:t>
            </a:r>
            <a:endParaRPr lang="zh-CN" altLang="en-US" sz="3200" dirty="0">
              <a:solidFill>
                <a:srgbClr val="0000FF"/>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5"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1" name="组合 1"/>
          <p:cNvGrpSpPr/>
          <p:nvPr/>
        </p:nvGrpSpPr>
        <p:grpSpPr bwMode="auto">
          <a:xfrm>
            <a:off x="4933951" y="1171892"/>
            <a:ext cx="2324100" cy="642619"/>
            <a:chOff x="3333750" y="702188"/>
            <a:chExt cx="1743075" cy="481397"/>
          </a:xfrm>
        </p:grpSpPr>
        <p:sp>
          <p:nvSpPr>
            <p:cNvPr id="20" name="圆角矩形 19"/>
            <p:cNvSpPr/>
            <p:nvPr/>
          </p:nvSpPr>
          <p:spPr>
            <a:xfrm rot="555800">
              <a:off x="4602163" y="715825"/>
              <a:ext cx="442912" cy="41860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1" name="圆角矩形 20"/>
            <p:cNvSpPr/>
            <p:nvPr/>
          </p:nvSpPr>
          <p:spPr>
            <a:xfrm rot="20470821">
              <a:off x="4197350" y="722167"/>
              <a:ext cx="442913" cy="420192"/>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2" name="圆角矩形 21"/>
            <p:cNvSpPr/>
            <p:nvPr/>
          </p:nvSpPr>
          <p:spPr>
            <a:xfrm rot="319204">
              <a:off x="3778250" y="722167"/>
              <a:ext cx="441325" cy="420192"/>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3" name="圆角矩形 22"/>
            <p:cNvSpPr/>
            <p:nvPr/>
          </p:nvSpPr>
          <p:spPr>
            <a:xfrm rot="21148334">
              <a:off x="3368675" y="730095"/>
              <a:ext cx="441325" cy="420193"/>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37900" name="矩形 1"/>
            <p:cNvSpPr>
              <a:spLocks noChangeArrowheads="1"/>
            </p:cNvSpPr>
            <p:nvPr/>
          </p:nvSpPr>
          <p:spPr bwMode="auto">
            <a:xfrm>
              <a:off x="3333750" y="702188"/>
              <a:ext cx="1743075"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概括主题</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37892" name="组合 13"/>
          <p:cNvGrpSpPr/>
          <p:nvPr/>
        </p:nvGrpSpPr>
        <p:grpSpPr bwMode="auto">
          <a:xfrm>
            <a:off x="38100" y="-27517"/>
            <a:ext cx="2675467" cy="665885"/>
            <a:chOff x="70" y="-63"/>
            <a:chExt cx="3160" cy="786"/>
          </a:xfrm>
        </p:grpSpPr>
        <p:sp>
          <p:nvSpPr>
            <p:cNvPr id="37893"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课堂小结</a:t>
              </a:r>
              <a:endParaRPr kumimoji="1" lang="zh-CN" altLang="en-US" sz="3735">
                <a:latin typeface="黑体" panose="02010609060101010101" pitchFamily="49" charset="-122"/>
                <a:ea typeface="黑体" panose="02010609060101010101" pitchFamily="49" charset="-122"/>
              </a:endParaRPr>
            </a:p>
          </p:txBody>
        </p:sp>
        <p:cxnSp>
          <p:nvCxnSpPr>
            <p:cNvPr id="15"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6" name="菱形 15"/>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3" name="矩形 12"/>
          <p:cNvSpPr/>
          <p:nvPr/>
        </p:nvSpPr>
        <p:spPr>
          <a:xfrm>
            <a:off x="863419" y="2084851"/>
            <a:ext cx="10465163" cy="3294380"/>
          </a:xfrm>
          <a:prstGeom prst="rect">
            <a:avLst/>
          </a:prstGeom>
        </p:spPr>
        <p:txBody>
          <a:bodyPr wrap="square">
            <a:spAutoFit/>
          </a:bodyPr>
          <a:lstStyle/>
          <a:p>
            <a:pPr>
              <a:lnSpc>
                <a:spcPct val="150000"/>
              </a:lnSpc>
            </a:pPr>
            <a:r>
              <a:rPr lang="zh-CN" altLang="en-US" sz="3465" b="1" dirty="0" smtClean="0">
                <a:latin typeface="楷体" panose="02010609060101010101" pitchFamily="49" charset="-122"/>
                <a:ea typeface="楷体" panose="02010609060101010101" pitchFamily="49" charset="-122"/>
              </a:rPr>
              <a:t>    这则新闻评论针对</a:t>
            </a:r>
            <a:r>
              <a:rPr lang="en-US" sz="3465" b="1" dirty="0" smtClean="0">
                <a:latin typeface="楷体" panose="02010609060101010101" pitchFamily="49" charset="-122"/>
                <a:ea typeface="楷体" panose="02010609060101010101" pitchFamily="49" charset="-122"/>
              </a:rPr>
              <a:t>2017</a:t>
            </a:r>
            <a:r>
              <a:rPr lang="zh-CN" altLang="en-US" sz="3465" b="1" dirty="0" smtClean="0">
                <a:latin typeface="楷体" panose="02010609060101010101" pitchFamily="49" charset="-122"/>
                <a:ea typeface="楷体" panose="02010609060101010101" pitchFamily="49" charset="-122"/>
              </a:rPr>
              <a:t>年</a:t>
            </a:r>
            <a:r>
              <a:rPr lang="en-US" sz="3465" b="1" dirty="0" smtClean="0">
                <a:latin typeface="楷体" panose="02010609060101010101" pitchFamily="49" charset="-122"/>
                <a:ea typeface="楷体" panose="02010609060101010101" pitchFamily="49" charset="-122"/>
              </a:rPr>
              <a:t>12</a:t>
            </a:r>
            <a:r>
              <a:rPr lang="zh-CN" altLang="en-US" sz="3465" b="1" dirty="0" smtClean="0">
                <a:latin typeface="楷体" panose="02010609060101010101" pitchFamily="49" charset="-122"/>
                <a:ea typeface="楷体" panose="02010609060101010101" pitchFamily="49" charset="-122"/>
              </a:rPr>
              <a:t>月</a:t>
            </a:r>
            <a:r>
              <a:rPr lang="en-US" sz="3465" b="1" dirty="0" smtClean="0">
                <a:latin typeface="楷体" panose="02010609060101010101" pitchFamily="49" charset="-122"/>
                <a:ea typeface="楷体" panose="02010609060101010101" pitchFamily="49" charset="-122"/>
              </a:rPr>
              <a:t>13</a:t>
            </a:r>
            <a:r>
              <a:rPr lang="zh-CN" altLang="en-US" sz="3465" b="1" dirty="0" smtClean="0">
                <a:latin typeface="楷体" panose="02010609060101010101" pitchFamily="49" charset="-122"/>
                <a:ea typeface="楷体" panose="02010609060101010101" pitchFamily="49" charset="-122"/>
              </a:rPr>
              <a:t>日第四次南京大屠杀国家公祭日公祭一事展开，阐明了国家公祭的必要性和意义，同时也表达了捍卫世界和平，中国有能力、有力量的坚定信念。</a:t>
            </a:r>
            <a:endParaRPr lang="zh-CN" altLang="en-US" sz="3465"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组合 2"/>
          <p:cNvGrpSpPr/>
          <p:nvPr/>
        </p:nvGrpSpPr>
        <p:grpSpPr bwMode="auto">
          <a:xfrm>
            <a:off x="4933951" y="882439"/>
            <a:ext cx="2324100" cy="652145"/>
            <a:chOff x="3333750" y="661755"/>
            <a:chExt cx="1743075" cy="488533"/>
          </a:xfrm>
        </p:grpSpPr>
        <p:sp>
          <p:nvSpPr>
            <p:cNvPr id="20" name="圆角矩形 19"/>
            <p:cNvSpPr/>
            <p:nvPr/>
          </p:nvSpPr>
          <p:spPr>
            <a:xfrm rot="555800">
              <a:off x="4602162" y="715825"/>
              <a:ext cx="442913" cy="418606"/>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1" name="圆角矩形 20"/>
            <p:cNvSpPr/>
            <p:nvPr/>
          </p:nvSpPr>
          <p:spPr>
            <a:xfrm rot="20470821">
              <a:off x="4197350" y="722167"/>
              <a:ext cx="442912" cy="420192"/>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2" name="圆角矩形 21"/>
            <p:cNvSpPr/>
            <p:nvPr/>
          </p:nvSpPr>
          <p:spPr>
            <a:xfrm rot="319204">
              <a:off x="3778250" y="722167"/>
              <a:ext cx="441325" cy="420192"/>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23" name="圆角矩形 22"/>
            <p:cNvSpPr/>
            <p:nvPr/>
          </p:nvSpPr>
          <p:spPr>
            <a:xfrm rot="21148334">
              <a:off x="3368675" y="730095"/>
              <a:ext cx="441325" cy="420193"/>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38924" name="矩形 1"/>
            <p:cNvSpPr>
              <a:spLocks noChangeArrowheads="1"/>
            </p:cNvSpPr>
            <p:nvPr/>
          </p:nvSpPr>
          <p:spPr bwMode="auto">
            <a:xfrm>
              <a:off x="3333750" y="661755"/>
              <a:ext cx="1743075" cy="481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学后感悟</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38915" name="组合 13"/>
          <p:cNvGrpSpPr/>
          <p:nvPr/>
        </p:nvGrpSpPr>
        <p:grpSpPr bwMode="auto">
          <a:xfrm>
            <a:off x="38100" y="-27517"/>
            <a:ext cx="2675467" cy="665885"/>
            <a:chOff x="70" y="-63"/>
            <a:chExt cx="3160" cy="786"/>
          </a:xfrm>
        </p:grpSpPr>
        <p:sp>
          <p:nvSpPr>
            <p:cNvPr id="38917"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课堂小结</a:t>
              </a:r>
              <a:endParaRPr kumimoji="1" lang="zh-CN" altLang="en-US" sz="3735">
                <a:latin typeface="黑体" panose="02010609060101010101" pitchFamily="49" charset="-122"/>
                <a:ea typeface="黑体" panose="02010609060101010101" pitchFamily="49" charset="-122"/>
              </a:endParaRPr>
            </a:p>
          </p:txBody>
        </p:sp>
        <p:cxnSp>
          <p:nvCxnSpPr>
            <p:cNvPr id="16"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7" name="菱形 16"/>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3" name="TextBox 12"/>
          <p:cNvSpPr txBox="1"/>
          <p:nvPr/>
        </p:nvSpPr>
        <p:spPr>
          <a:xfrm>
            <a:off x="598567" y="1761660"/>
            <a:ext cx="10994867" cy="4225290"/>
          </a:xfrm>
          <a:prstGeom prst="rect">
            <a:avLst/>
          </a:prstGeom>
          <a:noFill/>
        </p:spPr>
        <p:txBody>
          <a:bodyPr wrap="square" rtlCol="0">
            <a:spAutoFit/>
          </a:bodyPr>
          <a:lstStyle/>
          <a:p>
            <a:pPr>
              <a:lnSpc>
                <a:spcPct val="120000"/>
              </a:lnSpc>
            </a:pPr>
            <a:r>
              <a:rPr lang="zh-CN" altLang="en-US" sz="3200" b="1" dirty="0" smtClean="0">
                <a:latin typeface="楷体" panose="02010609060101010101" pitchFamily="49" charset="-122"/>
                <a:ea typeface="楷体" panose="02010609060101010101" pitchFamily="49" charset="-122"/>
              </a:rPr>
              <a:t>    铭记历史，才能继往开来。没有记忆的民族不可能有凝聚力，也不可能真正</a:t>
            </a:r>
            <a:r>
              <a:rPr lang="zh-CN" altLang="en-US" sz="3200" b="1" dirty="0">
                <a:latin typeface="楷体" panose="02010609060101010101" pitchFamily="49" charset="-122"/>
                <a:ea typeface="楷体" panose="02010609060101010101" pitchFamily="49" charset="-122"/>
              </a:rPr>
              <a:t>吸取</a:t>
            </a:r>
            <a:r>
              <a:rPr lang="zh-CN" altLang="en-US" sz="3200" b="1" dirty="0" smtClean="0">
                <a:latin typeface="楷体" panose="02010609060101010101" pitchFamily="49" charset="-122"/>
                <a:ea typeface="楷体" panose="02010609060101010101" pitchFamily="49" charset="-122"/>
              </a:rPr>
              <a:t>灾难的教训，开启崭新的时代故事。我们经历了黑暗的南京大屠杀，我们有</a:t>
            </a:r>
            <a:r>
              <a:rPr lang="en-US" sz="3200" b="1" dirty="0" smtClean="0">
                <a:latin typeface="楷体" panose="02010609060101010101" pitchFamily="49" charset="-122"/>
                <a:ea typeface="楷体" panose="02010609060101010101" pitchFamily="49" charset="-122"/>
              </a:rPr>
              <a:t>30</a:t>
            </a:r>
            <a:r>
              <a:rPr lang="zh-CN" altLang="en-US" sz="3200" b="1" dirty="0" smtClean="0">
                <a:latin typeface="楷体" panose="02010609060101010101" pitchFamily="49" charset="-122"/>
                <a:ea typeface="楷体" panose="02010609060101010101" pitchFamily="49" charset="-122"/>
              </a:rPr>
              <a:t>万同胞死难，只有铭记这样血的历史和教训，实现民族记忆的世代传承，警钟长鸣，才能不让历史重演。今天，我们要时刻保持清醒，吸取灾难教训，积淀民族记忆，团结全世界维护和平的正义之士，共同维护世界和平。</a:t>
            </a:r>
            <a:endParaRPr lang="zh-CN" altLang="en-US" sz="3200"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矩形 2"/>
          <p:cNvSpPr>
            <a:spLocks noChangeArrowheads="1"/>
          </p:cNvSpPr>
          <p:nvPr/>
        </p:nvSpPr>
        <p:spPr bwMode="auto">
          <a:xfrm>
            <a:off x="623392" y="1047733"/>
            <a:ext cx="540766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dirty="0">
                <a:solidFill>
                  <a:srgbClr val="FF0000"/>
                </a:solidFill>
                <a:latin typeface="黑体" panose="02010609060101010101" pitchFamily="49" charset="-122"/>
                <a:ea typeface="黑体" panose="02010609060101010101" pitchFamily="49" charset="-122"/>
              </a:rPr>
              <a:t>❶思想深刻，说理性强。</a:t>
            </a:r>
            <a:endParaRPr lang="en-US" altLang="zh-CN" sz="3735" dirty="0">
              <a:solidFill>
                <a:srgbClr val="FF0000"/>
              </a:solidFill>
              <a:latin typeface="黑体" panose="02010609060101010101" pitchFamily="49" charset="-122"/>
              <a:ea typeface="黑体" panose="02010609060101010101" pitchFamily="49" charset="-122"/>
            </a:endParaRPr>
          </a:p>
        </p:txBody>
      </p:sp>
      <p:grpSp>
        <p:nvGrpSpPr>
          <p:cNvPr id="39940" name="组合 8"/>
          <p:cNvGrpSpPr/>
          <p:nvPr/>
        </p:nvGrpSpPr>
        <p:grpSpPr bwMode="auto">
          <a:xfrm>
            <a:off x="46567" y="-27517"/>
            <a:ext cx="2677584" cy="666289"/>
            <a:chOff x="70" y="-63"/>
            <a:chExt cx="3161" cy="786"/>
          </a:xfrm>
        </p:grpSpPr>
        <p:sp>
          <p:nvSpPr>
            <p:cNvPr id="39941"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写作特色</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9" name="TextBox 8"/>
          <p:cNvSpPr txBox="1"/>
          <p:nvPr/>
        </p:nvSpPr>
        <p:spPr>
          <a:xfrm>
            <a:off x="932324" y="1988840"/>
            <a:ext cx="10327352" cy="3829685"/>
          </a:xfrm>
          <a:prstGeom prst="rect">
            <a:avLst/>
          </a:prstGeom>
          <a:noFill/>
        </p:spPr>
        <p:txBody>
          <a:bodyPr wrap="square" rtlCol="0">
            <a:spAutoFit/>
          </a:bodyPr>
          <a:lstStyle/>
          <a:p>
            <a:pPr>
              <a:lnSpc>
                <a:spcPct val="130000"/>
              </a:lnSpc>
            </a:pPr>
            <a:r>
              <a:rPr lang="zh-CN" altLang="en-US" sz="3735" b="1" dirty="0" smtClean="0">
                <a:latin typeface="楷体" panose="02010609060101010101" pitchFamily="49" charset="-122"/>
                <a:ea typeface="楷体" panose="02010609060101010101" pitchFamily="49" charset="-122"/>
              </a:rPr>
              <a:t>    文章围绕第四次南京大屠杀国家公祭日纪念活动展开，阐明了国家公祭的意义和必要性，既有全世界正义之士的纪念，又有日本右翼势力的痴心妄想，摆事实，讲道理，站在维护世界和平的高度阐明观点，认识有高度，思想针对性强。</a:t>
            </a:r>
            <a:endParaRPr lang="zh-CN" altLang="en-US" sz="3735"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矩形 2"/>
          <p:cNvSpPr>
            <a:spLocks noChangeArrowheads="1"/>
          </p:cNvSpPr>
          <p:nvPr/>
        </p:nvSpPr>
        <p:spPr bwMode="auto">
          <a:xfrm>
            <a:off x="666712" y="1003181"/>
            <a:ext cx="612013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735" dirty="0" smtClean="0">
                <a:solidFill>
                  <a:srgbClr val="FF0000"/>
                </a:solidFill>
                <a:latin typeface="黑体" panose="02010609060101010101" pitchFamily="49" charset="-122"/>
                <a:ea typeface="黑体" panose="02010609060101010101" pitchFamily="49" charset="-122"/>
              </a:rPr>
              <a:t>❷</a:t>
            </a:r>
            <a:r>
              <a:rPr lang="zh-CN" altLang="en-US" sz="3735" dirty="0">
                <a:solidFill>
                  <a:srgbClr val="FF0000"/>
                </a:solidFill>
                <a:latin typeface="黑体" panose="02010609060101010101" pitchFamily="49" charset="-122"/>
                <a:ea typeface="黑体" panose="02010609060101010101" pitchFamily="49" charset="-122"/>
              </a:rPr>
              <a:t>事实清楚，准确性强。 </a:t>
            </a:r>
            <a:r>
              <a:rPr lang="zh-CN" altLang="zh-CN" sz="3735" dirty="0">
                <a:latin typeface="黑体" panose="02010609060101010101" pitchFamily="49" charset="-122"/>
                <a:ea typeface="黑体" panose="02010609060101010101" pitchFamily="49" charset="-122"/>
              </a:rPr>
              <a:t>　</a:t>
            </a:r>
            <a:endParaRPr lang="en-US" altLang="zh-CN" sz="3735" dirty="0">
              <a:solidFill>
                <a:srgbClr val="FF0000"/>
              </a:solidFill>
              <a:latin typeface="黑体" panose="02010609060101010101" pitchFamily="49" charset="-122"/>
              <a:ea typeface="黑体" panose="02010609060101010101" pitchFamily="49" charset="-122"/>
            </a:endParaRPr>
          </a:p>
        </p:txBody>
      </p:sp>
      <p:grpSp>
        <p:nvGrpSpPr>
          <p:cNvPr id="40964" name="组合 8"/>
          <p:cNvGrpSpPr/>
          <p:nvPr/>
        </p:nvGrpSpPr>
        <p:grpSpPr bwMode="auto">
          <a:xfrm>
            <a:off x="46567" y="-27517"/>
            <a:ext cx="2677584" cy="666289"/>
            <a:chOff x="70" y="-63"/>
            <a:chExt cx="3161" cy="786"/>
          </a:xfrm>
        </p:grpSpPr>
        <p:sp>
          <p:nvSpPr>
            <p:cNvPr id="40965"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写作特色</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9" name="TextBox 8"/>
          <p:cNvSpPr txBox="1"/>
          <p:nvPr/>
        </p:nvSpPr>
        <p:spPr>
          <a:xfrm>
            <a:off x="761963" y="2000240"/>
            <a:ext cx="10668075" cy="4406265"/>
          </a:xfrm>
          <a:prstGeom prst="rect">
            <a:avLst/>
          </a:prstGeom>
          <a:noFill/>
        </p:spPr>
        <p:txBody>
          <a:bodyPr wrap="square" rtlCol="0">
            <a:spAutoFit/>
          </a:bodyPr>
          <a:lstStyle/>
          <a:p>
            <a:pPr>
              <a:lnSpc>
                <a:spcPct val="150000"/>
              </a:lnSpc>
            </a:pPr>
            <a:r>
              <a:rPr lang="zh-CN" altLang="en-US" sz="3735" b="1" dirty="0" smtClean="0">
                <a:latin typeface="楷体" panose="02010609060101010101" pitchFamily="49" charset="-122"/>
                <a:ea typeface="楷体" panose="02010609060101010101" pitchFamily="49" charset="-122"/>
              </a:rPr>
              <a:t>    这篇新闻评论中</a:t>
            </a:r>
            <a:r>
              <a:rPr lang="zh-CN" altLang="en-US" sz="3735" b="1" dirty="0">
                <a:latin typeface="楷体" panose="02010609060101010101" pitchFamily="49" charset="-122"/>
                <a:ea typeface="楷体" panose="02010609060101010101" pitchFamily="49" charset="-122"/>
              </a:rPr>
              <a:t>作者大量运用事实，特别是美国、加拿大以及日本等国的相关事实来阐明自己的认识，印证观点，并且引用原材料</a:t>
            </a:r>
            <a:r>
              <a:rPr lang="zh-CN" altLang="en-US" sz="3735" b="1" dirty="0" smtClean="0">
                <a:latin typeface="楷体" panose="02010609060101010101" pitchFamily="49" charset="-122"/>
                <a:ea typeface="楷体" panose="02010609060101010101" pitchFamily="49" charset="-122"/>
              </a:rPr>
              <a:t>，</a:t>
            </a:r>
            <a:r>
              <a:rPr lang="zh-CN" altLang="en-US" sz="3735" b="1" dirty="0">
                <a:latin typeface="楷体" panose="02010609060101010101" pitchFamily="49" charset="-122"/>
                <a:ea typeface="楷体" panose="02010609060101010101" pitchFamily="49" charset="-122"/>
              </a:rPr>
              <a:t>大大</a:t>
            </a:r>
            <a:r>
              <a:rPr lang="zh-CN" altLang="en-US" sz="3735" b="1" dirty="0" smtClean="0">
                <a:latin typeface="楷体" panose="02010609060101010101" pitchFamily="49" charset="-122"/>
                <a:ea typeface="楷体" panose="02010609060101010101" pitchFamily="49" charset="-122"/>
              </a:rPr>
              <a:t>增强</a:t>
            </a:r>
            <a:r>
              <a:rPr lang="zh-CN" altLang="en-US" sz="3735" b="1" dirty="0">
                <a:latin typeface="楷体" panose="02010609060101010101" pitchFamily="49" charset="-122"/>
                <a:ea typeface="楷体" panose="02010609060101010101" pitchFamily="49" charset="-122"/>
              </a:rPr>
              <a:t>了评论的真实性和说服力</a:t>
            </a:r>
            <a:r>
              <a:rPr lang="zh-CN" altLang="en-US" sz="3735" b="1" dirty="0" smtClean="0">
                <a:latin typeface="楷体" panose="02010609060101010101" pitchFamily="49" charset="-122"/>
                <a:ea typeface="楷体" panose="02010609060101010101" pitchFamily="49" charset="-122"/>
              </a:rPr>
              <a:t>，使文章具有</a:t>
            </a:r>
            <a:r>
              <a:rPr lang="zh-CN" altLang="en-US" sz="3735" b="1" dirty="0">
                <a:latin typeface="楷体" panose="02010609060101010101" pitchFamily="49" charset="-122"/>
                <a:ea typeface="楷体" panose="02010609060101010101" pitchFamily="49" charset="-122"/>
              </a:rPr>
              <a:t>无可辩驳的力量。</a:t>
            </a:r>
            <a:endParaRPr lang="zh-CN" altLang="en-US" sz="3735" b="1" dirty="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000" name="组合 35"/>
          <p:cNvGrpSpPr/>
          <p:nvPr/>
        </p:nvGrpSpPr>
        <p:grpSpPr bwMode="auto">
          <a:xfrm>
            <a:off x="59267" y="-27517"/>
            <a:ext cx="2675467" cy="666289"/>
            <a:chOff x="70" y="-63"/>
            <a:chExt cx="3161" cy="786"/>
          </a:xfrm>
        </p:grpSpPr>
        <p:sp>
          <p:nvSpPr>
            <p:cNvPr id="42001"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板书设计</a:t>
              </a:r>
              <a:endParaRPr kumimoji="1" lang="zh-CN" altLang="en-US" sz="3735">
                <a:latin typeface="黑体" panose="02010609060101010101" pitchFamily="49" charset="-122"/>
                <a:ea typeface="黑体" panose="02010609060101010101" pitchFamily="49" charset="-122"/>
              </a:endParaRPr>
            </a:p>
          </p:txBody>
        </p:sp>
        <p:cxnSp>
          <p:nvCxnSpPr>
            <p:cNvPr id="27"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9" name="菱形 28"/>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6" name="矩形 5"/>
          <p:cNvSpPr/>
          <p:nvPr/>
        </p:nvSpPr>
        <p:spPr>
          <a:xfrm>
            <a:off x="3572915" y="1238235"/>
            <a:ext cx="5136696" cy="1076325"/>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zh-CN" altLang="en-US" sz="3200" b="1" dirty="0" smtClean="0">
                <a:latin typeface="楷体" panose="02010609060101010101" pitchFamily="49" charset="-122"/>
                <a:ea typeface="楷体" panose="02010609060101010101" pitchFamily="49" charset="-122"/>
              </a:rPr>
              <a:t>概括国家公祭的主要内容，提出观点</a:t>
            </a:r>
            <a:endParaRPr lang="zh-CN" altLang="en-US" sz="3200" b="1" dirty="0" smtClean="0">
              <a:latin typeface="楷体" panose="02010609060101010101" pitchFamily="49" charset="-122"/>
              <a:ea typeface="楷体" panose="02010609060101010101" pitchFamily="49" charset="-122"/>
            </a:endParaRPr>
          </a:p>
        </p:txBody>
      </p:sp>
      <p:sp>
        <p:nvSpPr>
          <p:cNvPr id="7" name="矩形 6"/>
          <p:cNvSpPr/>
          <p:nvPr/>
        </p:nvSpPr>
        <p:spPr>
          <a:xfrm>
            <a:off x="3572915" y="2468893"/>
            <a:ext cx="5136696" cy="1076325"/>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zh-CN" altLang="en-US" sz="3200" b="1" dirty="0" smtClean="0">
                <a:solidFill>
                  <a:prstClr val="black"/>
                </a:solidFill>
                <a:latin typeface="楷体" panose="02010609060101010101" pitchFamily="49" charset="-122"/>
                <a:ea typeface="楷体" panose="02010609060101010101" pitchFamily="49" charset="-122"/>
              </a:rPr>
              <a:t>详细介绍举行国家公祭的背景和意义。</a:t>
            </a:r>
            <a:endParaRPr lang="zh-CN" altLang="en-US" sz="3200" b="1" dirty="0">
              <a:latin typeface="楷体" panose="02010609060101010101" pitchFamily="49" charset="-122"/>
              <a:ea typeface="楷体" panose="02010609060101010101" pitchFamily="49" charset="-122"/>
            </a:endParaRPr>
          </a:p>
        </p:txBody>
      </p:sp>
      <p:sp>
        <p:nvSpPr>
          <p:cNvPr id="8" name="矩形 7"/>
          <p:cNvSpPr/>
          <p:nvPr/>
        </p:nvSpPr>
        <p:spPr>
          <a:xfrm>
            <a:off x="3591577" y="3909053"/>
            <a:ext cx="4830001" cy="2061210"/>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r>
              <a:rPr lang="zh-CN" altLang="en-US" sz="3200" b="1" dirty="0" smtClean="0">
                <a:latin typeface="楷体" panose="02010609060101010101" pitchFamily="49" charset="-122"/>
                <a:ea typeface="楷体" panose="02010609060101010101" pitchFamily="49" charset="-122"/>
              </a:rPr>
              <a:t>介绍南京从“恐怖之城”到“和平之城”的命运转变，传达中国维护世界和平的信念。</a:t>
            </a:r>
            <a:endParaRPr lang="zh-CN" altLang="en-US" sz="3200" b="1" dirty="0">
              <a:latin typeface="楷体" panose="02010609060101010101" pitchFamily="49" charset="-122"/>
              <a:ea typeface="楷体" panose="02010609060101010101" pitchFamily="49" charset="-122"/>
            </a:endParaRPr>
          </a:p>
        </p:txBody>
      </p:sp>
      <p:sp>
        <p:nvSpPr>
          <p:cNvPr id="20" name="TextBox 19"/>
          <p:cNvSpPr txBox="1"/>
          <p:nvPr/>
        </p:nvSpPr>
        <p:spPr>
          <a:xfrm>
            <a:off x="854216" y="2666995"/>
            <a:ext cx="2190765" cy="2334260"/>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lnSpc>
                <a:spcPct val="130000"/>
              </a:lnSpc>
            </a:pPr>
            <a:r>
              <a:rPr lang="zh-CN" altLang="en-US" sz="3735" dirty="0">
                <a:solidFill>
                  <a:srgbClr val="FF0000"/>
                </a:solidFill>
                <a:latin typeface="黑体" panose="02010609060101010101" pitchFamily="49" charset="-122"/>
                <a:ea typeface="黑体" panose="02010609060101010101" pitchFamily="49" charset="-122"/>
              </a:rPr>
              <a:t>国行公祭，为佑世界和平</a:t>
            </a:r>
            <a:endParaRPr lang="zh-CN" altLang="en-US" sz="3735" dirty="0">
              <a:solidFill>
                <a:srgbClr val="FF0000"/>
              </a:solidFill>
              <a:latin typeface="黑体" panose="02010609060101010101" pitchFamily="49" charset="-122"/>
              <a:ea typeface="黑体" panose="02010609060101010101" pitchFamily="49" charset="-122"/>
            </a:endParaRPr>
          </a:p>
        </p:txBody>
      </p:sp>
      <p:sp>
        <p:nvSpPr>
          <p:cNvPr id="22" name="TextBox 21"/>
          <p:cNvSpPr txBox="1"/>
          <p:nvPr/>
        </p:nvSpPr>
        <p:spPr>
          <a:xfrm>
            <a:off x="8901632" y="2983168"/>
            <a:ext cx="2666976" cy="1472565"/>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lnSpc>
                <a:spcPct val="120000"/>
              </a:lnSpc>
            </a:pPr>
            <a:r>
              <a:rPr lang="zh-CN" altLang="en-US" sz="3735" b="1" dirty="0" smtClean="0">
                <a:solidFill>
                  <a:srgbClr val="0000FF"/>
                </a:solidFill>
                <a:latin typeface="楷体" panose="02010609060101010101" pitchFamily="49" charset="-122"/>
                <a:ea typeface="楷体" panose="02010609060101010101" pitchFamily="49" charset="-122"/>
              </a:rPr>
              <a:t>维护和平：中国有能力</a:t>
            </a:r>
            <a:endParaRPr lang="zh-CN" altLang="en-US" sz="3735" b="1" dirty="0" smtClean="0">
              <a:solidFill>
                <a:srgbClr val="0000FF"/>
              </a:solidFill>
              <a:latin typeface="楷体" panose="02010609060101010101" pitchFamily="49" charset="-122"/>
              <a:ea typeface="楷体" panose="02010609060101010101" pitchFamily="49" charset="-122"/>
            </a:endParaRPr>
          </a:p>
        </p:txBody>
      </p:sp>
      <p:sp>
        <p:nvSpPr>
          <p:cNvPr id="15" name="左大括号 14"/>
          <p:cNvSpPr/>
          <p:nvPr/>
        </p:nvSpPr>
        <p:spPr bwMode="auto">
          <a:xfrm>
            <a:off x="3069952" y="1508787"/>
            <a:ext cx="455083" cy="4491981"/>
          </a:xfrm>
          <a:prstGeom prst="leftBrace">
            <a:avLst>
              <a:gd name="adj1" fmla="val 37848"/>
              <a:gd name="adj2" fmla="val 50000"/>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sz="2400"/>
          </a:p>
        </p:txBody>
      </p:sp>
      <p:sp>
        <p:nvSpPr>
          <p:cNvPr id="16" name="左大括号 15"/>
          <p:cNvSpPr/>
          <p:nvPr/>
        </p:nvSpPr>
        <p:spPr bwMode="auto">
          <a:xfrm rot="10800000">
            <a:off x="8421580" y="1410277"/>
            <a:ext cx="455083" cy="4590489"/>
          </a:xfrm>
          <a:prstGeom prst="leftBrace">
            <a:avLst>
              <a:gd name="adj1" fmla="val 37848"/>
              <a:gd name="adj2" fmla="val 50000"/>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sz="2400"/>
          </a:p>
        </p:txBody>
      </p:sp>
      <p:sp>
        <p:nvSpPr>
          <p:cNvPr id="2" name="下箭头 1"/>
          <p:cNvSpPr/>
          <p:nvPr/>
        </p:nvSpPr>
        <p:spPr>
          <a:xfrm>
            <a:off x="5711957" y="2180861"/>
            <a:ext cx="429305" cy="384043"/>
          </a:xfrm>
          <a:prstGeom prst="downArrow">
            <a:avLst/>
          </a:prstGeom>
          <a:solidFill>
            <a:srgbClr val="00B0F0"/>
          </a:soli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8" name="下箭头 17"/>
          <p:cNvSpPr/>
          <p:nvPr/>
        </p:nvSpPr>
        <p:spPr>
          <a:xfrm>
            <a:off x="5762707" y="3550411"/>
            <a:ext cx="378557" cy="384043"/>
          </a:xfrm>
          <a:prstGeom prst="downArrow">
            <a:avLst/>
          </a:prstGeom>
          <a:solidFill>
            <a:srgbClr val="00B0F0"/>
          </a:soli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41" name="组合 15"/>
          <p:cNvGrpSpPr/>
          <p:nvPr/>
        </p:nvGrpSpPr>
        <p:grpSpPr bwMode="auto">
          <a:xfrm>
            <a:off x="46567" y="-27517"/>
            <a:ext cx="2677584" cy="666289"/>
            <a:chOff x="70" y="-63"/>
            <a:chExt cx="3161" cy="786"/>
          </a:xfrm>
        </p:grpSpPr>
        <p:sp>
          <p:nvSpPr>
            <p:cNvPr id="44042"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9" name="菱形 1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8" name="TextBox 7"/>
          <p:cNvSpPr txBox="1"/>
          <p:nvPr/>
        </p:nvSpPr>
        <p:spPr>
          <a:xfrm>
            <a:off x="761963" y="1508787"/>
            <a:ext cx="10858576" cy="1568450"/>
          </a:xfrm>
          <a:prstGeom prst="rect">
            <a:avLst/>
          </a:prstGeom>
          <a:noFill/>
        </p:spPr>
        <p:txBody>
          <a:bodyPr wrap="square" rtlCol="0">
            <a:spAutoFit/>
          </a:bodyPr>
          <a:lstStyle/>
          <a:p>
            <a:pPr>
              <a:lnSpc>
                <a:spcPct val="150000"/>
              </a:lnSpc>
            </a:pPr>
            <a:r>
              <a:rPr lang="zh-CN" altLang="en-US" sz="3200" b="1" dirty="0" smtClean="0">
                <a:latin typeface="楷体" panose="02010609060101010101" pitchFamily="49" charset="-122"/>
                <a:ea typeface="楷体" panose="02010609060101010101" pitchFamily="49" charset="-122"/>
              </a:rPr>
              <a:t>杀</a:t>
            </a:r>
            <a:r>
              <a:rPr lang="en-US" sz="3200" b="1" dirty="0" err="1" smtClean="0">
                <a:latin typeface="汉语拼音" panose="000B0604020202020204" pitchFamily="34" charset="0"/>
                <a:ea typeface="楷体" panose="02010609060101010101" pitchFamily="49" charset="-122"/>
                <a:cs typeface="汉语拼音" panose="000B0604020202020204" pitchFamily="34" charset="0"/>
              </a:rPr>
              <a:t>l</a:t>
            </a:r>
            <a:r>
              <a:rPr lang="en-US" altLang="zh-CN" sz="3200" b="1" dirty="0" err="1" smtClean="0">
                <a:latin typeface="汉语拼音" panose="000B0604020202020204" pitchFamily="34" charset="0"/>
                <a:ea typeface="楷体" panose="02010609060101010101" pitchFamily="49" charset="-122"/>
                <a:cs typeface="汉语拼音" panose="000B0604020202020204" pitchFamily="34" charset="0"/>
              </a:rPr>
              <a:t>ù</a:t>
            </a:r>
            <a:r>
              <a:rPr lang="zh-CN" altLang="en-US" sz="3200" b="1" dirty="0" smtClean="0">
                <a:latin typeface="楷体" panose="02010609060101010101" pitchFamily="49" charset="-122"/>
                <a:ea typeface="楷体" panose="02010609060101010101" pitchFamily="49" charset="-122"/>
              </a:rPr>
              <a:t>（   ）宝</a:t>
            </a:r>
            <a:r>
              <a:rPr lang="zh-CN" altLang="en-US" sz="3200" b="1" u="sng" dirty="0" smtClean="0">
                <a:latin typeface="楷体" panose="02010609060101010101" pitchFamily="49" charset="-122"/>
                <a:ea typeface="楷体" panose="02010609060101010101" pitchFamily="49" charset="-122"/>
              </a:rPr>
              <a:t>鼎</a:t>
            </a:r>
            <a:r>
              <a:rPr lang="zh-CN" altLang="en-US" sz="3200" b="1" dirty="0" smtClean="0">
                <a:latin typeface="楷体" panose="02010609060101010101" pitchFamily="49" charset="-122"/>
                <a:ea typeface="楷体" panose="02010609060101010101" pitchFamily="49" charset="-122"/>
              </a:rPr>
              <a:t>（    ） 国</a:t>
            </a:r>
            <a:r>
              <a:rPr lang="en-US" sz="3200" b="1" dirty="0" err="1" smtClean="0">
                <a:latin typeface="汉语拼音" panose="000B0604020202020204" pitchFamily="34" charset="0"/>
                <a:ea typeface="楷体" panose="02010609060101010101" pitchFamily="49" charset="-122"/>
                <a:cs typeface="汉语拼音" panose="000B0604020202020204" pitchFamily="34" charset="0"/>
              </a:rPr>
              <a:t>sh</a:t>
            </a:r>
            <a:r>
              <a:rPr lang="en-US" altLang="zh-CN" sz="3200" b="1" dirty="0" err="1" smtClean="0">
                <a:latin typeface="汉语拼音" panose="000B0604020202020204" pitchFamily="34" charset="0"/>
                <a:ea typeface="楷体" panose="02010609060101010101" pitchFamily="49" charset="-122"/>
                <a:cs typeface="汉语拼音" panose="000B0604020202020204" pitchFamily="34" charset="0"/>
              </a:rPr>
              <a:t>ā</a:t>
            </a:r>
            <a:r>
              <a:rPr lang="en-US" sz="3200" b="1" dirty="0" err="1" smtClean="0">
                <a:latin typeface="汉语拼音" panose="000B0604020202020204" pitchFamily="34" charset="0"/>
                <a:ea typeface="楷体" panose="02010609060101010101" pitchFamily="49" charset="-122"/>
                <a:cs typeface="汉语拼音" panose="000B0604020202020204" pitchFamily="34" charset="0"/>
              </a:rPr>
              <a:t>ng</a:t>
            </a:r>
            <a:r>
              <a:rPr lang="zh-CN" altLang="en-US" sz="3200" b="1" dirty="0" smtClean="0">
                <a:latin typeface="楷体" panose="02010609060101010101" pitchFamily="49" charset="-122"/>
                <a:ea typeface="楷体" panose="02010609060101010101" pitchFamily="49" charset="-122"/>
              </a:rPr>
              <a:t>（   ） </a:t>
            </a:r>
            <a:r>
              <a:rPr lang="zh-CN" altLang="en-US" sz="3200" b="1" u="sng" dirty="0" smtClean="0">
                <a:latin typeface="楷体" panose="02010609060101010101" pitchFamily="49" charset="-122"/>
                <a:ea typeface="楷体" panose="02010609060101010101" pitchFamily="49" charset="-122"/>
              </a:rPr>
              <a:t>缅</a:t>
            </a:r>
            <a:r>
              <a:rPr lang="zh-CN" altLang="en-US" sz="3200" b="1" dirty="0" smtClean="0">
                <a:latin typeface="楷体" panose="02010609060101010101" pitchFamily="49" charset="-122"/>
                <a:ea typeface="楷体" panose="02010609060101010101" pitchFamily="49" charset="-122"/>
              </a:rPr>
              <a:t>怀（     ）惨绝人</a:t>
            </a:r>
            <a:r>
              <a:rPr lang="en-US" sz="3200" b="1" dirty="0" err="1" smtClean="0">
                <a:latin typeface="汉语拼音" panose="000B0604020202020204" pitchFamily="34" charset="0"/>
                <a:ea typeface="楷体" panose="02010609060101010101" pitchFamily="49" charset="-122"/>
                <a:cs typeface="汉语拼音" panose="000B0604020202020204" pitchFamily="34" charset="0"/>
              </a:rPr>
              <a:t>hu</a:t>
            </a:r>
            <a:r>
              <a:rPr lang="en-US" altLang="zh-CN" sz="3200" b="1" dirty="0" err="1" smtClean="0">
                <a:latin typeface="汉语拼音" panose="000B0604020202020204" pitchFamily="34" charset="0"/>
                <a:ea typeface="楷体" panose="02010609060101010101" pitchFamily="49" charset="-122"/>
                <a:cs typeface="汉语拼音" panose="000B0604020202020204" pitchFamily="34" charset="0"/>
              </a:rPr>
              <a:t>á</a:t>
            </a:r>
            <a:r>
              <a:rPr lang="en-US" sz="3200" b="1" dirty="0" err="1" smtClean="0">
                <a:latin typeface="汉语拼音" panose="000B0604020202020204" pitchFamily="34" charset="0"/>
                <a:ea typeface="楷体" panose="02010609060101010101" pitchFamily="49" charset="-122"/>
                <a:cs typeface="汉语拼音" panose="000B0604020202020204" pitchFamily="34" charset="0"/>
              </a:rPr>
              <a:t>n</a:t>
            </a:r>
            <a:r>
              <a:rPr lang="zh-CN" altLang="en-US" sz="3200" b="1" dirty="0" smtClean="0">
                <a:latin typeface="楷体" panose="02010609060101010101" pitchFamily="49" charset="-122"/>
                <a:ea typeface="楷体" panose="02010609060101010101" pitchFamily="49" charset="-122"/>
              </a:rPr>
              <a:t>（  ）  </a:t>
            </a:r>
            <a:r>
              <a:rPr lang="zh-CN" altLang="en-US" sz="3200" b="1" u="sng" dirty="0" smtClean="0">
                <a:latin typeface="楷体" panose="02010609060101010101" pitchFamily="49" charset="-122"/>
                <a:ea typeface="楷体" panose="02010609060101010101" pitchFamily="49" charset="-122"/>
              </a:rPr>
              <a:t>悼</a:t>
            </a:r>
            <a:r>
              <a:rPr lang="zh-CN" altLang="en-US" sz="3200" b="1" dirty="0" smtClean="0">
                <a:latin typeface="楷体" panose="02010609060101010101" pitchFamily="49" charset="-122"/>
                <a:ea typeface="楷体" panose="02010609060101010101" pitchFamily="49" charset="-122"/>
              </a:rPr>
              <a:t>念（     ） </a:t>
            </a:r>
            <a:r>
              <a:rPr lang="en-US" altLang="zh-CN" sz="3200" b="1" dirty="0" err="1" smtClean="0">
                <a:latin typeface="汉语拼音" panose="000B0604020202020204" pitchFamily="34" charset="0"/>
                <a:ea typeface="楷体" panose="02010609060101010101" pitchFamily="49" charset="-122"/>
                <a:cs typeface="汉语拼音" panose="000B0604020202020204" pitchFamily="34" charset="0"/>
              </a:rPr>
              <a:t>cuàn</a:t>
            </a:r>
            <a:r>
              <a:rPr lang="zh-CN" altLang="en-US" sz="3200" b="1" dirty="0" smtClean="0">
                <a:latin typeface="楷体" panose="02010609060101010101" pitchFamily="49" charset="-122"/>
                <a:ea typeface="楷体" panose="02010609060101010101" pitchFamily="49" charset="-122"/>
              </a:rPr>
              <a:t>（    ）改</a:t>
            </a:r>
            <a:endParaRPr lang="zh-CN" altLang="en-US" sz="3200" b="1" dirty="0" smtClean="0">
              <a:latin typeface="楷体" panose="02010609060101010101" pitchFamily="49" charset="-122"/>
              <a:ea typeface="楷体" panose="02010609060101010101" pitchFamily="49" charset="-122"/>
            </a:endParaRPr>
          </a:p>
        </p:txBody>
      </p:sp>
      <p:sp>
        <p:nvSpPr>
          <p:cNvPr id="9" name="TextBox 8"/>
          <p:cNvSpPr txBox="1"/>
          <p:nvPr/>
        </p:nvSpPr>
        <p:spPr>
          <a:xfrm>
            <a:off x="648592" y="874812"/>
            <a:ext cx="9525067" cy="583565"/>
          </a:xfrm>
          <a:prstGeom prst="rect">
            <a:avLst/>
          </a:prstGeom>
          <a:noFill/>
        </p:spPr>
        <p:txBody>
          <a:bodyPr wrap="square" rtlCol="0">
            <a:spAutoFit/>
          </a:bodyPr>
          <a:lstStyle/>
          <a:p>
            <a:r>
              <a:rPr lang="en-US" altLang="zh-CN" sz="3200" b="1" dirty="0" smtClean="0">
                <a:latin typeface="宋体" panose="02010600030101010101" pitchFamily="2" charset="-122"/>
              </a:rPr>
              <a:t>1.</a:t>
            </a:r>
            <a:r>
              <a:rPr lang="zh-CN" altLang="en-US" sz="3200" b="1" dirty="0" smtClean="0">
                <a:latin typeface="宋体" panose="02010600030101010101" pitchFamily="2" charset="-122"/>
              </a:rPr>
              <a:t>给</a:t>
            </a:r>
            <a:r>
              <a:rPr lang="zh-CN" altLang="en-US" sz="3200" b="1" dirty="0">
                <a:latin typeface="宋体" panose="02010600030101010101" pitchFamily="2" charset="-122"/>
              </a:rPr>
              <a:t>下列画线字注音或根据拼音写汉字。</a:t>
            </a:r>
            <a:endParaRPr lang="zh-CN" altLang="en-US" sz="3200" b="1" dirty="0">
              <a:latin typeface="宋体" panose="02010600030101010101" pitchFamily="2" charset="-122"/>
            </a:endParaRPr>
          </a:p>
        </p:txBody>
      </p:sp>
      <p:sp>
        <p:nvSpPr>
          <p:cNvPr id="10" name="矩形 9"/>
          <p:cNvSpPr/>
          <p:nvPr/>
        </p:nvSpPr>
        <p:spPr>
          <a:xfrm>
            <a:off x="2079036" y="1604037"/>
            <a:ext cx="591185" cy="583565"/>
          </a:xfrm>
          <a:prstGeom prst="rect">
            <a:avLst/>
          </a:prstGeom>
        </p:spPr>
        <p:txBody>
          <a:bodyPr wrap="none">
            <a:spAutoFit/>
          </a:bodyPr>
          <a:lstStyle/>
          <a:p>
            <a:r>
              <a:rPr lang="zh-CN" altLang="en-US" sz="3200" b="1" dirty="0" smtClean="0">
                <a:solidFill>
                  <a:srgbClr val="FF0000"/>
                </a:solidFill>
                <a:latin typeface="楷体" panose="02010609060101010101" pitchFamily="49" charset="-122"/>
                <a:ea typeface="楷体" panose="02010609060101010101" pitchFamily="49" charset="-122"/>
              </a:rPr>
              <a:t>戮</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11" name="矩形 10"/>
          <p:cNvSpPr/>
          <p:nvPr/>
        </p:nvSpPr>
        <p:spPr>
          <a:xfrm>
            <a:off x="4175787" y="1603817"/>
            <a:ext cx="1001395" cy="583565"/>
          </a:xfrm>
          <a:prstGeom prst="rect">
            <a:avLst/>
          </a:prstGeom>
        </p:spPr>
        <p:txBody>
          <a:bodyPr wrap="none">
            <a:spAutoFit/>
          </a:bodyPr>
          <a:lstStyle/>
          <a:p>
            <a:r>
              <a:rPr lang="en-US"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d</a:t>
            </a:r>
            <a:r>
              <a:rPr lang="en-US" altLang="zh-CN"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ǐ</a:t>
            </a:r>
            <a:r>
              <a:rPr lang="en-US"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ng</a:t>
            </a:r>
            <a:endParaRPr lang="zh-CN" altLang="en-US" sz="3200" b="1" dirty="0">
              <a:solidFill>
                <a:srgbClr val="FF0000"/>
              </a:solidFill>
              <a:latin typeface="汉语拼音" panose="000B0604020202020204" pitchFamily="34" charset="0"/>
              <a:ea typeface="楷体" panose="02010609060101010101" pitchFamily="49" charset="-122"/>
              <a:cs typeface="汉语拼音" panose="000B0604020202020204" pitchFamily="34" charset="0"/>
            </a:endParaRPr>
          </a:p>
        </p:txBody>
      </p:sp>
      <p:sp>
        <p:nvSpPr>
          <p:cNvPr id="12" name="矩形 11"/>
          <p:cNvSpPr/>
          <p:nvPr/>
        </p:nvSpPr>
        <p:spPr>
          <a:xfrm>
            <a:off x="7632171" y="1604037"/>
            <a:ext cx="591185" cy="583565"/>
          </a:xfrm>
          <a:prstGeom prst="rect">
            <a:avLst/>
          </a:prstGeom>
        </p:spPr>
        <p:txBody>
          <a:bodyPr wrap="none">
            <a:spAutoFit/>
          </a:bodyPr>
          <a:lstStyle/>
          <a:p>
            <a:r>
              <a:rPr lang="zh-CN" altLang="en-US" sz="3200" b="1" dirty="0" smtClean="0">
                <a:solidFill>
                  <a:srgbClr val="FF0000"/>
                </a:solidFill>
                <a:latin typeface="楷体" panose="02010609060101010101" pitchFamily="49" charset="-122"/>
                <a:ea typeface="楷体" panose="02010609060101010101" pitchFamily="49" charset="-122"/>
              </a:rPr>
              <a:t>殇</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13" name="矩形 12"/>
          <p:cNvSpPr/>
          <p:nvPr/>
        </p:nvSpPr>
        <p:spPr>
          <a:xfrm>
            <a:off x="9967541" y="1603817"/>
            <a:ext cx="1132205" cy="583565"/>
          </a:xfrm>
          <a:prstGeom prst="rect">
            <a:avLst/>
          </a:prstGeom>
        </p:spPr>
        <p:txBody>
          <a:bodyPr wrap="none">
            <a:spAutoFit/>
          </a:bodyPr>
          <a:lstStyle/>
          <a:p>
            <a:r>
              <a:rPr lang="en-US"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mi</a:t>
            </a:r>
            <a:r>
              <a:rPr lang="en-US" altLang="zh-CN"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ǎ</a:t>
            </a:r>
            <a:r>
              <a:rPr lang="en-US"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n</a:t>
            </a:r>
            <a:endParaRPr lang="zh-CN" altLang="en-US" sz="3200" b="1" dirty="0">
              <a:solidFill>
                <a:srgbClr val="FF0000"/>
              </a:solidFill>
              <a:latin typeface="汉语拼音" panose="000B0604020202020204" pitchFamily="34" charset="0"/>
              <a:ea typeface="楷体" panose="02010609060101010101" pitchFamily="49" charset="-122"/>
              <a:cs typeface="汉语拼音" panose="000B0604020202020204" pitchFamily="34" charset="0"/>
            </a:endParaRPr>
          </a:p>
        </p:txBody>
      </p:sp>
      <p:sp>
        <p:nvSpPr>
          <p:cNvPr id="14" name="矩形 13"/>
          <p:cNvSpPr/>
          <p:nvPr/>
        </p:nvSpPr>
        <p:spPr>
          <a:xfrm>
            <a:off x="3359685" y="2366043"/>
            <a:ext cx="591185" cy="583565"/>
          </a:xfrm>
          <a:prstGeom prst="rect">
            <a:avLst/>
          </a:prstGeom>
        </p:spPr>
        <p:txBody>
          <a:bodyPr wrap="none">
            <a:spAutoFit/>
          </a:bodyPr>
          <a:lstStyle/>
          <a:p>
            <a:r>
              <a:rPr lang="zh-CN" altLang="en-US" sz="3200" b="1" dirty="0" smtClean="0">
                <a:solidFill>
                  <a:srgbClr val="FF0000"/>
                </a:solidFill>
                <a:latin typeface="楷体" panose="02010609060101010101" pitchFamily="49" charset="-122"/>
                <a:ea typeface="楷体" panose="02010609060101010101" pitchFamily="49" charset="-122"/>
              </a:rPr>
              <a:t>寰</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15" name="矩形 14"/>
          <p:cNvSpPr/>
          <p:nvPr/>
        </p:nvSpPr>
        <p:spPr>
          <a:xfrm>
            <a:off x="5905499" y="2366043"/>
            <a:ext cx="892810" cy="583565"/>
          </a:xfrm>
          <a:prstGeom prst="rect">
            <a:avLst/>
          </a:prstGeom>
        </p:spPr>
        <p:txBody>
          <a:bodyPr wrap="none">
            <a:spAutoFit/>
          </a:bodyPr>
          <a:lstStyle/>
          <a:p>
            <a:r>
              <a:rPr lang="en-US"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d</a:t>
            </a:r>
            <a:r>
              <a:rPr lang="en-US" altLang="zh-CN"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à</a:t>
            </a:r>
            <a:r>
              <a:rPr lang="en-US" sz="3200" b="1" dirty="0" err="1" smtClean="0">
                <a:solidFill>
                  <a:srgbClr val="FF0000"/>
                </a:solidFill>
                <a:latin typeface="汉语拼音" panose="000B0604020202020204" pitchFamily="34" charset="0"/>
                <a:ea typeface="楷体" panose="02010609060101010101" pitchFamily="49" charset="-122"/>
                <a:cs typeface="汉语拼音" panose="000B0604020202020204" pitchFamily="34" charset="0"/>
              </a:rPr>
              <a:t>o</a:t>
            </a:r>
            <a:endParaRPr lang="zh-CN" altLang="en-US" sz="3200" b="1" dirty="0">
              <a:solidFill>
                <a:srgbClr val="FF0000"/>
              </a:solidFill>
              <a:latin typeface="汉语拼音" panose="000B0604020202020204" pitchFamily="34" charset="0"/>
              <a:ea typeface="楷体" panose="02010609060101010101" pitchFamily="49" charset="-122"/>
              <a:cs typeface="汉语拼音" panose="000B0604020202020204" pitchFamily="34" charset="0"/>
            </a:endParaRPr>
          </a:p>
        </p:txBody>
      </p:sp>
      <p:sp>
        <p:nvSpPr>
          <p:cNvPr id="16" name="矩形 15"/>
          <p:cNvSpPr/>
          <p:nvPr/>
        </p:nvSpPr>
        <p:spPr>
          <a:xfrm>
            <a:off x="9031425" y="2353072"/>
            <a:ext cx="591185" cy="583565"/>
          </a:xfrm>
          <a:prstGeom prst="rect">
            <a:avLst/>
          </a:prstGeom>
        </p:spPr>
        <p:txBody>
          <a:bodyPr wrap="none">
            <a:spAutoFit/>
          </a:bodyPr>
          <a:lstStyle/>
          <a:p>
            <a:r>
              <a:rPr lang="zh-CN" altLang="en-US" sz="3200" b="1" dirty="0" smtClean="0">
                <a:solidFill>
                  <a:srgbClr val="FF0000"/>
                </a:solidFill>
                <a:latin typeface="楷体" panose="02010609060101010101" pitchFamily="49" charset="-122"/>
                <a:ea typeface="楷体" panose="02010609060101010101" pitchFamily="49" charset="-122"/>
              </a:rPr>
              <a:t>篡</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17" name="TextBox 16"/>
          <p:cNvSpPr txBox="1"/>
          <p:nvPr/>
        </p:nvSpPr>
        <p:spPr>
          <a:xfrm>
            <a:off x="648592" y="3070357"/>
            <a:ext cx="4191029" cy="583565"/>
          </a:xfrm>
          <a:prstGeom prst="rect">
            <a:avLst/>
          </a:prstGeom>
          <a:noFill/>
        </p:spPr>
        <p:txBody>
          <a:bodyPr wrap="square" rtlCol="0">
            <a:spAutoFit/>
          </a:bodyPr>
          <a:lstStyle/>
          <a:p>
            <a:r>
              <a:rPr lang="en-US" altLang="zh-CN" sz="3200" b="1" dirty="0" smtClean="0">
                <a:latin typeface="宋体" panose="02010600030101010101" pitchFamily="2" charset="-122"/>
              </a:rPr>
              <a:t>2.</a:t>
            </a:r>
            <a:r>
              <a:rPr lang="zh-CN" altLang="en-US" sz="3200" b="1" dirty="0" smtClean="0">
                <a:latin typeface="宋体" panose="02010600030101010101" pitchFamily="2" charset="-122"/>
              </a:rPr>
              <a:t>解释</a:t>
            </a:r>
            <a:r>
              <a:rPr lang="zh-CN" altLang="en-US" sz="3200" b="1" dirty="0">
                <a:latin typeface="宋体" panose="02010600030101010101" pitchFamily="2" charset="-122"/>
              </a:rPr>
              <a:t>下列词语。</a:t>
            </a:r>
            <a:endParaRPr lang="zh-CN" altLang="en-US" sz="3200" b="1" dirty="0">
              <a:latin typeface="宋体" panose="02010600030101010101" pitchFamily="2" charset="-122"/>
            </a:endParaRPr>
          </a:p>
        </p:txBody>
      </p:sp>
      <p:sp>
        <p:nvSpPr>
          <p:cNvPr id="20" name="矩形 19"/>
          <p:cNvSpPr/>
          <p:nvPr/>
        </p:nvSpPr>
        <p:spPr>
          <a:xfrm>
            <a:off x="911424" y="3687417"/>
            <a:ext cx="1816100" cy="583565"/>
          </a:xfrm>
          <a:prstGeom prst="rect">
            <a:avLst/>
          </a:prstGeom>
        </p:spPr>
        <p:txBody>
          <a:bodyPr wrap="none">
            <a:spAutoFit/>
          </a:bodyPr>
          <a:lstStyle/>
          <a:p>
            <a:r>
              <a:rPr lang="zh-CN" altLang="en-US" sz="3200" b="1" dirty="0" smtClean="0">
                <a:latin typeface="楷体" panose="02010609060101010101" pitchFamily="49" charset="-122"/>
                <a:ea typeface="楷体" panose="02010609060101010101" pitchFamily="49" charset="-122"/>
                <a:cs typeface="汉语拼音" panose="000B0604020202020204" pitchFamily="34" charset="0"/>
              </a:rPr>
              <a:t>惨绝人寰</a:t>
            </a:r>
            <a:endParaRPr lang="zh-CN" altLang="en-US" sz="3200" b="1" dirty="0">
              <a:latin typeface="楷体" panose="02010609060101010101" pitchFamily="49" charset="-122"/>
              <a:ea typeface="楷体" panose="02010609060101010101" pitchFamily="49" charset="-122"/>
              <a:cs typeface="汉语拼音" panose="000B0604020202020204" pitchFamily="34" charset="0"/>
            </a:endParaRPr>
          </a:p>
        </p:txBody>
      </p:sp>
      <p:sp>
        <p:nvSpPr>
          <p:cNvPr id="21" name="矩形 20"/>
          <p:cNvSpPr/>
          <p:nvPr/>
        </p:nvSpPr>
        <p:spPr>
          <a:xfrm>
            <a:off x="2902317" y="3672041"/>
            <a:ext cx="8858312" cy="1076325"/>
          </a:xfrm>
          <a:prstGeom prst="rect">
            <a:avLst/>
          </a:prstGeom>
        </p:spPr>
        <p:txBody>
          <a:bodyPr wrap="square">
            <a:spAutoFit/>
          </a:bodyPr>
          <a:lstStyle/>
          <a:p>
            <a:r>
              <a:rPr lang="zh-CN" altLang="en-US" sz="3200" b="1" dirty="0" smtClean="0">
                <a:solidFill>
                  <a:srgbClr val="FF0000"/>
                </a:solidFill>
                <a:latin typeface="楷体" panose="02010609060101010101" pitchFamily="49" charset="-122"/>
                <a:ea typeface="楷体" panose="02010609060101010101" pitchFamily="49" charset="-122"/>
              </a:rPr>
              <a:t>人世上还没有过的悲惨，形容悲惨到了极点。人寰，人间。</a:t>
            </a:r>
            <a:endParaRPr lang="zh-CN" altLang="en-US" sz="3200" b="1" dirty="0" smtClean="0">
              <a:solidFill>
                <a:srgbClr val="FF0000"/>
              </a:solidFill>
              <a:latin typeface="楷体" panose="02010609060101010101" pitchFamily="49" charset="-122"/>
              <a:ea typeface="楷体" panose="02010609060101010101" pitchFamily="49" charset="-122"/>
            </a:endParaRPr>
          </a:p>
        </p:txBody>
      </p:sp>
      <p:sp>
        <p:nvSpPr>
          <p:cNvPr id="22" name="矩形 21"/>
          <p:cNvSpPr/>
          <p:nvPr/>
        </p:nvSpPr>
        <p:spPr>
          <a:xfrm>
            <a:off x="911424" y="5610388"/>
            <a:ext cx="1816100" cy="583565"/>
          </a:xfrm>
          <a:prstGeom prst="rect">
            <a:avLst/>
          </a:prstGeom>
        </p:spPr>
        <p:txBody>
          <a:bodyPr wrap="none">
            <a:spAutoFit/>
          </a:bodyPr>
          <a:lstStyle/>
          <a:p>
            <a:r>
              <a:rPr lang="zh-CN" altLang="en-US" sz="3200" b="1" dirty="0" smtClean="0">
                <a:latin typeface="楷体" panose="02010609060101010101" pitchFamily="49" charset="-122"/>
                <a:ea typeface="楷体" panose="02010609060101010101" pitchFamily="49" charset="-122"/>
                <a:cs typeface="汉语拼音" panose="000B0604020202020204" pitchFamily="34" charset="0"/>
              </a:rPr>
              <a:t>振聋发聩</a:t>
            </a:r>
            <a:endParaRPr lang="zh-CN" altLang="en-US" sz="3200" b="1" dirty="0">
              <a:latin typeface="楷体" panose="02010609060101010101" pitchFamily="49" charset="-122"/>
              <a:ea typeface="楷体" panose="02010609060101010101" pitchFamily="49" charset="-122"/>
              <a:cs typeface="汉语拼音" panose="000B0604020202020204" pitchFamily="34" charset="0"/>
            </a:endParaRPr>
          </a:p>
        </p:txBody>
      </p:sp>
      <p:sp>
        <p:nvSpPr>
          <p:cNvPr id="23" name="矩形 22"/>
          <p:cNvSpPr/>
          <p:nvPr/>
        </p:nvSpPr>
        <p:spPr>
          <a:xfrm>
            <a:off x="2902317" y="5677563"/>
            <a:ext cx="6307455" cy="583565"/>
          </a:xfrm>
          <a:prstGeom prst="rect">
            <a:avLst/>
          </a:prstGeom>
        </p:spPr>
        <p:txBody>
          <a:bodyPr wrap="none">
            <a:spAutoFit/>
          </a:bodyPr>
          <a:lstStyle/>
          <a:p>
            <a:r>
              <a:rPr lang="zh-CN" altLang="en-US" sz="3200" b="1" dirty="0" smtClean="0">
                <a:solidFill>
                  <a:srgbClr val="FF0000"/>
                </a:solidFill>
                <a:latin typeface="楷体" panose="02010609060101010101" pitchFamily="49" charset="-122"/>
                <a:ea typeface="楷体" panose="02010609060101010101" pitchFamily="49" charset="-122"/>
              </a:rPr>
              <a:t>比喻唤醒糊涂麻木的人。聩，聋。</a:t>
            </a:r>
            <a:endParaRPr lang="zh-CN" altLang="en-US" sz="3200" b="1" dirty="0" smtClean="0">
              <a:solidFill>
                <a:srgbClr val="FF0000"/>
              </a:solidFill>
              <a:latin typeface="楷体" panose="02010609060101010101" pitchFamily="49" charset="-122"/>
              <a:ea typeface="楷体" panose="02010609060101010101" pitchFamily="49" charset="-122"/>
            </a:endParaRPr>
          </a:p>
        </p:txBody>
      </p:sp>
      <p:sp>
        <p:nvSpPr>
          <p:cNvPr id="24" name="TextBox 23"/>
          <p:cNvSpPr txBox="1"/>
          <p:nvPr/>
        </p:nvSpPr>
        <p:spPr>
          <a:xfrm>
            <a:off x="2902317" y="4725056"/>
            <a:ext cx="8763061" cy="1076325"/>
          </a:xfrm>
          <a:prstGeom prst="rect">
            <a:avLst/>
          </a:prstGeom>
          <a:noFill/>
        </p:spPr>
        <p:txBody>
          <a:bodyPr wrap="square" rtlCol="0">
            <a:spAutoFit/>
          </a:bodyPr>
          <a:lstStyle/>
          <a:p>
            <a:r>
              <a:rPr lang="zh-CN" altLang="en-US" sz="3200" b="1" dirty="0" smtClean="0">
                <a:solidFill>
                  <a:srgbClr val="FF0000"/>
                </a:solidFill>
                <a:latin typeface="楷体" panose="02010609060101010101" pitchFamily="49" charset="-122"/>
                <a:ea typeface="楷体" panose="02010609060101010101" pitchFamily="49" charset="-122"/>
              </a:rPr>
              <a:t>用一个根本性的事理贯通事情的始末或全部的道理。贯，贯穿。</a:t>
            </a:r>
            <a:endParaRPr lang="zh-CN" altLang="en-US" sz="3200" b="1" dirty="0" smtClean="0">
              <a:solidFill>
                <a:srgbClr val="FF0000"/>
              </a:solidFill>
              <a:latin typeface="楷体" panose="02010609060101010101" pitchFamily="49" charset="-122"/>
              <a:ea typeface="楷体" panose="02010609060101010101" pitchFamily="49" charset="-122"/>
            </a:endParaRPr>
          </a:p>
        </p:txBody>
      </p:sp>
      <p:sp>
        <p:nvSpPr>
          <p:cNvPr id="25" name="矩形 24"/>
          <p:cNvSpPr/>
          <p:nvPr/>
        </p:nvSpPr>
        <p:spPr>
          <a:xfrm>
            <a:off x="911424" y="4835683"/>
            <a:ext cx="1816100" cy="583565"/>
          </a:xfrm>
          <a:prstGeom prst="rect">
            <a:avLst/>
          </a:prstGeom>
        </p:spPr>
        <p:txBody>
          <a:bodyPr wrap="none">
            <a:spAutoFit/>
          </a:bodyPr>
          <a:lstStyle/>
          <a:p>
            <a:r>
              <a:rPr lang="zh-CN" altLang="en-US" sz="3200" b="1" dirty="0" smtClean="0">
                <a:latin typeface="楷体" panose="02010609060101010101" pitchFamily="49" charset="-122"/>
                <a:ea typeface="楷体" panose="02010609060101010101" pitchFamily="49" charset="-122"/>
                <a:cs typeface="汉语拼音" panose="000B0604020202020204" pitchFamily="34" charset="0"/>
              </a:rPr>
              <a:t>一以贯之</a:t>
            </a:r>
            <a:endParaRPr lang="zh-CN" altLang="en-US" sz="3200" b="1" dirty="0">
              <a:latin typeface="楷体" panose="02010609060101010101" pitchFamily="49" charset="-122"/>
              <a:ea typeface="楷体" panose="02010609060101010101" pitchFamily="49" charset="-122"/>
              <a:cs typeface="汉语拼音" panose="00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3">
                                            <p:txEl>
                                              <p:pRg st="0" end="0"/>
                                            </p:txEl>
                                          </p:spTgt>
                                        </p:tgtEl>
                                        <p:attrNameLst>
                                          <p:attrName>style.visibility</p:attrName>
                                        </p:attrNameLst>
                                      </p:cBhvr>
                                      <p:to>
                                        <p:strVal val="visible"/>
                                      </p:to>
                                    </p:set>
                                    <p:anim calcmode="lin" valueType="num">
                                      <p:cBhvr additive="base">
                                        <p:cTn id="24"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fill="hold"/>
                                        <p:tgtEl>
                                          <p:spTgt spid="24"/>
                                        </p:tgtEl>
                                        <p:attrNameLst>
                                          <p:attrName>ppt_x</p:attrName>
                                        </p:attrNameLst>
                                      </p:cBhvr>
                                      <p:tavLst>
                                        <p:tav tm="0">
                                          <p:val>
                                            <p:strVal val="#ppt_x"/>
                                          </p:val>
                                        </p:tav>
                                        <p:tav tm="100000">
                                          <p:val>
                                            <p:strVal val="#ppt_x"/>
                                          </p:val>
                                        </p:tav>
                                      </p:tavLst>
                                    </p:anim>
                                    <p:anim calcmode="lin" valueType="num">
                                      <p:cBhvr additive="base">
                                        <p:cTn id="55"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3"/>
                                        </p:tgtEl>
                                        <p:attrNameLst>
                                          <p:attrName>style.visibility</p:attrName>
                                        </p:attrNameLst>
                                      </p:cBhvr>
                                      <p:to>
                                        <p:strVal val="visible"/>
                                      </p:to>
                                    </p:set>
                                    <p:anim calcmode="lin" valueType="num">
                                      <p:cBhvr additive="base">
                                        <p:cTn id="60" dur="500" fill="hold"/>
                                        <p:tgtEl>
                                          <p:spTgt spid="23"/>
                                        </p:tgtEl>
                                        <p:attrNameLst>
                                          <p:attrName>ppt_x</p:attrName>
                                        </p:attrNameLst>
                                      </p:cBhvr>
                                      <p:tavLst>
                                        <p:tav tm="0">
                                          <p:val>
                                            <p:strVal val="#ppt_x"/>
                                          </p:val>
                                        </p:tav>
                                        <p:tav tm="100000">
                                          <p:val>
                                            <p:strVal val="#ppt_x"/>
                                          </p:val>
                                        </p:tav>
                                      </p:tavLst>
                                    </p:anim>
                                    <p:anim calcmode="lin" valueType="num">
                                      <p:cBhvr additive="base">
                                        <p:cTn id="6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4" grpId="0"/>
      <p:bldP spid="15" grpId="0"/>
      <p:bldP spid="16" grpId="0"/>
      <p:bldP spid="21" grpId="0"/>
      <p:bldP spid="23" grpId="0"/>
      <p:bldP spid="2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61" name="组合 15"/>
          <p:cNvGrpSpPr/>
          <p:nvPr/>
        </p:nvGrpSpPr>
        <p:grpSpPr bwMode="auto">
          <a:xfrm>
            <a:off x="46567" y="-27517"/>
            <a:ext cx="2677584" cy="666289"/>
            <a:chOff x="70" y="-63"/>
            <a:chExt cx="3161" cy="786"/>
          </a:xfrm>
        </p:grpSpPr>
        <p:sp>
          <p:nvSpPr>
            <p:cNvPr id="45062"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7" name="TextBox 6"/>
          <p:cNvSpPr txBox="1"/>
          <p:nvPr/>
        </p:nvSpPr>
        <p:spPr>
          <a:xfrm>
            <a:off x="598567" y="740701"/>
            <a:ext cx="10994867" cy="5754370"/>
          </a:xfrm>
          <a:prstGeom prst="rect">
            <a:avLst/>
          </a:prstGeom>
          <a:noFill/>
        </p:spPr>
        <p:txBody>
          <a:bodyPr wrap="square" rtlCol="0">
            <a:spAutoFit/>
          </a:bodyPr>
          <a:lstStyle/>
          <a:p>
            <a:r>
              <a:rPr lang="en-US" altLang="zh-CN" sz="3065" b="1" dirty="0">
                <a:latin typeface="宋体" panose="02010600030101010101" pitchFamily="2" charset="-122"/>
              </a:rPr>
              <a:t>3</a:t>
            </a:r>
            <a:r>
              <a:rPr lang="en-US" altLang="zh-CN" sz="3065" b="1" dirty="0" smtClean="0">
                <a:latin typeface="宋体" panose="02010600030101010101" pitchFamily="2" charset="-122"/>
              </a:rPr>
              <a:t>.</a:t>
            </a:r>
            <a:r>
              <a:rPr lang="zh-CN" altLang="en-US" sz="3065" b="1" dirty="0" smtClean="0">
                <a:latin typeface="宋体" panose="02010600030101010101" pitchFamily="2" charset="-122"/>
              </a:rPr>
              <a:t>（</a:t>
            </a:r>
            <a:r>
              <a:rPr lang="en-US" sz="3065" b="1" dirty="0" smtClean="0">
                <a:latin typeface="宋体" panose="02010600030101010101" pitchFamily="2" charset="-122"/>
              </a:rPr>
              <a:t>2018</a:t>
            </a:r>
            <a:r>
              <a:rPr lang="en-US" altLang="zh-CN" sz="3065" b="1" dirty="0" smtClean="0">
                <a:latin typeface="宋体" panose="02010600030101010101" pitchFamily="2" charset="-122"/>
              </a:rPr>
              <a:t>·</a:t>
            </a:r>
            <a:r>
              <a:rPr lang="zh-CN" altLang="en-US" sz="3065" b="1" dirty="0" smtClean="0">
                <a:latin typeface="宋体" panose="02010600030101010101" pitchFamily="2" charset="-122"/>
              </a:rPr>
              <a:t>江苏南通）阅读下面一段文字，完成①～</a:t>
            </a:r>
            <a:r>
              <a:rPr lang="zh-CN" altLang="en-US" sz="3065" b="1" dirty="0">
                <a:latin typeface="宋体" panose="02010600030101010101" pitchFamily="2" charset="-122"/>
              </a:rPr>
              <a:t>③</a:t>
            </a:r>
            <a:r>
              <a:rPr lang="zh-CN" altLang="en-US" sz="3065" b="1" dirty="0" smtClean="0">
                <a:latin typeface="宋体" panose="02010600030101010101" pitchFamily="2" charset="-122"/>
              </a:rPr>
              <a:t>题。</a:t>
            </a:r>
            <a:endParaRPr lang="zh-CN" altLang="en-US" sz="3065" b="1" dirty="0" smtClean="0">
              <a:latin typeface="宋体" panose="02010600030101010101" pitchFamily="2" charset="-122"/>
            </a:endParaRPr>
          </a:p>
          <a:p>
            <a:r>
              <a:rPr lang="zh-CN" altLang="en-US" sz="3065" b="1" dirty="0" smtClean="0">
                <a:latin typeface="楷体" panose="02010609060101010101" pitchFamily="49" charset="-122"/>
                <a:ea typeface="楷体" panose="02010609060101010101" pitchFamily="49" charset="-122"/>
              </a:rPr>
              <a:t>    中华民族是</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ch</a:t>
            </a:r>
            <a:r>
              <a:rPr lang="en-US" altLang="zh-CN" sz="3065" b="1" dirty="0" err="1" smtClean="0">
                <a:latin typeface="汉语拼音" panose="000B0604020202020204" pitchFamily="34" charset="0"/>
                <a:ea typeface="楷体" panose="02010609060101010101" pitchFamily="49" charset="-122"/>
                <a:cs typeface="汉语拼音" panose="000B0604020202020204" pitchFamily="34" charset="0"/>
              </a:rPr>
              <a:t>ó</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ng</a:t>
            </a:r>
            <a:r>
              <a:rPr lang="en-US" sz="3065" b="1" dirty="0" smtClean="0">
                <a:latin typeface="汉语拼音" panose="000B0604020202020204" pitchFamily="34" charset="0"/>
                <a:ea typeface="楷体" panose="02010609060101010101" pitchFamily="49" charset="-122"/>
                <a:cs typeface="汉语拼音" panose="000B0604020202020204" pitchFamily="34" charset="0"/>
              </a:rPr>
              <a:t>  </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sh</a:t>
            </a:r>
            <a:r>
              <a:rPr lang="en-US" altLang="zh-CN" sz="3065" b="1" dirty="0" err="1" smtClean="0">
                <a:latin typeface="汉语拼音" panose="000B0604020202020204" pitchFamily="34" charset="0"/>
                <a:ea typeface="楷体" panose="02010609060101010101" pitchFamily="49" charset="-122"/>
                <a:cs typeface="汉语拼音" panose="000B0604020202020204" pitchFamily="34" charset="0"/>
              </a:rPr>
              <a:t>à</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ng</a:t>
            </a:r>
            <a:r>
              <a:rPr lang="zh-CN" altLang="en-US" sz="3065" b="1" dirty="0" smtClean="0">
                <a:latin typeface="楷体" panose="02010609060101010101" pitchFamily="49" charset="-122"/>
                <a:ea typeface="楷体" panose="02010609060101010101" pitchFamily="49" charset="-122"/>
              </a:rPr>
              <a:t>英雄、成就英雄</a:t>
            </a:r>
            <a:r>
              <a:rPr lang="en-US" sz="3065" b="1" u="sng" dirty="0" smtClean="0">
                <a:latin typeface="楷体" panose="02010609060101010101" pitchFamily="49" charset="-122"/>
                <a:ea typeface="楷体" panose="02010609060101010101" pitchFamily="49" charset="-122"/>
              </a:rPr>
              <a:t>   A  </a:t>
            </a:r>
            <a:r>
              <a:rPr lang="zh-CN" altLang="en-US" sz="3065" b="1" dirty="0" smtClean="0">
                <a:latin typeface="楷体" panose="02010609060101010101" pitchFamily="49" charset="-122"/>
                <a:ea typeface="楷体" panose="02010609060101010101" pitchFamily="49" charset="-122"/>
              </a:rPr>
              <a:t>英雄辈出的民族。历久弥新的英雄精神是中华民族的宝贵财富。今天，中国正发生着</a:t>
            </a:r>
            <a:r>
              <a:rPr lang="en-US" sz="3065" b="1" u="sng" dirty="0" smtClean="0">
                <a:latin typeface="楷体" panose="02010609060101010101" pitchFamily="49" charset="-122"/>
                <a:ea typeface="楷体" panose="02010609060101010101" pitchFamily="49" charset="-122"/>
              </a:rPr>
              <a:t>  B   </a:t>
            </a:r>
            <a:r>
              <a:rPr lang="zh-CN" altLang="en-US" sz="3065" b="1" dirty="0" smtClean="0">
                <a:latin typeface="楷体" panose="02010609060101010101" pitchFamily="49" charset="-122"/>
                <a:ea typeface="楷体" panose="02010609060101010101" pitchFamily="49" charset="-122"/>
              </a:rPr>
              <a:t>（日新月异</a:t>
            </a:r>
            <a:r>
              <a:rPr lang="en-US" sz="3065" b="1" dirty="0" smtClean="0">
                <a:latin typeface="楷体" panose="02010609060101010101" pitchFamily="49" charset="-122"/>
                <a:ea typeface="楷体" panose="02010609060101010101" pitchFamily="49" charset="-122"/>
              </a:rPr>
              <a:t>/</a:t>
            </a:r>
            <a:r>
              <a:rPr lang="zh-CN" altLang="en-US" sz="3065" b="1" dirty="0" smtClean="0">
                <a:latin typeface="楷体" panose="02010609060101010101" pitchFamily="49" charset="-122"/>
                <a:ea typeface="楷体" panose="02010609060101010101" pitchFamily="49" charset="-122"/>
              </a:rPr>
              <a:t>日积月累）的变化，我们比历史上任何时期都更需要英雄精神。让我们</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m</a:t>
            </a:r>
            <a:r>
              <a:rPr lang="en-US" altLang="zh-CN" sz="3065" b="1" dirty="0" err="1" smtClean="0">
                <a:latin typeface="汉语拼音" panose="000B0604020202020204" pitchFamily="34" charset="0"/>
                <a:ea typeface="楷体" panose="02010609060101010101" pitchFamily="49" charset="-122"/>
                <a:cs typeface="汉语拼音" panose="000B0604020202020204" pitchFamily="34" charset="0"/>
              </a:rPr>
              <a:t>í</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ng</a:t>
            </a:r>
            <a:r>
              <a:rPr lang="en-US" sz="3065" b="1" dirty="0" smtClean="0">
                <a:latin typeface="汉语拼音" panose="000B0604020202020204" pitchFamily="34" charset="0"/>
                <a:ea typeface="楷体" panose="02010609060101010101" pitchFamily="49" charset="-122"/>
                <a:cs typeface="汉语拼音" panose="000B0604020202020204" pitchFamily="34" charset="0"/>
              </a:rPr>
              <a:t>  </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j</a:t>
            </a:r>
            <a:r>
              <a:rPr lang="en-US" altLang="zh-CN" sz="3065" b="1" dirty="0" err="1" smtClean="0">
                <a:latin typeface="汉语拼音" panose="000B0604020202020204" pitchFamily="34" charset="0"/>
                <a:ea typeface="楷体" panose="02010609060101010101" pitchFamily="49" charset="-122"/>
                <a:cs typeface="汉语拼音" panose="000B0604020202020204" pitchFamily="34" charset="0"/>
              </a:rPr>
              <a:t>ì</a:t>
            </a:r>
            <a:r>
              <a:rPr lang="zh-CN" altLang="en-US" sz="3065" b="1" dirty="0" smtClean="0">
                <a:latin typeface="楷体" panose="02010609060101010101" pitchFamily="49" charset="-122"/>
                <a:ea typeface="楷体" panose="02010609060101010101" pitchFamily="49" charset="-122"/>
              </a:rPr>
              <a:t>光辉历史，传承红色基因，从英雄身上汲取实现中华民族伟大复兴的</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p</a:t>
            </a:r>
            <a:r>
              <a:rPr lang="en-US" altLang="zh-CN" sz="3065" b="1" dirty="0" err="1" smtClean="0">
                <a:latin typeface="汉语拼音" panose="000B0604020202020204" pitchFamily="34" charset="0"/>
                <a:ea typeface="楷体" panose="02010609060101010101" pitchFamily="49" charset="-122"/>
                <a:cs typeface="汉语拼音" panose="000B0604020202020204" pitchFamily="34" charset="0"/>
              </a:rPr>
              <a:t>á</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ng</a:t>
            </a:r>
            <a:r>
              <a:rPr lang="en-US" sz="3065" b="1" dirty="0" smtClean="0">
                <a:latin typeface="汉语拼音" panose="000B0604020202020204" pitchFamily="34" charset="0"/>
                <a:ea typeface="楷体" panose="02010609060101010101" pitchFamily="49" charset="-122"/>
                <a:cs typeface="汉语拼音" panose="000B0604020202020204" pitchFamily="34" charset="0"/>
              </a:rPr>
              <a:t>   </a:t>
            </a:r>
            <a:r>
              <a:rPr lang="en-US" sz="3065" b="1" dirty="0" err="1" smtClean="0">
                <a:latin typeface="汉语拼音" panose="000B0604020202020204" pitchFamily="34" charset="0"/>
                <a:ea typeface="楷体" panose="02010609060101010101" pitchFamily="49" charset="-122"/>
                <a:cs typeface="汉语拼音" panose="000B0604020202020204" pitchFamily="34" charset="0"/>
              </a:rPr>
              <a:t>b</a:t>
            </a:r>
            <a:r>
              <a:rPr lang="en-US" altLang="zh-CN" sz="3065" b="1" dirty="0" err="1" smtClean="0">
                <a:latin typeface="汉语拼音" panose="000B0604020202020204" pitchFamily="34" charset="0"/>
                <a:ea typeface="楷体" panose="02010609060101010101" pitchFamily="49" charset="-122"/>
                <a:cs typeface="汉语拼音" panose="000B0604020202020204" pitchFamily="34" charset="0"/>
              </a:rPr>
              <a:t>ó</a:t>
            </a:r>
            <a:r>
              <a:rPr lang="zh-CN" altLang="en-US" sz="3065" b="1" dirty="0" smtClean="0">
                <a:latin typeface="汉语拼音" panose="000B0604020202020204" pitchFamily="34" charset="0"/>
                <a:ea typeface="楷体" panose="02010609060101010101" pitchFamily="49" charset="-122"/>
                <a:cs typeface="汉语拼音" panose="000B0604020202020204" pitchFamily="34" charset="0"/>
              </a:rPr>
              <a:t>力量</a:t>
            </a:r>
            <a:r>
              <a:rPr lang="zh-CN" altLang="en-US" sz="3065" b="1" dirty="0" smtClean="0">
                <a:latin typeface="楷体" panose="02010609060101010101" pitchFamily="49" charset="-122"/>
                <a:ea typeface="楷体" panose="02010609060101010101" pitchFamily="49" charset="-122"/>
              </a:rPr>
              <a:t>。</a:t>
            </a:r>
            <a:endParaRPr lang="zh-CN" altLang="en-US" sz="3065" b="1" dirty="0" smtClean="0">
              <a:latin typeface="楷体" panose="02010609060101010101" pitchFamily="49" charset="-122"/>
              <a:ea typeface="楷体" panose="02010609060101010101" pitchFamily="49" charset="-122"/>
            </a:endParaRPr>
          </a:p>
          <a:p>
            <a:r>
              <a:rPr lang="zh-CN" altLang="en-US" sz="3065" b="1" dirty="0">
                <a:latin typeface="宋体" panose="02010600030101010101" pitchFamily="2" charset="-122"/>
              </a:rPr>
              <a:t>①</a:t>
            </a:r>
            <a:r>
              <a:rPr lang="zh-CN" altLang="en-US" sz="3065" b="1" dirty="0" smtClean="0">
                <a:latin typeface="宋体" panose="02010600030101010101" pitchFamily="2" charset="-122"/>
              </a:rPr>
              <a:t>根据拼音用正楷写出相应的汉字。</a:t>
            </a:r>
            <a:endParaRPr lang="zh-CN" altLang="en-US" sz="3065" b="1" dirty="0" smtClean="0">
              <a:latin typeface="宋体" panose="02010600030101010101" pitchFamily="2" charset="-122"/>
            </a:endParaRPr>
          </a:p>
          <a:p>
            <a:r>
              <a:rPr lang="zh-CN" altLang="en-US" sz="3065" b="1" dirty="0" smtClean="0">
                <a:latin typeface="宋体" panose="02010600030101010101" pitchFamily="2" charset="-122"/>
              </a:rPr>
              <a:t>②请在</a:t>
            </a:r>
            <a:r>
              <a:rPr lang="en-US" sz="3065" b="1" dirty="0" smtClean="0">
                <a:latin typeface="宋体" panose="02010600030101010101" pitchFamily="2" charset="-122"/>
              </a:rPr>
              <a:t>A</a:t>
            </a:r>
            <a:r>
              <a:rPr lang="zh-CN" altLang="en-US" sz="3065" b="1" dirty="0" smtClean="0">
                <a:latin typeface="宋体" panose="02010600030101010101" pitchFamily="2" charset="-122"/>
              </a:rPr>
              <a:t>处填上恰当的标点符号。</a:t>
            </a:r>
            <a:endParaRPr lang="zh-CN" altLang="en-US" sz="3065" b="1" dirty="0" smtClean="0">
              <a:latin typeface="宋体" panose="02010600030101010101" pitchFamily="2" charset="-122"/>
            </a:endParaRPr>
          </a:p>
          <a:p>
            <a:r>
              <a:rPr lang="en-US" sz="3065" b="1" dirty="0" smtClean="0">
                <a:latin typeface="宋体" panose="02010600030101010101" pitchFamily="2" charset="-122"/>
              </a:rPr>
              <a:t>A</a:t>
            </a:r>
            <a:r>
              <a:rPr lang="zh-CN" altLang="en-US" sz="3065" b="1" dirty="0" smtClean="0">
                <a:latin typeface="宋体" panose="02010600030101010101" pitchFamily="2" charset="-122"/>
              </a:rPr>
              <a:t>处的标点符号是：</a:t>
            </a:r>
            <a:endParaRPr lang="zh-CN" altLang="en-US" sz="3065" b="1" dirty="0" smtClean="0">
              <a:latin typeface="宋体" panose="02010600030101010101" pitchFamily="2" charset="-122"/>
            </a:endParaRPr>
          </a:p>
          <a:p>
            <a:r>
              <a:rPr lang="zh-CN" altLang="en-US" sz="3065" b="1" dirty="0">
                <a:latin typeface="宋体" panose="02010600030101010101" pitchFamily="2" charset="-122"/>
              </a:rPr>
              <a:t>③</a:t>
            </a:r>
            <a:r>
              <a:rPr lang="zh-CN" altLang="en-US" sz="3065" b="1" dirty="0" smtClean="0">
                <a:latin typeface="宋体" panose="02010600030101010101" pitchFamily="2" charset="-122"/>
              </a:rPr>
              <a:t>从括号内选择恰当的词语填在</a:t>
            </a:r>
            <a:r>
              <a:rPr lang="en-US" sz="3065" b="1" dirty="0" smtClean="0">
                <a:latin typeface="宋体" panose="02010600030101010101" pitchFamily="2" charset="-122"/>
              </a:rPr>
              <a:t>B</a:t>
            </a:r>
            <a:r>
              <a:rPr lang="zh-CN" altLang="en-US" sz="3065" b="1" dirty="0" smtClean="0">
                <a:latin typeface="宋体" panose="02010600030101010101" pitchFamily="2" charset="-122"/>
              </a:rPr>
              <a:t>处。</a:t>
            </a:r>
            <a:endParaRPr lang="zh-CN" altLang="en-US" sz="3065" b="1" dirty="0" smtClean="0">
              <a:latin typeface="宋体" panose="02010600030101010101" pitchFamily="2" charset="-122"/>
            </a:endParaRPr>
          </a:p>
          <a:p>
            <a:r>
              <a:rPr lang="en-US" sz="3065" b="1" dirty="0" smtClean="0">
                <a:latin typeface="宋体" panose="02010600030101010101" pitchFamily="2" charset="-122"/>
              </a:rPr>
              <a:t>B</a:t>
            </a:r>
            <a:r>
              <a:rPr lang="zh-CN" altLang="en-US" sz="3065" b="1" dirty="0" smtClean="0">
                <a:latin typeface="宋体" panose="02010600030101010101" pitchFamily="2" charset="-122"/>
              </a:rPr>
              <a:t>处的词语是：</a:t>
            </a:r>
            <a:endParaRPr lang="zh-CN" altLang="en-US" sz="3065" b="1" dirty="0">
              <a:latin typeface="宋体" panose="02010600030101010101" pitchFamily="2" charset="-122"/>
            </a:endParaRPr>
          </a:p>
        </p:txBody>
      </p:sp>
      <p:sp>
        <p:nvSpPr>
          <p:cNvPr id="8" name="矩形 7"/>
          <p:cNvSpPr/>
          <p:nvPr/>
        </p:nvSpPr>
        <p:spPr>
          <a:xfrm>
            <a:off x="6775473" y="4023485"/>
            <a:ext cx="963930" cy="563245"/>
          </a:xfrm>
          <a:prstGeom prst="rect">
            <a:avLst/>
          </a:prstGeom>
        </p:spPr>
        <p:txBody>
          <a:bodyPr wrap="none">
            <a:spAutoFit/>
          </a:bodyPr>
          <a:lstStyle/>
          <a:p>
            <a:r>
              <a:rPr lang="zh-CN" altLang="en-US" sz="3065" b="1" dirty="0" smtClean="0">
                <a:solidFill>
                  <a:srgbClr val="FF0000"/>
                </a:solidFill>
                <a:latin typeface="华文楷体" panose="02010600040101010101" pitchFamily="2" charset="-122"/>
                <a:ea typeface="华文楷体" panose="02010600040101010101" pitchFamily="2" charset="-122"/>
              </a:rPr>
              <a:t>崇尚</a:t>
            </a:r>
            <a:endParaRPr lang="zh-CN" altLang="en-US" sz="3065" b="1" dirty="0">
              <a:solidFill>
                <a:srgbClr val="FF0000"/>
              </a:solidFill>
              <a:latin typeface="华文楷体" panose="02010600040101010101" pitchFamily="2" charset="-122"/>
              <a:ea typeface="华文楷体" panose="02010600040101010101" pitchFamily="2" charset="-122"/>
            </a:endParaRPr>
          </a:p>
        </p:txBody>
      </p:sp>
      <p:sp>
        <p:nvSpPr>
          <p:cNvPr id="9" name="矩形 8"/>
          <p:cNvSpPr/>
          <p:nvPr/>
        </p:nvSpPr>
        <p:spPr>
          <a:xfrm>
            <a:off x="7918481" y="4023485"/>
            <a:ext cx="963930" cy="563245"/>
          </a:xfrm>
          <a:prstGeom prst="rect">
            <a:avLst/>
          </a:prstGeom>
        </p:spPr>
        <p:txBody>
          <a:bodyPr wrap="none">
            <a:spAutoFit/>
          </a:bodyPr>
          <a:lstStyle/>
          <a:p>
            <a:r>
              <a:rPr lang="zh-CN" altLang="en-US" sz="3065" b="1" smtClean="0">
                <a:solidFill>
                  <a:srgbClr val="FF0000"/>
                </a:solidFill>
                <a:latin typeface="华文楷体" panose="02010600040101010101" pitchFamily="2" charset="-122"/>
                <a:ea typeface="华文楷体" panose="02010600040101010101" pitchFamily="2" charset="-122"/>
              </a:rPr>
              <a:t>铭记</a:t>
            </a:r>
            <a:endParaRPr lang="zh-CN" altLang="en-US" sz="3065" b="1">
              <a:solidFill>
                <a:srgbClr val="FF0000"/>
              </a:solidFill>
              <a:latin typeface="华文楷体" panose="02010600040101010101" pitchFamily="2" charset="-122"/>
              <a:ea typeface="华文楷体" panose="02010600040101010101" pitchFamily="2" charset="-122"/>
            </a:endParaRPr>
          </a:p>
        </p:txBody>
      </p:sp>
      <p:sp>
        <p:nvSpPr>
          <p:cNvPr id="10" name="矩形 9"/>
          <p:cNvSpPr/>
          <p:nvPr/>
        </p:nvSpPr>
        <p:spPr>
          <a:xfrm>
            <a:off x="9061489" y="4023485"/>
            <a:ext cx="963930" cy="563245"/>
          </a:xfrm>
          <a:prstGeom prst="rect">
            <a:avLst/>
          </a:prstGeom>
        </p:spPr>
        <p:txBody>
          <a:bodyPr wrap="none">
            <a:spAutoFit/>
          </a:bodyPr>
          <a:lstStyle/>
          <a:p>
            <a:r>
              <a:rPr lang="zh-CN" altLang="en-US" sz="3065" b="1" smtClean="0">
                <a:solidFill>
                  <a:srgbClr val="FF0000"/>
                </a:solidFill>
                <a:latin typeface="华文楷体" panose="02010600040101010101" pitchFamily="2" charset="-122"/>
                <a:ea typeface="华文楷体" panose="02010600040101010101" pitchFamily="2" charset="-122"/>
              </a:rPr>
              <a:t>磅礴</a:t>
            </a:r>
            <a:endParaRPr lang="zh-CN" altLang="en-US" sz="3065" b="1">
              <a:solidFill>
                <a:srgbClr val="FF0000"/>
              </a:solidFill>
              <a:latin typeface="华文楷体" panose="02010600040101010101" pitchFamily="2" charset="-122"/>
              <a:ea typeface="华文楷体" panose="02010600040101010101" pitchFamily="2" charset="-122"/>
            </a:endParaRPr>
          </a:p>
        </p:txBody>
      </p:sp>
      <p:sp>
        <p:nvSpPr>
          <p:cNvPr id="12" name="矩形 11"/>
          <p:cNvSpPr/>
          <p:nvPr/>
        </p:nvSpPr>
        <p:spPr>
          <a:xfrm>
            <a:off x="3887755" y="4965171"/>
            <a:ext cx="963930" cy="563245"/>
          </a:xfrm>
          <a:prstGeom prst="rect">
            <a:avLst/>
          </a:prstGeom>
        </p:spPr>
        <p:txBody>
          <a:bodyPr wrap="none">
            <a:spAutoFit/>
          </a:bodyPr>
          <a:lstStyle/>
          <a:p>
            <a:r>
              <a:rPr lang="zh-CN" altLang="en-US" sz="3065" b="1" dirty="0" smtClean="0">
                <a:solidFill>
                  <a:srgbClr val="FF0000"/>
                </a:solidFill>
                <a:latin typeface="华文楷体" panose="02010600040101010101" pitchFamily="2" charset="-122"/>
                <a:ea typeface="华文楷体" panose="02010600040101010101" pitchFamily="2" charset="-122"/>
              </a:rPr>
              <a:t>顿号</a:t>
            </a:r>
            <a:endParaRPr lang="zh-CN" altLang="en-US" sz="3065" b="1" dirty="0">
              <a:solidFill>
                <a:srgbClr val="FF0000"/>
              </a:solidFill>
              <a:latin typeface="华文楷体" panose="02010600040101010101" pitchFamily="2" charset="-122"/>
              <a:ea typeface="华文楷体" panose="02010600040101010101" pitchFamily="2" charset="-122"/>
            </a:endParaRPr>
          </a:p>
        </p:txBody>
      </p:sp>
      <p:sp>
        <p:nvSpPr>
          <p:cNvPr id="13" name="矩形 12"/>
          <p:cNvSpPr/>
          <p:nvPr/>
        </p:nvSpPr>
        <p:spPr>
          <a:xfrm>
            <a:off x="3222791" y="5949448"/>
            <a:ext cx="1744980" cy="563245"/>
          </a:xfrm>
          <a:prstGeom prst="rect">
            <a:avLst/>
          </a:prstGeom>
        </p:spPr>
        <p:txBody>
          <a:bodyPr wrap="none">
            <a:spAutoFit/>
          </a:bodyPr>
          <a:lstStyle/>
          <a:p>
            <a:pPr lvl="0"/>
            <a:r>
              <a:rPr lang="zh-CN" altLang="en-US" sz="3065" b="1" dirty="0" smtClean="0">
                <a:solidFill>
                  <a:srgbClr val="FF0000"/>
                </a:solidFill>
                <a:latin typeface="华文楷体" panose="02010600040101010101" pitchFamily="2" charset="-122"/>
                <a:ea typeface="华文楷体" panose="02010600040101010101" pitchFamily="2" charset="-122"/>
              </a:rPr>
              <a:t>日新月异</a:t>
            </a:r>
            <a:endParaRPr lang="zh-CN" altLang="en-US" sz="3065" b="1" dirty="0">
              <a:solidFill>
                <a:srgbClr val="FF0000"/>
              </a:solidFill>
              <a:latin typeface="华文楷体" panose="02010600040101010101" pitchFamily="2" charset="-122"/>
              <a:ea typeface="华文楷体"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组合 1"/>
          <p:cNvGrpSpPr/>
          <p:nvPr/>
        </p:nvGrpSpPr>
        <p:grpSpPr bwMode="auto">
          <a:xfrm>
            <a:off x="4933316" y="808566"/>
            <a:ext cx="2324100" cy="649183"/>
            <a:chOff x="3333274" y="673251"/>
            <a:chExt cx="1743075" cy="487514"/>
          </a:xfrm>
        </p:grpSpPr>
        <p:sp>
          <p:nvSpPr>
            <p:cNvPr id="7" name="圆角矩形 6"/>
            <p:cNvSpPr/>
            <p:nvPr/>
          </p:nvSpPr>
          <p:spPr>
            <a:xfrm rot="555800">
              <a:off x="4602162" y="673251"/>
              <a:ext cx="442913" cy="419640"/>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8" name="圆角矩形 7"/>
            <p:cNvSpPr/>
            <p:nvPr/>
          </p:nvSpPr>
          <p:spPr>
            <a:xfrm rot="20470821">
              <a:off x="4197350" y="679609"/>
              <a:ext cx="442912" cy="421230"/>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9" name="圆角矩形 8"/>
            <p:cNvSpPr/>
            <p:nvPr/>
          </p:nvSpPr>
          <p:spPr>
            <a:xfrm rot="319204">
              <a:off x="3778250" y="679609"/>
              <a:ext cx="441325" cy="421230"/>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10" name="圆角矩形 9"/>
            <p:cNvSpPr/>
            <p:nvPr/>
          </p:nvSpPr>
          <p:spPr>
            <a:xfrm rot="21148334">
              <a:off x="3368675" y="687558"/>
              <a:ext cx="441325" cy="421229"/>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eaLnBrk="0" hangingPunct="0">
                <a:buFontTx/>
                <a:buNone/>
                <a:defRPr/>
              </a:pPr>
              <a:endParaRPr kumimoji="1" lang="zh-CN" altLang="en-US" sz="2400"/>
            </a:p>
          </p:txBody>
        </p:sp>
        <p:sp>
          <p:nvSpPr>
            <p:cNvPr id="48140" name="矩形 1"/>
            <p:cNvSpPr>
              <a:spLocks noChangeArrowheads="1"/>
            </p:cNvSpPr>
            <p:nvPr/>
          </p:nvSpPr>
          <p:spPr bwMode="auto">
            <a:xfrm>
              <a:off x="3333274" y="678179"/>
              <a:ext cx="1743075" cy="482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拓展阅读</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48132" name="组合 12"/>
          <p:cNvGrpSpPr/>
          <p:nvPr/>
        </p:nvGrpSpPr>
        <p:grpSpPr bwMode="auto">
          <a:xfrm>
            <a:off x="46567" y="-27517"/>
            <a:ext cx="2677584" cy="666289"/>
            <a:chOff x="70" y="-63"/>
            <a:chExt cx="3161" cy="786"/>
          </a:xfrm>
        </p:grpSpPr>
        <p:sp>
          <p:nvSpPr>
            <p:cNvPr id="48133"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15"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6" name="菱形 15"/>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4" name="TextBox 13"/>
          <p:cNvSpPr txBox="1"/>
          <p:nvPr/>
        </p:nvSpPr>
        <p:spPr>
          <a:xfrm>
            <a:off x="664687" y="3044957"/>
            <a:ext cx="11191953" cy="315912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nSpc>
                <a:spcPct val="130000"/>
              </a:lnSpc>
            </a:pPr>
            <a:r>
              <a:rPr lang="zh-CN" altLang="en-US" sz="3065" b="1" dirty="0" smtClean="0">
                <a:latin typeface="楷体" panose="02010609060101010101" pitchFamily="49" charset="-122"/>
                <a:ea typeface="楷体" panose="02010609060101010101" pitchFamily="49" charset="-122"/>
              </a:rPr>
              <a:t>    此时</a:t>
            </a:r>
            <a:r>
              <a:rPr lang="zh-CN" altLang="en-US" sz="3065" b="1" dirty="0">
                <a:latin typeface="楷体" panose="02010609060101010101" pitchFamily="49" charset="-122"/>
                <a:ea typeface="楷体" panose="02010609060101010101" pitchFamily="49" charset="-122"/>
              </a:rPr>
              <a:t>此刻，我们要告慰所有在南京大屠杀惨案中不幸罹难的同胞们，告慰所有在日本侵华战争中不幸死难的同胞们，告慰所有在近代以来中国抗击外来侵略中英勇牺牲的同胞们，告慰所有在为争取民族独立、人民解放和国家富强、人民幸福的伟大斗争中英勇献身的同胞们：今天的中国，已经成为一</a:t>
            </a:r>
            <a:r>
              <a:rPr lang="zh-CN" altLang="en-US" sz="3065" b="1" dirty="0" smtClean="0">
                <a:latin typeface="楷体" panose="02010609060101010101" pitchFamily="49" charset="-122"/>
                <a:ea typeface="楷体" panose="02010609060101010101" pitchFamily="49" charset="-122"/>
              </a:rPr>
              <a:t>个具</a:t>
            </a:r>
            <a:endParaRPr lang="zh-CN" altLang="en-US" sz="3065" b="1" dirty="0">
              <a:latin typeface="楷体" panose="02010609060101010101" pitchFamily="49" charset="-122"/>
              <a:ea typeface="楷体" panose="02010609060101010101" pitchFamily="49" charset="-122"/>
            </a:endParaRPr>
          </a:p>
        </p:txBody>
      </p:sp>
      <p:sp>
        <p:nvSpPr>
          <p:cNvPr id="17" name="矩形 16"/>
          <p:cNvSpPr/>
          <p:nvPr/>
        </p:nvSpPr>
        <p:spPr>
          <a:xfrm>
            <a:off x="809588" y="1469297"/>
            <a:ext cx="10572824" cy="156845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zh-CN" altLang="en-US" sz="3200" b="1" dirty="0">
                <a:latin typeface="宋体" panose="02010600030101010101" pitchFamily="2" charset="-122"/>
                <a:ea typeface="宋体" panose="02010600030101010101" pitchFamily="2" charset="-122"/>
              </a:rPr>
              <a:t>在南京大屠杀死难者国家公祭仪式上的</a:t>
            </a:r>
            <a:r>
              <a:rPr lang="zh-CN" altLang="en-US" sz="3200" b="1" dirty="0" smtClean="0">
                <a:latin typeface="宋体" panose="02010600030101010101" pitchFamily="2" charset="-122"/>
                <a:ea typeface="宋体" panose="02010600030101010101" pitchFamily="2" charset="-122"/>
              </a:rPr>
              <a:t>讲话</a:t>
            </a:r>
            <a:r>
              <a:rPr lang="zh-CN" altLang="en-US" sz="2665" b="1" dirty="0" smtClean="0">
                <a:latin typeface="宋体" panose="02010600030101010101" pitchFamily="2" charset="-122"/>
                <a:ea typeface="宋体" panose="02010600030101010101" pitchFamily="2" charset="-122"/>
              </a:rPr>
              <a:t>（节选）</a:t>
            </a:r>
            <a:endParaRPr lang="zh-CN" altLang="en-US" sz="2665" b="1" dirty="0">
              <a:latin typeface="宋体" panose="02010600030101010101" pitchFamily="2" charset="-122"/>
              <a:ea typeface="宋体" panose="02010600030101010101" pitchFamily="2" charset="-122"/>
            </a:endParaRPr>
          </a:p>
          <a:p>
            <a:pPr algn="ctr"/>
            <a:r>
              <a:rPr lang="zh-CN" altLang="en-US" sz="3200" b="1" dirty="0">
                <a:latin typeface="宋体" panose="02010600030101010101" pitchFamily="2" charset="-122"/>
                <a:ea typeface="宋体" panose="02010600030101010101" pitchFamily="2" charset="-122"/>
              </a:rPr>
              <a:t>（</a:t>
            </a:r>
            <a:r>
              <a:rPr lang="en-US" altLang="zh-CN" sz="3200" b="1" dirty="0">
                <a:latin typeface="宋体" panose="02010600030101010101" pitchFamily="2" charset="-122"/>
                <a:ea typeface="宋体" panose="02010600030101010101" pitchFamily="2" charset="-122"/>
              </a:rPr>
              <a:t>2014</a:t>
            </a:r>
            <a:r>
              <a:rPr lang="zh-CN" altLang="en-US" sz="3200" b="1" dirty="0">
                <a:latin typeface="宋体" panose="02010600030101010101" pitchFamily="2" charset="-122"/>
                <a:ea typeface="宋体" panose="02010600030101010101" pitchFamily="2" charset="-122"/>
              </a:rPr>
              <a:t>年</a:t>
            </a:r>
            <a:r>
              <a:rPr lang="en-US" altLang="zh-CN" sz="3200" b="1" dirty="0">
                <a:latin typeface="宋体" panose="02010600030101010101" pitchFamily="2" charset="-122"/>
                <a:ea typeface="宋体" panose="02010600030101010101" pitchFamily="2" charset="-122"/>
              </a:rPr>
              <a:t>12</a:t>
            </a:r>
            <a:r>
              <a:rPr lang="zh-CN" altLang="en-US" sz="3200" b="1" dirty="0">
                <a:latin typeface="宋体" panose="02010600030101010101" pitchFamily="2" charset="-122"/>
                <a:ea typeface="宋体" panose="02010600030101010101" pitchFamily="2" charset="-122"/>
              </a:rPr>
              <a:t>月</a:t>
            </a:r>
            <a:r>
              <a:rPr lang="en-US" altLang="zh-CN" sz="3200" b="1" dirty="0">
                <a:latin typeface="宋体" panose="02010600030101010101" pitchFamily="2" charset="-122"/>
                <a:ea typeface="宋体" panose="02010600030101010101" pitchFamily="2" charset="-122"/>
              </a:rPr>
              <a:t>13</a:t>
            </a:r>
            <a:r>
              <a:rPr lang="zh-CN" altLang="en-US" sz="3200" b="1" dirty="0">
                <a:latin typeface="宋体" panose="02010600030101010101" pitchFamily="2" charset="-122"/>
                <a:ea typeface="宋体" panose="02010600030101010101" pitchFamily="2" charset="-122"/>
              </a:rPr>
              <a:t>日，上午</a:t>
            </a:r>
            <a:r>
              <a:rPr lang="zh-CN" altLang="en-US" sz="3200" b="1" dirty="0" smtClean="0">
                <a:latin typeface="宋体" panose="02010600030101010101" pitchFamily="2" charset="-122"/>
                <a:ea typeface="宋体" panose="02010600030101010101" pitchFamily="2" charset="-122"/>
              </a:rPr>
              <a:t>）</a:t>
            </a:r>
            <a:endParaRPr lang="zh-CN" altLang="en-US" sz="3200" b="1" dirty="0">
              <a:latin typeface="宋体" panose="02010600030101010101" pitchFamily="2" charset="-122"/>
              <a:ea typeface="宋体" panose="02010600030101010101" pitchFamily="2" charset="-122"/>
            </a:endParaRPr>
          </a:p>
          <a:p>
            <a:pPr algn="ctr"/>
            <a:r>
              <a:rPr lang="zh-CN" altLang="en-US" sz="3200" b="1" dirty="0">
                <a:latin typeface="宋体" panose="02010600030101010101" pitchFamily="2" charset="-122"/>
                <a:ea typeface="宋体" panose="02010600030101010101" pitchFamily="2" charset="-122"/>
              </a:rPr>
              <a:t>习近平</a:t>
            </a:r>
            <a:endParaRPr lang="zh-CN" altLang="en-US" sz="3200" dirty="0" smtClean="0">
              <a:latin typeface="宋体" panose="02010600030101010101" pitchFamily="2" charset="-122"/>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5" name="组合 12"/>
          <p:cNvGrpSpPr/>
          <p:nvPr/>
        </p:nvGrpSpPr>
        <p:grpSpPr bwMode="auto">
          <a:xfrm>
            <a:off x="46567" y="-27517"/>
            <a:ext cx="2677584" cy="666289"/>
            <a:chOff x="70" y="-63"/>
            <a:chExt cx="3161" cy="786"/>
          </a:xfrm>
        </p:grpSpPr>
        <p:sp>
          <p:nvSpPr>
            <p:cNvPr id="49156"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9" name="菱形 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7" name="矩形 6"/>
          <p:cNvSpPr/>
          <p:nvPr/>
        </p:nvSpPr>
        <p:spPr>
          <a:xfrm>
            <a:off x="644292" y="942776"/>
            <a:ext cx="10903416" cy="519239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nSpc>
                <a:spcPct val="120000"/>
              </a:lnSpc>
            </a:pPr>
            <a:r>
              <a:rPr lang="zh-CN" altLang="en-US" sz="3065" b="1" dirty="0" smtClean="0">
                <a:latin typeface="楷体" panose="02010609060101010101" pitchFamily="49" charset="-122"/>
                <a:ea typeface="楷体" panose="02010609060101010101" pitchFamily="49" charset="-122"/>
              </a:rPr>
              <a:t>有</a:t>
            </a:r>
            <a:r>
              <a:rPr lang="zh-CN" altLang="en-US" sz="3065" b="1" dirty="0">
                <a:latin typeface="楷体" panose="02010609060101010101" pitchFamily="49" charset="-122"/>
                <a:ea typeface="楷体" panose="02010609060101010101" pitchFamily="49" charset="-122"/>
              </a:rPr>
              <a:t>保卫人民和平生活坚强能力的伟大国家，中华民族任人宰割、饱受欺凌的时代已经一去不复返了，中国人民正在意气风发地沿着中国特色社会主义道路，为实现“两个一百年”奋斗目标、实现中华民族伟大复兴的中国梦而奋斗。中华民族的发展前景无比光明。</a:t>
            </a:r>
            <a:endParaRPr lang="zh-CN" altLang="en-US" sz="3065" b="1" dirty="0">
              <a:latin typeface="楷体" panose="02010609060101010101" pitchFamily="49" charset="-122"/>
              <a:ea typeface="楷体" panose="02010609060101010101" pitchFamily="49" charset="-122"/>
            </a:endParaRPr>
          </a:p>
          <a:p>
            <a:pPr>
              <a:lnSpc>
                <a:spcPct val="120000"/>
              </a:lnSpc>
            </a:pPr>
            <a:r>
              <a:rPr lang="zh-CN" altLang="en-US" sz="3065" b="1" dirty="0" smtClean="0">
                <a:latin typeface="楷体" panose="02010609060101010101" pitchFamily="49" charset="-122"/>
                <a:ea typeface="楷体" panose="02010609060101010101" pitchFamily="49" charset="-122"/>
              </a:rPr>
              <a:t>    此时</a:t>
            </a:r>
            <a:r>
              <a:rPr lang="zh-CN" altLang="en-US" sz="3065" b="1" dirty="0">
                <a:latin typeface="楷体" panose="02010609060101010101" pitchFamily="49" charset="-122"/>
                <a:ea typeface="楷体" panose="02010609060101010101" pitchFamily="49" charset="-122"/>
              </a:rPr>
              <a:t>此刻，中国人民也要庄严昭告国际社会：今天的中国，是世界和平的坚决倡导者和有力捍卫者，中国人民将坚定不移维护人类和平与发展的崇高事业，愿同各国人民真诚团结起来，为建设一个持久和平、共同繁荣的世界而携手努力！</a:t>
            </a:r>
            <a:endParaRPr lang="zh-CN" altLang="en-US" sz="3065" b="1" dirty="0" smtClean="0">
              <a:latin typeface="楷体" panose="02010609060101010101" pitchFamily="49" charset="-122"/>
              <a:ea typeface="楷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2"/>
          <p:cNvSpPr txBox="1">
            <a:spLocks noChangeArrowheads="1"/>
          </p:cNvSpPr>
          <p:nvPr/>
        </p:nvSpPr>
        <p:spPr bwMode="auto">
          <a:xfrm>
            <a:off x="1942336" y="2100179"/>
            <a:ext cx="9818293" cy="158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ts val="1200"/>
              </a:spcBef>
            </a:pPr>
            <a:r>
              <a:rPr lang="zh-CN" altLang="en-US" sz="3735" b="1" dirty="0" smtClean="0">
                <a:latin typeface="楷体" panose="02010609060101010101" pitchFamily="49" charset="-122"/>
                <a:ea typeface="楷体" panose="02010609060101010101" pitchFamily="49" charset="-122"/>
              </a:rPr>
              <a:t>    让我们拿起手中的笔，办一期以“勿忘国耻，强我中华”为主题的手抄报吧！</a:t>
            </a:r>
            <a:endParaRPr lang="zh-CN" altLang="en-US" sz="3735" b="1" dirty="0">
              <a:latin typeface="楷体" panose="02010609060101010101" pitchFamily="49" charset="-122"/>
              <a:ea typeface="楷体" panose="02010609060101010101" pitchFamily="49" charset="-122"/>
            </a:endParaRPr>
          </a:p>
        </p:txBody>
      </p:sp>
      <p:grpSp>
        <p:nvGrpSpPr>
          <p:cNvPr id="58371" name="组合 8"/>
          <p:cNvGrpSpPr/>
          <p:nvPr/>
        </p:nvGrpSpPr>
        <p:grpSpPr bwMode="auto">
          <a:xfrm>
            <a:off x="46567" y="-27517"/>
            <a:ext cx="2677584" cy="666289"/>
            <a:chOff x="70" y="-63"/>
            <a:chExt cx="3161" cy="786"/>
          </a:xfrm>
        </p:grpSpPr>
        <p:sp>
          <p:nvSpPr>
            <p:cNvPr id="58372"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735">
                  <a:latin typeface="黑体" panose="02010609060101010101" pitchFamily="49" charset="-122"/>
                  <a:ea typeface="黑体" panose="02010609060101010101" pitchFamily="49" charset="-122"/>
                </a:rPr>
                <a:t>课下作业</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pic>
        <p:nvPicPr>
          <p:cNvPr id="7" name="图片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23392" y="2180167"/>
            <a:ext cx="1473200" cy="211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5233</Words>
  <Application>WPS 演示</Application>
  <PresentationFormat>宽屏</PresentationFormat>
  <Paragraphs>471</Paragraphs>
  <Slides>41</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41</vt:i4>
      </vt:variant>
    </vt:vector>
  </HeadingPairs>
  <TitlesOfParts>
    <vt:vector size="55" baseType="lpstr">
      <vt:lpstr>Arial</vt:lpstr>
      <vt:lpstr>宋体</vt:lpstr>
      <vt:lpstr>Wingdings</vt:lpstr>
      <vt:lpstr>Arial Unicode MS</vt:lpstr>
      <vt:lpstr>Calibri Light</vt:lpstr>
      <vt:lpstr>Calibri</vt:lpstr>
      <vt:lpstr>微软雅黑</vt:lpstr>
      <vt:lpstr>楷体</vt:lpstr>
      <vt:lpstr>Kaiti SC</vt:lpstr>
      <vt:lpstr>黑体</vt:lpstr>
      <vt:lpstr>汉语拼音</vt:lpstr>
      <vt:lpstr>华文楷体</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10</cp:revision>
  <dcterms:created xsi:type="dcterms:W3CDTF">2021-10-25T02:53:42Z</dcterms:created>
  <dcterms:modified xsi:type="dcterms:W3CDTF">2021-10-25T03:03:19Z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2052-10.8.2.7027</vt:lpwstr>
  </property>
</Properties>
</file>