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69" r:id="rId3"/>
    <p:sldId id="411" r:id="rId5"/>
    <p:sldId id="483" r:id="rId6"/>
    <p:sldId id="513" r:id="rId7"/>
    <p:sldId id="477" r:id="rId8"/>
    <p:sldId id="517" r:id="rId9"/>
    <p:sldId id="516" r:id="rId10"/>
    <p:sldId id="478" r:id="rId11"/>
    <p:sldId id="479" r:id="rId12"/>
    <p:sldId id="482" r:id="rId13"/>
    <p:sldId id="484" r:id="rId14"/>
    <p:sldId id="519" r:id="rId15"/>
    <p:sldId id="523" r:id="rId16"/>
    <p:sldId id="525" r:id="rId17"/>
    <p:sldId id="548" r:id="rId18"/>
    <p:sldId id="493" r:id="rId19"/>
    <p:sldId id="526" r:id="rId20"/>
    <p:sldId id="528" r:id="rId21"/>
    <p:sldId id="529" r:id="rId22"/>
    <p:sldId id="471" r:id="rId23"/>
    <p:sldId id="472" r:id="rId24"/>
    <p:sldId id="544" r:id="rId25"/>
    <p:sldId id="545" r:id="rId26"/>
    <p:sldId id="543" r:id="rId27"/>
    <p:sldId id="490" r:id="rId28"/>
    <p:sldId id="473" r:id="rId29"/>
    <p:sldId id="549" r:id="rId30"/>
    <p:sldId id="491" r:id="rId31"/>
    <p:sldId id="492" r:id="rId32"/>
    <p:sldId id="546" r:id="rId33"/>
    <p:sldId id="443" r:id="rId34"/>
  </p:sldIdLst>
  <p:sldSz cx="9144000" cy="6858000" type="screen4x3"/>
  <p:notesSz cx="6858000" cy="9144000"/>
  <p:custDataLst>
    <p:tags r:id="rId38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5755"/>
    <a:srgbClr val="149494"/>
    <a:srgbClr val="0000FF"/>
    <a:srgbClr val="CC0066"/>
    <a:srgbClr val="EB2A03"/>
    <a:srgbClr val="DC490E"/>
    <a:srgbClr val="F8F084"/>
    <a:srgbClr val="0F3E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359"/>
  </p:normalViewPr>
  <p:slideViewPr>
    <p:cSldViewPr showGuides="1">
      <p:cViewPr varScale="1">
        <p:scale>
          <a:sx n="82" d="100"/>
          <a:sy n="82" d="100"/>
        </p:scale>
        <p:origin x="-1536" y="-78"/>
      </p:cViewPr>
      <p:guideLst>
        <p:guide orient="horz" pos="2167"/>
        <p:guide pos="291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8" Type="http://schemas.openxmlformats.org/officeDocument/2006/relationships/tags" Target="tags/tag1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3794" name="Rectangle 2"/>
          <p:cNvSpPr/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38163" y="4387850"/>
            <a:ext cx="5780088" cy="3952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幻灯片图像占位符 1"/>
          <p:cNvSpPr>
            <a:spLocks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34819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幻灯片图像占位符 1"/>
          <p:cNvSpPr>
            <a:spLocks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35843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1" Type="http://schemas.openxmlformats.org/officeDocument/2006/relationships/slide" Target="slide3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2.xml"/><Relationship Id="rId4" Type="http://schemas.openxmlformats.org/officeDocument/2006/relationships/oleObject" Target="../embeddings/oleObject4.bin"/><Relationship Id="rId3" Type="http://schemas.openxmlformats.org/officeDocument/2006/relationships/image" Target="../media/image13.w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7.wmf"/><Relationship Id="rId2" Type="http://schemas.openxmlformats.org/officeDocument/2006/relationships/oleObject" Target="../embeddings/oleObject5.bin"/><Relationship Id="rId1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8.png"/><Relationship Id="rId3" Type="http://schemas.openxmlformats.org/officeDocument/2006/relationships/oleObject" Target="../embeddings/oleObject7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6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5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20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19.wmf"/><Relationship Id="rId1" Type="http://schemas.openxmlformats.org/officeDocument/2006/relationships/oleObject" Target="../embeddings/oleObject8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7.xml"/><Relationship Id="rId6" Type="http://schemas.openxmlformats.org/officeDocument/2006/relationships/oleObject" Target="../embeddings/oleObject14.bin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Relationship Id="rId3" Type="http://schemas.openxmlformats.org/officeDocument/2006/relationships/image" Target="../media/image23.wmf"/><Relationship Id="rId2" Type="http://schemas.openxmlformats.org/officeDocument/2006/relationships/oleObject" Target="../embeddings/oleObject11.bin"/><Relationship Id="rId1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5.png"/><Relationship Id="rId3" Type="http://schemas.openxmlformats.org/officeDocument/2006/relationships/oleObject" Target="../embeddings/oleObject16.bin"/><Relationship Id="rId2" Type="http://schemas.openxmlformats.org/officeDocument/2006/relationships/image" Target="../media/image23.wmf"/><Relationship Id="rId1" Type="http://schemas.openxmlformats.org/officeDocument/2006/relationships/oleObject" Target="../embeddings/oleObject15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1.bin"/><Relationship Id="rId8" Type="http://schemas.openxmlformats.org/officeDocument/2006/relationships/image" Target="../media/image31.wmf"/><Relationship Id="rId7" Type="http://schemas.openxmlformats.org/officeDocument/2006/relationships/oleObject" Target="../embeddings/oleObject20.bin"/><Relationship Id="rId6" Type="http://schemas.openxmlformats.org/officeDocument/2006/relationships/image" Target="../media/image30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9.wmf"/><Relationship Id="rId3" Type="http://schemas.openxmlformats.org/officeDocument/2006/relationships/oleObject" Target="../embeddings/oleObject18.bin"/><Relationship Id="rId2" Type="http://schemas.openxmlformats.org/officeDocument/2006/relationships/image" Target="../media/image28.wmf"/><Relationship Id="rId14" Type="http://schemas.openxmlformats.org/officeDocument/2006/relationships/vmlDrawing" Target="../drawings/vmlDrawing8.vml"/><Relationship Id="rId13" Type="http://schemas.openxmlformats.org/officeDocument/2006/relationships/slideLayout" Target="../slideLayouts/slideLayout4.xml"/><Relationship Id="rId12" Type="http://schemas.openxmlformats.org/officeDocument/2006/relationships/image" Target="../media/image33.wmf"/><Relationship Id="rId11" Type="http://schemas.openxmlformats.org/officeDocument/2006/relationships/oleObject" Target="../embeddings/oleObject22.bin"/><Relationship Id="rId10" Type="http://schemas.openxmlformats.org/officeDocument/2006/relationships/image" Target="../media/image32.wmf"/><Relationship Id="rId1" Type="http://schemas.openxmlformats.org/officeDocument/2006/relationships/oleObject" Target="../embeddings/oleObject17.bin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7.bin"/><Relationship Id="rId8" Type="http://schemas.openxmlformats.org/officeDocument/2006/relationships/image" Target="../media/image37.wmf"/><Relationship Id="rId7" Type="http://schemas.openxmlformats.org/officeDocument/2006/relationships/oleObject" Target="../embeddings/oleObject26.bin"/><Relationship Id="rId6" Type="http://schemas.openxmlformats.org/officeDocument/2006/relationships/oleObject" Target="../embeddings/oleObject25.bin"/><Relationship Id="rId5" Type="http://schemas.openxmlformats.org/officeDocument/2006/relationships/image" Target="../media/image36.wmf"/><Relationship Id="rId4" Type="http://schemas.openxmlformats.org/officeDocument/2006/relationships/oleObject" Target="../embeddings/oleObject24.bin"/><Relationship Id="rId3" Type="http://schemas.openxmlformats.org/officeDocument/2006/relationships/image" Target="../media/image35.wmf"/><Relationship Id="rId2" Type="http://schemas.openxmlformats.org/officeDocument/2006/relationships/oleObject" Target="../embeddings/oleObject23.bin"/><Relationship Id="rId11" Type="http://schemas.openxmlformats.org/officeDocument/2006/relationships/vmlDrawing" Target="../drawings/vmlDrawing9.vml"/><Relationship Id="rId10" Type="http://schemas.openxmlformats.org/officeDocument/2006/relationships/slideLayout" Target="../slideLayouts/slideLayout4.xml"/><Relationship Id="rId1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Rectangle 5"/>
          <p:cNvSpPr/>
          <p:nvPr/>
        </p:nvSpPr>
        <p:spPr>
          <a:xfrm>
            <a:off x="2667000" y="2251075"/>
            <a:ext cx="353695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dirty="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18.2.1     </a:t>
            </a:r>
            <a:r>
              <a:rPr lang="zh-CN" altLang="en-US" sz="4400" dirty="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矩 形</a:t>
            </a:r>
            <a:endParaRPr lang="zh-CN" altLang="en-US" sz="4400" dirty="0">
              <a:solidFill>
                <a:srgbClr val="CC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51" name="Text Box 4"/>
          <p:cNvSpPr txBox="1"/>
          <p:nvPr/>
        </p:nvSpPr>
        <p:spPr>
          <a:xfrm>
            <a:off x="831850" y="627063"/>
            <a:ext cx="7561263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solidFill>
                  <a:srgbClr val="0707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第十八章 平行四边形</a:t>
            </a:r>
            <a:endParaRPr lang="zh-CN" altLang="en-US" sz="6000" dirty="0">
              <a:solidFill>
                <a:srgbClr val="07070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052" name="AutoShape 7"/>
          <p:cNvSpPr/>
          <p:nvPr/>
        </p:nvSpPr>
        <p:spPr>
          <a:xfrm>
            <a:off x="0" y="6429375"/>
            <a:ext cx="9144000" cy="428625"/>
          </a:xfrm>
          <a:prstGeom prst="flowChartProcess">
            <a:avLst/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053" name="MH_Text_1"/>
          <p:cNvSpPr/>
          <p:nvPr/>
        </p:nvSpPr>
        <p:spPr>
          <a:xfrm>
            <a:off x="723900" y="5016500"/>
            <a:ext cx="1665288" cy="1055688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54" name="MH_SubTitle_1"/>
          <p:cNvSpPr/>
          <p:nvPr/>
        </p:nvSpPr>
        <p:spPr>
          <a:xfrm>
            <a:off x="722313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导入新课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55" name="MH_Other_1"/>
          <p:cNvSpPr/>
          <p:nvPr/>
        </p:nvSpPr>
        <p:spPr>
          <a:xfrm>
            <a:off x="2149475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056" name="MH_Text_2"/>
          <p:cNvSpPr/>
          <p:nvPr/>
        </p:nvSpPr>
        <p:spPr>
          <a:xfrm>
            <a:off x="2711450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57" name="MH_SubTitle_2"/>
          <p:cNvSpPr/>
          <p:nvPr/>
        </p:nvSpPr>
        <p:spPr>
          <a:xfrm>
            <a:off x="2711450" y="5287963"/>
            <a:ext cx="1665288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讲授新课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58" name="MH_Other_2"/>
          <p:cNvSpPr/>
          <p:nvPr/>
        </p:nvSpPr>
        <p:spPr>
          <a:xfrm>
            <a:off x="2746375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059" name="MH_Other_3"/>
          <p:cNvSpPr/>
          <p:nvPr/>
        </p:nvSpPr>
        <p:spPr>
          <a:xfrm>
            <a:off x="4179888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060" name="MH_Text_3"/>
          <p:cNvSpPr/>
          <p:nvPr/>
        </p:nvSpPr>
        <p:spPr>
          <a:xfrm>
            <a:off x="4719638" y="5014913"/>
            <a:ext cx="1666875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61" name="MH_SubTitle_3"/>
          <p:cNvSpPr/>
          <p:nvPr/>
        </p:nvSpPr>
        <p:spPr>
          <a:xfrm>
            <a:off x="4719638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当堂练习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2" name="MH_Other_4"/>
          <p:cNvSpPr/>
          <p:nvPr/>
        </p:nvSpPr>
        <p:spPr>
          <a:xfrm>
            <a:off x="4776788" y="5456238"/>
            <a:ext cx="169862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063" name="MH_Other_5"/>
          <p:cNvSpPr/>
          <p:nvPr/>
        </p:nvSpPr>
        <p:spPr>
          <a:xfrm>
            <a:off x="6178550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064" name="MH_Text_4"/>
          <p:cNvSpPr/>
          <p:nvPr/>
        </p:nvSpPr>
        <p:spPr>
          <a:xfrm>
            <a:off x="6727825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65" name="MH_SubTitle_4">
            <a:hlinkClick r:id="rId1" action="ppaction://hlinksldjump"/>
          </p:cNvPr>
          <p:cNvSpPr/>
          <p:nvPr/>
        </p:nvSpPr>
        <p:spPr>
          <a:xfrm>
            <a:off x="6727825" y="5287963"/>
            <a:ext cx="1668463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课堂小结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6" name="MH_Other_6"/>
          <p:cNvSpPr/>
          <p:nvPr/>
        </p:nvSpPr>
        <p:spPr>
          <a:xfrm>
            <a:off x="6777038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2067" name="MH_Other_7"/>
          <p:cNvGrpSpPr/>
          <p:nvPr/>
        </p:nvGrpSpPr>
        <p:grpSpPr>
          <a:xfrm>
            <a:off x="2085975" y="5411788"/>
            <a:ext cx="890588" cy="266700"/>
            <a:chOff x="0" y="0"/>
            <a:chExt cx="561" cy="169"/>
          </a:xfrm>
        </p:grpSpPr>
        <p:pic>
          <p:nvPicPr>
            <p:cNvPr id="2077" name="MH_Other_7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61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78" name="Text Box 24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4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068" name="MH_Other_8"/>
          <p:cNvSpPr/>
          <p:nvPr/>
        </p:nvSpPr>
        <p:spPr>
          <a:xfrm>
            <a:off x="2184400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069" name="MH_Other_9"/>
          <p:cNvGrpSpPr/>
          <p:nvPr/>
        </p:nvGrpSpPr>
        <p:grpSpPr>
          <a:xfrm>
            <a:off x="4116388" y="5411788"/>
            <a:ext cx="889000" cy="266700"/>
            <a:chOff x="0" y="0"/>
            <a:chExt cx="560" cy="169"/>
          </a:xfrm>
        </p:grpSpPr>
        <p:pic>
          <p:nvPicPr>
            <p:cNvPr id="2075" name="MH_Other_9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60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76" name="Text Box 28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4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070" name="MH_Other_10"/>
          <p:cNvSpPr/>
          <p:nvPr/>
        </p:nvSpPr>
        <p:spPr>
          <a:xfrm>
            <a:off x="4214813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071" name="MH_Other_11"/>
          <p:cNvPicPr/>
          <p:nvPr/>
        </p:nvPicPr>
        <p:blipFill>
          <a:blip r:embed="rId2"/>
          <a:stretch>
            <a:fillRect/>
          </a:stretch>
        </p:blipFill>
        <p:spPr>
          <a:xfrm>
            <a:off x="6115050" y="5411788"/>
            <a:ext cx="890588" cy="26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72" name="Text Box 31"/>
          <p:cNvSpPr txBox="1"/>
          <p:nvPr/>
        </p:nvSpPr>
        <p:spPr>
          <a:xfrm>
            <a:off x="6226175" y="5513388"/>
            <a:ext cx="669925" cy="619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073" name="MH_Other_12"/>
          <p:cNvSpPr/>
          <p:nvPr/>
        </p:nvSpPr>
        <p:spPr>
          <a:xfrm>
            <a:off x="6213475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74" name="Rectangle 5"/>
          <p:cNvSpPr/>
          <p:nvPr/>
        </p:nvSpPr>
        <p:spPr>
          <a:xfrm>
            <a:off x="2241550" y="3206750"/>
            <a:ext cx="4640263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第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课时     矩形的性质</a:t>
            </a: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9"/>
          <p:cNvGrpSpPr/>
          <p:nvPr/>
        </p:nvGrpSpPr>
        <p:grpSpPr>
          <a:xfrm>
            <a:off x="2506663" y="927100"/>
            <a:ext cx="2708275" cy="633413"/>
            <a:chOff x="348" y="0"/>
            <a:chExt cx="4262" cy="998"/>
          </a:xfrm>
        </p:grpSpPr>
        <p:grpSp>
          <p:nvGrpSpPr>
            <p:cNvPr id="3076" name="Group 10"/>
            <p:cNvGrpSpPr/>
            <p:nvPr/>
          </p:nvGrpSpPr>
          <p:grpSpPr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3078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>
                  <a:gd name="txL" fmla="*/ 0 w 108"/>
                  <a:gd name="txT" fmla="*/ 0 h 107"/>
                  <a:gd name="txR" fmla="*/ 108 w 108"/>
                  <a:gd name="txB" fmla="*/ 107 h 107"/>
                </a:gdLst>
                <a:ahLst/>
                <a:cxnLst>
                  <a:cxn ang="0">
                    <a:pos x="339" y="302"/>
                  </a:cxn>
                  <a:cxn ang="0">
                    <a:pos x="246" y="210"/>
                  </a:cxn>
                  <a:cxn ang="0">
                    <a:pos x="268" y="133"/>
                  </a:cxn>
                  <a:cxn ang="0">
                    <a:pos x="136" y="0"/>
                  </a:cxn>
                  <a:cxn ang="0">
                    <a:pos x="0" y="133"/>
                  </a:cxn>
                  <a:cxn ang="0">
                    <a:pos x="136" y="264"/>
                  </a:cxn>
                  <a:cxn ang="0">
                    <a:pos x="213" y="241"/>
                  </a:cxn>
                  <a:cxn ang="0">
                    <a:pos x="307" y="334"/>
                  </a:cxn>
                  <a:cxn ang="0">
                    <a:pos x="323" y="340"/>
                  </a:cxn>
                  <a:cxn ang="0">
                    <a:pos x="339" y="334"/>
                  </a:cxn>
                  <a:cxn ang="0">
                    <a:pos x="339" y="302"/>
                  </a:cxn>
                  <a:cxn ang="0">
                    <a:pos x="23" y="133"/>
                  </a:cxn>
                  <a:cxn ang="0">
                    <a:pos x="136" y="22"/>
                  </a:cxn>
                  <a:cxn ang="0">
                    <a:pos x="246" y="133"/>
                  </a:cxn>
                  <a:cxn ang="0">
                    <a:pos x="136" y="241"/>
                  </a:cxn>
                  <a:cxn ang="0">
                    <a:pos x="23" y="133"/>
                  </a:cxn>
                </a:cxnLst>
                <a:rect l="txL" t="txT" r="txR" b="tx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79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>
                  <a:gd name="txL" fmla="*/ 0 w 43"/>
                  <a:gd name="txT" fmla="*/ 0 h 44"/>
                  <a:gd name="txR" fmla="*/ 43 w 43"/>
                  <a:gd name="txB" fmla="*/ 44 h 44"/>
                </a:gdLst>
                <a:ahLst/>
                <a:cxnLst>
                  <a:cxn ang="0">
                    <a:pos x="127" y="57"/>
                  </a:cxn>
                  <a:cxn ang="0">
                    <a:pos x="81" y="57"/>
                  </a:cxn>
                  <a:cxn ang="0">
                    <a:pos x="81" y="13"/>
                  </a:cxn>
                  <a:cxn ang="0">
                    <a:pos x="68" y="0"/>
                  </a:cxn>
                  <a:cxn ang="0">
                    <a:pos x="59" y="13"/>
                  </a:cxn>
                  <a:cxn ang="0">
                    <a:pos x="59" y="57"/>
                  </a:cxn>
                  <a:cxn ang="0">
                    <a:pos x="10" y="57"/>
                  </a:cxn>
                  <a:cxn ang="0">
                    <a:pos x="0" y="70"/>
                  </a:cxn>
                  <a:cxn ang="0">
                    <a:pos x="10" y="83"/>
                  </a:cxn>
                  <a:cxn ang="0">
                    <a:pos x="59" y="83"/>
                  </a:cxn>
                  <a:cxn ang="0">
                    <a:pos x="59" y="127"/>
                  </a:cxn>
                  <a:cxn ang="0">
                    <a:pos x="68" y="140"/>
                  </a:cxn>
                  <a:cxn ang="0">
                    <a:pos x="81" y="127"/>
                  </a:cxn>
                  <a:cxn ang="0">
                    <a:pos x="81" y="83"/>
                  </a:cxn>
                  <a:cxn ang="0">
                    <a:pos x="127" y="83"/>
                  </a:cxn>
                  <a:cxn ang="0">
                    <a:pos x="140" y="70"/>
                  </a:cxn>
                  <a:cxn ang="0">
                    <a:pos x="127" y="57"/>
                  </a:cxn>
                </a:cxnLst>
                <a:rect l="txL" t="txT" r="txR" b="txB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3077" name="MH_SubTitle_4"/>
            <p:cNvSpPr txBox="1"/>
            <p:nvPr/>
          </p:nvSpPr>
          <p:spPr>
            <a:xfrm>
              <a:off x="1574" y="0"/>
              <a:ext cx="3036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lnSpc>
                  <a:spcPct val="11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学习目标</a:t>
              </a:r>
              <a:endPara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270" name="TextBox 10"/>
          <p:cNvSpPr txBox="1"/>
          <p:nvPr/>
        </p:nvSpPr>
        <p:spPr>
          <a:xfrm>
            <a:off x="427038" y="1560513"/>
            <a:ext cx="8447087" cy="3970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理解矩形的概念，知道矩形与平行四边形的区别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联系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（重点）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会证明矩形的性质，会用矩形的性质解决简单的问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题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重点、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难点）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掌握直角三角形斜边中线的性质，并会简单的运用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（重点）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59" name="Text Box 3"/>
          <p:cNvSpPr txBox="1"/>
          <p:nvPr/>
        </p:nvSpPr>
        <p:spPr>
          <a:xfrm>
            <a:off x="565150" y="1081088"/>
            <a:ext cx="7632700" cy="6080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fontAlgn="b" hangingPunct="1">
              <a:lnSpc>
                <a:spcPct val="12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观察下面图形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长方形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生活中无处不在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9" name="矩形 80"/>
          <p:cNvSpPr/>
          <p:nvPr/>
        </p:nvSpPr>
        <p:spPr>
          <a:xfrm>
            <a:off x="38100" y="41275"/>
            <a:ext cx="1203325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989"/>
                </a:solidFill>
                <a:ea typeface="方正姚体" panose="02010601030101010101" pitchFamily="2" charset="-122"/>
              </a:rPr>
              <a:t>导入新课</a:t>
            </a:r>
            <a:endParaRPr lang="zh-CN" altLang="en-US" sz="2000" b="1" dirty="0">
              <a:solidFill>
                <a:srgbClr val="228989"/>
              </a:solidFill>
              <a:ea typeface="方正姚体" panose="02010601030101010101" pitchFamily="2" charset="-122"/>
            </a:endParaRPr>
          </a:p>
        </p:txBody>
      </p:sp>
      <p:sp>
        <p:nvSpPr>
          <p:cNvPr id="4100" name="圆角矩形 31"/>
          <p:cNvSpPr/>
          <p:nvPr/>
        </p:nvSpPr>
        <p:spPr>
          <a:xfrm>
            <a:off x="411163" y="536575"/>
            <a:ext cx="1825625" cy="5524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情景引入</a:t>
            </a:r>
            <a:endParaRPr lang="zh-CN" altLang="zh-CN" sz="28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6148" name="图片 2" descr="T11capXahxXXbqxCAU_015713"/>
          <p:cNvPicPr>
            <a:picLocks noChangeAspect="1"/>
          </p:cNvPicPr>
          <p:nvPr/>
        </p:nvPicPr>
        <p:blipFill>
          <a:blip r:embed="rId1"/>
          <a:srcRect b="18610"/>
          <a:stretch>
            <a:fillRect/>
          </a:stretch>
        </p:blipFill>
        <p:spPr>
          <a:xfrm>
            <a:off x="679450" y="1801813"/>
            <a:ext cx="3840163" cy="22812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9" name="图片 4" descr="20090429j16"/>
          <p:cNvPicPr>
            <a:picLocks noChangeAspect="1"/>
          </p:cNvPicPr>
          <p:nvPr/>
        </p:nvPicPr>
        <p:blipFill>
          <a:blip r:embed="rId2"/>
          <a:srcRect b="9221"/>
          <a:stretch>
            <a:fillRect/>
          </a:stretch>
        </p:blipFill>
        <p:spPr>
          <a:xfrm>
            <a:off x="5270500" y="1766888"/>
            <a:ext cx="2497138" cy="2266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0" name="图片 6" descr="TB1AM8CLVXXXXXrXXXXXXXXXXXX_!!0-item_pic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1450" y="4197350"/>
            <a:ext cx="2316163" cy="2314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1" name="图片 7" descr="4758005_112915304336_2"/>
          <p:cNvPicPr>
            <a:picLocks noChangeAspect="1"/>
          </p:cNvPicPr>
          <p:nvPr/>
        </p:nvPicPr>
        <p:blipFill>
          <a:blip r:embed="rId4"/>
          <a:srcRect b="3050"/>
          <a:stretch>
            <a:fillRect/>
          </a:stretch>
        </p:blipFill>
        <p:spPr>
          <a:xfrm>
            <a:off x="5692775" y="4237038"/>
            <a:ext cx="1844675" cy="2235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图片 3" descr="b9a1eb54b04ae2eacea09c0287ea721135e57a723c2fd-jSQ41s_fw6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1838" y="1014413"/>
            <a:ext cx="3327400" cy="2498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80" name="图片 22579" descr="f56c2fe6ce4ee644-ba80a7c5e73e8f32-8065a610aa9234b0640986847104a22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1550" y="1104900"/>
            <a:ext cx="3484563" cy="2317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82" name="Text Box 3"/>
          <p:cNvSpPr txBox="1"/>
          <p:nvPr/>
        </p:nvSpPr>
        <p:spPr>
          <a:xfrm>
            <a:off x="246063" y="5200650"/>
            <a:ext cx="8794750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fontAlgn="b" hangingPunct="1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思考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长方形跟我们前面学习的平行四边形有什么关系？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3" name="云形标注 5"/>
          <p:cNvSpPr/>
          <p:nvPr/>
        </p:nvSpPr>
        <p:spPr>
          <a:xfrm>
            <a:off x="5461000" y="3422650"/>
            <a:ext cx="2951163" cy="1728788"/>
          </a:xfrm>
          <a:prstGeom prst="cloudCallout">
            <a:avLst>
              <a:gd name="adj1" fmla="val -61296"/>
              <a:gd name="adj2" fmla="val -5819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你还能举出其他的例子吗？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2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2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82" grpId="0"/>
      <p:bldP spid="9223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矩形 80"/>
          <p:cNvSpPr/>
          <p:nvPr/>
        </p:nvSpPr>
        <p:spPr>
          <a:xfrm>
            <a:off x="71438" y="71438"/>
            <a:ext cx="1217612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方正姚体" panose="02010601030101010101" pitchFamily="2" charset="-122"/>
              </a:rPr>
              <a:t>讲授新课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grpSp>
        <p:nvGrpSpPr>
          <p:cNvPr id="6147" name="组合 6147"/>
          <p:cNvGrpSpPr/>
          <p:nvPr/>
        </p:nvGrpSpPr>
        <p:grpSpPr>
          <a:xfrm>
            <a:off x="325438" y="388938"/>
            <a:ext cx="2517775" cy="836612"/>
            <a:chOff x="0" y="0"/>
            <a:chExt cx="3965" cy="1316"/>
          </a:xfrm>
        </p:grpSpPr>
        <p:sp>
          <p:nvSpPr>
            <p:cNvPr id="6190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>
                <a:gd name="txL" fmla="*/ 0 w 2520280"/>
                <a:gd name="txT" fmla="*/ 0 h 1872208"/>
                <a:gd name="txR" fmla="*/ 2520280 w 2520280"/>
                <a:gd name="txB" fmla="*/ 1872208 h 1872208"/>
              </a:gdLst>
              <a:ahLst/>
              <a:cxnLst>
                <a:cxn ang="0">
                  <a:pos x="0" y="1200"/>
                </a:cxn>
                <a:cxn ang="0">
                  <a:pos x="2634" y="1200"/>
                </a:cxn>
                <a:cxn ang="0">
                  <a:pos x="0" y="120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0" y="0"/>
                </a:cxn>
              </a:cxnLst>
              <a:rect l="txL" t="txT" r="txR" b="tx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91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>
                <a:gd name="txL" fmla="*/ 0 w 696310"/>
                <a:gd name="txT" fmla="*/ 0 h 696310"/>
                <a:gd name="txR" fmla="*/ 696310 w 696310"/>
                <a:gd name="txB" fmla="*/ 696310 h 696310"/>
              </a:gdLst>
              <a:ahLst/>
              <a:cxnLst>
                <a:cxn ang="0">
                  <a:pos x="0" y="0"/>
                </a:cxn>
                <a:cxn ang="0">
                  <a:pos x="545" y="0"/>
                </a:cxn>
                <a:cxn ang="0">
                  <a:pos x="545" y="258"/>
                </a:cxn>
                <a:cxn ang="0">
                  <a:pos x="826" y="258"/>
                </a:cxn>
                <a:cxn ang="0">
                  <a:pos x="826" y="760"/>
                </a:cxn>
                <a:cxn ang="0">
                  <a:pos x="0" y="760"/>
                </a:cxn>
                <a:cxn ang="0">
                  <a:pos x="0" y="0"/>
                </a:cxn>
              </a:cxnLst>
              <a:rect l="txL" t="txT" r="txR" b="tx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92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193" name="文本框 6151"/>
            <p:cNvSpPr txBox="1"/>
            <p:nvPr/>
          </p:nvSpPr>
          <p:spPr>
            <a:xfrm>
              <a:off x="877" y="431"/>
              <a:ext cx="3088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矩形的性质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6194" name="文本框 6152"/>
            <p:cNvSpPr txBox="1"/>
            <p:nvPr/>
          </p:nvSpPr>
          <p:spPr>
            <a:xfrm>
              <a:off x="0" y="453"/>
              <a:ext cx="872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一</a:t>
              </a:r>
              <a:endParaRPr lang="zh-CN" altLang="en-US" sz="2800" dirty="0">
                <a:solidFill>
                  <a:schemeClr val="accent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6148" name="矩形 6224"/>
          <p:cNvSpPr/>
          <p:nvPr/>
        </p:nvSpPr>
        <p:spPr>
          <a:xfrm>
            <a:off x="250825" y="1390650"/>
            <a:ext cx="8640763" cy="11255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活动</a:t>
            </a:r>
            <a:r>
              <a:rPr lang="en-US" altLang="zh-CN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利用一个活动的平行四边形教具演示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使平行四边形的一个内角变化,请同学们注意观察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6261"/>
          <p:cNvGrpSpPr/>
          <p:nvPr/>
        </p:nvGrpSpPr>
        <p:grpSpPr>
          <a:xfrm>
            <a:off x="1366838" y="3435350"/>
            <a:ext cx="2608262" cy="1900238"/>
            <a:chOff x="3923" y="2024"/>
            <a:chExt cx="1643" cy="1197"/>
          </a:xfrm>
        </p:grpSpPr>
        <p:grpSp>
          <p:nvGrpSpPr>
            <p:cNvPr id="6178" name="组合 6257"/>
            <p:cNvGrpSpPr/>
            <p:nvPr/>
          </p:nvGrpSpPr>
          <p:grpSpPr>
            <a:xfrm>
              <a:off x="3923" y="2024"/>
              <a:ext cx="1643" cy="1197"/>
              <a:chOff x="1610" y="1961"/>
              <a:chExt cx="1643" cy="1197"/>
            </a:xfrm>
          </p:grpSpPr>
          <p:sp>
            <p:nvSpPr>
              <p:cNvPr id="6182" name="矩形 6238"/>
              <p:cNvSpPr/>
              <p:nvPr/>
            </p:nvSpPr>
            <p:spPr>
              <a:xfrm>
                <a:off x="1620" y="2788"/>
                <a:ext cx="1633" cy="91"/>
              </a:xfrm>
              <a:prstGeom prst="rect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/>
              </a:p>
            </p:txBody>
          </p:sp>
          <p:sp>
            <p:nvSpPr>
              <p:cNvPr id="6183" name="椭圆 6243"/>
              <p:cNvSpPr/>
              <p:nvPr/>
            </p:nvSpPr>
            <p:spPr>
              <a:xfrm>
                <a:off x="2748" y="2815"/>
                <a:ext cx="46" cy="46"/>
              </a:xfrm>
              <a:prstGeom prst="ellipse">
                <a:avLst/>
              </a:prstGeom>
              <a:solidFill>
                <a:schemeClr val="tx2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/>
              </a:p>
            </p:txBody>
          </p:sp>
          <p:sp>
            <p:nvSpPr>
              <p:cNvPr id="6184" name="椭圆 6244"/>
              <p:cNvSpPr/>
              <p:nvPr/>
            </p:nvSpPr>
            <p:spPr>
              <a:xfrm>
                <a:off x="1937" y="2824"/>
                <a:ext cx="46" cy="46"/>
              </a:xfrm>
              <a:prstGeom prst="ellipse">
                <a:avLst/>
              </a:prstGeom>
              <a:solidFill>
                <a:schemeClr val="tx2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/>
              </a:p>
            </p:txBody>
          </p:sp>
          <p:sp>
            <p:nvSpPr>
              <p:cNvPr id="6185" name="矩形 6245"/>
              <p:cNvSpPr/>
              <p:nvPr/>
            </p:nvSpPr>
            <p:spPr>
              <a:xfrm>
                <a:off x="1610" y="2160"/>
                <a:ext cx="1633" cy="91"/>
              </a:xfrm>
              <a:prstGeom prst="rect">
                <a:avLst/>
              </a:prstGeom>
              <a:noFill/>
              <a:ln w="9525" cap="flat" cmpd="sng">
                <a:solidFill>
                  <a:schemeClr val="tx1"/>
                </a:solidFill>
                <a:prstDash val="dash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/>
              </a:p>
            </p:txBody>
          </p:sp>
          <p:sp>
            <p:nvSpPr>
              <p:cNvPr id="6186" name="椭圆 6246"/>
              <p:cNvSpPr/>
              <p:nvPr/>
            </p:nvSpPr>
            <p:spPr>
              <a:xfrm>
                <a:off x="2744" y="2183"/>
                <a:ext cx="46" cy="46"/>
              </a:xfrm>
              <a:prstGeom prst="ellipse">
                <a:avLst/>
              </a:prstGeom>
              <a:solidFill>
                <a:schemeClr val="tx2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/>
              </a:p>
            </p:txBody>
          </p:sp>
          <p:sp>
            <p:nvSpPr>
              <p:cNvPr id="6187" name="椭圆 6247"/>
              <p:cNvSpPr/>
              <p:nvPr/>
            </p:nvSpPr>
            <p:spPr>
              <a:xfrm>
                <a:off x="1927" y="2180"/>
                <a:ext cx="46" cy="46"/>
              </a:xfrm>
              <a:prstGeom prst="ellipse">
                <a:avLst/>
              </a:prstGeom>
              <a:solidFill>
                <a:schemeClr val="tx2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/>
              </a:p>
            </p:txBody>
          </p:sp>
          <p:sp>
            <p:nvSpPr>
              <p:cNvPr id="6188" name="矩形 6248"/>
              <p:cNvSpPr/>
              <p:nvPr/>
            </p:nvSpPr>
            <p:spPr>
              <a:xfrm>
                <a:off x="1909" y="1979"/>
                <a:ext cx="73" cy="1179"/>
              </a:xfrm>
              <a:prstGeom prst="rect">
                <a:avLst/>
              </a:prstGeom>
              <a:noFill/>
              <a:ln w="12700" cap="flat" cmpd="sng">
                <a:solidFill>
                  <a:schemeClr val="tx1"/>
                </a:solidFill>
                <a:prstDash val="dash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/>
              </a:p>
            </p:txBody>
          </p:sp>
          <p:sp>
            <p:nvSpPr>
              <p:cNvPr id="6189" name="矩形 6249"/>
              <p:cNvSpPr/>
              <p:nvPr/>
            </p:nvSpPr>
            <p:spPr>
              <a:xfrm>
                <a:off x="2726" y="1961"/>
                <a:ext cx="83" cy="1179"/>
              </a:xfrm>
              <a:prstGeom prst="rect">
                <a:avLst/>
              </a:prstGeom>
              <a:noFill/>
              <a:ln w="12700" cap="flat" cmpd="sng">
                <a:solidFill>
                  <a:schemeClr val="tx1"/>
                </a:solidFill>
                <a:prstDash val="dash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/>
              </a:p>
            </p:txBody>
          </p:sp>
        </p:grpSp>
        <p:grpSp>
          <p:nvGrpSpPr>
            <p:cNvPr id="6179" name="组合 6256"/>
            <p:cNvGrpSpPr/>
            <p:nvPr/>
          </p:nvGrpSpPr>
          <p:grpSpPr>
            <a:xfrm>
              <a:off x="4319" y="2314"/>
              <a:ext cx="94" cy="90"/>
              <a:chOff x="1973" y="2251"/>
              <a:chExt cx="94" cy="90"/>
            </a:xfrm>
          </p:grpSpPr>
          <p:sp>
            <p:nvSpPr>
              <p:cNvPr id="6180" name="直接连接符 6253"/>
              <p:cNvSpPr/>
              <p:nvPr/>
            </p:nvSpPr>
            <p:spPr>
              <a:xfrm>
                <a:off x="1973" y="2341"/>
                <a:ext cx="91" cy="0"/>
              </a:xfrm>
              <a:prstGeom prst="line">
                <a:avLst/>
              </a:prstGeom>
              <a:ln w="254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181" name="直接连接符 6254"/>
              <p:cNvSpPr/>
              <p:nvPr/>
            </p:nvSpPr>
            <p:spPr>
              <a:xfrm flipV="1">
                <a:off x="2067" y="2251"/>
                <a:ext cx="0" cy="90"/>
              </a:xfrm>
              <a:prstGeom prst="line">
                <a:avLst/>
              </a:prstGeom>
              <a:ln w="254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6150" name="矩形 6227"/>
          <p:cNvSpPr/>
          <p:nvPr/>
        </p:nvSpPr>
        <p:spPr>
          <a:xfrm>
            <a:off x="1473200" y="3759200"/>
            <a:ext cx="2592388" cy="14287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6151" name="矩形 6228"/>
          <p:cNvSpPr/>
          <p:nvPr/>
        </p:nvSpPr>
        <p:spPr>
          <a:xfrm>
            <a:off x="1330325" y="4752975"/>
            <a:ext cx="2592388" cy="14446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grpSp>
        <p:nvGrpSpPr>
          <p:cNvPr id="6" name="组合 4"/>
          <p:cNvGrpSpPr/>
          <p:nvPr/>
        </p:nvGrpSpPr>
        <p:grpSpPr>
          <a:xfrm rot="-180000">
            <a:off x="2935288" y="3403600"/>
            <a:ext cx="935037" cy="1800225"/>
            <a:chOff x="3705" y="4495"/>
            <a:chExt cx="1472" cy="2834"/>
          </a:xfrm>
        </p:grpSpPr>
        <p:sp>
          <p:nvSpPr>
            <p:cNvPr id="6175" name="平行四边形 6231"/>
            <p:cNvSpPr/>
            <p:nvPr/>
          </p:nvSpPr>
          <p:spPr>
            <a:xfrm>
              <a:off x="3705" y="4495"/>
              <a:ext cx="1473" cy="2835"/>
            </a:xfrm>
            <a:prstGeom prst="parallelogram">
              <a:avLst>
                <a:gd name="adj" fmla="val 87292"/>
              </a:avLst>
            </a:prstGeom>
            <a:noFill/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6176" name="椭圆 6234"/>
            <p:cNvSpPr/>
            <p:nvPr/>
          </p:nvSpPr>
          <p:spPr>
            <a:xfrm>
              <a:off x="4698" y="5158"/>
              <a:ext cx="115" cy="115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6177" name="椭圆 6235"/>
            <p:cNvSpPr/>
            <p:nvPr/>
          </p:nvSpPr>
          <p:spPr>
            <a:xfrm>
              <a:off x="4025" y="6640"/>
              <a:ext cx="115" cy="115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</p:grpSp>
      <p:grpSp>
        <p:nvGrpSpPr>
          <p:cNvPr id="7" name="组合 3"/>
          <p:cNvGrpSpPr/>
          <p:nvPr/>
        </p:nvGrpSpPr>
        <p:grpSpPr>
          <a:xfrm>
            <a:off x="1631950" y="3436938"/>
            <a:ext cx="933450" cy="1798637"/>
            <a:chOff x="1665" y="4495"/>
            <a:chExt cx="1472" cy="2834"/>
          </a:xfrm>
        </p:grpSpPr>
        <p:sp>
          <p:nvSpPr>
            <p:cNvPr id="6172" name="平行四边形 6232"/>
            <p:cNvSpPr/>
            <p:nvPr/>
          </p:nvSpPr>
          <p:spPr>
            <a:xfrm>
              <a:off x="1665" y="4495"/>
              <a:ext cx="1473" cy="2835"/>
            </a:xfrm>
            <a:prstGeom prst="parallelogram">
              <a:avLst>
                <a:gd name="adj" fmla="val 87292"/>
              </a:avLst>
            </a:prstGeom>
            <a:noFill/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6173" name="椭圆 6233"/>
            <p:cNvSpPr/>
            <p:nvPr/>
          </p:nvSpPr>
          <p:spPr>
            <a:xfrm>
              <a:off x="2655" y="5158"/>
              <a:ext cx="115" cy="115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6174" name="椭圆 6236"/>
            <p:cNvSpPr/>
            <p:nvPr/>
          </p:nvSpPr>
          <p:spPr>
            <a:xfrm>
              <a:off x="1983" y="6633"/>
              <a:ext cx="115" cy="115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</p:grpSp>
      <p:sp>
        <p:nvSpPr>
          <p:cNvPr id="6260" name="文本框 6259"/>
          <p:cNvSpPr txBox="1"/>
          <p:nvPr/>
        </p:nvSpPr>
        <p:spPr>
          <a:xfrm>
            <a:off x="6515100" y="5084763"/>
            <a:ext cx="893763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49" charset="-122"/>
              </a:rPr>
              <a:t>矩形</a:t>
            </a:r>
            <a:endParaRPr lang="zh-CN" altLang="en-US" sz="2800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22575" name="矩形 22574"/>
          <p:cNvSpPr/>
          <p:nvPr/>
        </p:nvSpPr>
        <p:spPr>
          <a:xfrm>
            <a:off x="6337300" y="3906838"/>
            <a:ext cx="1165225" cy="841375"/>
          </a:xfrm>
          <a:prstGeom prst="rect">
            <a:avLst/>
          </a:prstGeom>
          <a:noFill/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grpSp>
        <p:nvGrpSpPr>
          <p:cNvPr id="8" name="组合 5"/>
          <p:cNvGrpSpPr/>
          <p:nvPr/>
        </p:nvGrpSpPr>
        <p:grpSpPr>
          <a:xfrm rot="-720000">
            <a:off x="1543050" y="3409950"/>
            <a:ext cx="935038" cy="1798638"/>
            <a:chOff x="1665" y="4495"/>
            <a:chExt cx="1472" cy="2834"/>
          </a:xfrm>
        </p:grpSpPr>
        <p:sp>
          <p:nvSpPr>
            <p:cNvPr id="6169" name="平行四边形 6232"/>
            <p:cNvSpPr/>
            <p:nvPr/>
          </p:nvSpPr>
          <p:spPr>
            <a:xfrm>
              <a:off x="1665" y="4495"/>
              <a:ext cx="1473" cy="2835"/>
            </a:xfrm>
            <a:prstGeom prst="parallelogram">
              <a:avLst>
                <a:gd name="adj" fmla="val 87292"/>
              </a:avLst>
            </a:prstGeom>
            <a:noFill/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6170" name="椭圆 6233"/>
            <p:cNvSpPr/>
            <p:nvPr/>
          </p:nvSpPr>
          <p:spPr>
            <a:xfrm>
              <a:off x="2655" y="5158"/>
              <a:ext cx="115" cy="115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6171" name="椭圆 6236"/>
            <p:cNvSpPr/>
            <p:nvPr/>
          </p:nvSpPr>
          <p:spPr>
            <a:xfrm>
              <a:off x="1983" y="6633"/>
              <a:ext cx="115" cy="115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</p:grpSp>
      <p:grpSp>
        <p:nvGrpSpPr>
          <p:cNvPr id="9" name="组合 9"/>
          <p:cNvGrpSpPr/>
          <p:nvPr/>
        </p:nvGrpSpPr>
        <p:grpSpPr>
          <a:xfrm rot="-720000">
            <a:off x="2827338" y="3403600"/>
            <a:ext cx="935037" cy="1800225"/>
            <a:chOff x="1665" y="4495"/>
            <a:chExt cx="1472" cy="2834"/>
          </a:xfrm>
        </p:grpSpPr>
        <p:sp>
          <p:nvSpPr>
            <p:cNvPr id="6166" name="平行四边形 6232"/>
            <p:cNvSpPr/>
            <p:nvPr/>
          </p:nvSpPr>
          <p:spPr>
            <a:xfrm>
              <a:off x="1665" y="4495"/>
              <a:ext cx="1473" cy="2835"/>
            </a:xfrm>
            <a:prstGeom prst="parallelogram">
              <a:avLst>
                <a:gd name="adj" fmla="val 87292"/>
              </a:avLst>
            </a:prstGeom>
            <a:noFill/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6167" name="椭圆 6233"/>
            <p:cNvSpPr/>
            <p:nvPr/>
          </p:nvSpPr>
          <p:spPr>
            <a:xfrm>
              <a:off x="2655" y="5158"/>
              <a:ext cx="115" cy="115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6168" name="椭圆 6236"/>
            <p:cNvSpPr/>
            <p:nvPr/>
          </p:nvSpPr>
          <p:spPr>
            <a:xfrm>
              <a:off x="1983" y="6633"/>
              <a:ext cx="115" cy="115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</p:grpSp>
      <p:grpSp>
        <p:nvGrpSpPr>
          <p:cNvPr id="10" name="组合 13"/>
          <p:cNvGrpSpPr/>
          <p:nvPr/>
        </p:nvGrpSpPr>
        <p:grpSpPr>
          <a:xfrm rot="-1440000">
            <a:off x="1422400" y="3403600"/>
            <a:ext cx="935038" cy="1798638"/>
            <a:chOff x="1665" y="4495"/>
            <a:chExt cx="1472" cy="2834"/>
          </a:xfrm>
        </p:grpSpPr>
        <p:sp>
          <p:nvSpPr>
            <p:cNvPr id="6163" name="平行四边形 6232"/>
            <p:cNvSpPr/>
            <p:nvPr/>
          </p:nvSpPr>
          <p:spPr>
            <a:xfrm>
              <a:off x="1665" y="4495"/>
              <a:ext cx="1473" cy="2835"/>
            </a:xfrm>
            <a:prstGeom prst="parallelogram">
              <a:avLst>
                <a:gd name="adj" fmla="val 87292"/>
              </a:avLst>
            </a:prstGeom>
            <a:noFill/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6164" name="椭圆 6233"/>
            <p:cNvSpPr/>
            <p:nvPr/>
          </p:nvSpPr>
          <p:spPr>
            <a:xfrm>
              <a:off x="2655" y="5158"/>
              <a:ext cx="115" cy="115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6165" name="椭圆 6236"/>
            <p:cNvSpPr/>
            <p:nvPr/>
          </p:nvSpPr>
          <p:spPr>
            <a:xfrm>
              <a:off x="1983" y="6633"/>
              <a:ext cx="115" cy="115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</p:grpSp>
      <p:grpSp>
        <p:nvGrpSpPr>
          <p:cNvPr id="11" name="组合 17"/>
          <p:cNvGrpSpPr/>
          <p:nvPr/>
        </p:nvGrpSpPr>
        <p:grpSpPr>
          <a:xfrm rot="-1440000">
            <a:off x="2744788" y="3414713"/>
            <a:ext cx="935037" cy="1800225"/>
            <a:chOff x="1665" y="4495"/>
            <a:chExt cx="1472" cy="2834"/>
          </a:xfrm>
        </p:grpSpPr>
        <p:sp>
          <p:nvSpPr>
            <p:cNvPr id="6160" name="平行四边形 6232"/>
            <p:cNvSpPr/>
            <p:nvPr/>
          </p:nvSpPr>
          <p:spPr>
            <a:xfrm>
              <a:off x="1665" y="4495"/>
              <a:ext cx="1473" cy="2835"/>
            </a:xfrm>
            <a:prstGeom prst="parallelogram">
              <a:avLst>
                <a:gd name="adj" fmla="val 87292"/>
              </a:avLst>
            </a:prstGeom>
            <a:noFill/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6161" name="椭圆 6233"/>
            <p:cNvSpPr/>
            <p:nvPr/>
          </p:nvSpPr>
          <p:spPr>
            <a:xfrm>
              <a:off x="2655" y="5158"/>
              <a:ext cx="115" cy="115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6162" name="椭圆 6236"/>
            <p:cNvSpPr/>
            <p:nvPr/>
          </p:nvSpPr>
          <p:spPr>
            <a:xfrm>
              <a:off x="1983" y="6633"/>
              <a:ext cx="115" cy="115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L 0.48108 -2.96296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2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16389"/>
          <p:cNvGrpSpPr/>
          <p:nvPr/>
        </p:nvGrpSpPr>
        <p:grpSpPr>
          <a:xfrm>
            <a:off x="755650" y="3000375"/>
            <a:ext cx="7200900" cy="1243013"/>
            <a:chOff x="0" y="0"/>
            <a:chExt cx="4536" cy="783"/>
          </a:xfrm>
        </p:grpSpPr>
        <p:sp>
          <p:nvSpPr>
            <p:cNvPr id="7177" name="矩形 16390"/>
            <p:cNvSpPr/>
            <p:nvPr/>
          </p:nvSpPr>
          <p:spPr>
            <a:xfrm>
              <a:off x="3311" y="0"/>
              <a:ext cx="1225" cy="680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pSp>
          <p:nvGrpSpPr>
            <p:cNvPr id="7178" name="组合 16391"/>
            <p:cNvGrpSpPr/>
            <p:nvPr/>
          </p:nvGrpSpPr>
          <p:grpSpPr>
            <a:xfrm>
              <a:off x="0" y="47"/>
              <a:ext cx="4309" cy="736"/>
              <a:chOff x="0" y="-44"/>
              <a:chExt cx="4309" cy="736"/>
            </a:xfrm>
          </p:grpSpPr>
          <p:sp>
            <p:nvSpPr>
              <p:cNvPr id="7179" name="直接连接符 16392"/>
              <p:cNvSpPr/>
              <p:nvPr/>
            </p:nvSpPr>
            <p:spPr>
              <a:xfrm>
                <a:off x="1587" y="318"/>
                <a:ext cx="1497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7180" name="平行四边形 16393"/>
              <p:cNvSpPr/>
              <p:nvPr/>
            </p:nvSpPr>
            <p:spPr>
              <a:xfrm>
                <a:off x="0" y="0"/>
                <a:ext cx="1633" cy="589"/>
              </a:xfrm>
              <a:prstGeom prst="parallelogram">
                <a:avLst>
                  <a:gd name="adj" fmla="val 69312"/>
                </a:avLst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7181" name="文本框 16394"/>
              <p:cNvSpPr txBox="1"/>
              <p:nvPr/>
            </p:nvSpPr>
            <p:spPr>
              <a:xfrm>
                <a:off x="227" y="91"/>
                <a:ext cx="1280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en-US" sz="2800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平行四边形</a:t>
                </a:r>
                <a:endPara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7182" name="文本框 16395"/>
              <p:cNvSpPr txBox="1"/>
              <p:nvPr/>
            </p:nvSpPr>
            <p:spPr>
              <a:xfrm>
                <a:off x="3674" y="91"/>
                <a:ext cx="635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en-US" sz="2800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矩形</a:t>
                </a:r>
                <a:endPara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7183" name="文本框 16396"/>
              <p:cNvSpPr txBox="1"/>
              <p:nvPr/>
            </p:nvSpPr>
            <p:spPr>
              <a:xfrm>
                <a:off x="1769" y="-44"/>
                <a:ext cx="1224" cy="73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有一个角</a:t>
                </a:r>
                <a:endPara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  <a:p>
                <a:pPr marL="0" lvl="0" indent="0" eaLnBrk="1" hangingPunct="1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  是直角</a:t>
                </a:r>
                <a:endPara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</p:grpSp>
      <p:grpSp>
        <p:nvGrpSpPr>
          <p:cNvPr id="4" name="组合 16397"/>
          <p:cNvGrpSpPr/>
          <p:nvPr/>
        </p:nvGrpSpPr>
        <p:grpSpPr>
          <a:xfrm>
            <a:off x="1547813" y="4643438"/>
            <a:ext cx="5832475" cy="522287"/>
            <a:chOff x="0" y="0"/>
            <a:chExt cx="3674" cy="329"/>
          </a:xfrm>
        </p:grpSpPr>
        <p:sp>
          <p:nvSpPr>
            <p:cNvPr id="7175" name="文本框 16398"/>
            <p:cNvSpPr txBox="1"/>
            <p:nvPr/>
          </p:nvSpPr>
          <p:spPr>
            <a:xfrm>
              <a:off x="0" y="0"/>
              <a:ext cx="367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矩形是特殊的平行四边形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7176" name="五角星 16399"/>
            <p:cNvSpPr/>
            <p:nvPr/>
          </p:nvSpPr>
          <p:spPr>
            <a:xfrm>
              <a:off x="181" y="0"/>
              <a:ext cx="363" cy="272"/>
            </a:xfrm>
            <a:custGeom>
              <a:avLst/>
              <a:gdLst>
                <a:gd name="txL" fmla="*/ 0 w 363"/>
                <a:gd name="txT" fmla="*/ 0 h 272"/>
                <a:gd name="txR" fmla="*/ 363 w 363"/>
                <a:gd name="txB" fmla="*/ 272 h 272"/>
              </a:gdLst>
              <a:ahLst/>
              <a:cxnLst>
                <a:cxn ang="0">
                  <a:pos x="0" y="103"/>
                </a:cxn>
                <a:cxn ang="0">
                  <a:pos x="138" y="103"/>
                </a:cxn>
                <a:cxn ang="0">
                  <a:pos x="181" y="0"/>
                </a:cxn>
                <a:cxn ang="0">
                  <a:pos x="224" y="103"/>
                </a:cxn>
                <a:cxn ang="0">
                  <a:pos x="362" y="103"/>
                </a:cxn>
                <a:cxn ang="0">
                  <a:pos x="250" y="168"/>
                </a:cxn>
                <a:cxn ang="0">
                  <a:pos x="293" y="271"/>
                </a:cxn>
                <a:cxn ang="0">
                  <a:pos x="181" y="207"/>
                </a:cxn>
                <a:cxn ang="0">
                  <a:pos x="69" y="271"/>
                </a:cxn>
                <a:cxn ang="0">
                  <a:pos x="112" y="168"/>
                </a:cxn>
              </a:cxnLst>
              <a:rect l="txL" t="txT" r="txR" b="txB"/>
              <a:pathLst>
                <a:path w="363" h="272">
                  <a:moveTo>
                    <a:pt x="0" y="103"/>
                  </a:moveTo>
                  <a:lnTo>
                    <a:pt x="138" y="103"/>
                  </a:lnTo>
                  <a:lnTo>
                    <a:pt x="181" y="0"/>
                  </a:lnTo>
                  <a:lnTo>
                    <a:pt x="224" y="103"/>
                  </a:lnTo>
                  <a:lnTo>
                    <a:pt x="362" y="103"/>
                  </a:lnTo>
                  <a:lnTo>
                    <a:pt x="250" y="168"/>
                  </a:lnTo>
                  <a:lnTo>
                    <a:pt x="293" y="271"/>
                  </a:lnTo>
                  <a:lnTo>
                    <a:pt x="181" y="207"/>
                  </a:lnTo>
                  <a:lnTo>
                    <a:pt x="69" y="271"/>
                  </a:lnTo>
                  <a:lnTo>
                    <a:pt x="112" y="168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6259" name="文本框 6258"/>
          <p:cNvSpPr txBox="1"/>
          <p:nvPr/>
        </p:nvSpPr>
        <p:spPr>
          <a:xfrm>
            <a:off x="874713" y="1887538"/>
            <a:ext cx="7394575" cy="9525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ea typeface="黑体" panose="02010609060101010101" pitchFamily="49" charset="-122"/>
              </a:rPr>
              <a:t>定义：</a:t>
            </a: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49" charset="-122"/>
              </a:rPr>
              <a:t>有一个角是直角的平行四边形叫做矩形</a:t>
            </a:r>
            <a:r>
              <a:rPr lang="en-US" altLang="zh-CN" sz="2800" dirty="0">
                <a:solidFill>
                  <a:srgbClr val="FF0000"/>
                </a:solidFill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ea typeface="黑体" panose="02010609060101010101" pitchFamily="49" charset="-122"/>
              </a:rPr>
              <a:t>           </a:t>
            </a:r>
            <a:r>
              <a:rPr lang="zh-CN" altLang="zh-CN" sz="2800" dirty="0">
                <a:solidFill>
                  <a:srgbClr val="FF0000"/>
                </a:solidFill>
                <a:ea typeface="黑体" panose="02010609060101010101" pitchFamily="49" charset="-122"/>
              </a:rPr>
              <a:t>也叫做长方形</a:t>
            </a:r>
            <a:r>
              <a:rPr lang="en-US" altLang="zh-CN" sz="2800" dirty="0">
                <a:solidFill>
                  <a:srgbClr val="FF0000"/>
                </a:solidFill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19" name="圆角矩形 31"/>
          <p:cNvSpPr/>
          <p:nvPr/>
        </p:nvSpPr>
        <p:spPr>
          <a:xfrm>
            <a:off x="560388" y="1001713"/>
            <a:ext cx="1768475" cy="528637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归纳总结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0" name="文本框 16398"/>
          <p:cNvSpPr txBox="1"/>
          <p:nvPr/>
        </p:nvSpPr>
        <p:spPr>
          <a:xfrm>
            <a:off x="1530350" y="5272088"/>
            <a:ext cx="583247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平行四边形不一定是矩形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9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259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9">
                                            <p:txEl>
                                              <p:charRg st="22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259">
                                            <p:txEl>
                                              <p:charRg st="22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92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95275" y="811213"/>
            <a:ext cx="8367713" cy="1770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因为矩形是平行四边形，所以它具有平行四边形的所有性质，由于它有一个角为直角，它是否具有一般平行四边形不具有的一些特殊性质呢？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3"/>
          <p:cNvGrpSpPr/>
          <p:nvPr/>
        </p:nvGrpSpPr>
        <p:grpSpPr>
          <a:xfrm>
            <a:off x="6370638" y="3965575"/>
            <a:ext cx="1830387" cy="2432050"/>
            <a:chOff x="9882" y="5460"/>
            <a:chExt cx="4808" cy="4718"/>
          </a:xfrm>
        </p:grpSpPr>
        <p:pic>
          <p:nvPicPr>
            <p:cNvPr id="8197" name="图片 2" descr="20140330183251739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flipH="1">
              <a:off x="9882" y="5460"/>
              <a:ext cx="4809" cy="471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198" name="矩形 3"/>
            <p:cNvSpPr/>
            <p:nvPr/>
          </p:nvSpPr>
          <p:spPr>
            <a:xfrm>
              <a:off x="9922" y="9709"/>
              <a:ext cx="1361" cy="453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</p:grpSp>
      <p:sp>
        <p:nvSpPr>
          <p:cNvPr id="10245" name="云形标注 4"/>
          <p:cNvSpPr/>
          <p:nvPr/>
        </p:nvSpPr>
        <p:spPr>
          <a:xfrm>
            <a:off x="752475" y="3100388"/>
            <a:ext cx="5329238" cy="1590675"/>
          </a:xfrm>
          <a:prstGeom prst="cloudCallout">
            <a:avLst>
              <a:gd name="adj1" fmla="val 56792"/>
              <a:gd name="adj2" fmla="val 2981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可以从边，角，对角线等方面来考虑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67" name="矩形 9266"/>
          <p:cNvSpPr/>
          <p:nvPr/>
        </p:nvSpPr>
        <p:spPr>
          <a:xfrm>
            <a:off x="90488" y="701675"/>
            <a:ext cx="8964612" cy="5454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活动</a:t>
            </a:r>
            <a:r>
              <a:rPr lang="en-US" altLang="zh-CN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endParaRPr lang="zh-CN" altLang="en-US" sz="2800" dirty="0">
              <a:solidFill>
                <a:srgbClr val="149494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准备素材：直尺、量角器、橡皮擦、课本、铅笔盒等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149494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149494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149494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149494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12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）请同学们以小组为单位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测量身边的矩形（如书本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课桌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铅笔盒等）的四条边长度、四个角度数和对角线的长度及夹角度数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并记录测量结果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9219" name="图片 9274" descr="ac75323d6b6de243-0bd502b2bdc1100a-e5db561aa76b2c7d75f0170dbf18a63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63938" y="2262188"/>
            <a:ext cx="1727200" cy="1704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0" name="图片 9276" descr="74480d6aa7363332-7ca3a360f1130920-5a9dc8e297aa3bb21049616392f548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848878">
            <a:off x="6719888" y="1050925"/>
            <a:ext cx="815975" cy="309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1" name="图片 9277" descr="f88fca9df87dc641-cdb4ea9a10a24600-a9fe429aa0146e5f1da90ce47b3457c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75" y="2406650"/>
            <a:ext cx="2771775" cy="1477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2" name="图片 9273" descr="526f6cc318e7486f-cb0de9e9db7383dd-cf3d1166821398b12e82afa16bb273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325" y="3054350"/>
            <a:ext cx="2665413" cy="10398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">
                                            <p:txEl>
                                              <p:charRg st="34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67">
                                            <p:txEl>
                                              <p:charRg st="34" end="1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框 65583"/>
          <p:cNvSpPr txBox="1"/>
          <p:nvPr/>
        </p:nvSpPr>
        <p:spPr>
          <a:xfrm>
            <a:off x="4506913" y="349250"/>
            <a:ext cx="4000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A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0243" name="文本框 65584"/>
          <p:cNvSpPr txBox="1"/>
          <p:nvPr/>
        </p:nvSpPr>
        <p:spPr>
          <a:xfrm>
            <a:off x="4535488" y="1400175"/>
            <a:ext cx="4000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B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0244" name="文本框 65585"/>
          <p:cNvSpPr txBox="1"/>
          <p:nvPr/>
        </p:nvSpPr>
        <p:spPr>
          <a:xfrm>
            <a:off x="6927850" y="1455738"/>
            <a:ext cx="4191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C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0245" name="文本框 65586"/>
          <p:cNvSpPr txBox="1"/>
          <p:nvPr/>
        </p:nvSpPr>
        <p:spPr>
          <a:xfrm>
            <a:off x="6902450" y="304800"/>
            <a:ext cx="438150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D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0246" name="矩形 65588"/>
          <p:cNvSpPr/>
          <p:nvPr/>
        </p:nvSpPr>
        <p:spPr>
          <a:xfrm>
            <a:off x="4908550" y="492125"/>
            <a:ext cx="2022475" cy="116840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10247" name="直接连接符 65590"/>
          <p:cNvSpPr/>
          <p:nvPr/>
        </p:nvSpPr>
        <p:spPr>
          <a:xfrm>
            <a:off x="4895850" y="492125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8" name="直接连接符 65591"/>
          <p:cNvSpPr/>
          <p:nvPr/>
        </p:nvSpPr>
        <p:spPr>
          <a:xfrm flipV="1">
            <a:off x="4908550" y="492125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9" name="文本框 65592"/>
          <p:cNvSpPr txBox="1"/>
          <p:nvPr/>
        </p:nvSpPr>
        <p:spPr>
          <a:xfrm>
            <a:off x="5702300" y="1054100"/>
            <a:ext cx="4381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O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65964" name="内容占位符 65963"/>
          <p:cNvGraphicFramePr>
            <a:graphicFrameLocks noGrp="1"/>
          </p:cNvGraphicFramePr>
          <p:nvPr>
            <p:ph idx="4294967295"/>
          </p:nvPr>
        </p:nvGraphicFramePr>
        <p:xfrm>
          <a:off x="123825" y="2216150"/>
          <a:ext cx="8877300" cy="2689225"/>
        </p:xfrm>
        <a:graphic>
          <a:graphicData uri="http://schemas.openxmlformats.org/drawingml/2006/table">
            <a:tbl>
              <a:tblPr/>
              <a:tblGrid>
                <a:gridCol w="933450"/>
                <a:gridCol w="677545"/>
                <a:gridCol w="680085"/>
                <a:gridCol w="689610"/>
                <a:gridCol w="713740"/>
                <a:gridCol w="1274445"/>
                <a:gridCol w="1342390"/>
                <a:gridCol w="1303655"/>
                <a:gridCol w="1262380"/>
              </a:tblGrid>
              <a:tr h="55753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0" i="1">
                          <a:latin typeface="Times New Roman" panose="02020603050405020304" pitchFamily="18" charset="0"/>
                        </a:rPr>
                        <a:t>AB</a:t>
                      </a:r>
                      <a:endParaRPr lang="en-US" altLang="zh-CN" sz="2800" b="0" i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0" i="1">
                          <a:latin typeface="Times New Roman" panose="02020603050405020304" pitchFamily="18" charset="0"/>
                        </a:rPr>
                        <a:t>AD</a:t>
                      </a:r>
                      <a:endParaRPr lang="en-US" altLang="zh-CN" sz="2800" b="0" i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0" i="1">
                          <a:latin typeface="Times New Roman" panose="02020603050405020304" pitchFamily="18" charset="0"/>
                        </a:rPr>
                        <a:t>AC</a:t>
                      </a:r>
                      <a:endParaRPr lang="en-US" altLang="zh-CN" sz="2800" b="0" i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0" i="1">
                          <a:latin typeface="Times New Roman" panose="02020603050405020304" pitchFamily="18" charset="0"/>
                        </a:rPr>
                        <a:t>BD</a:t>
                      </a:r>
                      <a:endParaRPr lang="en-US" altLang="zh-CN" sz="2800" b="0" i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0" dirty="0">
                          <a:latin typeface="Times New Roman" panose="02020603050405020304" pitchFamily="18" charset="0"/>
                        </a:rPr>
                        <a:t>∠</a:t>
                      </a:r>
                      <a:r>
                        <a:rPr lang="en-US" altLang="zh-CN" sz="2800" b="0" i="1">
                          <a:latin typeface="Times New Roman" panose="02020603050405020304" pitchFamily="18" charset="0"/>
                        </a:rPr>
                        <a:t>BAD</a:t>
                      </a:r>
                      <a:endParaRPr lang="en-US" altLang="zh-CN" sz="2800" b="0" i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0">
                          <a:latin typeface="Times New Roman" panose="02020603050405020304" pitchFamily="18" charset="0"/>
                        </a:rPr>
                        <a:t>∠</a:t>
                      </a:r>
                      <a:r>
                        <a:rPr lang="en-US" altLang="zh-CN" sz="2800" b="0" i="1">
                          <a:latin typeface="Times New Roman" panose="02020603050405020304" pitchFamily="18" charset="0"/>
                        </a:rPr>
                        <a:t>ADC</a:t>
                      </a:r>
                      <a:endParaRPr lang="en-US" altLang="zh-CN" sz="2800" b="0" i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0" dirty="0">
                          <a:latin typeface="Times New Roman" panose="02020603050405020304" pitchFamily="18" charset="0"/>
                        </a:rPr>
                        <a:t>∠</a:t>
                      </a:r>
                      <a:r>
                        <a:rPr lang="en-US" altLang="zh-CN" sz="2800" b="0" i="1">
                          <a:latin typeface="Times New Roman" panose="02020603050405020304" pitchFamily="18" charset="0"/>
                        </a:rPr>
                        <a:t>AOD</a:t>
                      </a:r>
                      <a:endParaRPr lang="en-US" altLang="zh-CN" sz="2800" b="0" i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0">
                          <a:latin typeface="Times New Roman" panose="02020603050405020304" pitchFamily="18" charset="0"/>
                        </a:rPr>
                        <a:t>∠</a:t>
                      </a:r>
                      <a:r>
                        <a:rPr lang="en-US" altLang="zh-CN" sz="2800" b="0" i="1">
                          <a:latin typeface="Times New Roman" panose="02020603050405020304" pitchFamily="18" charset="0"/>
                        </a:rPr>
                        <a:t>AOB</a:t>
                      </a:r>
                      <a:endParaRPr lang="en-US" altLang="zh-CN" sz="2800" b="0" i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3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ea typeface="黑体" panose="02010609060101010101" pitchFamily="49" charset="-122"/>
                        </a:rPr>
                        <a:t>橡皮擦</a:t>
                      </a:r>
                      <a:endParaRPr lang="zh-CN" altLang="en-US" sz="2400" b="0" dirty="0"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53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ea typeface="黑体" panose="02010609060101010101" pitchFamily="49" charset="-122"/>
                        </a:rPr>
                        <a:t>课本</a:t>
                      </a:r>
                      <a:endParaRPr lang="zh-CN" altLang="en-US" sz="2400" b="0" dirty="0"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53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ea typeface="黑体" panose="02010609060101010101" pitchFamily="49" charset="-122"/>
                        </a:rPr>
                        <a:t>桌子</a:t>
                      </a:r>
                      <a:endParaRPr lang="zh-CN" altLang="en-US" sz="2400" b="0" dirty="0"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302" name="直接连接符 65944"/>
          <p:cNvSpPr/>
          <p:nvPr/>
        </p:nvSpPr>
        <p:spPr>
          <a:xfrm>
            <a:off x="123825" y="2216150"/>
            <a:ext cx="898525" cy="5461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303" name="文本框 65945"/>
          <p:cNvSpPr txBox="1"/>
          <p:nvPr/>
        </p:nvSpPr>
        <p:spPr>
          <a:xfrm>
            <a:off x="33338" y="2419350"/>
            <a:ext cx="792162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ea typeface="黑体" panose="02010609060101010101" pitchFamily="49" charset="-122"/>
              </a:rPr>
              <a:t>物体</a:t>
            </a:r>
            <a:endParaRPr lang="zh-CN" altLang="en-US" sz="2400" dirty="0">
              <a:ea typeface="黑体" panose="02010609060101010101" pitchFamily="49" charset="-122"/>
            </a:endParaRPr>
          </a:p>
        </p:txBody>
      </p:sp>
      <p:sp>
        <p:nvSpPr>
          <p:cNvPr id="10304" name="文本框 65946"/>
          <p:cNvSpPr txBox="1"/>
          <p:nvPr/>
        </p:nvSpPr>
        <p:spPr>
          <a:xfrm>
            <a:off x="371475" y="2152650"/>
            <a:ext cx="79216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ea typeface="黑体" panose="02010609060101010101" pitchFamily="49" charset="-122"/>
              </a:rPr>
              <a:t>测量</a:t>
            </a:r>
            <a:endParaRPr lang="zh-CN" altLang="en-US" sz="2400" dirty="0">
              <a:ea typeface="黑体" panose="02010609060101010101" pitchFamily="49" charset="-122"/>
            </a:endParaRPr>
          </a:p>
        </p:txBody>
      </p:sp>
      <p:pic>
        <p:nvPicPr>
          <p:cNvPr id="10305" name="图片 65964" descr="526f6cc318e7486f-cb0de9e9db7383dd-cf3d1166821398b12e82afa16bb273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2988" y="549275"/>
            <a:ext cx="2665412" cy="1039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6" name="文本框 65965"/>
          <p:cNvSpPr txBox="1"/>
          <p:nvPr/>
        </p:nvSpPr>
        <p:spPr>
          <a:xfrm>
            <a:off x="1835150" y="1600200"/>
            <a:ext cx="1604963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ea typeface="黑体" panose="02010609060101010101" pitchFamily="49" charset="-122"/>
              </a:rPr>
              <a:t>（实物）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  <p:sp>
        <p:nvSpPr>
          <p:cNvPr id="10307" name="文本框 65966"/>
          <p:cNvSpPr txBox="1"/>
          <p:nvPr/>
        </p:nvSpPr>
        <p:spPr>
          <a:xfrm>
            <a:off x="5146675" y="1638300"/>
            <a:ext cx="19621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ea typeface="黑体" panose="02010609060101010101" pitchFamily="49" charset="-122"/>
              </a:rPr>
              <a:t>（形象图）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  <p:sp>
        <p:nvSpPr>
          <p:cNvPr id="10308" name="右箭头 65967"/>
          <p:cNvSpPr/>
          <p:nvPr/>
        </p:nvSpPr>
        <p:spPr>
          <a:xfrm>
            <a:off x="3851275" y="909638"/>
            <a:ext cx="647700" cy="431800"/>
          </a:xfrm>
          <a:prstGeom prst="rightArrow">
            <a:avLst>
              <a:gd name="adj1" fmla="val 50000"/>
              <a:gd name="adj2" fmla="val 37500"/>
            </a:avLst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2" name="矩形 1"/>
          <p:cNvSpPr/>
          <p:nvPr/>
        </p:nvSpPr>
        <p:spPr>
          <a:xfrm>
            <a:off x="161925" y="4943475"/>
            <a:ext cx="8677275" cy="56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根据测量的结果,你有什么猜想？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38250" y="5408613"/>
            <a:ext cx="6326188" cy="65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猜想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矩形的四个角都是直角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38250" y="5894388"/>
            <a:ext cx="6037263" cy="65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猜想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矩形的对角线相等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359" name="云形标注 4"/>
          <p:cNvSpPr/>
          <p:nvPr/>
        </p:nvSpPr>
        <p:spPr>
          <a:xfrm>
            <a:off x="6310313" y="5124450"/>
            <a:ext cx="2692400" cy="769938"/>
          </a:xfrm>
          <a:prstGeom prst="cloudCallout">
            <a:avLst>
              <a:gd name="adj1" fmla="val -58986"/>
              <a:gd name="adj2" fmla="val 3860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你能证明吗？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5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307" name="文本框 11306"/>
          <p:cNvSpPr txBox="1"/>
          <p:nvPr/>
        </p:nvSpPr>
        <p:spPr>
          <a:xfrm>
            <a:off x="466725" y="3529013"/>
            <a:ext cx="8245475" cy="2935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证明：∵四边形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	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AB∥DC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∴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=180°.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又∵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90°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90°.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7" name="TextBox 20"/>
          <p:cNvSpPr txBox="1"/>
          <p:nvPr/>
        </p:nvSpPr>
        <p:spPr>
          <a:xfrm>
            <a:off x="430213" y="1035050"/>
            <a:ext cx="8281987" cy="1211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dirty="0"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=90°.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求证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：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sym typeface="Wingdings" panose="05000000000000000000" pitchFamily="2" charset="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</a:t>
            </a:r>
            <a:r>
              <a:rPr lang="en-US" altLang="zh-CN" sz="2800" dirty="0">
                <a:latin typeface="Times New Roman" panose="02020603050405020304" pitchFamily="18" charset="0"/>
                <a:sym typeface="Wingdings" panose="05000000000000000000" pitchFamily="2" charset="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</a:t>
            </a:r>
            <a:r>
              <a:rPr lang="en-US" altLang="zh-CN" sz="2800" dirty="0">
                <a:latin typeface="Times New Roman" panose="02020603050405020304" pitchFamily="18" charset="0"/>
                <a:sym typeface="Wingdings" panose="05000000000000000000" pitchFamily="2" charset="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</a:t>
            </a:r>
            <a:r>
              <a:rPr lang="en-US" altLang="zh-CN" sz="2800" dirty="0">
                <a:latin typeface="Times New Roman" panose="02020603050405020304" pitchFamily="18" charset="0"/>
                <a:sym typeface="Wingdings" panose="05000000000000000000" pitchFamily="2" charset="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=90°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8" name="文本框 11297"/>
          <p:cNvSpPr txBox="1"/>
          <p:nvPr/>
        </p:nvSpPr>
        <p:spPr>
          <a:xfrm>
            <a:off x="2998788" y="2114550"/>
            <a:ext cx="4000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A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1269" name="文本框 11298"/>
          <p:cNvSpPr txBox="1"/>
          <p:nvPr/>
        </p:nvSpPr>
        <p:spPr>
          <a:xfrm>
            <a:off x="3027363" y="3094038"/>
            <a:ext cx="400050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B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1270" name="文本框 11299"/>
          <p:cNvSpPr txBox="1"/>
          <p:nvPr/>
        </p:nvSpPr>
        <p:spPr>
          <a:xfrm>
            <a:off x="5110163" y="3006725"/>
            <a:ext cx="420687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C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1271" name="文本框 11300"/>
          <p:cNvSpPr txBox="1"/>
          <p:nvPr/>
        </p:nvSpPr>
        <p:spPr>
          <a:xfrm>
            <a:off x="5106988" y="2068513"/>
            <a:ext cx="439737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D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1272" name="矩形 11296"/>
          <p:cNvSpPr/>
          <p:nvPr/>
        </p:nvSpPr>
        <p:spPr>
          <a:xfrm>
            <a:off x="3400425" y="2386013"/>
            <a:ext cx="1727200" cy="968375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11273" name="矩形 11301"/>
          <p:cNvSpPr/>
          <p:nvPr/>
        </p:nvSpPr>
        <p:spPr>
          <a:xfrm>
            <a:off x="3400425" y="3159125"/>
            <a:ext cx="147638" cy="195263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11274" name="圆角矩形 31"/>
          <p:cNvSpPr/>
          <p:nvPr/>
        </p:nvSpPr>
        <p:spPr>
          <a:xfrm>
            <a:off x="533400" y="579438"/>
            <a:ext cx="142557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  <a:sym typeface="微软雅黑" panose="020B0503020204020204" pitchFamily="34" charset="-122"/>
              </a:rPr>
              <a:t>证一证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7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307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7">
                                            <p:txEl>
                                              <p:charRg st="18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307">
                                            <p:txEl>
                                              <p:charRg st="18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7">
                                            <p:txEl>
                                              <p:charRg st="51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307">
                                            <p:txEl>
                                              <p:charRg st="51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7">
                                            <p:txEl>
                                              <p:charRg st="76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307">
                                            <p:txEl>
                                              <p:charRg st="76" end="10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7">
                                            <p:txEl>
                                              <p:charRg st="100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307">
                                            <p:txEl>
                                              <p:charRg st="100" end="1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7">
                                            <p:txEl>
                                              <p:charRg st="123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307">
                                            <p:txEl>
                                              <p:charRg st="123" end="1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6" name="文本框 59395"/>
          <p:cNvSpPr txBox="1"/>
          <p:nvPr/>
        </p:nvSpPr>
        <p:spPr>
          <a:xfrm>
            <a:off x="431800" y="2105025"/>
            <a:ext cx="5694363" cy="42259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DCB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CB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DB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文本框 59413"/>
          <p:cNvSpPr txBox="1"/>
          <p:nvPr/>
        </p:nvSpPr>
        <p:spPr>
          <a:xfrm>
            <a:off x="5969000" y="3008313"/>
            <a:ext cx="4000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A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2292" name="文本框 59414"/>
          <p:cNvSpPr txBox="1"/>
          <p:nvPr/>
        </p:nvSpPr>
        <p:spPr>
          <a:xfrm>
            <a:off x="5997575" y="4130675"/>
            <a:ext cx="4000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B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2293" name="文本框 59415"/>
          <p:cNvSpPr txBox="1"/>
          <p:nvPr/>
        </p:nvSpPr>
        <p:spPr>
          <a:xfrm>
            <a:off x="8367713" y="4187825"/>
            <a:ext cx="420687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C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2294" name="文本框 59416"/>
          <p:cNvSpPr txBox="1"/>
          <p:nvPr/>
        </p:nvSpPr>
        <p:spPr>
          <a:xfrm>
            <a:off x="8364538" y="2890838"/>
            <a:ext cx="439737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D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2295" name="矩形 59417"/>
          <p:cNvSpPr/>
          <p:nvPr/>
        </p:nvSpPr>
        <p:spPr>
          <a:xfrm>
            <a:off x="6370638" y="3222625"/>
            <a:ext cx="2022475" cy="116840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12296" name="矩形 59418"/>
          <p:cNvSpPr/>
          <p:nvPr/>
        </p:nvSpPr>
        <p:spPr>
          <a:xfrm>
            <a:off x="6372225" y="4197350"/>
            <a:ext cx="147638" cy="195263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12297" name="直接连接符 59419"/>
          <p:cNvSpPr/>
          <p:nvPr/>
        </p:nvSpPr>
        <p:spPr>
          <a:xfrm>
            <a:off x="6357938" y="3222625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8" name="直接连接符 59420"/>
          <p:cNvSpPr/>
          <p:nvPr/>
        </p:nvSpPr>
        <p:spPr>
          <a:xfrm flipV="1">
            <a:off x="6370638" y="3222625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9" name="文本框 59421"/>
          <p:cNvSpPr txBox="1"/>
          <p:nvPr/>
        </p:nvSpPr>
        <p:spPr>
          <a:xfrm>
            <a:off x="7164388" y="3784600"/>
            <a:ext cx="439737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O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2300" name="TextBox 20"/>
          <p:cNvSpPr txBox="1"/>
          <p:nvPr/>
        </p:nvSpPr>
        <p:spPr>
          <a:xfrm>
            <a:off x="431800" y="527050"/>
            <a:ext cx="8281988" cy="1770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dirty="0"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=90°,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对角线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相交于点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求证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：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DB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939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charRg st="16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9396">
                                            <p:txEl>
                                              <p:charRg st="16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charRg st="38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396">
                                            <p:txEl>
                                              <p:charRg st="38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charRg st="51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9396">
                                            <p:txEl>
                                              <p:charRg st="51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charRg st="76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9396">
                                            <p:txEl>
                                              <p:charRg st="76" end="8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charRg st="88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9396">
                                            <p:txEl>
                                              <p:charRg st="88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" name="文本框 77"/>
          <p:cNvSpPr txBox="1"/>
          <p:nvPr/>
        </p:nvSpPr>
        <p:spPr>
          <a:xfrm>
            <a:off x="247650" y="1397000"/>
            <a:ext cx="8769350" cy="1512888"/>
          </a:xfrm>
          <a:prstGeom prst="rect">
            <a:avLst/>
          </a:prstGeom>
          <a:noFill/>
          <a:ln w="25400">
            <a:noFill/>
            <a:prstDash val="sysDash"/>
          </a:ln>
        </p:spPr>
        <p:txBody>
          <a:bodyPr>
            <a:spAutoFit/>
          </a:bodyPr>
          <a:lstStyle/>
          <a:p>
            <a:pPr marR="0" defTabSz="914400" eaLnBrk="0" hangingPunct="0">
              <a:lnSpc>
                <a:spcPct val="110000"/>
              </a:lnSpc>
              <a:buClrTx/>
              <a:buSzTx/>
              <a:buFontTx/>
              <a:defRPr/>
            </a:pP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矩形除了具有平行四边形所有性质，还具有的性质有：</a:t>
            </a:r>
            <a:endParaRPr kumimoji="0" lang="zh-CN" altLang="en-US" sz="2800" kern="1200" cap="none" spc="0" normalizeH="0" baseline="0" noProof="0" dirty="0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pPr marR="0" defTabSz="914400" eaLnBrk="0" hangingPunct="0">
              <a:lnSpc>
                <a:spcPct val="110000"/>
              </a:lnSpc>
              <a:buClrTx/>
              <a:buSzTx/>
              <a:buFontTx/>
              <a:defRPr/>
            </a:pPr>
            <a:r>
              <a:rPr kumimoji="0" lang="zh-CN" altLang="en-US" sz="28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矩形的四个角都是直角</a:t>
            </a:r>
            <a:r>
              <a:rPr kumimoji="0" lang="en-US" altLang="zh-CN" sz="28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.</a:t>
            </a:r>
            <a:endParaRPr kumimoji="0" lang="en-US" altLang="zh-CN" sz="2800" kern="1200" cap="none" spc="0" normalizeH="0" baseline="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pPr marR="0" defTabSz="914400" eaLnBrk="0" hangingPunct="0">
              <a:lnSpc>
                <a:spcPct val="110000"/>
              </a:lnSpc>
              <a:buClrTx/>
              <a:buSzTx/>
              <a:buFontTx/>
              <a:defRPr/>
            </a:pPr>
            <a:r>
              <a:rPr kumimoji="0" lang="zh-CN" altLang="en-US" sz="28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矩形的对角线相等</a:t>
            </a:r>
            <a:r>
              <a:rPr kumimoji="0" lang="en-US" altLang="zh-CN" sz="28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.</a:t>
            </a:r>
            <a:endParaRPr kumimoji="0" lang="zh-CN" altLang="en-US" sz="2800" kern="1200" cap="none" spc="0" normalizeH="0" baseline="0" noProof="0" dirty="0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19" name="圆角矩形 31"/>
          <p:cNvSpPr/>
          <p:nvPr/>
        </p:nvSpPr>
        <p:spPr>
          <a:xfrm>
            <a:off x="401638" y="660400"/>
            <a:ext cx="1836737" cy="5905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归纳总结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6700" y="2835275"/>
            <a:ext cx="8288338" cy="2030413"/>
          </a:xfrm>
          <a:prstGeom prst="rect">
            <a:avLst/>
          </a:prstGeom>
          <a:noFill/>
          <a:ln w="25400">
            <a:noFill/>
            <a:prstDash val="sysDash"/>
          </a:ln>
        </p:spPr>
        <p:txBody>
          <a:bodyPr>
            <a:spAutoFit/>
          </a:bodyPr>
          <a:lstStyle/>
          <a:p>
            <a:pPr marR="0" defTabSz="914400" eaLnBrk="0" hangingPunct="0">
              <a:lnSpc>
                <a:spcPct val="150000"/>
              </a:lnSpc>
              <a:buClrTx/>
              <a:buSzTx/>
              <a:buFontTx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几何语言描述：</a:t>
            </a:r>
            <a:endParaRPr kumimoji="0" lang="en-US" altLang="zh-CN" sz="2800" kern="1200" cap="none" spc="0" normalizeH="0" baseline="0" noProof="0" dirty="0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0" hangingPunct="0">
              <a:lnSpc>
                <a:spcPct val="150000"/>
              </a:lnSpc>
              <a:buClrTx/>
              <a:buSzTx/>
              <a:buFontTx/>
              <a:defRPr/>
            </a:pPr>
            <a:r>
              <a:rPr kumimoji="0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在矩形</a:t>
            </a:r>
            <a:r>
              <a:rPr kumimoji="0" lang="en-US" altLang="zh-CN" sz="2800" i="1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ABCD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中，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对角线</a:t>
            </a:r>
            <a:r>
              <a:rPr kumimoji="0" lang="en-US" altLang="zh-CN" sz="2800" i="1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AC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与</a:t>
            </a:r>
            <a:r>
              <a:rPr kumimoji="0" lang="en-US" altLang="zh-CN" sz="2800" i="1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DB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相交于点</a:t>
            </a:r>
            <a:r>
              <a:rPr kumimoji="0" lang="en-US" altLang="zh-CN" sz="2800" i="1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O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.</a:t>
            </a:r>
            <a:endParaRPr kumimoji="0" lang="zh-CN" altLang="en-US" sz="2800" kern="1200" cap="none" spc="0" normalizeH="0" baseline="0" noProof="0" dirty="0">
              <a:latin typeface="Times New Roman" panose="02020603050405020304" pitchFamily="18" charset="0"/>
              <a:ea typeface="黑体" panose="02010609060101010101" pitchFamily="49" charset="-122"/>
              <a:cs typeface="+mn-cs"/>
              <a:sym typeface="+mn-ea"/>
            </a:endParaRPr>
          </a:p>
          <a:p>
            <a:pPr marR="0" defTabSz="914400" eaLnBrk="0" hangingPunct="0">
              <a:lnSpc>
                <a:spcPct val="150000"/>
              </a:lnSpc>
              <a:buClrTx/>
              <a:buSzTx/>
              <a:buFontTx/>
              <a:defRPr/>
            </a:pPr>
            <a:r>
              <a:rPr kumimoji="0" lang="zh-CN" altLang="en-US" sz="2800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∠</a:t>
            </a:r>
            <a:r>
              <a:rPr kumimoji="0" lang="en-US" altLang="zh-CN" sz="2800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ABC</a:t>
            </a:r>
            <a:r>
              <a:rPr kumimoji="0" lang="en-US" altLang="zh-CN" sz="2800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=∠</a:t>
            </a:r>
            <a:r>
              <a:rPr kumimoji="0" lang="en-US" altLang="zh-CN" sz="2800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BCD</a:t>
            </a:r>
            <a:r>
              <a:rPr kumimoji="0" lang="en-US" altLang="zh-CN" sz="2800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=∠</a:t>
            </a:r>
            <a:r>
              <a:rPr kumimoji="0" lang="en-US" altLang="zh-CN" sz="2800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CDA</a:t>
            </a:r>
            <a:r>
              <a:rPr kumimoji="0" lang="en-US" altLang="zh-CN" sz="2800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=∠</a:t>
            </a:r>
            <a:r>
              <a:rPr kumimoji="0" lang="en-US" altLang="zh-CN" sz="2800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DAB </a:t>
            </a:r>
            <a:r>
              <a:rPr kumimoji="0" lang="en-US" altLang="zh-CN" sz="2800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=90°</a:t>
            </a:r>
            <a:r>
              <a:rPr kumimoji="0" lang="zh-CN" altLang="en-US" sz="2800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，</a:t>
            </a:r>
            <a:r>
              <a:rPr kumimoji="0" lang="en-US" altLang="zh-CN" sz="2800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AC</a:t>
            </a:r>
            <a:r>
              <a:rPr kumimoji="0" lang="en-US" altLang="zh-CN" sz="2800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=</a:t>
            </a:r>
            <a:r>
              <a:rPr kumimoji="0" lang="en-US" altLang="zh-CN" sz="2800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DB</a:t>
            </a:r>
            <a:r>
              <a:rPr kumimoji="0" lang="en-US" altLang="zh-CN" sz="28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.</a:t>
            </a:r>
            <a:endParaRPr kumimoji="0" lang="zh-CN" altLang="en-US" sz="28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364" name="文本框 59413"/>
          <p:cNvSpPr txBox="1"/>
          <p:nvPr/>
        </p:nvSpPr>
        <p:spPr>
          <a:xfrm>
            <a:off x="2452688" y="4802188"/>
            <a:ext cx="4000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A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5365" name="文本框 59414"/>
          <p:cNvSpPr txBox="1"/>
          <p:nvPr/>
        </p:nvSpPr>
        <p:spPr>
          <a:xfrm>
            <a:off x="2409825" y="5995988"/>
            <a:ext cx="4000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B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5366" name="文本框 59415"/>
          <p:cNvSpPr txBox="1"/>
          <p:nvPr/>
        </p:nvSpPr>
        <p:spPr>
          <a:xfrm>
            <a:off x="4851400" y="5981700"/>
            <a:ext cx="420688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C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5367" name="文本框 59416"/>
          <p:cNvSpPr txBox="1"/>
          <p:nvPr/>
        </p:nvSpPr>
        <p:spPr>
          <a:xfrm>
            <a:off x="4848225" y="4684713"/>
            <a:ext cx="43973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D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5368" name="矩形 59417"/>
          <p:cNvSpPr/>
          <p:nvPr/>
        </p:nvSpPr>
        <p:spPr>
          <a:xfrm>
            <a:off x="2854325" y="5016500"/>
            <a:ext cx="2022475" cy="116840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15369" name="矩形 59418"/>
          <p:cNvSpPr/>
          <p:nvPr/>
        </p:nvSpPr>
        <p:spPr>
          <a:xfrm>
            <a:off x="2855913" y="5991225"/>
            <a:ext cx="147637" cy="195263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15370" name="直接连接符 59419"/>
          <p:cNvSpPr/>
          <p:nvPr/>
        </p:nvSpPr>
        <p:spPr>
          <a:xfrm>
            <a:off x="2841625" y="5016500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1" name="直接连接符 59420"/>
          <p:cNvSpPr/>
          <p:nvPr/>
        </p:nvSpPr>
        <p:spPr>
          <a:xfrm flipV="1">
            <a:off x="2841625" y="5018088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2" name="文本框 59421"/>
          <p:cNvSpPr txBox="1"/>
          <p:nvPr/>
        </p:nvSpPr>
        <p:spPr>
          <a:xfrm>
            <a:off x="3648075" y="5578475"/>
            <a:ext cx="439738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O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8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charRg st="25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8">
                                            <p:txEl>
                                              <p:charRg st="25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charRg st="3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8">
                                            <p:txEl>
                                              <p:charRg st="37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8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charRg st="8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32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charRg st="32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15364" grpId="0"/>
      <p:bldP spid="15365" grpId="0"/>
      <p:bldP spid="15366" grpId="0"/>
      <p:bldP spid="15367" grpId="0"/>
      <p:bldP spid="15368" grpId="0" animBg="1"/>
      <p:bldP spid="15369" grpId="0" animBg="1"/>
      <p:bldP spid="1537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Rectangle 5"/>
          <p:cNvSpPr/>
          <p:nvPr/>
        </p:nvSpPr>
        <p:spPr>
          <a:xfrm>
            <a:off x="423863" y="1130300"/>
            <a:ext cx="8513762" cy="13843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在矩形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两条对角线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相交于点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dirty="0"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</a:rPr>
              <a:t>AOB</a:t>
            </a:r>
            <a:r>
              <a:rPr lang="en-US" altLang="zh-CN" sz="2800" dirty="0">
                <a:latin typeface="Times New Roman" panose="02020603050405020304" pitchFamily="18" charset="0"/>
              </a:rPr>
              <a:t>=60°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latin typeface="Times New Roman" panose="02020603050405020304" pitchFamily="18" charset="0"/>
              </a:rPr>
              <a:t>AB</a:t>
            </a:r>
            <a:r>
              <a:rPr lang="en-US" altLang="zh-CN" sz="2800" dirty="0">
                <a:latin typeface="Times New Roman" panose="02020603050405020304" pitchFamily="18" charset="0"/>
              </a:rPr>
              <a:t>=4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求矩形对角线的长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410" name="文本框 15409"/>
          <p:cNvSpPr txBox="1"/>
          <p:nvPr/>
        </p:nvSpPr>
        <p:spPr>
          <a:xfrm>
            <a:off x="323850" y="2566988"/>
            <a:ext cx="6902450" cy="3881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解：∵四边形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OA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=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OC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=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OA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=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OB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AOB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=60°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是等边三角形，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=8.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40" name="文本框 15411"/>
          <p:cNvSpPr txBox="1"/>
          <p:nvPr/>
        </p:nvSpPr>
        <p:spPr>
          <a:xfrm>
            <a:off x="6343650" y="27559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 i="1" dirty="0">
                <a:latin typeface="Times New Roman" panose="02020603050405020304" pitchFamily="18" charset="0"/>
              </a:rPr>
              <a:t>A</a:t>
            </a:r>
            <a:endParaRPr lang="en-US" altLang="zh-CN" sz="2400" b="1" i="1" dirty="0">
              <a:latin typeface="Times New Roman" panose="02020603050405020304" pitchFamily="18" charset="0"/>
            </a:endParaRPr>
          </a:p>
        </p:txBody>
      </p:sp>
      <p:sp>
        <p:nvSpPr>
          <p:cNvPr id="14341" name="文本框 15412"/>
          <p:cNvSpPr txBox="1"/>
          <p:nvPr/>
        </p:nvSpPr>
        <p:spPr>
          <a:xfrm>
            <a:off x="6372225" y="3878263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 i="1" dirty="0">
                <a:latin typeface="Times New Roman" panose="02020603050405020304" pitchFamily="18" charset="0"/>
              </a:rPr>
              <a:t>B</a:t>
            </a:r>
            <a:endParaRPr lang="en-US" altLang="zh-CN" sz="2400" b="1" i="1" dirty="0">
              <a:latin typeface="Times New Roman" panose="02020603050405020304" pitchFamily="18" charset="0"/>
            </a:endParaRPr>
          </a:p>
        </p:txBody>
      </p:sp>
      <p:sp>
        <p:nvSpPr>
          <p:cNvPr id="14342" name="文本框 15413"/>
          <p:cNvSpPr txBox="1"/>
          <p:nvPr/>
        </p:nvSpPr>
        <p:spPr>
          <a:xfrm>
            <a:off x="8742363" y="3935413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 i="1" dirty="0">
                <a:latin typeface="Times New Roman" panose="02020603050405020304" pitchFamily="18" charset="0"/>
              </a:rPr>
              <a:t>C</a:t>
            </a:r>
            <a:endParaRPr lang="en-US" altLang="zh-CN" sz="2400" b="1" i="1" dirty="0">
              <a:latin typeface="Times New Roman" panose="02020603050405020304" pitchFamily="18" charset="0"/>
            </a:endParaRPr>
          </a:p>
        </p:txBody>
      </p:sp>
      <p:sp>
        <p:nvSpPr>
          <p:cNvPr id="14343" name="文本框 15414"/>
          <p:cNvSpPr txBox="1"/>
          <p:nvPr/>
        </p:nvSpPr>
        <p:spPr>
          <a:xfrm>
            <a:off x="8739188" y="2638425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 i="1" dirty="0">
                <a:latin typeface="Times New Roman" panose="02020603050405020304" pitchFamily="18" charset="0"/>
              </a:rPr>
              <a:t>D</a:t>
            </a:r>
            <a:endParaRPr lang="en-US" altLang="zh-CN" sz="2400" b="1" i="1" dirty="0">
              <a:latin typeface="Times New Roman" panose="02020603050405020304" pitchFamily="18" charset="0"/>
            </a:endParaRPr>
          </a:p>
        </p:txBody>
      </p:sp>
      <p:sp>
        <p:nvSpPr>
          <p:cNvPr id="14344" name="矩形 15416"/>
          <p:cNvSpPr/>
          <p:nvPr/>
        </p:nvSpPr>
        <p:spPr>
          <a:xfrm>
            <a:off x="6745288" y="2998788"/>
            <a:ext cx="2022475" cy="116840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4345" name="矩形 15417"/>
          <p:cNvSpPr/>
          <p:nvPr/>
        </p:nvSpPr>
        <p:spPr>
          <a:xfrm>
            <a:off x="6742113" y="3973513"/>
            <a:ext cx="147637" cy="195262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>
              <a:latin typeface="Times New Roman" panose="02020603050405020304" pitchFamily="18" charset="0"/>
            </a:endParaRPr>
          </a:p>
        </p:txBody>
      </p:sp>
      <p:sp>
        <p:nvSpPr>
          <p:cNvPr id="14346" name="直接连接符 15418"/>
          <p:cNvSpPr/>
          <p:nvPr/>
        </p:nvSpPr>
        <p:spPr>
          <a:xfrm>
            <a:off x="6732588" y="2998788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7" name="直接连接符 15419"/>
          <p:cNvSpPr/>
          <p:nvPr/>
        </p:nvSpPr>
        <p:spPr>
          <a:xfrm flipV="1">
            <a:off x="6737350" y="2998788"/>
            <a:ext cx="2032000" cy="1165225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8" name="文本框 15420"/>
          <p:cNvSpPr txBox="1"/>
          <p:nvPr/>
        </p:nvSpPr>
        <p:spPr>
          <a:xfrm>
            <a:off x="7539038" y="3532188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 i="1" dirty="0">
                <a:latin typeface="Times New Roman" panose="02020603050405020304" pitchFamily="18" charset="0"/>
              </a:rPr>
              <a:t>O</a:t>
            </a:r>
            <a:endParaRPr lang="en-US" altLang="zh-CN" sz="2400" b="1" i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15422" name="对象 15421"/>
          <p:cNvGraphicFramePr/>
          <p:nvPr/>
        </p:nvGraphicFramePr>
        <p:xfrm>
          <a:off x="5589588" y="3384550"/>
          <a:ext cx="198437" cy="75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" imgW="152400" imgH="393700" progId="Equation.3">
                  <p:embed/>
                </p:oleObj>
              </mc:Choice>
              <mc:Fallback>
                <p:oleObj name="" r:id="rId1" imgW="152400" imgH="3937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589588" y="3384550"/>
                        <a:ext cx="198437" cy="754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23" name="对象 15422"/>
          <p:cNvGraphicFramePr/>
          <p:nvPr/>
        </p:nvGraphicFramePr>
        <p:xfrm>
          <a:off x="3006725" y="3384550"/>
          <a:ext cx="312738" cy="68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3" imgW="152400" imgH="393700" progId="Equation.3">
                  <p:embed/>
                </p:oleObj>
              </mc:Choice>
              <mc:Fallback>
                <p:oleObj name="" r:id="rId3" imgW="152400" imgH="3937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006725" y="3384550"/>
                        <a:ext cx="312738" cy="684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51" name="圆角矩形 31"/>
          <p:cNvSpPr/>
          <p:nvPr/>
        </p:nvSpPr>
        <p:spPr>
          <a:xfrm>
            <a:off x="492125" y="603250"/>
            <a:ext cx="1703388" cy="5270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典例精析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99" name="云形标注 4"/>
          <p:cNvSpPr/>
          <p:nvPr/>
        </p:nvSpPr>
        <p:spPr>
          <a:xfrm>
            <a:off x="5435600" y="5089525"/>
            <a:ext cx="3576638" cy="1152525"/>
          </a:xfrm>
          <a:prstGeom prst="cloudCallout">
            <a:avLst>
              <a:gd name="adj1" fmla="val -115898"/>
              <a:gd name="adj2" fmla="val -11552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矩形的对角线相等且互相平分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410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>
                                            <p:txEl>
                                              <p:charRg st="15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410">
                                            <p:txEl>
                                              <p:charRg st="15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>
                                            <p:txEl>
                                              <p:charRg st="33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410">
                                            <p:txEl>
                                              <p:charRg st="33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5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5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5410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>
                                            <p:txEl>
                                              <p:charRg st="88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5410">
                                            <p:txEl>
                                              <p:charRg st="88" end="1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>
                                            <p:txEl>
                                              <p:charRg st="108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5410">
                                            <p:txEl>
                                              <p:charRg st="108" end="1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>
                                            <p:txEl>
                                              <p:charRg st="130" end="1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5410">
                                            <p:txEl>
                                              <p:charRg st="130" end="1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>
                                            <p:txEl>
                                              <p:charRg st="150" end="1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5410">
                                            <p:txEl>
                                              <p:charRg st="150" end="1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5"/>
          <p:cNvSpPr/>
          <p:nvPr/>
        </p:nvSpPr>
        <p:spPr>
          <a:xfrm>
            <a:off x="179388" y="500063"/>
            <a:ext cx="8815387" cy="13827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在矩形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上一点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DF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垂足为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求证：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DF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3" name="文本框 70660"/>
          <p:cNvSpPr txBox="1"/>
          <p:nvPr/>
        </p:nvSpPr>
        <p:spPr>
          <a:xfrm>
            <a:off x="4932363" y="1362075"/>
            <a:ext cx="400050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A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5364" name="文本框 70661"/>
          <p:cNvSpPr txBox="1"/>
          <p:nvPr/>
        </p:nvSpPr>
        <p:spPr>
          <a:xfrm>
            <a:off x="4932363" y="2971800"/>
            <a:ext cx="400050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B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5365" name="文本框 70662"/>
          <p:cNvSpPr txBox="1"/>
          <p:nvPr/>
        </p:nvSpPr>
        <p:spPr>
          <a:xfrm>
            <a:off x="7978775" y="2971800"/>
            <a:ext cx="420688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C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5366" name="文本框 70663"/>
          <p:cNvSpPr txBox="1"/>
          <p:nvPr/>
        </p:nvSpPr>
        <p:spPr>
          <a:xfrm>
            <a:off x="7975600" y="1244600"/>
            <a:ext cx="439738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D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5367" name="矩形 70664"/>
          <p:cNvSpPr/>
          <p:nvPr/>
        </p:nvSpPr>
        <p:spPr>
          <a:xfrm>
            <a:off x="5364163" y="1604963"/>
            <a:ext cx="2663825" cy="1630362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5368" name="直接连接符 70669"/>
          <p:cNvSpPr/>
          <p:nvPr/>
        </p:nvSpPr>
        <p:spPr>
          <a:xfrm>
            <a:off x="5364163" y="1604963"/>
            <a:ext cx="2055812" cy="1630362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69" name="文本框 70676"/>
          <p:cNvSpPr txBox="1"/>
          <p:nvPr/>
        </p:nvSpPr>
        <p:spPr>
          <a:xfrm>
            <a:off x="7164388" y="3189288"/>
            <a:ext cx="400050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E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5370" name="文本框 70677"/>
          <p:cNvSpPr txBox="1"/>
          <p:nvPr/>
        </p:nvSpPr>
        <p:spPr>
          <a:xfrm>
            <a:off x="6681788" y="2779713"/>
            <a:ext cx="4000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F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70683" name="文本框 70682"/>
          <p:cNvSpPr txBox="1"/>
          <p:nvPr/>
        </p:nvSpPr>
        <p:spPr>
          <a:xfrm>
            <a:off x="385763" y="1838325"/>
            <a:ext cx="5683250" cy="4310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证明：连接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u="sng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AED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AD∥BC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      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  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DFE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0684" name="直接连接符 70683"/>
          <p:cNvSpPr/>
          <p:nvPr/>
        </p:nvSpPr>
        <p:spPr>
          <a:xfrm flipH="1">
            <a:off x="7419975" y="1604963"/>
            <a:ext cx="609600" cy="1630362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70690" name="文本框 70689"/>
          <p:cNvSpPr txBox="1"/>
          <p:nvPr/>
        </p:nvSpPr>
        <p:spPr>
          <a:xfrm>
            <a:off x="5651500" y="3984625"/>
            <a:ext cx="3271838" cy="1641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DFE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7002463" y="1608138"/>
            <a:ext cx="1009650" cy="1320800"/>
          </a:xfrm>
          <a:prstGeom prst="line">
            <a:avLst/>
          </a:prstGeom>
          <a:ln w="254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 rot="2460000">
            <a:off x="7050088" y="2768600"/>
            <a:ext cx="144463" cy="215900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3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0683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0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3">
                                            <p:txEl>
                                              <p:charRg st="9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0683">
                                            <p:txEl>
                                              <p:charRg st="9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3">
                                            <p:txEl>
                                              <p:charRg st="3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0683">
                                            <p:txEl>
                                              <p:charRg st="30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3">
                                            <p:txEl>
                                              <p:charRg st="43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0683">
                                            <p:txEl>
                                              <p:charRg st="43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3">
                                            <p:txEl>
                                              <p:charRg st="58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0683">
                                            <p:txEl>
                                              <p:charRg st="58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3">
                                            <p:txEl>
                                              <p:charRg st="77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0683">
                                            <p:txEl>
                                              <p:charRg st="77" end="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3">
                                            <p:txEl>
                                              <p:charRg st="90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0683">
                                            <p:txEl>
                                              <p:charRg st="90" end="1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0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0690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0">
                                            <p:txEl>
                                              <p:charRg st="9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70690">
                                            <p:txEl>
                                              <p:charRg st="9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0">
                                            <p:txEl>
                                              <p:charRg st="21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70690">
                                            <p:txEl>
                                              <p:charRg st="21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框 99"/>
          <p:cNvSpPr txBox="1"/>
          <p:nvPr/>
        </p:nvSpPr>
        <p:spPr>
          <a:xfrm>
            <a:off x="488950" y="371475"/>
            <a:ext cx="8362950" cy="1512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如图，将矩形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沿着直线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折叠，使点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落在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′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处，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′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交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于点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，求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BED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的面积．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06" name="文本框 1"/>
          <p:cNvSpPr txBox="1"/>
          <p:nvPr/>
        </p:nvSpPr>
        <p:spPr>
          <a:xfrm>
            <a:off x="574675" y="1722438"/>
            <a:ext cx="6778625" cy="482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∠3.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又由折叠知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设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，则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Rt△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∴4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(8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解得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BED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×5×4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6388" name="图片 -21474826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6475" y="1793875"/>
            <a:ext cx="2541588" cy="217011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5422" name="对象 15421"/>
          <p:cNvGraphicFramePr/>
          <p:nvPr/>
        </p:nvGraphicFramePr>
        <p:xfrm>
          <a:off x="2603500" y="5888038"/>
          <a:ext cx="157163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2" imgW="152400" imgH="393700" progId="Equation.3">
                  <p:embed/>
                </p:oleObj>
              </mc:Choice>
              <mc:Fallback>
                <p:oleObj name="" r:id="rId2" imgW="152400" imgH="3937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603500" y="5888038"/>
                        <a:ext cx="157163" cy="639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/>
          <p:nvPr/>
        </p:nvGraphicFramePr>
        <p:xfrm>
          <a:off x="4351338" y="5888038"/>
          <a:ext cx="1984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4" imgW="152400" imgH="393700" progId="Equation.3">
                  <p:embed/>
                </p:oleObj>
              </mc:Choice>
              <mc:Fallback>
                <p:oleObj name="" r:id="rId4" imgW="152400" imgH="3937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351338" y="5888038"/>
                        <a:ext cx="198437" cy="663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云形标注 1"/>
          <p:cNvSpPr/>
          <p:nvPr/>
        </p:nvSpPr>
        <p:spPr>
          <a:xfrm>
            <a:off x="5934075" y="4672013"/>
            <a:ext cx="3101975" cy="1528762"/>
          </a:xfrm>
          <a:prstGeom prst="cloudCallout">
            <a:avLst>
              <a:gd name="adj1" fmla="val -108148"/>
              <a:gd name="adj2" fmla="val -1523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矩形的折叠问题常与勾股定理结合考查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0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5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506">
                                            <p:txEl>
                                              <p:charRg st="15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3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506">
                                            <p:txEl>
                                              <p:charRg st="30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38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506">
                                            <p:txEl>
                                              <p:charRg st="38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5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506">
                                            <p:txEl>
                                              <p:charRg st="50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65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1506">
                                            <p:txEl>
                                              <p:charRg st="65" end="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83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1506">
                                            <p:txEl>
                                              <p:charRg st="83" end="10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06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1506">
                                            <p:txEl>
                                              <p:charRg st="106" end="1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21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506">
                                            <p:txEl>
                                              <p:charRg st="121" end="1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34" end="1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1506">
                                            <p:txEl>
                                              <p:charRg st="134" end="1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5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矩形 68612"/>
          <p:cNvSpPr/>
          <p:nvPr/>
        </p:nvSpPr>
        <p:spPr>
          <a:xfrm>
            <a:off x="484188" y="573088"/>
            <a:ext cx="8370887" cy="1770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spcAft>
                <a:spcPct val="50000"/>
              </a:spcAft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思考 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请同学们拿出准备好的矩形纸片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折一折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观察并思考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  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矩形是不是轴对称图形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如果是,那么对称轴有几条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11" name="矩形 68613"/>
          <p:cNvSpPr/>
          <p:nvPr/>
        </p:nvSpPr>
        <p:spPr>
          <a:xfrm>
            <a:off x="2967038" y="2698750"/>
            <a:ext cx="2952750" cy="1296988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7412" name="矩形 68618"/>
          <p:cNvSpPr/>
          <p:nvPr/>
        </p:nvSpPr>
        <p:spPr>
          <a:xfrm>
            <a:off x="2967038" y="2698750"/>
            <a:ext cx="215900" cy="21590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68623" name="直接连接符 68622"/>
          <p:cNvSpPr/>
          <p:nvPr/>
        </p:nvSpPr>
        <p:spPr>
          <a:xfrm>
            <a:off x="2578100" y="2540000"/>
            <a:ext cx="3960813" cy="1727200"/>
          </a:xfrm>
          <a:prstGeom prst="line">
            <a:avLst/>
          </a:prstGeom>
          <a:ln w="127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8624" name="直接连接符 68623"/>
          <p:cNvSpPr/>
          <p:nvPr/>
        </p:nvSpPr>
        <p:spPr>
          <a:xfrm flipH="1">
            <a:off x="2362200" y="2540000"/>
            <a:ext cx="3887788" cy="1727200"/>
          </a:xfrm>
          <a:prstGeom prst="line">
            <a:avLst/>
          </a:prstGeom>
          <a:ln w="127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8625" name="椭圆 68624"/>
          <p:cNvSpPr/>
          <p:nvPr/>
        </p:nvSpPr>
        <p:spPr>
          <a:xfrm>
            <a:off x="4397375" y="3313113"/>
            <a:ext cx="69850" cy="69850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68628" name="直接连接符 68627"/>
          <p:cNvSpPr/>
          <p:nvPr/>
        </p:nvSpPr>
        <p:spPr>
          <a:xfrm>
            <a:off x="4410075" y="1992313"/>
            <a:ext cx="0" cy="2663825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8629" name="直接连接符 68628"/>
          <p:cNvSpPr/>
          <p:nvPr/>
        </p:nvSpPr>
        <p:spPr>
          <a:xfrm>
            <a:off x="2132013" y="3335338"/>
            <a:ext cx="4608512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8631" name="TextBox 20"/>
          <p:cNvSpPr txBox="1"/>
          <p:nvPr/>
        </p:nvSpPr>
        <p:spPr>
          <a:xfrm>
            <a:off x="2509838" y="4708525"/>
            <a:ext cx="4479925" cy="1512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6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矩形的性质：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对称性：</a:t>
            </a:r>
            <a:r>
              <a:rPr lang="zh-CN" altLang="en-US" sz="2800" b="1" u="sng" dirty="0">
                <a:latin typeface="Times New Roman" panose="02020603050405020304" pitchFamily="18" charset="0"/>
              </a:rPr>
              <a:t>	   		</a:t>
            </a:r>
            <a:r>
              <a:rPr lang="en-US" altLang="zh-CN" sz="2800" b="1" dirty="0">
                <a:latin typeface="Times New Roman" panose="02020603050405020304" pitchFamily="18" charset="0"/>
              </a:rPr>
              <a:t>.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对称轴：</a:t>
            </a:r>
            <a:r>
              <a:rPr lang="zh-CN" altLang="en-US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			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32" name="文本框 68631"/>
          <p:cNvSpPr txBox="1"/>
          <p:nvPr/>
        </p:nvSpPr>
        <p:spPr>
          <a:xfrm>
            <a:off x="4013200" y="5113338"/>
            <a:ext cx="1962150" cy="565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轴对称图形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33" name="文本框 68632"/>
          <p:cNvSpPr txBox="1"/>
          <p:nvPr/>
        </p:nvSpPr>
        <p:spPr>
          <a:xfrm>
            <a:off x="4606925" y="5673725"/>
            <a:ext cx="715963" cy="565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条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8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8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8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8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68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8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6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31" grpId="0"/>
      <p:bldP spid="68632" grpId="0"/>
      <p:bldP spid="686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圆角矩形 31"/>
          <p:cNvSpPr/>
          <p:nvPr/>
        </p:nvSpPr>
        <p:spPr>
          <a:xfrm>
            <a:off x="654050" y="849313"/>
            <a:ext cx="142557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  <a:sym typeface="微软雅黑" panose="020B0503020204020204" pitchFamily="34" charset="-122"/>
              </a:rPr>
              <a:t>练一练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35" name="文本框 3"/>
          <p:cNvSpPr txBox="1"/>
          <p:nvPr/>
        </p:nvSpPr>
        <p:spPr>
          <a:xfrm>
            <a:off x="612775" y="1403350"/>
            <a:ext cx="8029575" cy="2501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如图，在矩形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中，对角线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交于点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下列说法错误的是                                      （　　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A．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B．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 </a:t>
            </a:r>
            <a:endParaRPr lang="zh-CN" altLang="en-US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C．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D．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436" name="文本框 59413"/>
          <p:cNvSpPr txBox="1"/>
          <p:nvPr/>
        </p:nvSpPr>
        <p:spPr>
          <a:xfrm>
            <a:off x="2740025" y="4156075"/>
            <a:ext cx="4000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A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8437" name="文本框 59414"/>
          <p:cNvSpPr txBox="1"/>
          <p:nvPr/>
        </p:nvSpPr>
        <p:spPr>
          <a:xfrm>
            <a:off x="2697163" y="5349875"/>
            <a:ext cx="4000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B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8438" name="文本框 59415"/>
          <p:cNvSpPr txBox="1"/>
          <p:nvPr/>
        </p:nvSpPr>
        <p:spPr>
          <a:xfrm>
            <a:off x="5138738" y="5335588"/>
            <a:ext cx="420687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C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8439" name="文本框 59416"/>
          <p:cNvSpPr txBox="1"/>
          <p:nvPr/>
        </p:nvSpPr>
        <p:spPr>
          <a:xfrm>
            <a:off x="5135563" y="4038600"/>
            <a:ext cx="439737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D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18440" name="矩形 59417"/>
          <p:cNvSpPr/>
          <p:nvPr/>
        </p:nvSpPr>
        <p:spPr>
          <a:xfrm>
            <a:off x="3141663" y="4370388"/>
            <a:ext cx="2022475" cy="116840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18441" name="直接连接符 59419"/>
          <p:cNvSpPr/>
          <p:nvPr/>
        </p:nvSpPr>
        <p:spPr>
          <a:xfrm>
            <a:off x="3128963" y="4370388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42" name="直接连接符 59420"/>
          <p:cNvSpPr/>
          <p:nvPr/>
        </p:nvSpPr>
        <p:spPr>
          <a:xfrm flipV="1">
            <a:off x="3128963" y="4371975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43" name="文本框 59421"/>
          <p:cNvSpPr txBox="1"/>
          <p:nvPr/>
        </p:nvSpPr>
        <p:spPr>
          <a:xfrm>
            <a:off x="3935413" y="4932363"/>
            <a:ext cx="439737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O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24587" name="文本框 6"/>
          <p:cNvSpPr txBox="1"/>
          <p:nvPr/>
        </p:nvSpPr>
        <p:spPr>
          <a:xfrm>
            <a:off x="7713663" y="2135188"/>
            <a:ext cx="420687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99"/>
          <p:cNvSpPr txBox="1"/>
          <p:nvPr/>
        </p:nvSpPr>
        <p:spPr>
          <a:xfrm>
            <a:off x="488950" y="844550"/>
            <a:ext cx="8347075" cy="1898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过矩形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对角线的交点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，且分别交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，那么阴影部分的面积是矩形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面积的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_________.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2032000" y="3644900"/>
            <a:ext cx="5080000" cy="576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indent="266700" algn="ctr" defTabSz="914400">
              <a:buClrTx/>
              <a:buSzTx/>
              <a:defRPr/>
            </a:pPr>
            <a:endParaRPr kumimoji="0" lang="en-US" altLang="zh-CN" sz="1050" kern="1200" cap="none" spc="0" normalizeH="0" baseline="0" noProof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defTabSz="914400">
              <a:buClrTx/>
              <a:buSzTx/>
              <a:defRPr/>
            </a:pPr>
            <a:r>
              <a:rPr kumimoji="0" lang="en-US" altLang="zh-CN" sz="1050" kern="1200" cap="none" spc="0" normalizeH="0" baseline="0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kumimoji="0" lang="en-US" altLang="zh-CN" sz="1050" kern="1200" cap="none" spc="0" normalizeH="0" baseline="0" noProof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R="0" indent="266700" algn="ctr" defTabSz="914400">
              <a:buClrTx/>
              <a:buSzTx/>
              <a:defRPr/>
            </a:pPr>
            <a:r>
              <a:rPr kumimoji="0" lang="zh-CN" altLang="en-US" sz="1050" kern="1200" cap="none" spc="0" normalizeH="0" baseline="0" noProof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　　　　　　　　　　　　</a:t>
            </a:r>
            <a:endParaRPr kumimoji="0" lang="zh-CN" altLang="en-US" kern="1200" cap="none" spc="0" normalizeH="0" baseline="0" noProof="1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9460" name="图片 -21474826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11475" y="3194050"/>
            <a:ext cx="3089275" cy="18796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5604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321050" y="1962150"/>
          <a:ext cx="273050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2" imgW="152400" imgH="393700" progId="Equation.KSEE3">
                  <p:embed/>
                </p:oleObj>
              </mc:Choice>
              <mc:Fallback>
                <p:oleObj name="" r:id="rId2" imgW="152400" imgH="393700" progId="Equation.KSEE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21050" y="1962150"/>
                        <a:ext cx="273050" cy="706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99"/>
          <p:cNvSpPr txBox="1"/>
          <p:nvPr/>
        </p:nvSpPr>
        <p:spPr>
          <a:xfrm>
            <a:off x="625475" y="452438"/>
            <a:ext cx="8172450" cy="103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如图，在矩形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DAE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BAE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，求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BAE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EAO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的度数．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26" name="文本框 3"/>
          <p:cNvSpPr txBox="1"/>
          <p:nvPr/>
        </p:nvSpPr>
        <p:spPr>
          <a:xfrm>
            <a:off x="534988" y="1403350"/>
            <a:ext cx="8443912" cy="52593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22.5°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67.5°.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22.5°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67.5°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67.5°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EAO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67.5°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22.5°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45°.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5422" name="对象 15421"/>
          <p:cNvGraphicFramePr/>
          <p:nvPr/>
        </p:nvGraphicFramePr>
        <p:xfrm>
          <a:off x="1693863" y="2359025"/>
          <a:ext cx="198437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152400" imgH="393700" progId="Equation.3">
                  <p:embed/>
                </p:oleObj>
              </mc:Choice>
              <mc:Fallback>
                <p:oleObj name="" r:id="rId1" imgW="152400" imgH="3937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693863" y="2359025"/>
                        <a:ext cx="198437" cy="752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/>
          <p:nvPr/>
        </p:nvGraphicFramePr>
        <p:xfrm>
          <a:off x="3657600" y="2359025"/>
          <a:ext cx="198438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" imgW="152400" imgH="393700" progId="Equation.3">
                  <p:embed/>
                </p:oleObj>
              </mc:Choice>
              <mc:Fallback>
                <p:oleObj name="" r:id="rId3" imgW="152400" imgH="3937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657600" y="2359025"/>
                        <a:ext cx="198438" cy="752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6" name="图片 -21474826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200" y="1857375"/>
            <a:ext cx="2806700" cy="11842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15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626">
                                            <p:txEl>
                                              <p:charRg st="15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26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6626">
                                            <p:txEl>
                                              <p:charRg st="26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5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51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6626">
                                            <p:txEl>
                                              <p:charRg st="51" end="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73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6626">
                                            <p:txEl>
                                              <p:charRg st="73" end="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90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6626">
                                            <p:txEl>
                                              <p:charRg st="90" end="1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114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6626">
                                            <p:txEl>
                                              <p:charRg st="114" end="1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122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6626">
                                            <p:txEl>
                                              <p:charRg st="122" end="1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154" end="1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6626">
                                            <p:txEl>
                                              <p:charRg st="154" end="17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171" end="1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6626">
                                            <p:txEl>
                                              <p:charRg st="171" end="1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1506" name="组合 6147"/>
          <p:cNvGrpSpPr/>
          <p:nvPr/>
        </p:nvGrpSpPr>
        <p:grpSpPr>
          <a:xfrm>
            <a:off x="325438" y="246063"/>
            <a:ext cx="5718175" cy="836612"/>
            <a:chOff x="0" y="0"/>
            <a:chExt cx="9005" cy="1316"/>
          </a:xfrm>
        </p:grpSpPr>
        <p:sp>
          <p:nvSpPr>
            <p:cNvPr id="21528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>
                <a:gd name="txL" fmla="*/ 0 w 2520280"/>
                <a:gd name="txT" fmla="*/ 0 h 1872208"/>
                <a:gd name="txR" fmla="*/ 2520280 w 2520280"/>
                <a:gd name="txB" fmla="*/ 1872208 h 1872208"/>
              </a:gdLst>
              <a:ahLst/>
              <a:cxnLst>
                <a:cxn ang="0">
                  <a:pos x="0" y="1200"/>
                </a:cxn>
                <a:cxn ang="0">
                  <a:pos x="2634" y="1200"/>
                </a:cxn>
                <a:cxn ang="0">
                  <a:pos x="0" y="120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0" y="0"/>
                </a:cxn>
              </a:cxnLst>
              <a:rect l="txL" t="txT" r="txR" b="tx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29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>
                <a:gd name="txL" fmla="*/ 0 w 696310"/>
                <a:gd name="txT" fmla="*/ 0 h 696310"/>
                <a:gd name="txR" fmla="*/ 696310 w 696310"/>
                <a:gd name="txB" fmla="*/ 696310 h 696310"/>
              </a:gdLst>
              <a:ahLst/>
              <a:cxnLst>
                <a:cxn ang="0">
                  <a:pos x="0" y="0"/>
                </a:cxn>
                <a:cxn ang="0">
                  <a:pos x="545" y="0"/>
                </a:cxn>
                <a:cxn ang="0">
                  <a:pos x="545" y="258"/>
                </a:cxn>
                <a:cxn ang="0">
                  <a:pos x="826" y="258"/>
                </a:cxn>
                <a:cxn ang="0">
                  <a:pos x="826" y="760"/>
                </a:cxn>
                <a:cxn ang="0">
                  <a:pos x="0" y="760"/>
                </a:cxn>
                <a:cxn ang="0">
                  <a:pos x="0" y="0"/>
                </a:cxn>
              </a:cxnLst>
              <a:rect l="txL" t="txT" r="txR" b="tx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30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531" name="文本框 6151"/>
            <p:cNvSpPr txBox="1"/>
            <p:nvPr/>
          </p:nvSpPr>
          <p:spPr>
            <a:xfrm>
              <a:off x="877" y="431"/>
              <a:ext cx="8128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直角三角形斜边上的中线的性质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21532" name="文本框 6152"/>
            <p:cNvSpPr txBox="1"/>
            <p:nvPr/>
          </p:nvSpPr>
          <p:spPr>
            <a:xfrm>
              <a:off x="0" y="453"/>
              <a:ext cx="872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二</a:t>
              </a:r>
              <a:endParaRPr lang="zh-CN" altLang="en-US" sz="2800" dirty="0">
                <a:solidFill>
                  <a:schemeClr val="accent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1507" name="组合 7169"/>
          <p:cNvGrpSpPr/>
          <p:nvPr/>
        </p:nvGrpSpPr>
        <p:grpSpPr>
          <a:xfrm>
            <a:off x="1135063" y="2135188"/>
            <a:ext cx="2897187" cy="1677987"/>
            <a:chOff x="-39" y="0"/>
            <a:chExt cx="2138" cy="1252"/>
          </a:xfrm>
        </p:grpSpPr>
        <p:sp>
          <p:nvSpPr>
            <p:cNvPr id="21520" name="Line 23"/>
            <p:cNvSpPr/>
            <p:nvPr/>
          </p:nvSpPr>
          <p:spPr>
            <a:xfrm>
              <a:off x="242" y="174"/>
              <a:ext cx="1531" cy="931"/>
            </a:xfrm>
            <a:prstGeom prst="line">
              <a:avLst/>
            </a:prstGeom>
            <a:ln w="28575" cap="flat" cmpd="sng">
              <a:solidFill>
                <a:srgbClr val="FF33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1" name="Line 24"/>
            <p:cNvSpPr/>
            <p:nvPr/>
          </p:nvSpPr>
          <p:spPr>
            <a:xfrm flipV="1">
              <a:off x="242" y="174"/>
              <a:ext cx="1539" cy="923"/>
            </a:xfrm>
            <a:prstGeom prst="line">
              <a:avLst/>
            </a:prstGeom>
            <a:ln w="28575" cap="flat" cmpd="sng">
              <a:solidFill>
                <a:srgbClr val="FF33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2" name="Rectangle 22"/>
            <p:cNvSpPr/>
            <p:nvPr/>
          </p:nvSpPr>
          <p:spPr>
            <a:xfrm>
              <a:off x="242" y="174"/>
              <a:ext cx="1539" cy="931"/>
            </a:xfrm>
            <a:prstGeom prst="rect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1523" name="Text Box 14"/>
            <p:cNvSpPr txBox="1"/>
            <p:nvPr/>
          </p:nvSpPr>
          <p:spPr>
            <a:xfrm>
              <a:off x="-39" y="0"/>
              <a:ext cx="303" cy="31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just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 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1524" name="Text Box 14"/>
            <p:cNvSpPr txBox="1"/>
            <p:nvPr/>
          </p:nvSpPr>
          <p:spPr>
            <a:xfrm>
              <a:off x="0" y="934"/>
              <a:ext cx="303" cy="31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just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 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1525" name="Text Box 14"/>
            <p:cNvSpPr txBox="1"/>
            <p:nvPr/>
          </p:nvSpPr>
          <p:spPr>
            <a:xfrm>
              <a:off x="1777" y="928"/>
              <a:ext cx="303" cy="31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just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  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1526" name="Text Box 14"/>
            <p:cNvSpPr txBox="1"/>
            <p:nvPr/>
          </p:nvSpPr>
          <p:spPr>
            <a:xfrm>
              <a:off x="1796" y="0"/>
              <a:ext cx="303" cy="31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just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   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1527" name="Text Box 14"/>
            <p:cNvSpPr txBox="1"/>
            <p:nvPr/>
          </p:nvSpPr>
          <p:spPr>
            <a:xfrm>
              <a:off x="848" y="606"/>
              <a:ext cx="303" cy="31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just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O   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1508" name="Text Box 4"/>
          <p:cNvSpPr txBox="1"/>
          <p:nvPr/>
        </p:nvSpPr>
        <p:spPr>
          <a:xfrm>
            <a:off x="501650" y="1196975"/>
            <a:ext cx="8188325" cy="1123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活动：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如图，一张矩形纸片，画出两条对角线，沿着对角线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剪去一半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4" name="组合 7180"/>
          <p:cNvGrpSpPr/>
          <p:nvPr/>
        </p:nvGrpSpPr>
        <p:grpSpPr>
          <a:xfrm>
            <a:off x="5407025" y="2093913"/>
            <a:ext cx="2808288" cy="1808162"/>
            <a:chOff x="-114" y="0"/>
            <a:chExt cx="2234" cy="1266"/>
          </a:xfrm>
        </p:grpSpPr>
        <p:sp>
          <p:nvSpPr>
            <p:cNvPr id="21514" name="Text Box 15"/>
            <p:cNvSpPr txBox="1"/>
            <p:nvPr/>
          </p:nvSpPr>
          <p:spPr>
            <a:xfrm>
              <a:off x="-57" y="950"/>
              <a:ext cx="365" cy="301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just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 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1515" name="Text Box 16"/>
            <p:cNvSpPr txBox="1"/>
            <p:nvPr/>
          </p:nvSpPr>
          <p:spPr>
            <a:xfrm>
              <a:off x="1795" y="950"/>
              <a:ext cx="325" cy="316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just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 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1516" name="Text Box 17"/>
            <p:cNvSpPr txBox="1"/>
            <p:nvPr/>
          </p:nvSpPr>
          <p:spPr>
            <a:xfrm>
              <a:off x="993" y="414"/>
              <a:ext cx="349" cy="26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just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O 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1517" name="Text Box 14"/>
            <p:cNvSpPr txBox="1"/>
            <p:nvPr/>
          </p:nvSpPr>
          <p:spPr>
            <a:xfrm>
              <a:off x="-114" y="0"/>
              <a:ext cx="406" cy="3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just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  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1518" name="Line 33"/>
            <p:cNvSpPr/>
            <p:nvPr/>
          </p:nvSpPr>
          <p:spPr>
            <a:xfrm flipV="1">
              <a:off x="223" y="660"/>
              <a:ext cx="782" cy="466"/>
            </a:xfrm>
            <a:prstGeom prst="line">
              <a:avLst/>
            </a:prstGeom>
            <a:ln w="28575" cap="flat" cmpd="sng">
              <a:solidFill>
                <a:srgbClr val="FF33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19" name="AutoShape 32"/>
            <p:cNvSpPr/>
            <p:nvPr/>
          </p:nvSpPr>
          <p:spPr>
            <a:xfrm>
              <a:off x="231" y="187"/>
              <a:ext cx="1555" cy="939"/>
            </a:xfrm>
            <a:prstGeom prst="rtTriangl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7672" name="AutoShape 35"/>
          <p:cNvSpPr/>
          <p:nvPr/>
        </p:nvSpPr>
        <p:spPr>
          <a:xfrm>
            <a:off x="4192588" y="2892425"/>
            <a:ext cx="1352550" cy="225425"/>
          </a:xfrm>
          <a:prstGeom prst="rightArrow">
            <a:avLst>
              <a:gd name="adj1" fmla="val 50000"/>
              <a:gd name="adj2" fmla="val 150000"/>
            </a:avLst>
          </a:prstGeom>
          <a:solidFill>
            <a:srgbClr val="CC6600">
              <a:alpha val="38823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89" name="Text Box 18"/>
          <p:cNvSpPr txBox="1"/>
          <p:nvPr/>
        </p:nvSpPr>
        <p:spPr>
          <a:xfrm>
            <a:off x="325438" y="4116388"/>
            <a:ext cx="6800850" cy="103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Rt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是一条怎样的线段？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它的长度与斜边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有什么关系？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202" name="矩形 7201"/>
          <p:cNvSpPr/>
          <p:nvPr/>
        </p:nvSpPr>
        <p:spPr>
          <a:xfrm>
            <a:off x="423863" y="5691188"/>
            <a:ext cx="7739062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猜想：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直角三角形斜边上的中线等于斜边的一半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632" name="云形标注 24631"/>
          <p:cNvSpPr/>
          <p:nvPr/>
        </p:nvSpPr>
        <p:spPr>
          <a:xfrm>
            <a:off x="6911975" y="4008438"/>
            <a:ext cx="2171700" cy="1682750"/>
          </a:xfrm>
          <a:prstGeom prst="cloudCallout">
            <a:avLst>
              <a:gd name="adj1" fmla="val -106287"/>
              <a:gd name="adj2" fmla="val 47944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ea typeface="黑体" panose="02010609060101010101" pitchFamily="49" charset="-122"/>
              </a:rPr>
              <a:t>试给出数学证明</a:t>
            </a:r>
            <a:r>
              <a:rPr lang="en-US" altLang="zh-CN" sz="2800" dirty="0">
                <a:ea typeface="黑体" panose="02010609060101010101" pitchFamily="49" charset="-122"/>
              </a:rPr>
              <a:t>.</a:t>
            </a:r>
            <a:endParaRPr lang="en-US" altLang="zh-CN" sz="2800" dirty="0"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72" grpId="0" animBg="1"/>
      <p:bldP spid="7189" grpId="0"/>
      <p:bldP spid="7202" grpId="0"/>
      <p:bldP spid="24632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5"/>
          <p:cNvSpPr txBox="1"/>
          <p:nvPr/>
        </p:nvSpPr>
        <p:spPr>
          <a:xfrm>
            <a:off x="7169150" y="2562225"/>
            <a:ext cx="452438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endParaRPr lang="zh-CN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2531" name="Group 6"/>
          <p:cNvGrpSpPr/>
          <p:nvPr/>
        </p:nvGrpSpPr>
        <p:grpSpPr>
          <a:xfrm>
            <a:off x="5654675" y="1679575"/>
            <a:ext cx="3549650" cy="2773363"/>
            <a:chOff x="90" y="-57"/>
            <a:chExt cx="2236" cy="1747"/>
          </a:xfrm>
        </p:grpSpPr>
        <p:sp>
          <p:nvSpPr>
            <p:cNvPr id="22556" name="Text Box 7"/>
            <p:cNvSpPr txBox="1"/>
            <p:nvPr/>
          </p:nvSpPr>
          <p:spPr>
            <a:xfrm>
              <a:off x="2041" y="1361"/>
              <a:ext cx="285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zh-CN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pSp>
          <p:nvGrpSpPr>
            <p:cNvPr id="22557" name="Group 8"/>
            <p:cNvGrpSpPr/>
            <p:nvPr/>
          </p:nvGrpSpPr>
          <p:grpSpPr>
            <a:xfrm>
              <a:off x="90" y="-57"/>
              <a:ext cx="1950" cy="1709"/>
              <a:chOff x="90" y="-57"/>
              <a:chExt cx="1950" cy="1709"/>
            </a:xfrm>
          </p:grpSpPr>
          <p:sp>
            <p:nvSpPr>
              <p:cNvPr id="22558" name="Text Box 9"/>
              <p:cNvSpPr txBox="1"/>
              <p:nvPr/>
            </p:nvSpPr>
            <p:spPr>
              <a:xfrm>
                <a:off x="90" y="1315"/>
                <a:ext cx="285" cy="33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B</a:t>
                </a:r>
                <a:endParaRPr lang="zh-CN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2559" name="Text Box 10"/>
              <p:cNvSpPr txBox="1"/>
              <p:nvPr/>
            </p:nvSpPr>
            <p:spPr>
              <a:xfrm>
                <a:off x="90" y="-57"/>
                <a:ext cx="285" cy="33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endParaRPr lang="zh-CN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2560" name="AutoShape 11"/>
              <p:cNvSpPr/>
              <p:nvPr/>
            </p:nvSpPr>
            <p:spPr>
              <a:xfrm>
                <a:off x="317" y="272"/>
                <a:ext cx="1723" cy="1179"/>
              </a:xfrm>
              <a:prstGeom prst="rtTriangle">
                <a:avLst/>
              </a:prstGeom>
              <a:noFill/>
              <a:ln w="254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2561" name="Line 12"/>
              <p:cNvSpPr/>
              <p:nvPr/>
            </p:nvSpPr>
            <p:spPr>
              <a:xfrm flipV="1">
                <a:off x="317" y="862"/>
                <a:ext cx="862" cy="589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22532" name="Line 14"/>
          <p:cNvSpPr/>
          <p:nvPr/>
        </p:nvSpPr>
        <p:spPr>
          <a:xfrm flipV="1">
            <a:off x="7226300" y="2492375"/>
            <a:ext cx="1368425" cy="936625"/>
          </a:xfrm>
          <a:prstGeom prst="line">
            <a:avLst/>
          </a:prstGeom>
          <a:ln w="9525">
            <a:noFill/>
          </a:ln>
        </p:spPr>
      </p:sp>
      <p:sp>
        <p:nvSpPr>
          <p:cNvPr id="13" name="Line 15"/>
          <p:cNvSpPr/>
          <p:nvPr/>
        </p:nvSpPr>
        <p:spPr>
          <a:xfrm flipV="1">
            <a:off x="7385050" y="2201863"/>
            <a:ext cx="1366838" cy="9350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4" name="Text Box 16"/>
          <p:cNvSpPr txBox="1"/>
          <p:nvPr/>
        </p:nvSpPr>
        <p:spPr>
          <a:xfrm>
            <a:off x="8594725" y="1679575"/>
            <a:ext cx="560388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zh-CN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" name="Line 17"/>
          <p:cNvSpPr/>
          <p:nvPr/>
        </p:nvSpPr>
        <p:spPr>
          <a:xfrm>
            <a:off x="6016625" y="2201863"/>
            <a:ext cx="2736850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6" name="Line 18"/>
          <p:cNvSpPr/>
          <p:nvPr/>
        </p:nvSpPr>
        <p:spPr>
          <a:xfrm>
            <a:off x="8751888" y="2201863"/>
            <a:ext cx="0" cy="1871662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7" name="Text Box 19"/>
          <p:cNvSpPr txBox="1"/>
          <p:nvPr/>
        </p:nvSpPr>
        <p:spPr>
          <a:xfrm>
            <a:off x="450850" y="2030413"/>
            <a:ext cx="5330825" cy="1211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延长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至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使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连接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Rectangle 20"/>
          <p:cNvSpPr/>
          <p:nvPr/>
        </p:nvSpPr>
        <p:spPr>
          <a:xfrm>
            <a:off x="355600" y="3154363"/>
            <a:ext cx="5902325" cy="1211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  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" name="Rectangle 21"/>
          <p:cNvSpPr/>
          <p:nvPr/>
        </p:nvSpPr>
        <p:spPr>
          <a:xfrm>
            <a:off x="450850" y="4311650"/>
            <a:ext cx="3384550" cy="65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∵∠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baseline="300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" name="Text Box 24"/>
          <p:cNvSpPr txBox="1"/>
          <p:nvPr/>
        </p:nvSpPr>
        <p:spPr>
          <a:xfrm>
            <a:off x="3028950" y="4311650"/>
            <a:ext cx="5083175" cy="65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平行四边形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" name="Text Box 25"/>
          <p:cNvSpPr txBox="1"/>
          <p:nvPr/>
        </p:nvSpPr>
        <p:spPr>
          <a:xfrm>
            <a:off x="566738" y="4962525"/>
            <a:ext cx="2087562" cy="65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2542" name="组合 39"/>
          <p:cNvGrpSpPr/>
          <p:nvPr/>
        </p:nvGrpSpPr>
        <p:grpSpPr>
          <a:xfrm>
            <a:off x="522288" y="962025"/>
            <a:ext cx="7843837" cy="1239838"/>
            <a:chOff x="312080" y="904638"/>
            <a:chExt cx="7844155" cy="1240535"/>
          </a:xfrm>
        </p:grpSpPr>
        <p:sp>
          <p:nvSpPr>
            <p:cNvPr id="22554" name="Text Box 3" descr="胡桃"/>
            <p:cNvSpPr txBox="1"/>
            <p:nvPr/>
          </p:nvSpPr>
          <p:spPr>
            <a:xfrm>
              <a:off x="312080" y="904638"/>
              <a:ext cx="7844155" cy="12119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lnSpc>
                  <a:spcPct val="13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如图，在</a:t>
              </a:r>
              <a:r>
                <a:rPr lang="zh-CN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Rt△</a:t>
              </a:r>
              <a:r>
                <a:rPr lang="zh-CN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ABC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中，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∠</a:t>
              </a:r>
              <a:r>
                <a:rPr lang="zh-CN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ABC</a:t>
              </a:r>
              <a:r>
                <a:rPr lang="zh-CN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=90°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zh-CN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BO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是</a:t>
              </a:r>
              <a:r>
                <a:rPr lang="zh-CN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上的中线</a:t>
              </a:r>
              <a:r>
                <a:rPr lang="zh-CN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求证</a:t>
              </a:r>
              <a:r>
                <a:rPr lang="zh-CN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:</a:t>
              </a:r>
              <a:r>
                <a:rPr lang="zh-CN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BO</a:t>
              </a:r>
              <a:r>
                <a:rPr lang="zh-CN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=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</a:t>
              </a:r>
              <a:r>
                <a:rPr lang="zh-CN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zh-CN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?</a:t>
              </a:r>
              <a:endPara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22555" name="Object 1"/>
            <p:cNvGraphicFramePr>
              <a:graphicFrameLocks noChangeAspect="1"/>
            </p:cNvGraphicFramePr>
            <p:nvPr/>
          </p:nvGraphicFramePr>
          <p:xfrm>
            <a:off x="3451250" y="1421954"/>
            <a:ext cx="419117" cy="7232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7" name="" r:id="rId1" imgW="152400" imgH="393700" progId="Equation.DSMT4">
                    <p:embed/>
                  </p:oleObj>
                </mc:Choice>
                <mc:Fallback>
                  <p:oleObj name="" r:id="rId1" imgW="152400" imgH="393700" progId="Equation.DSMT4">
                    <p:embed/>
                    <p:pic>
                      <p:nvPicPr>
                        <p:cNvPr id="0" name="图片 309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451250" y="1421954"/>
                          <a:ext cx="419117" cy="72321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组合 38"/>
          <p:cNvGrpSpPr/>
          <p:nvPr/>
        </p:nvGrpSpPr>
        <p:grpSpPr>
          <a:xfrm>
            <a:off x="2290763" y="4962525"/>
            <a:ext cx="3816350" cy="704850"/>
            <a:chOff x="3048000" y="5980267"/>
            <a:chExt cx="3816350" cy="704483"/>
          </a:xfrm>
        </p:grpSpPr>
        <p:sp>
          <p:nvSpPr>
            <p:cNvPr id="22551" name="Text Box 35"/>
            <p:cNvSpPr txBox="1"/>
            <p:nvPr/>
          </p:nvSpPr>
          <p:spPr>
            <a:xfrm>
              <a:off x="3048000" y="6019800"/>
              <a:ext cx="3816350" cy="6505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lnSpc>
                  <a:spcPct val="13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∴</a:t>
              </a:r>
              <a:r>
                <a:rPr lang="zh-CN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BO</a:t>
              </a:r>
              <a:r>
                <a:rPr lang="zh-CN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    </a:t>
              </a:r>
              <a:r>
                <a:rPr lang="zh-CN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BD</a:t>
              </a:r>
              <a:r>
                <a:rPr lang="zh-CN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    </a:t>
              </a:r>
              <a:r>
                <a:rPr lang="zh-CN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22552" name="Object 2"/>
            <p:cNvGraphicFramePr>
              <a:graphicFrameLocks noChangeAspect="1"/>
            </p:cNvGraphicFramePr>
            <p:nvPr/>
          </p:nvGraphicFramePr>
          <p:xfrm>
            <a:off x="4191000" y="5980267"/>
            <a:ext cx="388620" cy="68989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6" name="" r:id="rId3" imgW="152400" imgH="405765" progId="Equation.DSMT4">
                    <p:embed/>
                  </p:oleObj>
                </mc:Choice>
                <mc:Fallback>
                  <p:oleObj name="" r:id="rId3" imgW="152400" imgH="405765" progId="Equation.DSMT4">
                    <p:embed/>
                    <p:pic>
                      <p:nvPicPr>
                        <p:cNvPr id="0" name="图片 3095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4191000" y="5980267"/>
                          <a:ext cx="388620" cy="68989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53" name="Object 3"/>
            <p:cNvGraphicFramePr>
              <a:graphicFrameLocks noChangeAspect="1"/>
            </p:cNvGraphicFramePr>
            <p:nvPr/>
          </p:nvGraphicFramePr>
          <p:xfrm>
            <a:off x="5257800" y="6007998"/>
            <a:ext cx="381000" cy="6767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8" name="" r:id="rId5" imgW="152400" imgH="405765" progId="Equation.DSMT4">
                    <p:embed/>
                  </p:oleObj>
                </mc:Choice>
                <mc:Fallback>
                  <p:oleObj name="" r:id="rId5" imgW="152400" imgH="405765" progId="Equation.DSMT4">
                    <p:embed/>
                    <p:pic>
                      <p:nvPicPr>
                        <p:cNvPr id="0" name="图片 3097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5257800" y="6007998"/>
                          <a:ext cx="381000" cy="67675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9408" name="矩形 58"/>
          <p:cNvSpPr/>
          <p:nvPr/>
        </p:nvSpPr>
        <p:spPr>
          <a:xfrm>
            <a:off x="693738" y="5673725"/>
            <a:ext cx="7843837" cy="736600"/>
          </a:xfrm>
          <a:prstGeom prst="rect">
            <a:avLst/>
          </a:prstGeom>
          <a:noFill/>
          <a:ln w="25400" cap="flat" cmpd="sng">
            <a:solidFill>
              <a:srgbClr val="CC0066"/>
            </a:solidFill>
            <a:prstDash val="sysDash"/>
            <a:bevel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1.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直角三角形斜边上的中线等于斜边的一半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6" name="组合 38"/>
          <p:cNvGrpSpPr/>
          <p:nvPr/>
        </p:nvGrpSpPr>
        <p:grpSpPr>
          <a:xfrm>
            <a:off x="754063" y="5703888"/>
            <a:ext cx="1106487" cy="647700"/>
            <a:chOff x="0" y="0"/>
            <a:chExt cx="899086" cy="648072"/>
          </a:xfrm>
        </p:grpSpPr>
        <p:grpSp>
          <p:nvGrpSpPr>
            <p:cNvPr id="22547" name="组合 35"/>
            <p:cNvGrpSpPr/>
            <p:nvPr/>
          </p:nvGrpSpPr>
          <p:grpSpPr>
            <a:xfrm>
              <a:off x="31971" y="0"/>
              <a:ext cx="648072" cy="648072"/>
              <a:chOff x="0" y="0"/>
              <a:chExt cx="648072" cy="648072"/>
            </a:xfrm>
          </p:grpSpPr>
          <p:sp>
            <p:nvSpPr>
              <p:cNvPr id="22549" name="椭圆 56"/>
              <p:cNvSpPr/>
              <p:nvPr/>
            </p:nvSpPr>
            <p:spPr>
              <a:xfrm>
                <a:off x="0" y="0"/>
                <a:ext cx="648072" cy="648072"/>
              </a:xfrm>
              <a:prstGeom prst="ellipse">
                <a:avLst/>
              </a:prstGeom>
              <a:solidFill>
                <a:srgbClr val="000099"/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2550" name="椭圆 57"/>
              <p:cNvSpPr/>
              <p:nvPr/>
            </p:nvSpPr>
            <p:spPr>
              <a:xfrm>
                <a:off x="72008" y="0"/>
                <a:ext cx="504056" cy="504056"/>
              </a:xfrm>
              <a:prstGeom prst="ellipse">
                <a:avLst/>
              </a:prstGeom>
              <a:solidFill>
                <a:srgbClr val="0070C0">
                  <a:alpha val="63136"/>
                </a:srgbClr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22548" name="TextBox 55"/>
            <p:cNvSpPr txBox="1"/>
            <p:nvPr/>
          </p:nvSpPr>
          <p:spPr>
            <a:xfrm>
              <a:off x="0" y="63536"/>
              <a:ext cx="899086" cy="5222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FFFFE9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性质</a:t>
              </a:r>
              <a:endParaRPr lang="zh-CN" altLang="en-US" sz="2800" b="1" dirty="0">
                <a:solidFill>
                  <a:srgbClr val="FFFFE9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2546" name="圆角矩形 31"/>
          <p:cNvSpPr/>
          <p:nvPr/>
        </p:nvSpPr>
        <p:spPr>
          <a:xfrm>
            <a:off x="533400" y="508000"/>
            <a:ext cx="1425575" cy="512763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  <a:sym typeface="微软雅黑" panose="020B0503020204020204" pitchFamily="34" charset="-122"/>
              </a:rPr>
              <a:t>证一证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charRg st="17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charRg st="17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594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594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  <p:bldP spid="19" grpId="0"/>
      <p:bldP spid="22" grpId="0"/>
      <p:bldP spid="23" grpId="0"/>
      <p:bldP spid="59408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文本框 99"/>
          <p:cNvSpPr txBox="1"/>
          <p:nvPr/>
        </p:nvSpPr>
        <p:spPr>
          <a:xfrm>
            <a:off x="723900" y="1019175"/>
            <a:ext cx="7694613" cy="1382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是高，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分别是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的中点．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，求四边形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AEDF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的周长；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6375" y="3724275"/>
            <a:ext cx="8731250" cy="2890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的高，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分别是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的中点，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×10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DF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×8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AEDF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的周长＝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18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3556" name="图片 -21474826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48075" y="2330450"/>
            <a:ext cx="1716088" cy="151923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01900" y="4289425"/>
          <a:ext cx="258763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2" imgW="152400" imgH="393700" progId="Equation.KSEE3">
                  <p:embed/>
                </p:oleObj>
              </mc:Choice>
              <mc:Fallback>
                <p:oleObj name="" r:id="rId2" imgW="152400" imgH="393700" progId="Equation.KSEE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01900" y="4289425"/>
                        <a:ext cx="258763" cy="669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629025" y="4289425"/>
          <a:ext cx="260350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4" imgW="152400" imgH="393700" progId="Equation.KSEE3">
                  <p:embed/>
                </p:oleObj>
              </mc:Choice>
              <mc:Fallback>
                <p:oleObj name="" r:id="rId4" imgW="152400" imgH="393700" progId="Equation.KSEE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629025" y="4289425"/>
                        <a:ext cx="260350" cy="669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706813" y="4870450"/>
          <a:ext cx="260350" cy="671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5" imgW="152400" imgH="393700" progId="Equation.KSEE3">
                  <p:embed/>
                </p:oleObj>
              </mc:Choice>
              <mc:Fallback>
                <p:oleObj name="" r:id="rId5" imgW="152400" imgH="393700" progId="Equation.KSEE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06813" y="4870450"/>
                        <a:ext cx="260350" cy="671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17775" y="4902200"/>
          <a:ext cx="260350" cy="671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6" imgW="152400" imgH="393700" progId="Equation.KSEE3">
                  <p:embed/>
                </p:oleObj>
              </mc:Choice>
              <mc:Fallback>
                <p:oleObj name="" r:id="rId6" imgW="152400" imgH="393700" progId="Equation.KSEE3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17775" y="4902200"/>
                        <a:ext cx="260350" cy="671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1" name="圆角矩形 31"/>
          <p:cNvSpPr/>
          <p:nvPr/>
        </p:nvSpPr>
        <p:spPr>
          <a:xfrm>
            <a:off x="492125" y="509588"/>
            <a:ext cx="1703388" cy="5270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典例精析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9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29" end="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53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charRg st="53" end="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79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charRg st="79" end="1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框 99"/>
          <p:cNvSpPr txBox="1"/>
          <p:nvPr/>
        </p:nvSpPr>
        <p:spPr>
          <a:xfrm>
            <a:off x="808038" y="568325"/>
            <a:ext cx="7694612" cy="56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求证：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垂直平分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79525" y="2698750"/>
            <a:ext cx="6427788" cy="1898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在线段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的垂直平分线上， 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垂直平分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4580" name="图片 -21474826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09950" y="1133475"/>
            <a:ext cx="1847850" cy="1636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" name="矩形 58"/>
          <p:cNvSpPr/>
          <p:nvPr/>
        </p:nvSpPr>
        <p:spPr>
          <a:xfrm>
            <a:off x="468313" y="4646613"/>
            <a:ext cx="8388350" cy="1536700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CC0066"/>
            </a:solidFill>
            <a:prstDash val="sysDash"/>
            <a:round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当已知条件含有线段的中点、直角三角形的条件时，可联想直角三角形斜边上的中线的性质进行求解．</a:t>
            </a:r>
            <a:endParaRPr lang="zh-CN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3" name="组合 38"/>
          <p:cNvGrpSpPr/>
          <p:nvPr/>
        </p:nvGrpSpPr>
        <p:grpSpPr>
          <a:xfrm>
            <a:off x="539750" y="4681538"/>
            <a:ext cx="1109663" cy="596900"/>
            <a:chOff x="579589" y="5301208"/>
            <a:chExt cx="874033" cy="648072"/>
          </a:xfrm>
        </p:grpSpPr>
        <p:grpSp>
          <p:nvGrpSpPr>
            <p:cNvPr id="24583" name="组合 35"/>
            <p:cNvGrpSpPr/>
            <p:nvPr/>
          </p:nvGrpSpPr>
          <p:grpSpPr>
            <a:xfrm>
              <a:off x="611560" y="5301208"/>
              <a:ext cx="648072" cy="648072"/>
              <a:chOff x="467544" y="5318792"/>
              <a:chExt cx="648072" cy="648072"/>
            </a:xfrm>
          </p:grpSpPr>
          <p:sp>
            <p:nvSpPr>
              <p:cNvPr id="24585" name="椭圆 56"/>
              <p:cNvSpPr/>
              <p:nvPr/>
            </p:nvSpPr>
            <p:spPr>
              <a:xfrm>
                <a:off x="467544" y="5318792"/>
                <a:ext cx="648072" cy="648072"/>
              </a:xfrm>
              <a:prstGeom prst="ellipse">
                <a:avLst/>
              </a:prstGeom>
              <a:solidFill>
                <a:srgbClr val="000099"/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586" name="椭圆 57"/>
              <p:cNvSpPr/>
              <p:nvPr/>
            </p:nvSpPr>
            <p:spPr>
              <a:xfrm>
                <a:off x="539552" y="5318792"/>
                <a:ext cx="504056" cy="504056"/>
              </a:xfrm>
              <a:prstGeom prst="ellipse">
                <a:avLst/>
              </a:prstGeom>
              <a:solidFill>
                <a:srgbClr val="0070C0">
                  <a:alpha val="63136"/>
                </a:srgbClr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24584" name="TextBox 55"/>
            <p:cNvSpPr txBox="1"/>
            <p:nvPr/>
          </p:nvSpPr>
          <p:spPr>
            <a:xfrm>
              <a:off x="579589" y="5364570"/>
              <a:ext cx="874033" cy="5661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FFFFE9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归纳</a:t>
              </a:r>
              <a:endParaRPr lang="zh-CN" altLang="en-US" sz="2800" b="1" dirty="0">
                <a:solidFill>
                  <a:srgbClr val="FFFFE9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7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17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charRg st="37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文本框 99"/>
          <p:cNvSpPr txBox="1"/>
          <p:nvPr/>
        </p:nvSpPr>
        <p:spPr>
          <a:xfrm>
            <a:off x="533400" y="469900"/>
            <a:ext cx="8058150" cy="95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如图，已知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不同边上的高，点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分别是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的中点，试说明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GF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235075"/>
            <a:ext cx="7837488" cy="3881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解：连接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EG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DG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的高，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BEC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的中点，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EG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DG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EG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DG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的中点，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68575" y="3094038"/>
          <a:ext cx="258763" cy="671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52400" imgH="393700" progId="Equation.KSEE3">
                  <p:embed/>
                </p:oleObj>
              </mc:Choice>
              <mc:Fallback>
                <p:oleObj name="" r:id="rId1" imgW="152400" imgH="3937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68575" y="3094038"/>
                        <a:ext cx="258763" cy="671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564063" y="3094038"/>
          <a:ext cx="247650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52400" imgH="393700" progId="Equation.KSEE3">
                  <p:embed/>
                </p:oleObj>
              </mc:Choice>
              <mc:Fallback>
                <p:oleObj name="" r:id="rId3" imgW="152400" imgH="393700" progId="Equation.KSEE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64063" y="3094038"/>
                        <a:ext cx="247650" cy="639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6" name="图片 4" descr="888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5208"/>
          <a:stretch>
            <a:fillRect/>
          </a:stretch>
        </p:blipFill>
        <p:spPr>
          <a:xfrm>
            <a:off x="5942013" y="1849438"/>
            <a:ext cx="2378075" cy="2674937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6" name="直接连接符 5"/>
          <p:cNvCxnSpPr/>
          <p:nvPr/>
        </p:nvCxnSpPr>
        <p:spPr>
          <a:xfrm>
            <a:off x="6646863" y="3417888"/>
            <a:ext cx="446087" cy="733425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ash"/>
            <a:headEnd type="none" w="med" len="med"/>
            <a:tailEnd type="none" w="med" len="med"/>
          </a:ln>
        </p:spPr>
      </p:cxnSp>
      <p:cxnSp>
        <p:nvCxnSpPr>
          <p:cNvPr id="7" name="直接连接符 6"/>
          <p:cNvCxnSpPr/>
          <p:nvPr/>
        </p:nvCxnSpPr>
        <p:spPr>
          <a:xfrm flipH="1">
            <a:off x="7092950" y="3719513"/>
            <a:ext cx="719138" cy="431800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ash"/>
            <a:headEnd type="none" w="med" len="med"/>
            <a:tailEnd type="none" w="med" len="med"/>
          </a:ln>
        </p:spPr>
      </p:cxnSp>
      <p:sp>
        <p:nvSpPr>
          <p:cNvPr id="59" name="矩形 58"/>
          <p:cNvSpPr/>
          <p:nvPr/>
        </p:nvSpPr>
        <p:spPr>
          <a:xfrm>
            <a:off x="254000" y="5005388"/>
            <a:ext cx="8602663" cy="1420812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CC0066"/>
            </a:solidFill>
            <a:prstDash val="sysDash"/>
            <a:round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在直角三角形中，遇到斜边中点常作斜边中线，进而可将问题转化为等腰三角形的问题，然后利用等腰三角形“三线合一”的性质解题．</a:t>
            </a:r>
            <a:endParaRPr lang="zh-CN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5" name="组合 38"/>
          <p:cNvGrpSpPr/>
          <p:nvPr/>
        </p:nvGrpSpPr>
        <p:grpSpPr>
          <a:xfrm>
            <a:off x="325438" y="5040313"/>
            <a:ext cx="1109662" cy="596900"/>
            <a:chOff x="579589" y="5301208"/>
            <a:chExt cx="874033" cy="648072"/>
          </a:xfrm>
        </p:grpSpPr>
        <p:grpSp>
          <p:nvGrpSpPr>
            <p:cNvPr id="25611" name="组合 35"/>
            <p:cNvGrpSpPr/>
            <p:nvPr/>
          </p:nvGrpSpPr>
          <p:grpSpPr>
            <a:xfrm>
              <a:off x="611560" y="5301208"/>
              <a:ext cx="648072" cy="648072"/>
              <a:chOff x="467544" y="5318792"/>
              <a:chExt cx="648072" cy="648072"/>
            </a:xfrm>
          </p:grpSpPr>
          <p:sp>
            <p:nvSpPr>
              <p:cNvPr id="25613" name="椭圆 56"/>
              <p:cNvSpPr/>
              <p:nvPr/>
            </p:nvSpPr>
            <p:spPr>
              <a:xfrm>
                <a:off x="467544" y="5318792"/>
                <a:ext cx="648072" cy="648072"/>
              </a:xfrm>
              <a:prstGeom prst="ellipse">
                <a:avLst/>
              </a:prstGeom>
              <a:solidFill>
                <a:srgbClr val="000099"/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14" name="椭圆 57"/>
              <p:cNvSpPr/>
              <p:nvPr/>
            </p:nvSpPr>
            <p:spPr>
              <a:xfrm>
                <a:off x="539552" y="5318792"/>
                <a:ext cx="504056" cy="504056"/>
              </a:xfrm>
              <a:prstGeom prst="ellipse">
                <a:avLst/>
              </a:prstGeom>
              <a:solidFill>
                <a:srgbClr val="0070C0">
                  <a:alpha val="63136"/>
                </a:srgbClr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25612" name="TextBox 55"/>
            <p:cNvSpPr txBox="1"/>
            <p:nvPr/>
          </p:nvSpPr>
          <p:spPr>
            <a:xfrm>
              <a:off x="579589" y="5364570"/>
              <a:ext cx="874033" cy="5661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FFFFE9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归纳</a:t>
              </a:r>
              <a:endParaRPr lang="zh-CN" altLang="en-US" sz="2800" b="1" dirty="0">
                <a:solidFill>
                  <a:srgbClr val="FFFFE9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1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charRg st="11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7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charRg st="27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4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charRg st="44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56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charRg st="56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77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charRg st="77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86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charRg st="86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99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">
                                            <p:txEl>
                                              <p:charRg st="99" end="1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矩形 14381"/>
          <p:cNvSpPr/>
          <p:nvPr/>
        </p:nvSpPr>
        <p:spPr>
          <a:xfrm>
            <a:off x="495300" y="1155700"/>
            <a:ext cx="8013700" cy="3448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 90°,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是斜边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上的中线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=3cm,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则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=_____cm;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4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若∠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= 30° 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= 5cm,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则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=_____cm,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         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4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_____cm.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6627" name="组合 2"/>
          <p:cNvGrpSpPr/>
          <p:nvPr/>
        </p:nvGrpSpPr>
        <p:grpSpPr>
          <a:xfrm>
            <a:off x="2692400" y="4416425"/>
            <a:ext cx="3943350" cy="1817688"/>
            <a:chOff x="4082" y="8180"/>
            <a:chExt cx="6210" cy="2862"/>
          </a:xfrm>
        </p:grpSpPr>
        <p:grpSp>
          <p:nvGrpSpPr>
            <p:cNvPr id="26632" name="组合 1"/>
            <p:cNvGrpSpPr/>
            <p:nvPr/>
          </p:nvGrpSpPr>
          <p:grpSpPr>
            <a:xfrm>
              <a:off x="4082" y="8180"/>
              <a:ext cx="6210" cy="2862"/>
              <a:chOff x="8334" y="3815"/>
              <a:chExt cx="6210" cy="2862"/>
            </a:xfrm>
          </p:grpSpPr>
          <p:grpSp>
            <p:nvGrpSpPr>
              <p:cNvPr id="26634" name="组合 14386"/>
              <p:cNvGrpSpPr/>
              <p:nvPr/>
            </p:nvGrpSpPr>
            <p:grpSpPr>
              <a:xfrm>
                <a:off x="8334" y="3815"/>
                <a:ext cx="6210" cy="2862"/>
                <a:chOff x="3243" y="1782"/>
                <a:chExt cx="2484" cy="1145"/>
              </a:xfrm>
            </p:grpSpPr>
            <p:sp>
              <p:nvSpPr>
                <p:cNvPr id="26637" name="直角三角形 14382"/>
                <p:cNvSpPr/>
                <p:nvPr/>
              </p:nvSpPr>
              <p:spPr>
                <a:xfrm>
                  <a:off x="3560" y="1963"/>
                  <a:ext cx="1860" cy="772"/>
                </a:xfrm>
                <a:prstGeom prst="rtTriangle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2800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6638" name="文本框 14383"/>
                <p:cNvSpPr txBox="1"/>
                <p:nvPr/>
              </p:nvSpPr>
              <p:spPr>
                <a:xfrm>
                  <a:off x="3243" y="1782"/>
                  <a:ext cx="252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A</a:t>
                  </a:r>
                  <a:endPara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6639" name="文本框 14384"/>
                <p:cNvSpPr txBox="1"/>
                <p:nvPr/>
              </p:nvSpPr>
              <p:spPr>
                <a:xfrm>
                  <a:off x="3271" y="2598"/>
                  <a:ext cx="252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B</a:t>
                  </a:r>
                  <a:endPara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6640" name="文本框 14385"/>
                <p:cNvSpPr txBox="1"/>
                <p:nvPr/>
              </p:nvSpPr>
              <p:spPr>
                <a:xfrm>
                  <a:off x="5462" y="2598"/>
                  <a:ext cx="265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C</a:t>
                  </a:r>
                  <a:endParaRPr lang="en-US" altLang="zh-CN" sz="2800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sp>
            <p:nvSpPr>
              <p:cNvPr id="26635" name="矩形 14387"/>
              <p:cNvSpPr/>
              <p:nvPr/>
            </p:nvSpPr>
            <p:spPr>
              <a:xfrm>
                <a:off x="9126" y="5855"/>
                <a:ext cx="340" cy="340"/>
              </a:xfrm>
              <a:prstGeom prst="rect">
                <a:avLst/>
              </a:prstGeom>
              <a:noFill/>
              <a:ln w="190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6636" name="直接连接符 14388"/>
              <p:cNvSpPr/>
              <p:nvPr/>
            </p:nvSpPr>
            <p:spPr>
              <a:xfrm flipV="1">
                <a:off x="9127" y="5201"/>
                <a:ext cx="2228" cy="99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6633" name="文本框 14394"/>
            <p:cNvSpPr txBox="1"/>
            <p:nvPr/>
          </p:nvSpPr>
          <p:spPr>
            <a:xfrm>
              <a:off x="7112" y="8946"/>
              <a:ext cx="69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4396" name="文本框 14395"/>
          <p:cNvSpPr txBox="1"/>
          <p:nvPr/>
        </p:nvSpPr>
        <p:spPr>
          <a:xfrm>
            <a:off x="4049713" y="2487613"/>
            <a:ext cx="360362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97" name="文本框 14396"/>
          <p:cNvSpPr txBox="1"/>
          <p:nvPr/>
        </p:nvSpPr>
        <p:spPr>
          <a:xfrm>
            <a:off x="6010275" y="3225800"/>
            <a:ext cx="5397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98" name="文本框 14397"/>
          <p:cNvSpPr txBox="1"/>
          <p:nvPr/>
        </p:nvSpPr>
        <p:spPr>
          <a:xfrm>
            <a:off x="1290638" y="3987800"/>
            <a:ext cx="3619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31" name="圆角矩形 31"/>
          <p:cNvSpPr/>
          <p:nvPr/>
        </p:nvSpPr>
        <p:spPr>
          <a:xfrm>
            <a:off x="515938" y="625475"/>
            <a:ext cx="1425575" cy="512763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  <a:sym typeface="微软雅黑" panose="020B0503020204020204" pitchFamily="34" charset="-122"/>
              </a:rPr>
              <a:t>练一练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4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96" grpId="0"/>
      <p:bldP spid="14397" grpId="0"/>
      <p:bldP spid="1439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方正姚体" panose="02010601030101010101" pitchFamily="2" charset="-122"/>
              </a:rPr>
              <a:t>当堂练习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sp>
        <p:nvSpPr>
          <p:cNvPr id="27651" name="文本占位符 12289"/>
          <p:cNvSpPr>
            <a:spLocks noGrp="1"/>
          </p:cNvSpPr>
          <p:nvPr/>
        </p:nvSpPr>
        <p:spPr>
          <a:xfrm>
            <a:off x="574675" y="620713"/>
            <a:ext cx="8066088" cy="5595937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矩形具有而一般平行四边形不具有的性质是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(      )                                          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A.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对角线相等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B.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对边相等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C.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对角相等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D.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对角线互相平分                                                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若直角三角形的两条直角边分别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12,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则斜边上的中线长为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                              (      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A.13       B.6         C.6.5     D.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不能确定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若矩形的一条对角线与一边的夹角为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40°,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则两条对角线相交的锐角是                          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      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A.20 °    B.40°       C.80 °      D.10°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96" name="文本框 14395"/>
          <p:cNvSpPr txBox="1"/>
          <p:nvPr/>
        </p:nvSpPr>
        <p:spPr>
          <a:xfrm>
            <a:off x="7935913" y="788988"/>
            <a:ext cx="439737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77175" y="3246438"/>
            <a:ext cx="42068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24788" y="5043488"/>
            <a:ext cx="420687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96" grpId="0"/>
      <p:bldP spid="2" grpId="0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文本框 1"/>
          <p:cNvSpPr txBox="1"/>
          <p:nvPr/>
        </p:nvSpPr>
        <p:spPr>
          <a:xfrm>
            <a:off x="727075" y="604838"/>
            <a:ext cx="7858125" cy="1512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如图，在矩形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中，对角线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相交于点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，点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分别是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的中点，若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=6cm，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=8cm，则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______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cm．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8675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92263" y="2522538"/>
            <a:ext cx="2613025" cy="18526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3717925" y="1593850"/>
            <a:ext cx="719138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2.5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8677" name="文本框 4"/>
          <p:cNvSpPr txBox="1"/>
          <p:nvPr/>
        </p:nvSpPr>
        <p:spPr>
          <a:xfrm>
            <a:off x="658813" y="4891088"/>
            <a:ext cx="7826375" cy="1123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如图，△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上，且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为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中点，若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=5，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=8，则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的长为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______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8678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9263" y="2281238"/>
            <a:ext cx="1668462" cy="2093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7096125" y="5473700"/>
            <a:ext cx="719138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6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8680" name="文本框 7"/>
          <p:cNvSpPr txBox="1"/>
          <p:nvPr/>
        </p:nvSpPr>
        <p:spPr>
          <a:xfrm>
            <a:off x="2125663" y="4308475"/>
            <a:ext cx="1427162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第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题图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8681" name="文本框 8"/>
          <p:cNvSpPr txBox="1"/>
          <p:nvPr/>
        </p:nvSpPr>
        <p:spPr>
          <a:xfrm>
            <a:off x="5640388" y="4308475"/>
            <a:ext cx="1427162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第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题图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11"/>
          <p:cNvSpPr/>
          <p:nvPr/>
        </p:nvSpPr>
        <p:spPr>
          <a:xfrm>
            <a:off x="395288" y="620713"/>
            <a:ext cx="8423275" cy="2520950"/>
          </a:xfrm>
          <a:prstGeom prst="rect">
            <a:avLst/>
          </a:prstGeom>
          <a:noFill/>
          <a:ln w="9525">
            <a:noFill/>
          </a:ln>
        </p:spPr>
        <p:txBody>
          <a:bodyPr lIns="91431" tIns="45716" rIns="91431" bIns="45716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对角线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相交于点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BE∥AC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交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的延长线于点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）求证：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）若</a:t>
            </a:r>
            <a:r>
              <a:rPr lang="zh-CN" altLang="en-US" sz="2800" dirty="0">
                <a:latin typeface="Times New Roman" panose="02020603050405020304" pitchFamily="18" charset="0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DBC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=30° ,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=4 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ABED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的面积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699" name="文本框 72709"/>
          <p:cNvSpPr txBox="1"/>
          <p:nvPr/>
        </p:nvSpPr>
        <p:spPr>
          <a:xfrm>
            <a:off x="6107113" y="3665538"/>
            <a:ext cx="4000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A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29700" name="文本框 72710"/>
          <p:cNvSpPr txBox="1"/>
          <p:nvPr/>
        </p:nvSpPr>
        <p:spPr>
          <a:xfrm>
            <a:off x="6135688" y="4787900"/>
            <a:ext cx="4000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B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29701" name="文本框 72711"/>
          <p:cNvSpPr txBox="1"/>
          <p:nvPr/>
        </p:nvSpPr>
        <p:spPr>
          <a:xfrm>
            <a:off x="8505825" y="4845050"/>
            <a:ext cx="420688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C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29702" name="文本框 72712"/>
          <p:cNvSpPr txBox="1"/>
          <p:nvPr/>
        </p:nvSpPr>
        <p:spPr>
          <a:xfrm>
            <a:off x="8502650" y="3548063"/>
            <a:ext cx="43973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D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29703" name="矩形 72714"/>
          <p:cNvSpPr/>
          <p:nvPr/>
        </p:nvSpPr>
        <p:spPr>
          <a:xfrm>
            <a:off x="6508750" y="3879850"/>
            <a:ext cx="2022475" cy="116840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9704" name="直接连接符 72716"/>
          <p:cNvSpPr/>
          <p:nvPr/>
        </p:nvSpPr>
        <p:spPr>
          <a:xfrm>
            <a:off x="6496050" y="3879850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705" name="直接连接符 72717"/>
          <p:cNvSpPr/>
          <p:nvPr/>
        </p:nvSpPr>
        <p:spPr>
          <a:xfrm flipV="1">
            <a:off x="6508750" y="3879850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706" name="文本框 72718"/>
          <p:cNvSpPr txBox="1"/>
          <p:nvPr/>
        </p:nvSpPr>
        <p:spPr>
          <a:xfrm>
            <a:off x="7302500" y="4441825"/>
            <a:ext cx="439738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O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29707" name="直接连接符 72719"/>
          <p:cNvSpPr/>
          <p:nvPr/>
        </p:nvSpPr>
        <p:spPr>
          <a:xfrm>
            <a:off x="6511925" y="5045075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708" name="直接连接符 72720"/>
          <p:cNvSpPr/>
          <p:nvPr/>
        </p:nvSpPr>
        <p:spPr>
          <a:xfrm flipV="1">
            <a:off x="8526463" y="4987925"/>
            <a:ext cx="0" cy="1223963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709" name="文本框 72721"/>
          <p:cNvSpPr txBox="1"/>
          <p:nvPr/>
        </p:nvSpPr>
        <p:spPr>
          <a:xfrm>
            <a:off x="8566150" y="5995988"/>
            <a:ext cx="4000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E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72723" name="文本框 72722"/>
          <p:cNvSpPr txBox="1"/>
          <p:nvPr/>
        </p:nvSpPr>
        <p:spPr>
          <a:xfrm>
            <a:off x="611188" y="2997200"/>
            <a:ext cx="6902450" cy="3449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证明：∵四边形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AB∥CD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BE∥AC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ABEC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u="sng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2723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>
                                            <p:txEl>
                                              <p:charRg st="19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2723">
                                            <p:txEl>
                                              <p:charRg st="19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>
                                            <p:txEl>
                                              <p:charRg st="34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2723">
                                            <p:txEl>
                                              <p:charRg st="34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>
                                            <p:txEl>
                                              <p:charRg st="43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2723">
                                            <p:txEl>
                                              <p:charRg st="43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>
                                            <p:txEl>
                                              <p:charRg st="59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2723">
                                            <p:txEl>
                                              <p:charRg st="59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>
                                            <p:txEl>
                                              <p:charRg st="67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2723">
                                            <p:txEl>
                                              <p:charRg st="67" end="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2" name="文本框 73731"/>
          <p:cNvSpPr txBox="1"/>
          <p:nvPr/>
        </p:nvSpPr>
        <p:spPr>
          <a:xfrm>
            <a:off x="395288" y="692150"/>
            <a:ext cx="7986712" cy="5605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在矩形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=4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=2×4=8.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=30°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  ×8=4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=4</a:t>
            </a:r>
            <a:r>
              <a:rPr lang="en-US" altLang="zh-CN" sz="2800" i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=8.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Rt△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ABED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的面积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 ×(4+8)×       =         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3" name="文本框 73732"/>
          <p:cNvSpPr txBox="1"/>
          <p:nvPr/>
        </p:nvSpPr>
        <p:spPr>
          <a:xfrm>
            <a:off x="5754688" y="1701800"/>
            <a:ext cx="4000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A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30724" name="文本框 73733"/>
          <p:cNvSpPr txBox="1"/>
          <p:nvPr/>
        </p:nvSpPr>
        <p:spPr>
          <a:xfrm>
            <a:off x="5783263" y="2824163"/>
            <a:ext cx="4000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B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30725" name="文本框 73734"/>
          <p:cNvSpPr txBox="1"/>
          <p:nvPr/>
        </p:nvSpPr>
        <p:spPr>
          <a:xfrm>
            <a:off x="8153400" y="2881313"/>
            <a:ext cx="42068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C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30726" name="文本框 73735"/>
          <p:cNvSpPr txBox="1"/>
          <p:nvPr/>
        </p:nvSpPr>
        <p:spPr>
          <a:xfrm>
            <a:off x="8150225" y="1584325"/>
            <a:ext cx="439738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D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30727" name="矩形 73736"/>
          <p:cNvSpPr/>
          <p:nvPr/>
        </p:nvSpPr>
        <p:spPr>
          <a:xfrm>
            <a:off x="6156325" y="1916113"/>
            <a:ext cx="2022475" cy="116840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30728" name="直接连接符 73737"/>
          <p:cNvSpPr/>
          <p:nvPr/>
        </p:nvSpPr>
        <p:spPr>
          <a:xfrm>
            <a:off x="6143625" y="1916113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29" name="直接连接符 73738"/>
          <p:cNvSpPr/>
          <p:nvPr/>
        </p:nvSpPr>
        <p:spPr>
          <a:xfrm flipV="1">
            <a:off x="6156325" y="1916113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30" name="文本框 73739"/>
          <p:cNvSpPr txBox="1"/>
          <p:nvPr/>
        </p:nvSpPr>
        <p:spPr>
          <a:xfrm>
            <a:off x="6950075" y="2478088"/>
            <a:ext cx="43973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O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sp>
        <p:nvSpPr>
          <p:cNvPr id="30731" name="直接连接符 73740"/>
          <p:cNvSpPr/>
          <p:nvPr/>
        </p:nvSpPr>
        <p:spPr>
          <a:xfrm>
            <a:off x="6159500" y="3081338"/>
            <a:ext cx="2022475" cy="1168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32" name="直接连接符 73741"/>
          <p:cNvSpPr/>
          <p:nvPr/>
        </p:nvSpPr>
        <p:spPr>
          <a:xfrm flipV="1">
            <a:off x="8174038" y="3024188"/>
            <a:ext cx="0" cy="1223962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33" name="文本框 73742"/>
          <p:cNvSpPr txBox="1"/>
          <p:nvPr/>
        </p:nvSpPr>
        <p:spPr>
          <a:xfrm>
            <a:off x="8213725" y="4032250"/>
            <a:ext cx="4000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E</a:t>
            </a:r>
            <a:endParaRPr lang="en-US" altLang="zh-CN" sz="2800" i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73746" name="对象 73745"/>
          <p:cNvGraphicFramePr/>
          <p:nvPr/>
        </p:nvGraphicFramePr>
        <p:xfrm>
          <a:off x="2606675" y="2824163"/>
          <a:ext cx="306388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52400" imgH="393700" progId="Equation.3">
                  <p:embed/>
                </p:oleObj>
              </mc:Choice>
              <mc:Fallback>
                <p:oleObj name="" r:id="rId1" imgW="152400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606675" y="2824163"/>
                        <a:ext cx="306388" cy="792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47" name="内容占位符 73746"/>
          <p:cNvGraphicFramePr>
            <a:graphicFrameLocks noGrp="1"/>
          </p:cNvGraphicFramePr>
          <p:nvPr>
            <p:ph sz="half" idx="4294967295"/>
          </p:nvPr>
        </p:nvGraphicFramePr>
        <p:xfrm>
          <a:off x="1152525" y="4941888"/>
          <a:ext cx="396557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1955800" imgH="254000" progId="Equation.3">
                  <p:embed/>
                </p:oleObj>
              </mc:Choice>
              <mc:Fallback>
                <p:oleObj name="" r:id="rId3" imgW="1955800" imgH="2540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rcRect/>
                      <a:stretch>
                        <a:fillRect/>
                      </a:stretch>
                    </p:blipFill>
                    <p:spPr>
                      <a:xfrm>
                        <a:off x="1152525" y="4941888"/>
                        <a:ext cx="3965575" cy="5143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51" name="对象 73750"/>
          <p:cNvGraphicFramePr/>
          <p:nvPr/>
        </p:nvGraphicFramePr>
        <p:xfrm>
          <a:off x="1554163" y="2746375"/>
          <a:ext cx="306387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152400" imgH="393700" progId="Equation.3">
                  <p:embed/>
                </p:oleObj>
              </mc:Choice>
              <mc:Fallback>
                <p:oleObj name="" r:id="rId5" imgW="152400" imgH="3937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554163" y="2746375"/>
                        <a:ext cx="306387" cy="792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52" name="对象 73751"/>
          <p:cNvGraphicFramePr/>
          <p:nvPr/>
        </p:nvGraphicFramePr>
        <p:xfrm>
          <a:off x="4083050" y="5456238"/>
          <a:ext cx="306388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7" imgW="152400" imgH="393700" progId="Equation.3">
                  <p:embed/>
                </p:oleObj>
              </mc:Choice>
              <mc:Fallback>
                <p:oleObj name="" r:id="rId7" imgW="152400" imgH="3937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083050" y="5456238"/>
                        <a:ext cx="306388" cy="792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53" name="内容占位符 73752"/>
          <p:cNvGraphicFramePr>
            <a:graphicFrameLocks noGrp="1"/>
          </p:cNvGraphicFramePr>
          <p:nvPr>
            <p:ph sz="half" idx="4294967295"/>
          </p:nvPr>
        </p:nvGraphicFramePr>
        <p:xfrm>
          <a:off x="5754688" y="5653088"/>
          <a:ext cx="663575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9" imgW="304800" imgH="228600" progId="Equation.3">
                  <p:embed/>
                </p:oleObj>
              </mc:Choice>
              <mc:Fallback>
                <p:oleObj name="" r:id="rId9" imgW="304800" imgH="2286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0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rcRect/>
                      <a:stretch>
                        <a:fillRect/>
                      </a:stretch>
                    </p:blipFill>
                    <p:spPr>
                      <a:xfrm>
                        <a:off x="5754688" y="5653088"/>
                        <a:ext cx="663575" cy="49212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59" name="对象 73758"/>
          <p:cNvGraphicFramePr/>
          <p:nvPr/>
        </p:nvGraphicFramePr>
        <p:xfrm>
          <a:off x="6613525" y="5653088"/>
          <a:ext cx="776288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1" imgW="381000" imgH="228600" progId="Equation.3">
                  <p:embed/>
                </p:oleObj>
              </mc:Choice>
              <mc:Fallback>
                <p:oleObj name="" r:id="rId11" imgW="381000" imgH="2286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613525" y="5653088"/>
                        <a:ext cx="776288" cy="466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3732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charRg st="21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3732">
                                            <p:txEl>
                                              <p:charRg st="21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charRg st="39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3732">
                                            <p:txEl>
                                              <p:charRg st="39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charRg st="50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3732">
                                            <p:txEl>
                                              <p:charRg st="50" end="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3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3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charRg st="70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3732">
                                            <p:txEl>
                                              <p:charRg st="70" end="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charRg st="97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73732">
                                            <p:txEl>
                                              <p:charRg st="97" end="1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charRg st="107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73732">
                                            <p:txEl>
                                              <p:charRg st="107" end="1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73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charRg st="111" end="1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73732">
                                            <p:txEl>
                                              <p:charRg st="111" end="1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73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73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73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框 4"/>
          <p:cNvSpPr txBox="1"/>
          <p:nvPr/>
        </p:nvSpPr>
        <p:spPr>
          <a:xfrm>
            <a:off x="630238" y="822325"/>
            <a:ext cx="7948612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7.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如图，在矩形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=6，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=8，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上的动点，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，求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的值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31747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32525" y="2408238"/>
            <a:ext cx="2582863" cy="163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630238" y="1606550"/>
            <a:ext cx="7329487" cy="482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解：连接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OP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∵四边形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=90°，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28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zh-CN" altLang="en-US" sz="2800" i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28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zh-CN" altLang="en-US" sz="2800" i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DOC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28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zh-CN" altLang="en-US" sz="2800" i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28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zh-CN" altLang="en-US" sz="2800" i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BOC</a:t>
            </a:r>
            <a:endParaRPr lang="zh-CN" altLang="en-US" sz="2800" i="1" baseline="-250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   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28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矩形</a:t>
            </a:r>
            <a:r>
              <a:rPr lang="zh-CN" altLang="en-US" sz="2800" i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  ×6×8=12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在Rt△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中，由勾股定理得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=10，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=5，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28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zh-CN" altLang="en-US" sz="2800" i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APO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28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zh-CN" altLang="en-US" sz="2800" i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DPO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28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zh-CN" altLang="en-US" sz="2800" i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  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  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DO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=12，即5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+5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=24，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371725" y="5905500"/>
          <a:ext cx="361950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2" imgW="228600" imgH="393700" progId="Equation.KSEE3">
                  <p:embed/>
                </p:oleObj>
              </mc:Choice>
              <mc:Fallback>
                <p:oleObj name="" r:id="rId2" imgW="228600" imgH="393700" progId="Equation.KSEE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71725" y="5905500"/>
                        <a:ext cx="361950" cy="622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82675" y="5349875"/>
          <a:ext cx="250825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4" imgW="152400" imgH="393700" progId="Equation.KSEE3">
                  <p:embed/>
                </p:oleObj>
              </mc:Choice>
              <mc:Fallback>
                <p:oleObj name="" r:id="rId4" imgW="152400" imgH="393700" progId="Equation.KSEE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82675" y="5349875"/>
                        <a:ext cx="250825" cy="650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71750" y="5349875"/>
          <a:ext cx="252413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6" imgW="152400" imgH="393700" progId="Equation.KSEE3">
                  <p:embed/>
                </p:oleObj>
              </mc:Choice>
              <mc:Fallback>
                <p:oleObj name="" r:id="rId6" imgW="152400" imgH="393700" progId="Equation.KSEE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71750" y="5349875"/>
                        <a:ext cx="252413" cy="650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160463" y="3457575"/>
          <a:ext cx="252412" cy="65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7" imgW="152400" imgH="393700" progId="Equation.KSEE3">
                  <p:embed/>
                </p:oleObj>
              </mc:Choice>
              <mc:Fallback>
                <p:oleObj name="" r:id="rId7" imgW="152400" imgH="393700" progId="Equation.KSEE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60463" y="3457575"/>
                        <a:ext cx="252412" cy="652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933700" y="3457575"/>
          <a:ext cx="250825" cy="65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9" imgW="152400" imgH="393700" progId="Equation.KSEE3">
                  <p:embed/>
                </p:oleObj>
              </mc:Choice>
              <mc:Fallback>
                <p:oleObj name="" r:id="rId9" imgW="152400" imgH="393700" progId="Equation.KSEE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933700" y="3457575"/>
                        <a:ext cx="250825" cy="652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文本框 14"/>
          <p:cNvSpPr txBox="1"/>
          <p:nvPr/>
        </p:nvSpPr>
        <p:spPr>
          <a:xfrm>
            <a:off x="392113" y="447675"/>
            <a:ext cx="2092325" cy="519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能力提升：</a:t>
            </a:r>
            <a:endParaRPr kumimoji="0" lang="zh-CN" altLang="en-US" sz="2800" kern="1200" cap="none" spc="0" normalizeH="0" baseline="0" noProof="0" dirty="0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7426325" y="2736850"/>
            <a:ext cx="42863" cy="549275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ash"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8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charRg st="8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21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charRg st="21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4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charRg st="44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69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charRg st="69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96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charRg st="96" end="1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118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charRg st="118" end="1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128" end="1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charRg st="128" end="1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148" end="1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7">
                                            <p:txEl>
                                              <p:charRg st="148" end="1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183" end="1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7">
                                            <p:txEl>
                                              <p:charRg st="183" end="19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方正姚体" panose="02010601030101010101" pitchFamily="2" charset="-122"/>
              </a:rPr>
              <a:t>课堂小结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sp>
        <p:nvSpPr>
          <p:cNvPr id="12292" name="Text Box 16"/>
          <p:cNvSpPr txBox="1"/>
          <p:nvPr/>
        </p:nvSpPr>
        <p:spPr>
          <a:xfrm>
            <a:off x="293688" y="2849563"/>
            <a:ext cx="1739900" cy="1384300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矩形的相关概念及性质</a:t>
            </a:r>
            <a:endParaRPr lang="zh-CN" altLang="en-US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左大括号 17"/>
          <p:cNvSpPr/>
          <p:nvPr/>
        </p:nvSpPr>
        <p:spPr>
          <a:xfrm>
            <a:off x="2098675" y="1171575"/>
            <a:ext cx="219075" cy="4538663"/>
          </a:xfrm>
          <a:prstGeom prst="leftBrace">
            <a:avLst>
              <a:gd name="adj1" fmla="val 10646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CC0066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12304" name="Text Box 18"/>
          <p:cNvSpPr txBox="1"/>
          <p:nvPr/>
        </p:nvSpPr>
        <p:spPr>
          <a:xfrm>
            <a:off x="2328863" y="1692275"/>
            <a:ext cx="4586287" cy="522288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ea typeface="黑体" panose="02010609060101010101" pitchFamily="49" charset="-122"/>
              </a:rPr>
              <a:t>具有平行四边行的一切性质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  <p:sp>
        <p:nvSpPr>
          <p:cNvPr id="7" name="Text Box 18"/>
          <p:cNvSpPr txBox="1"/>
          <p:nvPr/>
        </p:nvSpPr>
        <p:spPr>
          <a:xfrm>
            <a:off x="2395538" y="2451100"/>
            <a:ext cx="4808537" cy="108267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四个内角都是直角，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两条对角线互相平分且相等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 Box 18"/>
          <p:cNvSpPr txBox="1"/>
          <p:nvPr/>
        </p:nvSpPr>
        <p:spPr>
          <a:xfrm>
            <a:off x="2328863" y="3829050"/>
            <a:ext cx="2092325" cy="522288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ea typeface="黑体" panose="02010609060101010101" pitchFamily="49" charset="-122"/>
              </a:rPr>
              <a:t>轴对称图形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  <p:sp>
        <p:nvSpPr>
          <p:cNvPr id="10" name="Text Box 18"/>
          <p:cNvSpPr txBox="1"/>
          <p:nvPr/>
        </p:nvSpPr>
        <p:spPr>
          <a:xfrm>
            <a:off x="5411788" y="3829050"/>
            <a:ext cx="2409825" cy="522288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有两条对称轴</a:t>
            </a:r>
            <a:endParaRPr lang="zh-CN" altLang="zh-CN" sz="2800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1" name="右箭头 10"/>
          <p:cNvSpPr/>
          <p:nvPr/>
        </p:nvSpPr>
        <p:spPr bwMode="auto">
          <a:xfrm>
            <a:off x="4633913" y="3944938"/>
            <a:ext cx="563563" cy="2889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" name="Text Box 18"/>
          <p:cNvSpPr txBox="1"/>
          <p:nvPr/>
        </p:nvSpPr>
        <p:spPr>
          <a:xfrm>
            <a:off x="2389188" y="5097463"/>
            <a:ext cx="3673475" cy="952500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直角三角形斜边上的中线等于斜边的一半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Text Box 18"/>
          <p:cNvSpPr txBox="1"/>
          <p:nvPr/>
        </p:nvSpPr>
        <p:spPr>
          <a:xfrm>
            <a:off x="2395538" y="850900"/>
            <a:ext cx="6238875" cy="522288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ea typeface="黑体" panose="02010609060101010101" pitchFamily="49" charset="-122"/>
              </a:rPr>
              <a:t>有一个角是直角的平行四边形叫做矩形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 animBg="1"/>
      <p:bldP spid="18" grpId="0" bldLvl="0" animBg="1"/>
      <p:bldP spid="12304" grpId="0" bldLvl="0" animBg="1"/>
      <p:bldP spid="7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2" grpId="0" bldLvl="0" animBg="1"/>
    </p:bldLst>
  </p:timing>
</p:sld>
</file>

<file path=ppt/tags/tag1.xml><?xml version="1.0" encoding="utf-8"?>
<p:tagLst xmlns:p="http://schemas.openxmlformats.org/presentationml/2006/main">
  <p:tag name="KSO_WM_DOC_GUID" val="{f10d59b9-2820-467c-be06-efc2fd9389a4}"/>
</p:tagLst>
</file>

<file path=ppt/theme/theme1.xml><?xml version="1.0" encoding="utf-8"?>
<a:theme xmlns:a="http://schemas.openxmlformats.org/drawingml/2006/main" name="默认设计模板">
  <a:themeElements>
    <a:clrScheme name="默认设计模板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rtlCol="0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4560</Words>
  <Application>WPS 演示</Application>
  <PresentationFormat>全屏显示(4:3)</PresentationFormat>
  <Paragraphs>514</Paragraphs>
  <Slides>31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27</vt:i4>
      </vt:variant>
      <vt:variant>
        <vt:lpstr>幻灯片标题</vt:lpstr>
      </vt:variant>
      <vt:variant>
        <vt:i4>31</vt:i4>
      </vt:variant>
    </vt:vector>
  </HeadingPairs>
  <TitlesOfParts>
    <vt:vector size="70" baseType="lpstr">
      <vt:lpstr>Arial</vt:lpstr>
      <vt:lpstr>宋体</vt:lpstr>
      <vt:lpstr>Wingdings</vt:lpstr>
      <vt:lpstr>Times New Roman</vt:lpstr>
      <vt:lpstr>黑体</vt:lpstr>
      <vt:lpstr>隶书</vt:lpstr>
      <vt:lpstr>微软雅黑</vt:lpstr>
      <vt:lpstr>方正姚体</vt:lpstr>
      <vt:lpstr>+mn-ea</vt:lpstr>
      <vt:lpstr>Segoe Print</vt:lpstr>
      <vt:lpstr>Arial Unicode MS</vt:lpstr>
      <vt:lpstr>默认设计模板</vt:lpstr>
      <vt:lpstr>Equation.3</vt:lpstr>
      <vt:lpstr>Equation.DSMT4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Equation.KSEE3</vt:lpstr>
      <vt:lpstr>Equation.KSEE3</vt:lpstr>
      <vt:lpstr>Equation.KSEE3</vt:lpstr>
      <vt:lpstr>Equation.KSEE3</vt:lpstr>
      <vt:lpstr>Equation.KSEE3</vt:lpstr>
      <vt:lpstr>Equation.3</vt:lpstr>
      <vt:lpstr>Equation.3</vt:lpstr>
      <vt:lpstr>Equation.KSEE3</vt:lpstr>
      <vt:lpstr>Equation.3</vt:lpstr>
      <vt:lpstr>Equation.3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cp:lastModifiedBy>Administrator</cp:lastModifiedBy>
  <cp:revision>649</cp:revision>
  <dcterms:created xsi:type="dcterms:W3CDTF">2015-07-09T08:14:18Z</dcterms:created>
  <dcterms:modified xsi:type="dcterms:W3CDTF">2019-03-21T08:05:51Z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2052-11.1.0.8527</vt:lpwstr>
  </property>
</Properties>
</file>