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98" r:id="rId2"/>
    <p:sldId id="299" r:id="rId3"/>
    <p:sldId id="300" r:id="rId4"/>
    <p:sldId id="264" r:id="rId5"/>
    <p:sldId id="301" r:id="rId6"/>
    <p:sldId id="271" r:id="rId7"/>
    <p:sldId id="282" r:id="rId8"/>
    <p:sldId id="280" r:id="rId9"/>
    <p:sldId id="310" r:id="rId10"/>
    <p:sldId id="283" r:id="rId11"/>
    <p:sldId id="291" r:id="rId12"/>
    <p:sldId id="295" r:id="rId13"/>
    <p:sldId id="286" r:id="rId14"/>
    <p:sldId id="313" r:id="rId15"/>
    <p:sldId id="312" r:id="rId16"/>
    <p:sldId id="307" r:id="rId17"/>
    <p:sldId id="302" r:id="rId18"/>
    <p:sldId id="284" r:id="rId19"/>
    <p:sldId id="311" r:id="rId20"/>
    <p:sldId id="308" r:id="rId21"/>
  </p:sldIdLst>
  <p:sldSz cx="9144000" cy="5141913"/>
  <p:notesSz cx="6858000" cy="9144000"/>
  <p:custDataLst>
    <p:tags r:id="rId2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/>
      <a:defRPr kern="1200">
        <a:solidFill>
          <a:schemeClr val="tx1"/>
        </a:solidFill>
        <a:latin typeface="Arial"/>
        <a:ea typeface="宋体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/>
      <a:defRPr kern="1200">
        <a:solidFill>
          <a:schemeClr val="tx1"/>
        </a:solidFill>
        <a:latin typeface="Arial"/>
        <a:ea typeface="宋体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/>
      <a:defRPr kern="1200">
        <a:solidFill>
          <a:schemeClr val="tx1"/>
        </a:solidFill>
        <a:latin typeface="Arial"/>
        <a:ea typeface="宋体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/>
      <a:defRPr kern="1200">
        <a:solidFill>
          <a:schemeClr val="tx1"/>
        </a:solidFill>
        <a:latin typeface="Arial"/>
        <a:ea typeface="宋体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/>
      <a:defRPr kern="1200">
        <a:solidFill>
          <a:schemeClr val="tx1"/>
        </a:solidFill>
        <a:latin typeface="Arial"/>
        <a:ea typeface="宋体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/>
        <a:ea typeface="宋体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/>
        <a:ea typeface="宋体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/>
        <a:ea typeface="宋体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/>
        <a:ea typeface="宋体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>
          <p15:clr>
            <a:srgbClr val="A4A3A4"/>
          </p15:clr>
        </p15:guide>
        <p15:guide id="2" pos="2880">
          <p15:clr>
            <a:srgbClr val="A4A3A4"/>
          </p15:clr>
        </p15:guide>
        <p15:guide id="3" pos="960">
          <p15:clr>
            <a:srgbClr val="A4A3A4"/>
          </p15:clr>
        </p15:guide>
        <p15:guide id="4" pos="3840">
          <p15:clr>
            <a:srgbClr val="A4A3A4"/>
          </p15:clr>
        </p15:guide>
        <p15:guide id="5" pos="47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3333CC"/>
    <a:srgbClr val="725F42"/>
    <a:srgbClr val="957B55"/>
    <a:srgbClr val="FFFFFF"/>
    <a:srgbClr val="887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776" autoAdjust="0"/>
  </p:normalViewPr>
  <p:slideViewPr>
    <p:cSldViewPr>
      <p:cViewPr varScale="1">
        <p:scale>
          <a:sx n="77" d="100"/>
          <a:sy n="77" d="100"/>
        </p:scale>
        <p:origin x="1206" y="84"/>
      </p:cViewPr>
      <p:guideLst>
        <p:guide orient="horz" pos="2186"/>
        <p:guide pos="2880"/>
        <p:guide pos="960"/>
        <p:guide pos="3840"/>
        <p:guide pos="479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637C0-1F94-4FE6-A671-110DD2A13813}" type="datetimeFigureOut">
              <a:rPr lang="zh-CN" altLang="en-US" smtClean="0"/>
              <a:t>2023/8/24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57DB20-2E87-4E5B-9441-63DB909E25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536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179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459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850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827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213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66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4156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772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0470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fld id="{F357DB20-2E87-4E5B-9441-63DB909E25D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32356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fld id="{F357DB20-2E87-4E5B-9441-63DB909E25D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46335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942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62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2B5CC-3DF7-4CFC-BB6F-C9B2D7E763A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0489312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B7C7C-798D-42C6-8C92-142E7AA39C7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095489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2C129-7450-4A17-B3DA-D1B84213215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8021826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10622-D0AB-410D-BD9B-6678D7C42A8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898640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76188-6D91-4C51-A641-E86C758C038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5962493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B9886-C5F1-4CAC-B2C7-E7FF91FF14B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4376436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1" y="4780698"/>
            <a:ext cx="9144000" cy="36121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4"/>
          </a:p>
        </p:txBody>
      </p:sp>
    </p:spTree>
    <p:extLst>
      <p:ext uri="{BB962C8B-B14F-4D97-AF65-F5344CB8AC3E}">
        <p14:creationId xmlns:p14="http://schemas.microsoft.com/office/powerpoint/2010/main" val="148407587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CFA44-D2E3-4DB0-B424-685F0DF4935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950571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118C1-1B0D-4999-8545-95E7E76C676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0226428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5ADD5-BBEB-4F93-82B1-DE7B6B4BB47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44099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72943-B4CB-4E58-80ED-70D4653156E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0558537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933F9-86E0-4547-A34C-82E474ED5ED7}" type="datetimeFigureOut">
              <a:rPr lang="zh-CN" altLang="en-US" smtClean="0"/>
              <a:t>2023/8/24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CDB6-3A31-4307-BEAB-2877B707A3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24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:p15="http://schemas.microsoft.com/office/powerpoint/2012/main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 smtClean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 smtClean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 smtClean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F7E3AAC6-B715-4F06-991C-2803DC77D75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3.%20&#20013;&#22823;&#38468;&#20013;&#20316;&#19994;&#31649;&#29702;&#32454;&#21017;.doc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5.%20&#20013;&#22823;&#38468;&#20013;&#32771;&#35797;&#31649;&#29702;&#35268;&#23450;.docx" TargetMode="External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openxmlformats.org/officeDocument/2006/relationships/hyperlink" Target="&#35780;&#25945;&#21450;&#20316;&#19994;&#35843;&#26597;&#32479;&#35745;20230410.xl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microsoft.com/office/2007/relationships/hdphoto" Target="../media/hdphoto2.wdp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963295" y="911685"/>
            <a:ext cx="1503834" cy="1506875"/>
            <a:chOff x="1589596" y="810715"/>
            <a:chExt cx="2340698" cy="2345431"/>
          </a:xfrm>
        </p:grpSpPr>
        <p:grpSp>
          <p:nvGrpSpPr>
            <p:cNvPr id="13" name="组合 79"/>
            <p:cNvGrpSpPr/>
            <p:nvPr/>
          </p:nvGrpSpPr>
          <p:grpSpPr>
            <a:xfrm>
              <a:off x="1589596" y="810715"/>
              <a:ext cx="2340698" cy="2345431"/>
              <a:chOff x="6379729" y="2488774"/>
              <a:chExt cx="2513016" cy="2513016"/>
            </a:xfrm>
          </p:grpSpPr>
          <p:sp>
            <p:nvSpPr>
              <p:cNvPr id="21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22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0" name="椭圆 80"/>
            <p:cNvSpPr/>
            <p:nvPr/>
          </p:nvSpPr>
          <p:spPr bwMode="auto">
            <a:xfrm>
              <a:off x="1932719" y="1141999"/>
              <a:ext cx="1691508" cy="1694936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rPr>
                <a:t>教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01154" y="911685"/>
            <a:ext cx="1503834" cy="1506875"/>
            <a:chOff x="1589596" y="810715"/>
            <a:chExt cx="2340698" cy="2345431"/>
          </a:xfrm>
        </p:grpSpPr>
        <p:grpSp>
          <p:nvGrpSpPr>
            <p:cNvPr id="24" name="组合 79"/>
            <p:cNvGrpSpPr/>
            <p:nvPr/>
          </p:nvGrpSpPr>
          <p:grpSpPr>
            <a:xfrm>
              <a:off x="1589596" y="810715"/>
              <a:ext cx="2340698" cy="2345431"/>
              <a:chOff x="6379729" y="2488774"/>
              <a:chExt cx="2513016" cy="2513016"/>
            </a:xfrm>
          </p:grpSpPr>
          <p:sp>
            <p:nvSpPr>
              <p:cNvPr id="27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28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6" name="椭圆 80"/>
            <p:cNvSpPr/>
            <p:nvPr/>
          </p:nvSpPr>
          <p:spPr bwMode="auto">
            <a:xfrm>
              <a:off x="1932719" y="1141999"/>
              <a:ext cx="1691508" cy="1694936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rPr>
                <a:t>学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39013" y="911685"/>
            <a:ext cx="1503834" cy="1506875"/>
            <a:chOff x="1589596" y="810715"/>
            <a:chExt cx="2340698" cy="2345431"/>
          </a:xfrm>
        </p:grpSpPr>
        <p:grpSp>
          <p:nvGrpSpPr>
            <p:cNvPr id="30" name="组合 79"/>
            <p:cNvGrpSpPr/>
            <p:nvPr/>
          </p:nvGrpSpPr>
          <p:grpSpPr>
            <a:xfrm>
              <a:off x="1589596" y="810715"/>
              <a:ext cx="2340698" cy="2345431"/>
              <a:chOff x="6379729" y="2488774"/>
              <a:chExt cx="2513016" cy="2513016"/>
            </a:xfrm>
          </p:grpSpPr>
          <p:sp>
            <p:nvSpPr>
              <p:cNvPr id="32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33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31" name="椭圆 80"/>
            <p:cNvSpPr/>
            <p:nvPr/>
          </p:nvSpPr>
          <p:spPr bwMode="auto">
            <a:xfrm>
              <a:off x="1932719" y="1141999"/>
              <a:ext cx="1691508" cy="1694936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rPr>
                <a:t>管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676871" y="911685"/>
            <a:ext cx="1503834" cy="1506875"/>
            <a:chOff x="1589596" y="810715"/>
            <a:chExt cx="2340698" cy="2345431"/>
          </a:xfrm>
        </p:grpSpPr>
        <p:grpSp>
          <p:nvGrpSpPr>
            <p:cNvPr id="35" name="组合 79"/>
            <p:cNvGrpSpPr/>
            <p:nvPr/>
          </p:nvGrpSpPr>
          <p:grpSpPr>
            <a:xfrm>
              <a:off x="1589596" y="810715"/>
              <a:ext cx="2340698" cy="2345431"/>
              <a:chOff x="6379729" y="2488774"/>
              <a:chExt cx="2513016" cy="2513016"/>
            </a:xfrm>
          </p:grpSpPr>
          <p:sp>
            <p:nvSpPr>
              <p:cNvPr id="37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38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36" name="椭圆 80"/>
            <p:cNvSpPr/>
            <p:nvPr/>
          </p:nvSpPr>
          <p:spPr bwMode="auto">
            <a:xfrm>
              <a:off x="1932719" y="1141999"/>
              <a:ext cx="1691508" cy="1694936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rPr>
                <a:t>理</a:t>
              </a:r>
            </a:p>
          </p:txBody>
        </p:sp>
      </p:grpSp>
      <p:sp>
        <p:nvSpPr>
          <p:cNvPr id="39" name="圆角矩形 38"/>
          <p:cNvSpPr/>
          <p:nvPr/>
        </p:nvSpPr>
        <p:spPr bwMode="auto">
          <a:xfrm>
            <a:off x="3272450" y="3599240"/>
            <a:ext cx="2140455" cy="369332"/>
          </a:xfrm>
          <a:prstGeom prst="roundRect">
            <a:avLst/>
          </a:prstGeom>
          <a:solidFill>
            <a:srgbClr val="41475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834741" y="3592912"/>
            <a:ext cx="3015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教务处：殷庆国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02711" y="2723352"/>
            <a:ext cx="493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中大附中教学工作常规概述</a:t>
            </a:r>
          </a:p>
        </p:txBody>
      </p:sp>
      <p:sp>
        <p:nvSpPr>
          <p:cNvPr id="2" name="TextBox 39">
            <a:extLst>
              <a:ext uri="{FF2B5EF4-FFF2-40B4-BE49-F238E27FC236}">
                <a16:creationId xmlns:a16="http://schemas.microsoft.com/office/drawing/2014/main" id="{EE200849-D591-9D18-37A0-B475B251F08A}"/>
              </a:ext>
            </a:extLst>
          </p:cNvPr>
          <p:cNvSpPr txBox="1"/>
          <p:nvPr/>
        </p:nvSpPr>
        <p:spPr>
          <a:xfrm>
            <a:off x="2834741" y="4013054"/>
            <a:ext cx="3015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18902223952</a:t>
            </a:r>
            <a:endParaRPr lang="zh-CN" altLang="en-US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12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:p15="http://schemas.microsoft.com/office/powerpoint/2012/main" xmlns=""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15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65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5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2872" y="1480430"/>
            <a:ext cx="2367259" cy="1567060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11"/>
          <p:cNvSpPr txBox="1"/>
          <p:nvPr/>
        </p:nvSpPr>
        <p:spPr>
          <a:xfrm>
            <a:off x="269055" y="1816196"/>
            <a:ext cx="1903305" cy="92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399" dirty="0">
                <a:solidFill>
                  <a:schemeClr val="bg1"/>
                </a:solidFill>
              </a:rPr>
              <a:t>C</a:t>
            </a:r>
            <a:r>
              <a:rPr lang="en-US" altLang="zh-CN" sz="2099" dirty="0">
                <a:solidFill>
                  <a:schemeClr val="bg1"/>
                </a:solidFill>
              </a:rPr>
              <a:t>ONTENT</a:t>
            </a:r>
            <a:endParaRPr lang="zh-CN" altLang="en-US" sz="2099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8937" y="1826664"/>
            <a:ext cx="1191989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99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  录</a:t>
            </a:r>
          </a:p>
        </p:txBody>
      </p:sp>
      <p:grpSp>
        <p:nvGrpSpPr>
          <p:cNvPr id="7" name="组合 9"/>
          <p:cNvGrpSpPr/>
          <p:nvPr/>
        </p:nvGrpSpPr>
        <p:grpSpPr>
          <a:xfrm>
            <a:off x="3014201" y="1480430"/>
            <a:ext cx="582884" cy="461665"/>
            <a:chOff x="3050349" y="1766667"/>
            <a:chExt cx="833779" cy="772140"/>
          </a:xfrm>
          <a:solidFill>
            <a:srgbClr val="0070C0"/>
          </a:solidFill>
        </p:grpSpPr>
        <p:sp>
          <p:nvSpPr>
            <p:cNvPr id="8" name="任意多边形 7"/>
            <p:cNvSpPr/>
            <p:nvPr/>
          </p:nvSpPr>
          <p:spPr>
            <a:xfrm rot="8100000" flipV="1">
              <a:off x="3050349" y="1844085"/>
              <a:ext cx="833779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EB340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9" name="文本框 6"/>
            <p:cNvSpPr txBox="1">
              <a:spLocks noChangeArrowheads="1"/>
            </p:cNvSpPr>
            <p:nvPr/>
          </p:nvSpPr>
          <p:spPr bwMode="auto">
            <a:xfrm>
              <a:off x="3132817" y="1766667"/>
              <a:ext cx="721299" cy="77214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itchFamily="34" charset="0"/>
                </a:rPr>
                <a:t>01</a:t>
              </a:r>
              <a:endParaRPr lang="zh-CN" altLang="en-US" sz="24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16" name="组合 43"/>
          <p:cNvGrpSpPr/>
          <p:nvPr/>
        </p:nvGrpSpPr>
        <p:grpSpPr>
          <a:xfrm>
            <a:off x="3048040" y="2947469"/>
            <a:ext cx="615533" cy="461665"/>
            <a:chOff x="3050167" y="1781750"/>
            <a:chExt cx="834142" cy="802758"/>
          </a:xfrm>
          <a:solidFill>
            <a:srgbClr val="0070C0"/>
          </a:solidFill>
        </p:grpSpPr>
        <p:sp>
          <p:nvSpPr>
            <p:cNvPr id="17" name="任意多边形 16"/>
            <p:cNvSpPr/>
            <p:nvPr/>
          </p:nvSpPr>
          <p:spPr>
            <a:xfrm rot="8100000" flipV="1">
              <a:off x="3050167" y="1844084"/>
              <a:ext cx="834142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EB340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18" name="文本框 45"/>
            <p:cNvSpPr txBox="1">
              <a:spLocks noChangeArrowheads="1"/>
            </p:cNvSpPr>
            <p:nvPr/>
          </p:nvSpPr>
          <p:spPr bwMode="auto">
            <a:xfrm>
              <a:off x="3078796" y="1781750"/>
              <a:ext cx="725999" cy="8027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itchFamily="34" charset="0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19" name="组合 46"/>
          <p:cNvGrpSpPr/>
          <p:nvPr/>
        </p:nvGrpSpPr>
        <p:grpSpPr>
          <a:xfrm>
            <a:off x="3039500" y="2194004"/>
            <a:ext cx="587364" cy="461665"/>
            <a:chOff x="3050349" y="1784747"/>
            <a:chExt cx="833779" cy="800882"/>
          </a:xfrm>
          <a:solidFill>
            <a:srgbClr val="0070C0"/>
          </a:solidFill>
        </p:grpSpPr>
        <p:sp>
          <p:nvSpPr>
            <p:cNvPr id="20" name="任意多边形 19"/>
            <p:cNvSpPr/>
            <p:nvPr/>
          </p:nvSpPr>
          <p:spPr>
            <a:xfrm rot="8100000" flipV="1">
              <a:off x="3050349" y="1844085"/>
              <a:ext cx="833779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EB340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21" name="文本框 48"/>
            <p:cNvSpPr txBox="1">
              <a:spLocks noChangeArrowheads="1"/>
            </p:cNvSpPr>
            <p:nvPr/>
          </p:nvSpPr>
          <p:spPr bwMode="auto">
            <a:xfrm>
              <a:off x="3092130" y="1784747"/>
              <a:ext cx="726001" cy="80088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itchFamily="34" charset="0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35896" y="1436160"/>
            <a:ext cx="3281712" cy="498482"/>
            <a:chOff x="6339097" y="1573726"/>
            <a:chExt cx="3744416" cy="511504"/>
          </a:xfrm>
          <a:solidFill>
            <a:srgbClr val="EB340D"/>
          </a:solidFill>
        </p:grpSpPr>
        <p:sp>
          <p:nvSpPr>
            <p:cNvPr id="23" name="圆角矩形 22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2" tIns="45721" rIns="91442" bIns="45721" anchor="ctr"/>
            <a:lstStyle/>
            <a:p>
              <a:pPr algn="ctr">
                <a:defRPr/>
              </a:pPr>
              <a:endParaRPr lang="zh-CN" altLang="en-US" sz="2024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636165" y="1580394"/>
              <a:ext cx="3047022" cy="473727"/>
            </a:xfrm>
            <a:prstGeom prst="rect">
              <a:avLst/>
            </a:prstGeom>
            <a:grpFill/>
          </p:spPr>
          <p:txBody>
            <a:bodyPr wrap="square" lIns="91442" tIns="45721" rIns="91442" bIns="45721">
              <a:spAutoFit/>
            </a:bodyPr>
            <a:lstStyle/>
            <a:p>
              <a:pPr algn="ctr">
                <a:defRPr/>
              </a:pPr>
              <a:r>
                <a:rPr lang="zh-CN" altLang="en-US" sz="2400" b="1" kern="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Times New Roman" panose="02020603050405020304" pitchFamily="18" charset="0"/>
                </a:rPr>
                <a:t>理解教学</a:t>
              </a:r>
              <a:endParaRPr lang="zh-CN" altLang="zh-CN" sz="2400" b="1" kern="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00360" y="2079031"/>
            <a:ext cx="3327146" cy="649653"/>
            <a:chOff x="6315199" y="2410178"/>
            <a:chExt cx="3744416" cy="511504"/>
          </a:xfrm>
          <a:solidFill>
            <a:srgbClr val="EB340D"/>
          </a:solidFill>
        </p:grpSpPr>
        <p:sp>
          <p:nvSpPr>
            <p:cNvPr id="26" name="圆角矩形 25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2" tIns="45721" rIns="91442" bIns="45721" anchor="ctr"/>
            <a:lstStyle/>
            <a:p>
              <a:pPr algn="ctr">
                <a:defRPr/>
              </a:pPr>
              <a:endParaRPr lang="zh-CN" altLang="en-US" sz="2024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340524" y="2484183"/>
              <a:ext cx="3669352" cy="363493"/>
            </a:xfrm>
            <a:prstGeom prst="rect">
              <a:avLst/>
            </a:prstGeom>
            <a:grpFill/>
          </p:spPr>
          <p:txBody>
            <a:bodyPr wrap="square" lIns="91442" tIns="45721" rIns="91442" bIns="45721">
              <a:spAutoFit/>
            </a:bodyPr>
            <a:lstStyle/>
            <a:p>
              <a:pPr algn="ctr">
                <a:defRPr/>
              </a:pPr>
              <a:r>
                <a:rPr lang="zh-CN" altLang="en-US" sz="2400" b="1" kern="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Times New Roman" panose="02020603050405020304" pitchFamily="18" charset="0"/>
                </a:rPr>
                <a:t>教学常规</a:t>
              </a:r>
              <a:endParaRPr lang="zh-CN" altLang="zh-CN" sz="2400" b="1" kern="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10962" y="2888724"/>
            <a:ext cx="3316544" cy="573748"/>
            <a:chOff x="6339097" y="3296031"/>
            <a:chExt cx="3744416" cy="511504"/>
          </a:xfrm>
          <a:solidFill>
            <a:srgbClr val="EB340D"/>
          </a:solidFill>
        </p:grpSpPr>
        <p:sp>
          <p:nvSpPr>
            <p:cNvPr id="29" name="圆角矩形 28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2" tIns="45721" rIns="91442" bIns="45721" anchor="ctr"/>
            <a:lstStyle/>
            <a:p>
              <a:pPr algn="ctr">
                <a:defRPr/>
              </a:pPr>
              <a:endParaRPr lang="zh-CN" altLang="en-US" sz="2024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412449" y="3345991"/>
              <a:ext cx="3555150" cy="411582"/>
            </a:xfrm>
            <a:prstGeom prst="rect">
              <a:avLst/>
            </a:prstGeom>
            <a:grpFill/>
          </p:spPr>
          <p:txBody>
            <a:bodyPr wrap="square" lIns="91442" tIns="45721" rIns="91442" bIns="45721">
              <a:spAutoFit/>
            </a:bodyPr>
            <a:lstStyle/>
            <a:p>
              <a:pPr algn="ctr">
                <a:defRPr/>
              </a:pPr>
              <a:r>
                <a:rPr lang="zh-CN" altLang="en-US" sz="2400" b="1" kern="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Times New Roman" panose="02020603050405020304" pitchFamily="18" charset="0"/>
                </a:rPr>
                <a:t>教学辅助</a:t>
              </a:r>
              <a:endParaRPr lang="zh-CN" altLang="zh-CN" sz="2400" b="1" kern="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7" name="下箭头 36"/>
          <p:cNvSpPr/>
          <p:nvPr/>
        </p:nvSpPr>
        <p:spPr>
          <a:xfrm rot="16200000">
            <a:off x="2526219" y="1569482"/>
            <a:ext cx="359845" cy="382087"/>
          </a:xfrm>
          <a:prstGeom prst="downArrow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12" tIns="25706" rIns="51412" bIns="25706" rtlCol="0" anchor="ctr"/>
          <a:lstStyle/>
          <a:p>
            <a:pPr algn="ctr"/>
            <a:endParaRPr lang="zh-CN" altLang="en-US" sz="1200"/>
          </a:p>
        </p:txBody>
      </p:sp>
      <p:sp>
        <p:nvSpPr>
          <p:cNvPr id="38" name="矩形 37"/>
          <p:cNvSpPr/>
          <p:nvPr/>
        </p:nvSpPr>
        <p:spPr>
          <a:xfrm>
            <a:off x="7057830" y="1547792"/>
            <a:ext cx="2084758" cy="1567060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41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r"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37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34933" y="1288816"/>
            <a:ext cx="5907656" cy="1650163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1"/>
          <p:cNvSpPr>
            <a:spLocks noChangeArrowheads="1"/>
          </p:cNvSpPr>
          <p:nvPr/>
        </p:nvSpPr>
        <p:spPr bwMode="auto">
          <a:xfrm>
            <a:off x="3705005" y="1765097"/>
            <a:ext cx="3454792" cy="65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buNone/>
              <a:defRPr/>
            </a:pPr>
            <a:r>
              <a:rPr kumimoji="1" lang="zh-CN" altLang="en-US" sz="4049" b="1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一、</a:t>
            </a:r>
            <a:r>
              <a:rPr lang="zh-CN" altLang="en-US" sz="4049" b="1" kern="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理解 教学</a:t>
            </a:r>
            <a:endParaRPr lang="zh-CN" altLang="zh-CN" sz="4049" b="1" kern="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distribute.quanjing.com/pnsexp281461.jpg?seid=Cg5ZzxHWmJGXndyXFhbUCZaWmNWXmNX8FhX8mZaWFdiWmtqVms85ide5oJq0oJa2Fdb8607e8805574df83d84ecb22e2c90f92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00" b="90000" l="9610" r="99481">
                        <a14:foregroundMark x1="21558" y1="77000" x2="21558" y2="77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5588" y="419602"/>
            <a:ext cx="2499541" cy="324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4244" y="1286158"/>
            <a:ext cx="1355252" cy="1650163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05588" y="2907010"/>
            <a:ext cx="7332825" cy="2038317"/>
            <a:chOff x="878905" y="4067711"/>
            <a:chExt cx="9780118" cy="2718595"/>
          </a:xfrm>
        </p:grpSpPr>
        <p:sp>
          <p:nvSpPr>
            <p:cNvPr id="9" name="矩形 8"/>
            <p:cNvSpPr/>
            <p:nvPr/>
          </p:nvSpPr>
          <p:spPr>
            <a:xfrm>
              <a:off x="1714696" y="5036659"/>
              <a:ext cx="8627558" cy="1600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2400" b="1" dirty="0"/>
                <a:t>教学是以课程内容为中介的师生双方教和学的共同活动。</a:t>
              </a:r>
              <a:r>
                <a:rPr lang="en-US" altLang="zh-CN" sz="2400" b="1" dirty="0"/>
                <a:t> </a:t>
              </a:r>
            </a:p>
            <a:p>
              <a:r>
                <a:rPr lang="en-US" altLang="zh-CN" sz="2400" b="1" dirty="0"/>
                <a:t>                                                   </a:t>
              </a:r>
              <a:r>
                <a:rPr lang="zh-CN" altLang="zh-CN" sz="2400" b="1" dirty="0"/>
                <a:t>——顾明远</a:t>
              </a:r>
              <a:endParaRPr lang="zh-CN" altLang="en-US" sz="2400" kern="1400" dirty="0">
                <a:latin typeface="Calibri Light" panose="020F030202020403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878905" y="4067711"/>
              <a:ext cx="1441705" cy="2677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just"/>
              <a:r>
                <a:rPr lang="en-US" altLang="zh-CN" sz="12447" kern="1400">
                  <a:solidFill>
                    <a:srgbClr val="7F7F7F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“</a:t>
              </a:r>
              <a:endParaRPr lang="zh-CN" altLang="en-US" sz="12447" kern="1400">
                <a:solidFill>
                  <a:srgbClr val="7F7F7F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 flipV="1">
              <a:off x="9217318" y="4108421"/>
              <a:ext cx="1441705" cy="2677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just"/>
              <a:r>
                <a:rPr lang="en-US" altLang="zh-CN" sz="12447" kern="1400">
                  <a:solidFill>
                    <a:srgbClr val="7F7F7F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“</a:t>
              </a:r>
              <a:endParaRPr lang="zh-CN" altLang="en-US" sz="12447" kern="1400">
                <a:solidFill>
                  <a:srgbClr val="7F7F7F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094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r"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blipFill dpi="0" rotWithShape="1">
            <a:blip r:embed="rId3"/>
            <a:stretch>
              <a:fillRect r="-337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 typeface="Arial" pitchFamily="34" charset="0"/>
              <a:buNone/>
              <a:defRPr/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173" name="Rectangle 3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solidFill>
            <a:srgbClr val="C00000">
              <a:alpha val="89803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4" name="Text Box 4"/>
          <p:cNvSpPr txBox="1">
            <a:spLocks noChangeArrowheads="1"/>
          </p:cNvSpPr>
          <p:nvPr/>
        </p:nvSpPr>
        <p:spPr bwMode="auto">
          <a:xfrm>
            <a:off x="4030996" y="132620"/>
            <a:ext cx="116570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    学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76" name="Line 6"/>
          <p:cNvSpPr>
            <a:spLocks noChangeShapeType="1"/>
          </p:cNvSpPr>
          <p:nvPr/>
        </p:nvSpPr>
        <p:spPr bwMode="auto">
          <a:xfrm>
            <a:off x="0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7" name="Line 7"/>
          <p:cNvSpPr>
            <a:spLocks noChangeShapeType="1"/>
          </p:cNvSpPr>
          <p:nvPr/>
        </p:nvSpPr>
        <p:spPr bwMode="auto">
          <a:xfrm>
            <a:off x="5690255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8" name="Text Box 8"/>
          <p:cNvSpPr txBox="1">
            <a:spLocks noChangeArrowheads="1"/>
          </p:cNvSpPr>
          <p:nvPr/>
        </p:nvSpPr>
        <p:spPr bwMode="auto">
          <a:xfrm>
            <a:off x="3449638" y="3562350"/>
            <a:ext cx="2225675" cy="1061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二是指明学生所要达到的目标和所学的内容；</a:t>
            </a:r>
          </a:p>
        </p:txBody>
      </p:sp>
      <p:sp>
        <p:nvSpPr>
          <p:cNvPr id="7179" name="Text Box 9"/>
          <p:cNvSpPr txBox="1">
            <a:spLocks noChangeArrowheads="1"/>
          </p:cNvSpPr>
          <p:nvPr/>
        </p:nvSpPr>
        <p:spPr bwMode="auto">
          <a:xfrm>
            <a:off x="5935663" y="3562350"/>
            <a:ext cx="2225675" cy="728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三是采用易于学生理解的方式。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562100" y="1608138"/>
            <a:ext cx="914400" cy="914400"/>
            <a:chOff x="1562100" y="1608138"/>
            <a:chExt cx="914400" cy="914400"/>
          </a:xfrm>
        </p:grpSpPr>
        <p:sp>
          <p:nvSpPr>
            <p:cNvPr id="7180" name="Oval 10"/>
            <p:cNvSpPr>
              <a:spLocks noChangeArrowheads="1"/>
            </p:cNvSpPr>
            <p:nvPr/>
          </p:nvSpPr>
          <p:spPr bwMode="auto">
            <a:xfrm>
              <a:off x="1562100" y="1608138"/>
              <a:ext cx="914400" cy="9144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7181" name="Group 11"/>
            <p:cNvGrpSpPr/>
            <p:nvPr/>
          </p:nvGrpSpPr>
          <p:grpSpPr>
            <a:xfrm>
              <a:off x="1803400" y="1854200"/>
              <a:ext cx="457200" cy="419100"/>
              <a:chOff x="0" y="0"/>
              <a:chExt cx="378" cy="347"/>
            </a:xfrm>
          </p:grpSpPr>
          <p:sp>
            <p:nvSpPr>
              <p:cNvPr id="7212" name="Freeform 12"/>
              <p:cNvSpPr/>
              <p:nvPr/>
            </p:nvSpPr>
            <p:spPr bwMode="auto">
              <a:xfrm>
                <a:off x="330" y="0"/>
                <a:ext cx="48" cy="48"/>
              </a:xfrm>
              <a:custGeom>
                <a:avLst/>
                <a:gdLst>
                  <a:gd name="T0" fmla="*/ 40 w 23"/>
                  <a:gd name="T1" fmla="*/ 8 h 23"/>
                  <a:gd name="T2" fmla="*/ 31 w 23"/>
                  <a:gd name="T3" fmla="*/ 4 h 23"/>
                  <a:gd name="T4" fmla="*/ 10 w 23"/>
                  <a:gd name="T5" fmla="*/ 10 h 23"/>
                  <a:gd name="T6" fmla="*/ 0 w 23"/>
                  <a:gd name="T7" fmla="*/ 27 h 23"/>
                  <a:gd name="T8" fmla="*/ 33 w 23"/>
                  <a:gd name="T9" fmla="*/ 48 h 23"/>
                  <a:gd name="T10" fmla="*/ 44 w 23"/>
                  <a:gd name="T11" fmla="*/ 31 h 23"/>
                  <a:gd name="T12" fmla="*/ 40 w 23"/>
                  <a:gd name="T13" fmla="*/ 8 h 2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9" y="4"/>
                    </a:moveTo>
                    <a:cubicBezTo>
                      <a:pt x="15" y="2"/>
                      <a:pt x="15" y="2"/>
                      <a:pt x="15" y="2"/>
                    </a:cubicBezTo>
                    <a:cubicBezTo>
                      <a:pt x="11" y="0"/>
                      <a:pt x="7" y="1"/>
                      <a:pt x="5" y="5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3" y="11"/>
                      <a:pt x="22" y="7"/>
                      <a:pt x="19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13" name="Freeform 13"/>
              <p:cNvSpPr/>
              <p:nvPr/>
            </p:nvSpPr>
            <p:spPr bwMode="auto">
              <a:xfrm>
                <a:off x="158" y="123"/>
                <a:ext cx="108" cy="19"/>
              </a:xfrm>
              <a:custGeom>
                <a:avLst/>
                <a:gdLst>
                  <a:gd name="T0" fmla="*/ 108 w 108"/>
                  <a:gd name="T1" fmla="*/ 0 h 19"/>
                  <a:gd name="T2" fmla="*/ 0 w 108"/>
                  <a:gd name="T3" fmla="*/ 0 h 19"/>
                  <a:gd name="T4" fmla="*/ 0 w 108"/>
                  <a:gd name="T5" fmla="*/ 19 h 19"/>
                  <a:gd name="T6" fmla="*/ 97 w 108"/>
                  <a:gd name="T7" fmla="*/ 19 h 19"/>
                  <a:gd name="T8" fmla="*/ 108 w 108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8" h="19">
                    <a:moveTo>
                      <a:pt x="108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97" y="19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14" name="Freeform 14"/>
              <p:cNvSpPr/>
              <p:nvPr/>
            </p:nvSpPr>
            <p:spPr bwMode="auto">
              <a:xfrm>
                <a:off x="158" y="162"/>
                <a:ext cx="85" cy="19"/>
              </a:xfrm>
              <a:custGeom>
                <a:avLst/>
                <a:gdLst>
                  <a:gd name="T0" fmla="*/ 0 w 85"/>
                  <a:gd name="T1" fmla="*/ 0 h 19"/>
                  <a:gd name="T2" fmla="*/ 0 w 85"/>
                  <a:gd name="T3" fmla="*/ 19 h 19"/>
                  <a:gd name="T4" fmla="*/ 79 w 85"/>
                  <a:gd name="T5" fmla="*/ 19 h 19"/>
                  <a:gd name="T6" fmla="*/ 85 w 85"/>
                  <a:gd name="T7" fmla="*/ 0 h 19"/>
                  <a:gd name="T8" fmla="*/ 0 w 85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5" h="19">
                    <a:moveTo>
                      <a:pt x="0" y="0"/>
                    </a:moveTo>
                    <a:lnTo>
                      <a:pt x="0" y="19"/>
                    </a:lnTo>
                    <a:lnTo>
                      <a:pt x="79" y="19"/>
                    </a:lnTo>
                    <a:lnTo>
                      <a:pt x="8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15" name="Freeform 15"/>
              <p:cNvSpPr/>
              <p:nvPr/>
            </p:nvSpPr>
            <p:spPr bwMode="auto">
              <a:xfrm>
                <a:off x="237" y="173"/>
                <a:ext cx="41" cy="50"/>
              </a:xfrm>
              <a:custGeom>
                <a:avLst/>
                <a:gdLst>
                  <a:gd name="T0" fmla="*/ 0 w 41"/>
                  <a:gd name="T1" fmla="*/ 50 h 50"/>
                  <a:gd name="T2" fmla="*/ 41 w 41"/>
                  <a:gd name="T3" fmla="*/ 21 h 50"/>
                  <a:gd name="T4" fmla="*/ 6 w 41"/>
                  <a:gd name="T5" fmla="*/ 0 h 50"/>
                  <a:gd name="T6" fmla="*/ 0 w 41"/>
                  <a:gd name="T7" fmla="*/ 50 h 5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1" h="50">
                    <a:moveTo>
                      <a:pt x="0" y="50"/>
                    </a:moveTo>
                    <a:lnTo>
                      <a:pt x="41" y="21"/>
                    </a:lnTo>
                    <a:lnTo>
                      <a:pt x="6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16" name="Freeform 16"/>
              <p:cNvSpPr/>
              <p:nvPr/>
            </p:nvSpPr>
            <p:spPr bwMode="auto">
              <a:xfrm>
                <a:off x="245" y="206"/>
                <a:ext cx="42" cy="19"/>
              </a:xfrm>
              <a:custGeom>
                <a:avLst/>
                <a:gdLst>
                  <a:gd name="T0" fmla="*/ 42 w 42"/>
                  <a:gd name="T1" fmla="*/ 0 h 19"/>
                  <a:gd name="T2" fmla="*/ 25 w 42"/>
                  <a:gd name="T3" fmla="*/ 0 h 19"/>
                  <a:gd name="T4" fmla="*/ 0 w 42"/>
                  <a:gd name="T5" fmla="*/ 19 h 19"/>
                  <a:gd name="T6" fmla="*/ 42 w 42"/>
                  <a:gd name="T7" fmla="*/ 19 h 19"/>
                  <a:gd name="T8" fmla="*/ 42 w 42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2" h="19">
                    <a:moveTo>
                      <a:pt x="42" y="0"/>
                    </a:moveTo>
                    <a:lnTo>
                      <a:pt x="25" y="0"/>
                    </a:lnTo>
                    <a:lnTo>
                      <a:pt x="0" y="19"/>
                    </a:lnTo>
                    <a:lnTo>
                      <a:pt x="42" y="19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17" name="Freeform 17"/>
              <p:cNvSpPr>
                <a:spLocks noEditPoints="1"/>
              </p:cNvSpPr>
              <p:nvPr/>
            </p:nvSpPr>
            <p:spPr bwMode="auto">
              <a:xfrm>
                <a:off x="245" y="31"/>
                <a:ext cx="116" cy="161"/>
              </a:xfrm>
              <a:custGeom>
                <a:avLst/>
                <a:gdLst>
                  <a:gd name="T0" fmla="*/ 0 w 56"/>
                  <a:gd name="T1" fmla="*/ 140 h 77"/>
                  <a:gd name="T2" fmla="*/ 33 w 56"/>
                  <a:gd name="T3" fmla="*/ 161 h 77"/>
                  <a:gd name="T4" fmla="*/ 116 w 56"/>
                  <a:gd name="T5" fmla="*/ 21 h 77"/>
                  <a:gd name="T6" fmla="*/ 83 w 56"/>
                  <a:gd name="T7" fmla="*/ 0 h 77"/>
                  <a:gd name="T8" fmla="*/ 0 w 56"/>
                  <a:gd name="T9" fmla="*/ 140 h 77"/>
                  <a:gd name="T10" fmla="*/ 110 w 56"/>
                  <a:gd name="T11" fmla="*/ 21 h 77"/>
                  <a:gd name="T12" fmla="*/ 54 w 56"/>
                  <a:gd name="T13" fmla="*/ 115 h 77"/>
                  <a:gd name="T14" fmla="*/ 48 w 56"/>
                  <a:gd name="T15" fmla="*/ 117 h 77"/>
                  <a:gd name="T16" fmla="*/ 48 w 56"/>
                  <a:gd name="T17" fmla="*/ 109 h 77"/>
                  <a:gd name="T18" fmla="*/ 102 w 56"/>
                  <a:gd name="T19" fmla="*/ 17 h 77"/>
                  <a:gd name="T20" fmla="*/ 110 w 56"/>
                  <a:gd name="T21" fmla="*/ 21 h 77"/>
                  <a:gd name="T22" fmla="*/ 93 w 56"/>
                  <a:gd name="T23" fmla="*/ 10 h 77"/>
                  <a:gd name="T24" fmla="*/ 39 w 56"/>
                  <a:gd name="T25" fmla="*/ 105 h 77"/>
                  <a:gd name="T26" fmla="*/ 31 w 56"/>
                  <a:gd name="T27" fmla="*/ 109 h 77"/>
                  <a:gd name="T28" fmla="*/ 31 w 56"/>
                  <a:gd name="T29" fmla="*/ 100 h 77"/>
                  <a:gd name="T30" fmla="*/ 87 w 56"/>
                  <a:gd name="T31" fmla="*/ 6 h 77"/>
                  <a:gd name="T32" fmla="*/ 93 w 56"/>
                  <a:gd name="T33" fmla="*/ 10 h 7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6" h="77">
                    <a:moveTo>
                      <a:pt x="0" y="67"/>
                    </a:moveTo>
                    <a:cubicBezTo>
                      <a:pt x="16" y="77"/>
                      <a:pt x="16" y="77"/>
                      <a:pt x="16" y="77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40" y="0"/>
                      <a:pt x="40" y="0"/>
                      <a:pt x="40" y="0"/>
                    </a:cubicBezTo>
                    <a:lnTo>
                      <a:pt x="0" y="67"/>
                    </a:lnTo>
                    <a:close/>
                    <a:moveTo>
                      <a:pt x="53" y="10"/>
                    </a:moveTo>
                    <a:cubicBezTo>
                      <a:pt x="26" y="55"/>
                      <a:pt x="26" y="55"/>
                      <a:pt x="26" y="55"/>
                    </a:cubicBezTo>
                    <a:cubicBezTo>
                      <a:pt x="25" y="56"/>
                      <a:pt x="24" y="57"/>
                      <a:pt x="23" y="56"/>
                    </a:cubicBezTo>
                    <a:cubicBezTo>
                      <a:pt x="22" y="55"/>
                      <a:pt x="22" y="54"/>
                      <a:pt x="23" y="52"/>
                    </a:cubicBezTo>
                    <a:cubicBezTo>
                      <a:pt x="49" y="8"/>
                      <a:pt x="49" y="8"/>
                      <a:pt x="49" y="8"/>
                    </a:cubicBezTo>
                    <a:lnTo>
                      <a:pt x="53" y="10"/>
                    </a:lnTo>
                    <a:close/>
                    <a:moveTo>
                      <a:pt x="45" y="5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18" y="52"/>
                      <a:pt x="16" y="52"/>
                      <a:pt x="15" y="52"/>
                    </a:cubicBezTo>
                    <a:cubicBezTo>
                      <a:pt x="14" y="51"/>
                      <a:pt x="14" y="49"/>
                      <a:pt x="15" y="48"/>
                    </a:cubicBezTo>
                    <a:cubicBezTo>
                      <a:pt x="42" y="3"/>
                      <a:pt x="42" y="3"/>
                      <a:pt x="42" y="3"/>
                    </a:cubicBezTo>
                    <a:lnTo>
                      <a:pt x="45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18" name="Freeform 18"/>
              <p:cNvSpPr/>
              <p:nvPr/>
            </p:nvSpPr>
            <p:spPr bwMode="auto">
              <a:xfrm>
                <a:off x="112" y="81"/>
                <a:ext cx="179" cy="115"/>
              </a:xfrm>
              <a:custGeom>
                <a:avLst/>
                <a:gdLst>
                  <a:gd name="T0" fmla="*/ 23 w 179"/>
                  <a:gd name="T1" fmla="*/ 23 h 115"/>
                  <a:gd name="T2" fmla="*/ 166 w 179"/>
                  <a:gd name="T3" fmla="*/ 23 h 115"/>
                  <a:gd name="T4" fmla="*/ 179 w 179"/>
                  <a:gd name="T5" fmla="*/ 0 h 115"/>
                  <a:gd name="T6" fmla="*/ 0 w 179"/>
                  <a:gd name="T7" fmla="*/ 0 h 115"/>
                  <a:gd name="T8" fmla="*/ 0 w 179"/>
                  <a:gd name="T9" fmla="*/ 115 h 115"/>
                  <a:gd name="T10" fmla="*/ 23 w 179"/>
                  <a:gd name="T11" fmla="*/ 115 h 115"/>
                  <a:gd name="T12" fmla="*/ 23 w 179"/>
                  <a:gd name="T13" fmla="*/ 23 h 1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79" h="115">
                    <a:moveTo>
                      <a:pt x="23" y="23"/>
                    </a:moveTo>
                    <a:lnTo>
                      <a:pt x="166" y="23"/>
                    </a:lnTo>
                    <a:lnTo>
                      <a:pt x="179" y="0"/>
                    </a:lnTo>
                    <a:lnTo>
                      <a:pt x="0" y="0"/>
                    </a:lnTo>
                    <a:lnTo>
                      <a:pt x="0" y="115"/>
                    </a:lnTo>
                    <a:lnTo>
                      <a:pt x="23" y="115"/>
                    </a:lnTo>
                    <a:lnTo>
                      <a:pt x="2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19" name="Freeform 19"/>
              <p:cNvSpPr/>
              <p:nvPr/>
            </p:nvSpPr>
            <p:spPr bwMode="auto">
              <a:xfrm>
                <a:off x="226" y="115"/>
                <a:ext cx="104" cy="191"/>
              </a:xfrm>
              <a:custGeom>
                <a:avLst/>
                <a:gdLst>
                  <a:gd name="T0" fmla="*/ 81 w 50"/>
                  <a:gd name="T1" fmla="*/ 168 h 92"/>
                  <a:gd name="T2" fmla="*/ 0 w 50"/>
                  <a:gd name="T3" fmla="*/ 168 h 92"/>
                  <a:gd name="T4" fmla="*/ 0 w 50"/>
                  <a:gd name="T5" fmla="*/ 191 h 92"/>
                  <a:gd name="T6" fmla="*/ 100 w 50"/>
                  <a:gd name="T7" fmla="*/ 191 h 92"/>
                  <a:gd name="T8" fmla="*/ 100 w 50"/>
                  <a:gd name="T9" fmla="*/ 189 h 92"/>
                  <a:gd name="T10" fmla="*/ 104 w 50"/>
                  <a:gd name="T11" fmla="*/ 189 h 92"/>
                  <a:gd name="T12" fmla="*/ 104 w 50"/>
                  <a:gd name="T13" fmla="*/ 0 h 92"/>
                  <a:gd name="T14" fmla="*/ 81 w 50"/>
                  <a:gd name="T15" fmla="*/ 39 h 92"/>
                  <a:gd name="T16" fmla="*/ 81 w 50"/>
                  <a:gd name="T17" fmla="*/ 168 h 9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0" h="92">
                    <a:moveTo>
                      <a:pt x="39" y="81"/>
                    </a:moveTo>
                    <a:cubicBezTo>
                      <a:pt x="0" y="81"/>
                      <a:pt x="0" y="81"/>
                      <a:pt x="0" y="81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48" y="92"/>
                      <a:pt x="48" y="92"/>
                      <a:pt x="48" y="92"/>
                    </a:cubicBezTo>
                    <a:cubicBezTo>
                      <a:pt x="48" y="92"/>
                      <a:pt x="48" y="92"/>
                      <a:pt x="48" y="91"/>
                    </a:cubicBezTo>
                    <a:cubicBezTo>
                      <a:pt x="50" y="91"/>
                      <a:pt x="50" y="91"/>
                      <a:pt x="50" y="9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39" y="19"/>
                      <a:pt x="39" y="19"/>
                      <a:pt x="39" y="19"/>
                    </a:cubicBezTo>
                    <a:lnTo>
                      <a:pt x="39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20" name="Rectangle 20"/>
              <p:cNvSpPr>
                <a:spLocks noChangeArrowheads="1"/>
              </p:cNvSpPr>
              <p:nvPr/>
            </p:nvSpPr>
            <p:spPr bwMode="auto">
              <a:xfrm>
                <a:off x="226" y="246"/>
                <a:ext cx="61" cy="1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21" name="Freeform 21"/>
              <p:cNvSpPr/>
              <p:nvPr/>
            </p:nvSpPr>
            <p:spPr bwMode="auto">
              <a:xfrm>
                <a:off x="0" y="202"/>
                <a:ext cx="220" cy="27"/>
              </a:xfrm>
              <a:custGeom>
                <a:avLst/>
                <a:gdLst>
                  <a:gd name="T0" fmla="*/ 210 w 106"/>
                  <a:gd name="T1" fmla="*/ 0 h 13"/>
                  <a:gd name="T2" fmla="*/ 12 w 106"/>
                  <a:gd name="T3" fmla="*/ 0 h 13"/>
                  <a:gd name="T4" fmla="*/ 0 w 106"/>
                  <a:gd name="T5" fmla="*/ 10 h 13"/>
                  <a:gd name="T6" fmla="*/ 0 w 106"/>
                  <a:gd name="T7" fmla="*/ 27 h 13"/>
                  <a:gd name="T8" fmla="*/ 220 w 106"/>
                  <a:gd name="T9" fmla="*/ 27 h 13"/>
                  <a:gd name="T10" fmla="*/ 220 w 106"/>
                  <a:gd name="T11" fmla="*/ 10 h 13"/>
                  <a:gd name="T12" fmla="*/ 210 w 106"/>
                  <a:gd name="T13" fmla="*/ 0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5" h="13">
                    <a:moveTo>
                      <a:pt x="10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5"/>
                      <a:pt x="106" y="5"/>
                      <a:pt x="106" y="5"/>
                    </a:cubicBezTo>
                    <a:cubicBezTo>
                      <a:pt x="106" y="2"/>
                      <a:pt x="104" y="0"/>
                      <a:pt x="1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22" name="Freeform 22"/>
              <p:cNvSpPr/>
              <p:nvPr/>
            </p:nvSpPr>
            <p:spPr bwMode="auto">
              <a:xfrm>
                <a:off x="224" y="206"/>
                <a:ext cx="11" cy="19"/>
              </a:xfrm>
              <a:custGeom>
                <a:avLst/>
                <a:gdLst>
                  <a:gd name="T0" fmla="*/ 2 w 5"/>
                  <a:gd name="T1" fmla="*/ 19 h 9"/>
                  <a:gd name="T2" fmla="*/ 7 w 5"/>
                  <a:gd name="T3" fmla="*/ 19 h 9"/>
                  <a:gd name="T4" fmla="*/ 11 w 5"/>
                  <a:gd name="T5" fmla="*/ 0 h 9"/>
                  <a:gd name="T6" fmla="*/ 0 w 5"/>
                  <a:gd name="T7" fmla="*/ 0 h 9"/>
                  <a:gd name="T8" fmla="*/ 2 w 5"/>
                  <a:gd name="T9" fmla="*/ 6 h 9"/>
                  <a:gd name="T10" fmla="*/ 2 w 5"/>
                  <a:gd name="T11" fmla="*/ 19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9">
                    <a:moveTo>
                      <a:pt x="1" y="9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3"/>
                    </a:cubicBez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23" name="Freeform 23"/>
              <p:cNvSpPr>
                <a:spLocks noEditPoints="1"/>
              </p:cNvSpPr>
              <p:nvPr/>
            </p:nvSpPr>
            <p:spPr bwMode="auto">
              <a:xfrm>
                <a:off x="0" y="241"/>
                <a:ext cx="220" cy="106"/>
              </a:xfrm>
              <a:custGeom>
                <a:avLst/>
                <a:gdLst>
                  <a:gd name="T0" fmla="*/ 0 w 106"/>
                  <a:gd name="T1" fmla="*/ 96 h 51"/>
                  <a:gd name="T2" fmla="*/ 12 w 106"/>
                  <a:gd name="T3" fmla="*/ 106 h 51"/>
                  <a:gd name="T4" fmla="*/ 210 w 106"/>
                  <a:gd name="T5" fmla="*/ 106 h 51"/>
                  <a:gd name="T6" fmla="*/ 220 w 106"/>
                  <a:gd name="T7" fmla="*/ 96 h 51"/>
                  <a:gd name="T8" fmla="*/ 220 w 106"/>
                  <a:gd name="T9" fmla="*/ 0 h 51"/>
                  <a:gd name="T10" fmla="*/ 0 w 106"/>
                  <a:gd name="T11" fmla="*/ 0 h 51"/>
                  <a:gd name="T12" fmla="*/ 0 w 106"/>
                  <a:gd name="T13" fmla="*/ 96 h 51"/>
                  <a:gd name="T14" fmla="*/ 131 w 106"/>
                  <a:gd name="T15" fmla="*/ 29 h 51"/>
                  <a:gd name="T16" fmla="*/ 205 w 106"/>
                  <a:gd name="T17" fmla="*/ 29 h 51"/>
                  <a:gd name="T18" fmla="*/ 205 w 106"/>
                  <a:gd name="T19" fmla="*/ 75 h 51"/>
                  <a:gd name="T20" fmla="*/ 131 w 106"/>
                  <a:gd name="T21" fmla="*/ 75 h 51"/>
                  <a:gd name="T22" fmla="*/ 131 w 106"/>
                  <a:gd name="T23" fmla="*/ 29 h 51"/>
                  <a:gd name="T24" fmla="*/ 17 w 106"/>
                  <a:gd name="T25" fmla="*/ 29 h 51"/>
                  <a:gd name="T26" fmla="*/ 104 w 106"/>
                  <a:gd name="T27" fmla="*/ 29 h 51"/>
                  <a:gd name="T28" fmla="*/ 104 w 106"/>
                  <a:gd name="T29" fmla="*/ 44 h 51"/>
                  <a:gd name="T30" fmla="*/ 17 w 106"/>
                  <a:gd name="T31" fmla="*/ 44 h 51"/>
                  <a:gd name="T32" fmla="*/ 17 w 106"/>
                  <a:gd name="T33" fmla="*/ 29 h 51"/>
                  <a:gd name="T34" fmla="*/ 17 w 106"/>
                  <a:gd name="T35" fmla="*/ 62 h 51"/>
                  <a:gd name="T36" fmla="*/ 104 w 106"/>
                  <a:gd name="T37" fmla="*/ 62 h 51"/>
                  <a:gd name="T38" fmla="*/ 104 w 106"/>
                  <a:gd name="T39" fmla="*/ 75 h 51"/>
                  <a:gd name="T40" fmla="*/ 17 w 106"/>
                  <a:gd name="T41" fmla="*/ 75 h 51"/>
                  <a:gd name="T42" fmla="*/ 17 w 106"/>
                  <a:gd name="T43" fmla="*/ 62 h 5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5" h="51">
                    <a:moveTo>
                      <a:pt x="0" y="46"/>
                    </a:moveTo>
                    <a:cubicBezTo>
                      <a:pt x="0" y="49"/>
                      <a:pt x="3" y="51"/>
                      <a:pt x="6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4" y="51"/>
                      <a:pt x="106" y="49"/>
                      <a:pt x="106" y="46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6"/>
                    </a:lnTo>
                    <a:close/>
                    <a:moveTo>
                      <a:pt x="63" y="14"/>
                    </a:moveTo>
                    <a:cubicBezTo>
                      <a:pt x="99" y="14"/>
                      <a:pt x="99" y="14"/>
                      <a:pt x="99" y="14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63" y="36"/>
                      <a:pt x="63" y="36"/>
                      <a:pt x="63" y="36"/>
                    </a:cubicBezTo>
                    <a:lnTo>
                      <a:pt x="63" y="14"/>
                    </a:lnTo>
                    <a:close/>
                    <a:moveTo>
                      <a:pt x="8" y="14"/>
                    </a:move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8" y="21"/>
                      <a:pt x="8" y="21"/>
                      <a:pt x="8" y="21"/>
                    </a:cubicBezTo>
                    <a:lnTo>
                      <a:pt x="8" y="14"/>
                    </a:lnTo>
                    <a:close/>
                    <a:moveTo>
                      <a:pt x="8" y="30"/>
                    </a:moveTo>
                    <a:cubicBezTo>
                      <a:pt x="50" y="30"/>
                      <a:pt x="50" y="30"/>
                      <a:pt x="50" y="30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8" y="36"/>
                      <a:pt x="8" y="36"/>
                      <a:pt x="8" y="36"/>
                    </a:cubicBezTo>
                    <a:lnTo>
                      <a:pt x="8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182" name="Group 24"/>
          <p:cNvGrpSpPr/>
          <p:nvPr/>
        </p:nvGrpSpPr>
        <p:grpSpPr>
          <a:xfrm>
            <a:off x="1670050" y="1554163"/>
            <a:ext cx="222250" cy="222250"/>
            <a:chOff x="0" y="0"/>
            <a:chExt cx="140" cy="140"/>
          </a:xfrm>
        </p:grpSpPr>
        <p:sp>
          <p:nvSpPr>
            <p:cNvPr id="7210" name="Oval 25"/>
            <p:cNvSpPr>
              <a:spLocks noChangeArrowheads="1"/>
            </p:cNvSpPr>
            <p:nvPr/>
          </p:nvSpPr>
          <p:spPr bwMode="auto">
            <a:xfrm>
              <a:off x="0" y="0"/>
              <a:ext cx="140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1" name="Rectangle 26"/>
            <p:cNvSpPr>
              <a:spLocks noChangeArrowheads="1"/>
            </p:cNvSpPr>
            <p:nvPr/>
          </p:nvSpPr>
          <p:spPr bwMode="auto">
            <a:xfrm>
              <a:off x="43" y="19"/>
              <a:ext cx="5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zh-CN"/>
            </a:p>
          </p:txBody>
        </p:sp>
      </p:grpSp>
      <p:sp>
        <p:nvSpPr>
          <p:cNvPr id="7183" name="Text Box 27"/>
          <p:cNvSpPr txBox="1">
            <a:spLocks noChangeArrowheads="1"/>
          </p:cNvSpPr>
          <p:nvPr/>
        </p:nvSpPr>
        <p:spPr bwMode="auto">
          <a:xfrm>
            <a:off x="906463" y="3562350"/>
            <a:ext cx="2225675" cy="1061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一是引起学生学习的意向，即激发学生的学习动机；</a:t>
            </a:r>
          </a:p>
        </p:txBody>
      </p:sp>
      <p:sp>
        <p:nvSpPr>
          <p:cNvPr id="7184" name="Line 28"/>
          <p:cNvSpPr>
            <a:spLocks noChangeShapeType="1"/>
          </p:cNvSpPr>
          <p:nvPr/>
        </p:nvSpPr>
        <p:spPr bwMode="auto">
          <a:xfrm flipH="1">
            <a:off x="202565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5" name="Line 29"/>
          <p:cNvSpPr>
            <a:spLocks noChangeShapeType="1"/>
          </p:cNvSpPr>
          <p:nvPr/>
        </p:nvSpPr>
        <p:spPr bwMode="auto">
          <a:xfrm flipH="1">
            <a:off x="4564063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6" name="Line 30"/>
          <p:cNvSpPr>
            <a:spLocks noChangeShapeType="1"/>
          </p:cNvSpPr>
          <p:nvPr/>
        </p:nvSpPr>
        <p:spPr bwMode="auto">
          <a:xfrm flipH="1">
            <a:off x="704850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114800" y="1608138"/>
            <a:ext cx="914400" cy="914400"/>
            <a:chOff x="4114800" y="1608138"/>
            <a:chExt cx="914400" cy="914400"/>
          </a:xfrm>
        </p:grpSpPr>
        <p:sp>
          <p:nvSpPr>
            <p:cNvPr id="7187" name="Oval 31"/>
            <p:cNvSpPr>
              <a:spLocks noChangeArrowheads="1"/>
            </p:cNvSpPr>
            <p:nvPr/>
          </p:nvSpPr>
          <p:spPr bwMode="auto">
            <a:xfrm>
              <a:off x="4114800" y="1608138"/>
              <a:ext cx="914400" cy="9144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7188" name="Group 32"/>
            <p:cNvGrpSpPr/>
            <p:nvPr/>
          </p:nvGrpSpPr>
          <p:grpSpPr>
            <a:xfrm>
              <a:off x="4351338" y="1895475"/>
              <a:ext cx="438150" cy="342900"/>
              <a:chOff x="0" y="0"/>
              <a:chExt cx="359" cy="282"/>
            </a:xfrm>
          </p:grpSpPr>
          <p:sp>
            <p:nvSpPr>
              <p:cNvPr id="7203" name="Freeform 33"/>
              <p:cNvSpPr>
                <a:spLocks noEditPoints="1"/>
              </p:cNvSpPr>
              <p:nvPr/>
            </p:nvSpPr>
            <p:spPr bwMode="auto">
              <a:xfrm>
                <a:off x="0" y="232"/>
                <a:ext cx="343" cy="50"/>
              </a:xfrm>
              <a:custGeom>
                <a:avLst/>
                <a:gdLst>
                  <a:gd name="T0" fmla="*/ 337 w 343"/>
                  <a:gd name="T1" fmla="*/ 0 h 50"/>
                  <a:gd name="T2" fmla="*/ 6 w 343"/>
                  <a:gd name="T3" fmla="*/ 0 h 50"/>
                  <a:gd name="T4" fmla="*/ 0 w 343"/>
                  <a:gd name="T5" fmla="*/ 23 h 50"/>
                  <a:gd name="T6" fmla="*/ 0 w 343"/>
                  <a:gd name="T7" fmla="*/ 23 h 50"/>
                  <a:gd name="T8" fmla="*/ 0 w 343"/>
                  <a:gd name="T9" fmla="*/ 50 h 50"/>
                  <a:gd name="T10" fmla="*/ 343 w 343"/>
                  <a:gd name="T11" fmla="*/ 50 h 50"/>
                  <a:gd name="T12" fmla="*/ 343 w 343"/>
                  <a:gd name="T13" fmla="*/ 23 h 50"/>
                  <a:gd name="T14" fmla="*/ 343 w 343"/>
                  <a:gd name="T15" fmla="*/ 23 h 50"/>
                  <a:gd name="T16" fmla="*/ 337 w 343"/>
                  <a:gd name="T17" fmla="*/ 0 h 50"/>
                  <a:gd name="T18" fmla="*/ 226 w 343"/>
                  <a:gd name="T19" fmla="*/ 40 h 50"/>
                  <a:gd name="T20" fmla="*/ 116 w 343"/>
                  <a:gd name="T21" fmla="*/ 40 h 50"/>
                  <a:gd name="T22" fmla="*/ 116 w 343"/>
                  <a:gd name="T23" fmla="*/ 27 h 50"/>
                  <a:gd name="T24" fmla="*/ 226 w 343"/>
                  <a:gd name="T25" fmla="*/ 27 h 50"/>
                  <a:gd name="T26" fmla="*/ 226 w 343"/>
                  <a:gd name="T27" fmla="*/ 40 h 5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43" h="50">
                    <a:moveTo>
                      <a:pt x="337" y="0"/>
                    </a:moveTo>
                    <a:lnTo>
                      <a:pt x="6" y="0"/>
                    </a:lnTo>
                    <a:lnTo>
                      <a:pt x="0" y="23"/>
                    </a:lnTo>
                    <a:lnTo>
                      <a:pt x="0" y="50"/>
                    </a:lnTo>
                    <a:lnTo>
                      <a:pt x="343" y="50"/>
                    </a:lnTo>
                    <a:lnTo>
                      <a:pt x="343" y="23"/>
                    </a:lnTo>
                    <a:lnTo>
                      <a:pt x="337" y="0"/>
                    </a:lnTo>
                    <a:close/>
                    <a:moveTo>
                      <a:pt x="226" y="40"/>
                    </a:moveTo>
                    <a:lnTo>
                      <a:pt x="116" y="40"/>
                    </a:lnTo>
                    <a:lnTo>
                      <a:pt x="116" y="27"/>
                    </a:lnTo>
                    <a:lnTo>
                      <a:pt x="226" y="27"/>
                    </a:lnTo>
                    <a:lnTo>
                      <a:pt x="226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4" name="Freeform 34"/>
              <p:cNvSpPr/>
              <p:nvPr/>
            </p:nvSpPr>
            <p:spPr bwMode="auto">
              <a:xfrm>
                <a:off x="25" y="0"/>
                <a:ext cx="291" cy="226"/>
              </a:xfrm>
              <a:custGeom>
                <a:avLst/>
                <a:gdLst>
                  <a:gd name="T0" fmla="*/ 291 w 140"/>
                  <a:gd name="T1" fmla="*/ 104 h 109"/>
                  <a:gd name="T2" fmla="*/ 266 w 140"/>
                  <a:gd name="T3" fmla="*/ 129 h 109"/>
                  <a:gd name="T4" fmla="*/ 266 w 140"/>
                  <a:gd name="T5" fmla="*/ 201 h 109"/>
                  <a:gd name="T6" fmla="*/ 25 w 140"/>
                  <a:gd name="T7" fmla="*/ 201 h 109"/>
                  <a:gd name="T8" fmla="*/ 25 w 140"/>
                  <a:gd name="T9" fmla="*/ 25 h 109"/>
                  <a:gd name="T10" fmla="*/ 266 w 140"/>
                  <a:gd name="T11" fmla="*/ 25 h 109"/>
                  <a:gd name="T12" fmla="*/ 266 w 140"/>
                  <a:gd name="T13" fmla="*/ 95 h 109"/>
                  <a:gd name="T14" fmla="*/ 287 w 140"/>
                  <a:gd name="T15" fmla="*/ 75 h 109"/>
                  <a:gd name="T16" fmla="*/ 285 w 140"/>
                  <a:gd name="T17" fmla="*/ 60 h 109"/>
                  <a:gd name="T18" fmla="*/ 291 w 140"/>
                  <a:gd name="T19" fmla="*/ 41 h 109"/>
                  <a:gd name="T20" fmla="*/ 291 w 140"/>
                  <a:gd name="T21" fmla="*/ 0 h 109"/>
                  <a:gd name="T22" fmla="*/ 0 w 140"/>
                  <a:gd name="T23" fmla="*/ 0 h 109"/>
                  <a:gd name="T24" fmla="*/ 0 w 140"/>
                  <a:gd name="T25" fmla="*/ 226 h 109"/>
                  <a:gd name="T26" fmla="*/ 291 w 140"/>
                  <a:gd name="T27" fmla="*/ 226 h 109"/>
                  <a:gd name="T28" fmla="*/ 291 w 140"/>
                  <a:gd name="T29" fmla="*/ 104 h 10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40" h="109">
                    <a:moveTo>
                      <a:pt x="140" y="50"/>
                    </a:moveTo>
                    <a:cubicBezTo>
                      <a:pt x="128" y="62"/>
                      <a:pt x="128" y="62"/>
                      <a:pt x="128" y="62"/>
                    </a:cubicBezTo>
                    <a:cubicBezTo>
                      <a:pt x="128" y="97"/>
                      <a:pt x="128" y="97"/>
                      <a:pt x="128" y="97"/>
                    </a:cubicBezTo>
                    <a:cubicBezTo>
                      <a:pt x="12" y="97"/>
                      <a:pt x="12" y="97"/>
                      <a:pt x="12" y="97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46"/>
                      <a:pt x="128" y="46"/>
                      <a:pt x="128" y="46"/>
                    </a:cubicBezTo>
                    <a:cubicBezTo>
                      <a:pt x="138" y="36"/>
                      <a:pt x="138" y="36"/>
                      <a:pt x="138" y="36"/>
                    </a:cubicBezTo>
                    <a:cubicBezTo>
                      <a:pt x="137" y="34"/>
                      <a:pt x="137" y="31"/>
                      <a:pt x="137" y="29"/>
                    </a:cubicBezTo>
                    <a:cubicBezTo>
                      <a:pt x="137" y="26"/>
                      <a:pt x="138" y="23"/>
                      <a:pt x="140" y="2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09"/>
                      <a:pt x="0" y="109"/>
                      <a:pt x="0" y="109"/>
                    </a:cubicBezTo>
                    <a:cubicBezTo>
                      <a:pt x="140" y="109"/>
                      <a:pt x="140" y="109"/>
                      <a:pt x="140" y="109"/>
                    </a:cubicBezTo>
                    <a:lnTo>
                      <a:pt x="140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5" name="Freeform 35"/>
              <p:cNvSpPr/>
              <p:nvPr/>
            </p:nvSpPr>
            <p:spPr bwMode="auto">
              <a:xfrm>
                <a:off x="72" y="37"/>
                <a:ext cx="287" cy="145"/>
              </a:xfrm>
              <a:custGeom>
                <a:avLst/>
                <a:gdLst>
                  <a:gd name="T0" fmla="*/ 264 w 138"/>
                  <a:gd name="T1" fmla="*/ 0 h 70"/>
                  <a:gd name="T2" fmla="*/ 243 w 138"/>
                  <a:gd name="T3" fmla="*/ 23 h 70"/>
                  <a:gd name="T4" fmla="*/ 250 w 138"/>
                  <a:gd name="T5" fmla="*/ 37 h 70"/>
                  <a:gd name="T6" fmla="*/ 189 w 138"/>
                  <a:gd name="T7" fmla="*/ 97 h 70"/>
                  <a:gd name="T8" fmla="*/ 181 w 138"/>
                  <a:gd name="T9" fmla="*/ 95 h 70"/>
                  <a:gd name="T10" fmla="*/ 168 w 138"/>
                  <a:gd name="T11" fmla="*/ 99 h 70"/>
                  <a:gd name="T12" fmla="*/ 125 w 138"/>
                  <a:gd name="T13" fmla="*/ 48 h 70"/>
                  <a:gd name="T14" fmla="*/ 129 w 138"/>
                  <a:gd name="T15" fmla="*/ 35 h 70"/>
                  <a:gd name="T16" fmla="*/ 106 w 138"/>
                  <a:gd name="T17" fmla="*/ 15 h 70"/>
                  <a:gd name="T18" fmla="*/ 85 w 138"/>
                  <a:gd name="T19" fmla="*/ 35 h 70"/>
                  <a:gd name="T20" fmla="*/ 87 w 138"/>
                  <a:gd name="T21" fmla="*/ 48 h 70"/>
                  <a:gd name="T22" fmla="*/ 31 w 138"/>
                  <a:gd name="T23" fmla="*/ 104 h 70"/>
                  <a:gd name="T24" fmla="*/ 21 w 138"/>
                  <a:gd name="T25" fmla="*/ 102 h 70"/>
                  <a:gd name="T26" fmla="*/ 0 w 138"/>
                  <a:gd name="T27" fmla="*/ 122 h 70"/>
                  <a:gd name="T28" fmla="*/ 21 w 138"/>
                  <a:gd name="T29" fmla="*/ 145 h 70"/>
                  <a:gd name="T30" fmla="*/ 44 w 138"/>
                  <a:gd name="T31" fmla="*/ 122 h 70"/>
                  <a:gd name="T32" fmla="*/ 40 w 138"/>
                  <a:gd name="T33" fmla="*/ 110 h 70"/>
                  <a:gd name="T34" fmla="*/ 96 w 138"/>
                  <a:gd name="T35" fmla="*/ 54 h 70"/>
                  <a:gd name="T36" fmla="*/ 106 w 138"/>
                  <a:gd name="T37" fmla="*/ 58 h 70"/>
                  <a:gd name="T38" fmla="*/ 116 w 138"/>
                  <a:gd name="T39" fmla="*/ 54 h 70"/>
                  <a:gd name="T40" fmla="*/ 162 w 138"/>
                  <a:gd name="T41" fmla="*/ 106 h 70"/>
                  <a:gd name="T42" fmla="*/ 160 w 138"/>
                  <a:gd name="T43" fmla="*/ 116 h 70"/>
                  <a:gd name="T44" fmla="*/ 181 w 138"/>
                  <a:gd name="T45" fmla="*/ 139 h 70"/>
                  <a:gd name="T46" fmla="*/ 204 w 138"/>
                  <a:gd name="T47" fmla="*/ 116 h 70"/>
                  <a:gd name="T48" fmla="*/ 198 w 138"/>
                  <a:gd name="T49" fmla="*/ 102 h 70"/>
                  <a:gd name="T50" fmla="*/ 258 w 138"/>
                  <a:gd name="T51" fmla="*/ 44 h 70"/>
                  <a:gd name="T52" fmla="*/ 264 w 138"/>
                  <a:gd name="T53" fmla="*/ 44 h 70"/>
                  <a:gd name="T54" fmla="*/ 287 w 138"/>
                  <a:gd name="T55" fmla="*/ 23 h 70"/>
                  <a:gd name="T56" fmla="*/ 264 w 138"/>
                  <a:gd name="T57" fmla="*/ 0 h 7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38" h="70">
                    <a:moveTo>
                      <a:pt x="127" y="0"/>
                    </a:moveTo>
                    <a:cubicBezTo>
                      <a:pt x="121" y="0"/>
                      <a:pt x="117" y="5"/>
                      <a:pt x="117" y="11"/>
                    </a:cubicBezTo>
                    <a:cubicBezTo>
                      <a:pt x="117" y="14"/>
                      <a:pt x="118" y="16"/>
                      <a:pt x="120" y="18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0" y="46"/>
                      <a:pt x="88" y="46"/>
                      <a:pt x="87" y="46"/>
                    </a:cubicBezTo>
                    <a:cubicBezTo>
                      <a:pt x="85" y="46"/>
                      <a:pt x="83" y="47"/>
                      <a:pt x="81" y="48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61" y="22"/>
                      <a:pt x="62" y="20"/>
                      <a:pt x="62" y="17"/>
                    </a:cubicBezTo>
                    <a:cubicBezTo>
                      <a:pt x="62" y="12"/>
                      <a:pt x="57" y="7"/>
                      <a:pt x="51" y="7"/>
                    </a:cubicBezTo>
                    <a:cubicBezTo>
                      <a:pt x="45" y="7"/>
                      <a:pt x="41" y="12"/>
                      <a:pt x="41" y="17"/>
                    </a:cubicBezTo>
                    <a:cubicBezTo>
                      <a:pt x="41" y="20"/>
                      <a:pt x="41" y="21"/>
                      <a:pt x="42" y="23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4" y="49"/>
                      <a:pt x="12" y="49"/>
                      <a:pt x="10" y="49"/>
                    </a:cubicBezTo>
                    <a:cubicBezTo>
                      <a:pt x="5" y="49"/>
                      <a:pt x="0" y="53"/>
                      <a:pt x="0" y="59"/>
                    </a:cubicBezTo>
                    <a:cubicBezTo>
                      <a:pt x="0" y="65"/>
                      <a:pt x="5" y="70"/>
                      <a:pt x="10" y="70"/>
                    </a:cubicBezTo>
                    <a:cubicBezTo>
                      <a:pt x="16" y="70"/>
                      <a:pt x="21" y="65"/>
                      <a:pt x="21" y="59"/>
                    </a:cubicBezTo>
                    <a:cubicBezTo>
                      <a:pt x="21" y="57"/>
                      <a:pt x="20" y="55"/>
                      <a:pt x="19" y="53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7" y="27"/>
                      <a:pt x="49" y="28"/>
                      <a:pt x="51" y="28"/>
                    </a:cubicBezTo>
                    <a:cubicBezTo>
                      <a:pt x="53" y="28"/>
                      <a:pt x="55" y="27"/>
                      <a:pt x="56" y="26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7" y="53"/>
                      <a:pt x="77" y="54"/>
                      <a:pt x="77" y="56"/>
                    </a:cubicBezTo>
                    <a:cubicBezTo>
                      <a:pt x="77" y="62"/>
                      <a:pt x="81" y="67"/>
                      <a:pt x="87" y="67"/>
                    </a:cubicBezTo>
                    <a:cubicBezTo>
                      <a:pt x="93" y="67"/>
                      <a:pt x="98" y="62"/>
                      <a:pt x="98" y="56"/>
                    </a:cubicBezTo>
                    <a:cubicBezTo>
                      <a:pt x="98" y="54"/>
                      <a:pt x="97" y="51"/>
                      <a:pt x="95" y="49"/>
                    </a:cubicBezTo>
                    <a:cubicBezTo>
                      <a:pt x="124" y="21"/>
                      <a:pt x="124" y="21"/>
                      <a:pt x="124" y="21"/>
                    </a:cubicBezTo>
                    <a:cubicBezTo>
                      <a:pt x="125" y="21"/>
                      <a:pt x="126" y="21"/>
                      <a:pt x="127" y="21"/>
                    </a:cubicBezTo>
                    <a:cubicBezTo>
                      <a:pt x="133" y="21"/>
                      <a:pt x="138" y="17"/>
                      <a:pt x="138" y="11"/>
                    </a:cubicBezTo>
                    <a:cubicBezTo>
                      <a:pt x="138" y="5"/>
                      <a:pt x="133" y="0"/>
                      <a:pt x="12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6" name="Freeform 36"/>
              <p:cNvSpPr/>
              <p:nvPr/>
            </p:nvSpPr>
            <p:spPr bwMode="auto">
              <a:xfrm>
                <a:off x="66" y="97"/>
                <a:ext cx="13" cy="31"/>
              </a:xfrm>
              <a:custGeom>
                <a:avLst/>
                <a:gdLst>
                  <a:gd name="T0" fmla="*/ 13 w 13"/>
                  <a:gd name="T1" fmla="*/ 31 h 31"/>
                  <a:gd name="T2" fmla="*/ 13 w 13"/>
                  <a:gd name="T3" fmla="*/ 0 h 31"/>
                  <a:gd name="T4" fmla="*/ 6 w 13"/>
                  <a:gd name="T5" fmla="*/ 0 h 31"/>
                  <a:gd name="T6" fmla="*/ 0 w 13"/>
                  <a:gd name="T7" fmla="*/ 4 h 31"/>
                  <a:gd name="T8" fmla="*/ 0 w 13"/>
                  <a:gd name="T9" fmla="*/ 11 h 31"/>
                  <a:gd name="T10" fmla="*/ 6 w 13"/>
                  <a:gd name="T11" fmla="*/ 6 h 31"/>
                  <a:gd name="T12" fmla="*/ 6 w 13"/>
                  <a:gd name="T13" fmla="*/ 6 h 31"/>
                  <a:gd name="T14" fmla="*/ 6 w 13"/>
                  <a:gd name="T15" fmla="*/ 31 h 31"/>
                  <a:gd name="T16" fmla="*/ 13 w 13"/>
                  <a:gd name="T17" fmla="*/ 31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" h="31">
                    <a:moveTo>
                      <a:pt x="13" y="31"/>
                    </a:moveTo>
                    <a:lnTo>
                      <a:pt x="13" y="0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6" y="6"/>
                    </a:lnTo>
                    <a:lnTo>
                      <a:pt x="6" y="31"/>
                    </a:lnTo>
                    <a:lnTo>
                      <a:pt x="13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7" name="Freeform 37"/>
              <p:cNvSpPr/>
              <p:nvPr/>
            </p:nvSpPr>
            <p:spPr bwMode="auto">
              <a:xfrm>
                <a:off x="214" y="45"/>
                <a:ext cx="23" cy="31"/>
              </a:xfrm>
              <a:custGeom>
                <a:avLst/>
                <a:gdLst>
                  <a:gd name="T0" fmla="*/ 4 w 11"/>
                  <a:gd name="T1" fmla="*/ 23 h 15"/>
                  <a:gd name="T2" fmla="*/ 0 w 11"/>
                  <a:gd name="T3" fmla="*/ 27 h 15"/>
                  <a:gd name="T4" fmla="*/ 0 w 11"/>
                  <a:gd name="T5" fmla="*/ 31 h 15"/>
                  <a:gd name="T6" fmla="*/ 23 w 11"/>
                  <a:gd name="T7" fmla="*/ 31 h 15"/>
                  <a:gd name="T8" fmla="*/ 23 w 11"/>
                  <a:gd name="T9" fmla="*/ 25 h 15"/>
                  <a:gd name="T10" fmla="*/ 10 w 11"/>
                  <a:gd name="T11" fmla="*/ 25 h 15"/>
                  <a:gd name="T12" fmla="*/ 10 w 11"/>
                  <a:gd name="T13" fmla="*/ 25 h 15"/>
                  <a:gd name="T14" fmla="*/ 13 w 11"/>
                  <a:gd name="T15" fmla="*/ 23 h 15"/>
                  <a:gd name="T16" fmla="*/ 21 w 11"/>
                  <a:gd name="T17" fmla="*/ 10 h 15"/>
                  <a:gd name="T18" fmla="*/ 10 w 11"/>
                  <a:gd name="T19" fmla="*/ 0 h 15"/>
                  <a:gd name="T20" fmla="*/ 0 w 11"/>
                  <a:gd name="T21" fmla="*/ 4 h 15"/>
                  <a:gd name="T22" fmla="*/ 2 w 11"/>
                  <a:gd name="T23" fmla="*/ 8 h 15"/>
                  <a:gd name="T24" fmla="*/ 8 w 11"/>
                  <a:gd name="T25" fmla="*/ 6 h 15"/>
                  <a:gd name="T26" fmla="*/ 15 w 11"/>
                  <a:gd name="T27" fmla="*/ 10 h 15"/>
                  <a:gd name="T28" fmla="*/ 4 w 11"/>
                  <a:gd name="T29" fmla="*/ 23 h 1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1" h="15">
                    <a:moveTo>
                      <a:pt x="2" y="11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3" y="0"/>
                      <a:pt x="2" y="1"/>
                      <a:pt x="0" y="2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3"/>
                      <a:pt x="4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7"/>
                      <a:pt x="5" y="8"/>
                      <a:pt x="2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8" name="Freeform 38"/>
              <p:cNvSpPr/>
              <p:nvPr/>
            </p:nvSpPr>
            <p:spPr bwMode="auto">
              <a:xfrm>
                <a:off x="203" y="166"/>
                <a:ext cx="21" cy="31"/>
              </a:xfrm>
              <a:custGeom>
                <a:avLst/>
                <a:gdLst>
                  <a:gd name="T0" fmla="*/ 8 w 10"/>
                  <a:gd name="T1" fmla="*/ 25 h 15"/>
                  <a:gd name="T2" fmla="*/ 2 w 10"/>
                  <a:gd name="T3" fmla="*/ 25 h 15"/>
                  <a:gd name="T4" fmla="*/ 0 w 10"/>
                  <a:gd name="T5" fmla="*/ 29 h 15"/>
                  <a:gd name="T6" fmla="*/ 8 w 10"/>
                  <a:gd name="T7" fmla="*/ 31 h 15"/>
                  <a:gd name="T8" fmla="*/ 21 w 10"/>
                  <a:gd name="T9" fmla="*/ 23 h 15"/>
                  <a:gd name="T10" fmla="*/ 15 w 10"/>
                  <a:gd name="T11" fmla="*/ 14 h 15"/>
                  <a:gd name="T12" fmla="*/ 15 w 10"/>
                  <a:gd name="T13" fmla="*/ 14 h 15"/>
                  <a:gd name="T14" fmla="*/ 21 w 10"/>
                  <a:gd name="T15" fmla="*/ 8 h 15"/>
                  <a:gd name="T16" fmla="*/ 11 w 10"/>
                  <a:gd name="T17" fmla="*/ 0 h 15"/>
                  <a:gd name="T18" fmla="*/ 2 w 10"/>
                  <a:gd name="T19" fmla="*/ 2 h 15"/>
                  <a:gd name="T20" fmla="*/ 2 w 10"/>
                  <a:gd name="T21" fmla="*/ 8 h 15"/>
                  <a:gd name="T22" fmla="*/ 8 w 10"/>
                  <a:gd name="T23" fmla="*/ 6 h 15"/>
                  <a:gd name="T24" fmla="*/ 13 w 10"/>
                  <a:gd name="T25" fmla="*/ 8 h 15"/>
                  <a:gd name="T26" fmla="*/ 8 w 10"/>
                  <a:gd name="T27" fmla="*/ 12 h 15"/>
                  <a:gd name="T28" fmla="*/ 6 w 10"/>
                  <a:gd name="T29" fmla="*/ 12 h 15"/>
                  <a:gd name="T30" fmla="*/ 6 w 10"/>
                  <a:gd name="T31" fmla="*/ 17 h 15"/>
                  <a:gd name="T32" fmla="*/ 8 w 10"/>
                  <a:gd name="T33" fmla="*/ 17 h 15"/>
                  <a:gd name="T34" fmla="*/ 15 w 10"/>
                  <a:gd name="T35" fmla="*/ 23 h 15"/>
                  <a:gd name="T36" fmla="*/ 8 w 10"/>
                  <a:gd name="T37" fmla="*/ 25 h 1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15">
                    <a:moveTo>
                      <a:pt x="4" y="12"/>
                    </a:moveTo>
                    <a:cubicBezTo>
                      <a:pt x="3" y="12"/>
                      <a:pt x="1" y="12"/>
                      <a:pt x="1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" y="15"/>
                      <a:pt x="3" y="15"/>
                      <a:pt x="4" y="15"/>
                    </a:cubicBezTo>
                    <a:cubicBezTo>
                      <a:pt x="8" y="15"/>
                      <a:pt x="10" y="13"/>
                      <a:pt x="10" y="11"/>
                    </a:cubicBezTo>
                    <a:cubicBezTo>
                      <a:pt x="10" y="9"/>
                      <a:pt x="9" y="8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9" y="7"/>
                      <a:pt x="10" y="5"/>
                      <a:pt x="10" y="4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3" y="0"/>
                      <a:pt x="2" y="1"/>
                      <a:pt x="1" y="1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3"/>
                      <a:pt x="3" y="3"/>
                      <a:pt x="4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6" y="6"/>
                      <a:pt x="5" y="6"/>
                      <a:pt x="4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8"/>
                      <a:pt x="7" y="9"/>
                      <a:pt x="7" y="11"/>
                    </a:cubicBezTo>
                    <a:cubicBezTo>
                      <a:pt x="7" y="12"/>
                      <a:pt x="6" y="12"/>
                      <a:pt x="4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9" name="Freeform 39"/>
              <p:cNvSpPr>
                <a:spLocks noEditPoints="1"/>
              </p:cNvSpPr>
              <p:nvPr/>
            </p:nvSpPr>
            <p:spPr bwMode="auto">
              <a:xfrm>
                <a:off x="330" y="0"/>
                <a:ext cx="23" cy="29"/>
              </a:xfrm>
              <a:custGeom>
                <a:avLst/>
                <a:gdLst>
                  <a:gd name="T0" fmla="*/ 15 w 11"/>
                  <a:gd name="T1" fmla="*/ 29 h 14"/>
                  <a:gd name="T2" fmla="*/ 21 w 11"/>
                  <a:gd name="T3" fmla="*/ 29 h 14"/>
                  <a:gd name="T4" fmla="*/ 21 w 11"/>
                  <a:gd name="T5" fmla="*/ 23 h 14"/>
                  <a:gd name="T6" fmla="*/ 23 w 11"/>
                  <a:gd name="T7" fmla="*/ 23 h 14"/>
                  <a:gd name="T8" fmla="*/ 23 w 11"/>
                  <a:gd name="T9" fmla="*/ 17 h 14"/>
                  <a:gd name="T10" fmla="*/ 21 w 11"/>
                  <a:gd name="T11" fmla="*/ 17 h 14"/>
                  <a:gd name="T12" fmla="*/ 21 w 11"/>
                  <a:gd name="T13" fmla="*/ 0 h 14"/>
                  <a:gd name="T14" fmla="*/ 13 w 11"/>
                  <a:gd name="T15" fmla="*/ 0 h 14"/>
                  <a:gd name="T16" fmla="*/ 0 w 11"/>
                  <a:gd name="T17" fmla="*/ 19 h 14"/>
                  <a:gd name="T18" fmla="*/ 0 w 11"/>
                  <a:gd name="T19" fmla="*/ 23 h 14"/>
                  <a:gd name="T20" fmla="*/ 15 w 11"/>
                  <a:gd name="T21" fmla="*/ 23 h 14"/>
                  <a:gd name="T22" fmla="*/ 15 w 11"/>
                  <a:gd name="T23" fmla="*/ 29 h 14"/>
                  <a:gd name="T24" fmla="*/ 6 w 11"/>
                  <a:gd name="T25" fmla="*/ 17 h 14"/>
                  <a:gd name="T26" fmla="*/ 6 w 11"/>
                  <a:gd name="T27" fmla="*/ 17 h 14"/>
                  <a:gd name="T28" fmla="*/ 10 w 11"/>
                  <a:gd name="T29" fmla="*/ 10 h 14"/>
                  <a:gd name="T30" fmla="*/ 15 w 11"/>
                  <a:gd name="T31" fmla="*/ 4 h 14"/>
                  <a:gd name="T32" fmla="*/ 15 w 11"/>
                  <a:gd name="T33" fmla="*/ 4 h 14"/>
                  <a:gd name="T34" fmla="*/ 15 w 11"/>
                  <a:gd name="T35" fmla="*/ 10 h 14"/>
                  <a:gd name="T36" fmla="*/ 15 w 11"/>
                  <a:gd name="T37" fmla="*/ 17 h 14"/>
                  <a:gd name="T38" fmla="*/ 6 w 11"/>
                  <a:gd name="T39" fmla="*/ 17 h 1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1" h="14">
                    <a:moveTo>
                      <a:pt x="7" y="14"/>
                    </a:move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7" y="11"/>
                      <a:pt x="7" y="11"/>
                      <a:pt x="7" y="11"/>
                    </a:cubicBezTo>
                    <a:lnTo>
                      <a:pt x="7" y="14"/>
                    </a:lnTo>
                    <a:close/>
                    <a:moveTo>
                      <a:pt x="3" y="8"/>
                    </a:moveTo>
                    <a:cubicBezTo>
                      <a:pt x="3" y="8"/>
                      <a:pt x="3" y="8"/>
                      <a:pt x="3" y="8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4"/>
                      <a:pt x="6" y="3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7" y="8"/>
                      <a:pt x="7" y="8"/>
                      <a:pt x="7" y="8"/>
                    </a:cubicBez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189" name="Group 40"/>
          <p:cNvGrpSpPr/>
          <p:nvPr/>
        </p:nvGrpSpPr>
        <p:grpSpPr>
          <a:xfrm>
            <a:off x="4208463" y="1554163"/>
            <a:ext cx="220662" cy="222250"/>
            <a:chOff x="0" y="0"/>
            <a:chExt cx="139" cy="140"/>
          </a:xfrm>
        </p:grpSpPr>
        <p:sp>
          <p:nvSpPr>
            <p:cNvPr id="7201" name="Oval 41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2" name="Rectangle 42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zh-CN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591300" y="1608138"/>
            <a:ext cx="914400" cy="914400"/>
            <a:chOff x="6591300" y="1608138"/>
            <a:chExt cx="914400" cy="914400"/>
          </a:xfrm>
        </p:grpSpPr>
        <p:sp>
          <p:nvSpPr>
            <p:cNvPr id="7190" name="Oval 43"/>
            <p:cNvSpPr>
              <a:spLocks noChangeArrowheads="1"/>
            </p:cNvSpPr>
            <p:nvPr/>
          </p:nvSpPr>
          <p:spPr bwMode="auto">
            <a:xfrm>
              <a:off x="6591300" y="1608138"/>
              <a:ext cx="914400" cy="9144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7191" name="Group 44"/>
            <p:cNvGrpSpPr/>
            <p:nvPr/>
          </p:nvGrpSpPr>
          <p:grpSpPr>
            <a:xfrm>
              <a:off x="6807200" y="1908175"/>
              <a:ext cx="574675" cy="317500"/>
              <a:chOff x="0" y="0"/>
              <a:chExt cx="474" cy="262"/>
            </a:xfrm>
          </p:grpSpPr>
          <p:sp>
            <p:nvSpPr>
              <p:cNvPr id="7195" name="Freeform 45"/>
              <p:cNvSpPr>
                <a:spLocks noEditPoints="1"/>
              </p:cNvSpPr>
              <p:nvPr/>
            </p:nvSpPr>
            <p:spPr bwMode="auto">
              <a:xfrm>
                <a:off x="0" y="214"/>
                <a:ext cx="318" cy="48"/>
              </a:xfrm>
              <a:custGeom>
                <a:avLst/>
                <a:gdLst>
                  <a:gd name="T0" fmla="*/ 312 w 318"/>
                  <a:gd name="T1" fmla="*/ 0 h 48"/>
                  <a:gd name="T2" fmla="*/ 6 w 318"/>
                  <a:gd name="T3" fmla="*/ 0 h 48"/>
                  <a:gd name="T4" fmla="*/ 0 w 318"/>
                  <a:gd name="T5" fmla="*/ 23 h 48"/>
                  <a:gd name="T6" fmla="*/ 0 w 318"/>
                  <a:gd name="T7" fmla="*/ 23 h 48"/>
                  <a:gd name="T8" fmla="*/ 0 w 318"/>
                  <a:gd name="T9" fmla="*/ 48 h 48"/>
                  <a:gd name="T10" fmla="*/ 318 w 318"/>
                  <a:gd name="T11" fmla="*/ 48 h 48"/>
                  <a:gd name="T12" fmla="*/ 318 w 318"/>
                  <a:gd name="T13" fmla="*/ 23 h 48"/>
                  <a:gd name="T14" fmla="*/ 318 w 318"/>
                  <a:gd name="T15" fmla="*/ 23 h 48"/>
                  <a:gd name="T16" fmla="*/ 312 w 318"/>
                  <a:gd name="T17" fmla="*/ 0 h 48"/>
                  <a:gd name="T18" fmla="*/ 210 w 318"/>
                  <a:gd name="T19" fmla="*/ 37 h 48"/>
                  <a:gd name="T20" fmla="*/ 108 w 318"/>
                  <a:gd name="T21" fmla="*/ 37 h 48"/>
                  <a:gd name="T22" fmla="*/ 108 w 318"/>
                  <a:gd name="T23" fmla="*/ 25 h 48"/>
                  <a:gd name="T24" fmla="*/ 210 w 318"/>
                  <a:gd name="T25" fmla="*/ 25 h 48"/>
                  <a:gd name="T26" fmla="*/ 210 w 318"/>
                  <a:gd name="T27" fmla="*/ 37 h 4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18" h="48">
                    <a:moveTo>
                      <a:pt x="312" y="0"/>
                    </a:moveTo>
                    <a:lnTo>
                      <a:pt x="6" y="0"/>
                    </a:lnTo>
                    <a:lnTo>
                      <a:pt x="0" y="23"/>
                    </a:lnTo>
                    <a:lnTo>
                      <a:pt x="0" y="48"/>
                    </a:lnTo>
                    <a:lnTo>
                      <a:pt x="318" y="48"/>
                    </a:lnTo>
                    <a:lnTo>
                      <a:pt x="318" y="23"/>
                    </a:lnTo>
                    <a:lnTo>
                      <a:pt x="312" y="0"/>
                    </a:lnTo>
                    <a:close/>
                    <a:moveTo>
                      <a:pt x="210" y="37"/>
                    </a:moveTo>
                    <a:lnTo>
                      <a:pt x="108" y="37"/>
                    </a:lnTo>
                    <a:lnTo>
                      <a:pt x="108" y="25"/>
                    </a:lnTo>
                    <a:lnTo>
                      <a:pt x="210" y="25"/>
                    </a:lnTo>
                    <a:lnTo>
                      <a:pt x="210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96" name="Rectangle 46"/>
              <p:cNvSpPr>
                <a:spLocks noChangeArrowheads="1"/>
              </p:cNvSpPr>
              <p:nvPr/>
            </p:nvSpPr>
            <p:spPr bwMode="auto">
              <a:xfrm>
                <a:off x="64" y="56"/>
                <a:ext cx="123" cy="2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97" name="Rectangle 47"/>
              <p:cNvSpPr>
                <a:spLocks noChangeArrowheads="1"/>
              </p:cNvSpPr>
              <p:nvPr/>
            </p:nvSpPr>
            <p:spPr bwMode="auto">
              <a:xfrm>
                <a:off x="64" y="100"/>
                <a:ext cx="123" cy="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98" name="Rectangle 48"/>
              <p:cNvSpPr>
                <a:spLocks noChangeArrowheads="1"/>
              </p:cNvSpPr>
              <p:nvPr/>
            </p:nvSpPr>
            <p:spPr bwMode="auto">
              <a:xfrm>
                <a:off x="64" y="143"/>
                <a:ext cx="123" cy="2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99" name="Freeform 49"/>
              <p:cNvSpPr/>
              <p:nvPr/>
            </p:nvSpPr>
            <p:spPr bwMode="auto">
              <a:xfrm>
                <a:off x="23" y="0"/>
                <a:ext cx="270" cy="210"/>
              </a:xfrm>
              <a:custGeom>
                <a:avLst/>
                <a:gdLst>
                  <a:gd name="T0" fmla="*/ 270 w 130"/>
                  <a:gd name="T1" fmla="*/ 204 h 101"/>
                  <a:gd name="T2" fmla="*/ 218 w 130"/>
                  <a:gd name="T3" fmla="*/ 187 h 101"/>
                  <a:gd name="T4" fmla="*/ 23 w 130"/>
                  <a:gd name="T5" fmla="*/ 187 h 101"/>
                  <a:gd name="T6" fmla="*/ 23 w 130"/>
                  <a:gd name="T7" fmla="*/ 23 h 101"/>
                  <a:gd name="T8" fmla="*/ 228 w 130"/>
                  <a:gd name="T9" fmla="*/ 23 h 101"/>
                  <a:gd name="T10" fmla="*/ 268 w 130"/>
                  <a:gd name="T11" fmla="*/ 15 h 101"/>
                  <a:gd name="T12" fmla="*/ 270 w 130"/>
                  <a:gd name="T13" fmla="*/ 15 h 101"/>
                  <a:gd name="T14" fmla="*/ 270 w 130"/>
                  <a:gd name="T15" fmla="*/ 0 h 101"/>
                  <a:gd name="T16" fmla="*/ 0 w 130"/>
                  <a:gd name="T17" fmla="*/ 0 h 101"/>
                  <a:gd name="T18" fmla="*/ 0 w 130"/>
                  <a:gd name="T19" fmla="*/ 210 h 101"/>
                  <a:gd name="T20" fmla="*/ 270 w 130"/>
                  <a:gd name="T21" fmla="*/ 210 h 101"/>
                  <a:gd name="T22" fmla="*/ 270 w 130"/>
                  <a:gd name="T23" fmla="*/ 204 h 10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0" h="100">
                    <a:moveTo>
                      <a:pt x="130" y="98"/>
                    </a:moveTo>
                    <a:cubicBezTo>
                      <a:pt x="121" y="98"/>
                      <a:pt x="112" y="95"/>
                      <a:pt x="105" y="90"/>
                    </a:cubicBezTo>
                    <a:cubicBezTo>
                      <a:pt x="11" y="90"/>
                      <a:pt x="11" y="90"/>
                      <a:pt x="11" y="9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6" y="8"/>
                      <a:pt x="122" y="7"/>
                      <a:pt x="129" y="7"/>
                    </a:cubicBezTo>
                    <a:cubicBezTo>
                      <a:pt x="129" y="7"/>
                      <a:pt x="129" y="7"/>
                      <a:pt x="130" y="7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0" y="101"/>
                      <a:pt x="130" y="101"/>
                      <a:pt x="130" y="101"/>
                    </a:cubicBezTo>
                    <a:lnTo>
                      <a:pt x="130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00" name="Freeform 50"/>
              <p:cNvSpPr>
                <a:spLocks noEditPoints="1"/>
              </p:cNvSpPr>
              <p:nvPr/>
            </p:nvSpPr>
            <p:spPr bwMode="auto">
              <a:xfrm>
                <a:off x="193" y="8"/>
                <a:ext cx="281" cy="239"/>
              </a:xfrm>
              <a:custGeom>
                <a:avLst/>
                <a:gdLst>
                  <a:gd name="T0" fmla="*/ 269 w 135"/>
                  <a:gd name="T1" fmla="*/ 191 h 115"/>
                  <a:gd name="T2" fmla="*/ 187 w 135"/>
                  <a:gd name="T3" fmla="*/ 133 h 115"/>
                  <a:gd name="T4" fmla="*/ 183 w 135"/>
                  <a:gd name="T5" fmla="*/ 129 h 115"/>
                  <a:gd name="T6" fmla="*/ 177 w 135"/>
                  <a:gd name="T7" fmla="*/ 62 h 115"/>
                  <a:gd name="T8" fmla="*/ 60 w 135"/>
                  <a:gd name="T9" fmla="*/ 21 h 115"/>
                  <a:gd name="T10" fmla="*/ 23 w 135"/>
                  <a:gd name="T11" fmla="*/ 139 h 115"/>
                  <a:gd name="T12" fmla="*/ 139 w 135"/>
                  <a:gd name="T13" fmla="*/ 181 h 115"/>
                  <a:gd name="T14" fmla="*/ 154 w 135"/>
                  <a:gd name="T15" fmla="*/ 170 h 115"/>
                  <a:gd name="T16" fmla="*/ 158 w 135"/>
                  <a:gd name="T17" fmla="*/ 175 h 115"/>
                  <a:gd name="T18" fmla="*/ 237 w 135"/>
                  <a:gd name="T19" fmla="*/ 233 h 115"/>
                  <a:gd name="T20" fmla="*/ 269 w 135"/>
                  <a:gd name="T21" fmla="*/ 229 h 115"/>
                  <a:gd name="T22" fmla="*/ 273 w 135"/>
                  <a:gd name="T23" fmla="*/ 222 h 115"/>
                  <a:gd name="T24" fmla="*/ 269 w 135"/>
                  <a:gd name="T25" fmla="*/ 191 h 115"/>
                  <a:gd name="T26" fmla="*/ 127 w 135"/>
                  <a:gd name="T27" fmla="*/ 156 h 115"/>
                  <a:gd name="T28" fmla="*/ 48 w 135"/>
                  <a:gd name="T29" fmla="*/ 127 h 115"/>
                  <a:gd name="T30" fmla="*/ 73 w 135"/>
                  <a:gd name="T31" fmla="*/ 46 h 115"/>
                  <a:gd name="T32" fmla="*/ 152 w 135"/>
                  <a:gd name="T33" fmla="*/ 75 h 115"/>
                  <a:gd name="T34" fmla="*/ 127 w 135"/>
                  <a:gd name="T35" fmla="*/ 156 h 11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35" h="115">
                    <a:moveTo>
                      <a:pt x="129" y="92"/>
                    </a:moveTo>
                    <a:cubicBezTo>
                      <a:pt x="90" y="64"/>
                      <a:pt x="90" y="64"/>
                      <a:pt x="90" y="64"/>
                    </a:cubicBezTo>
                    <a:cubicBezTo>
                      <a:pt x="89" y="63"/>
                      <a:pt x="89" y="63"/>
                      <a:pt x="88" y="62"/>
                    </a:cubicBezTo>
                    <a:cubicBezTo>
                      <a:pt x="91" y="52"/>
                      <a:pt x="90" y="40"/>
                      <a:pt x="85" y="30"/>
                    </a:cubicBezTo>
                    <a:cubicBezTo>
                      <a:pt x="75" y="9"/>
                      <a:pt x="49" y="0"/>
                      <a:pt x="29" y="10"/>
                    </a:cubicBezTo>
                    <a:cubicBezTo>
                      <a:pt x="9" y="20"/>
                      <a:pt x="0" y="46"/>
                      <a:pt x="11" y="67"/>
                    </a:cubicBezTo>
                    <a:cubicBezTo>
                      <a:pt x="21" y="88"/>
                      <a:pt x="47" y="97"/>
                      <a:pt x="67" y="87"/>
                    </a:cubicBezTo>
                    <a:cubicBezTo>
                      <a:pt x="69" y="85"/>
                      <a:pt x="72" y="84"/>
                      <a:pt x="74" y="82"/>
                    </a:cubicBezTo>
                    <a:cubicBezTo>
                      <a:pt x="74" y="83"/>
                      <a:pt x="75" y="84"/>
                      <a:pt x="76" y="84"/>
                    </a:cubicBezTo>
                    <a:cubicBezTo>
                      <a:pt x="114" y="112"/>
                      <a:pt x="114" y="112"/>
                      <a:pt x="114" y="112"/>
                    </a:cubicBezTo>
                    <a:cubicBezTo>
                      <a:pt x="119" y="115"/>
                      <a:pt x="126" y="114"/>
                      <a:pt x="129" y="110"/>
                    </a:cubicBezTo>
                    <a:cubicBezTo>
                      <a:pt x="131" y="107"/>
                      <a:pt x="131" y="107"/>
                      <a:pt x="131" y="107"/>
                    </a:cubicBezTo>
                    <a:cubicBezTo>
                      <a:pt x="135" y="102"/>
                      <a:pt x="134" y="95"/>
                      <a:pt x="129" y="92"/>
                    </a:cubicBezTo>
                    <a:close/>
                    <a:moveTo>
                      <a:pt x="61" y="75"/>
                    </a:moveTo>
                    <a:cubicBezTo>
                      <a:pt x="47" y="82"/>
                      <a:pt x="30" y="75"/>
                      <a:pt x="23" y="61"/>
                    </a:cubicBezTo>
                    <a:cubicBezTo>
                      <a:pt x="16" y="46"/>
                      <a:pt x="21" y="29"/>
                      <a:pt x="35" y="22"/>
                    </a:cubicBezTo>
                    <a:cubicBezTo>
                      <a:pt x="49" y="15"/>
                      <a:pt x="66" y="21"/>
                      <a:pt x="73" y="36"/>
                    </a:cubicBezTo>
                    <a:cubicBezTo>
                      <a:pt x="80" y="50"/>
                      <a:pt x="75" y="68"/>
                      <a:pt x="61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192" name="Group 51"/>
          <p:cNvGrpSpPr/>
          <p:nvPr/>
        </p:nvGrpSpPr>
        <p:grpSpPr>
          <a:xfrm>
            <a:off x="6669088" y="1554163"/>
            <a:ext cx="220662" cy="222250"/>
            <a:chOff x="0" y="0"/>
            <a:chExt cx="139" cy="140"/>
          </a:xfrm>
        </p:grpSpPr>
        <p:sp>
          <p:nvSpPr>
            <p:cNvPr id="7193" name="Oval 52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Rectangle 53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zh-CN"/>
            </a:p>
          </p:txBody>
        </p:sp>
      </p:grpSp>
      <p:sp>
        <p:nvSpPr>
          <p:cNvPr id="57" name="文本框 56">
            <a:extLst>
              <a:ext uri="{FF2B5EF4-FFF2-40B4-BE49-F238E27FC236}">
                <a16:creationId xmlns:a16="http://schemas.microsoft.com/office/drawing/2014/main" id="{073BCC9F-039C-4466-A802-DDB392AF226B}"/>
              </a:ext>
            </a:extLst>
          </p:cNvPr>
          <p:cNvSpPr txBox="1"/>
          <p:nvPr/>
        </p:nvSpPr>
        <p:spPr>
          <a:xfrm>
            <a:off x="594415" y="548281"/>
            <a:ext cx="8390146" cy="955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b="1" dirty="0"/>
              <a:t>所谓“教学”，是指教师引起、维持或促进学生学习的所有行为。</a:t>
            </a:r>
            <a:endParaRPr lang="en-US" altLang="zh-CN" sz="2000" b="1" dirty="0"/>
          </a:p>
          <a:p>
            <a:pPr>
              <a:lnSpc>
                <a:spcPct val="150000"/>
              </a:lnSpc>
            </a:pPr>
            <a:r>
              <a:rPr lang="zh-CN" altLang="zh-CN" sz="2000" b="1" dirty="0"/>
              <a:t>它的逻辑必要条件主要有三个方面：</a:t>
            </a:r>
            <a:endParaRPr lang="en-US" altLang="zh-CN" sz="20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3" grpId="0" animBg="1"/>
      <p:bldP spid="7174" grpId="0"/>
      <p:bldP spid="7176" grpId="0" animBg="1"/>
      <p:bldP spid="7177" grpId="0" animBg="1"/>
      <p:bldP spid="7178" grpId="0"/>
      <p:bldP spid="7179" grpId="0"/>
      <p:bldP spid="7183" grpId="0"/>
      <p:bldP spid="7184" grpId="0" animBg="1"/>
      <p:bldP spid="7185" grpId="0" animBg="1"/>
      <p:bldP spid="718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11" y="1572423"/>
            <a:ext cx="5460902" cy="1650163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533506" y="2046638"/>
            <a:ext cx="4828021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buNone/>
              <a:defRPr/>
            </a:pPr>
            <a:r>
              <a:rPr kumimoji="1" lang="zh-CN" altLang="en-US" sz="4049" b="1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二、</a:t>
            </a:r>
            <a:r>
              <a:rPr lang="zh-CN" altLang="en-US" sz="4400" b="1" kern="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教学常规要求</a:t>
            </a:r>
            <a:endParaRPr lang="zh-CN" altLang="zh-CN" sz="4049" b="1" kern="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05908" y="1572423"/>
            <a:ext cx="1736681" cy="1650163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15232" y="1353330"/>
            <a:ext cx="1837757" cy="186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组合 8"/>
          <p:cNvGrpSpPr/>
          <p:nvPr/>
        </p:nvGrpSpPr>
        <p:grpSpPr>
          <a:xfrm>
            <a:off x="905588" y="2935577"/>
            <a:ext cx="7332825" cy="2038317"/>
            <a:chOff x="878905" y="4067711"/>
            <a:chExt cx="9780118" cy="2718595"/>
          </a:xfrm>
        </p:grpSpPr>
        <p:sp>
          <p:nvSpPr>
            <p:cNvPr id="10" name="矩形 9"/>
            <p:cNvSpPr/>
            <p:nvPr/>
          </p:nvSpPr>
          <p:spPr>
            <a:xfrm>
              <a:off x="1714696" y="5036659"/>
              <a:ext cx="8181562" cy="13418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50000"/>
                </a:lnSpc>
              </a:pPr>
              <a:r>
                <a:rPr lang="zh-CN" altLang="en-US" sz="2099" b="1" kern="1400" dirty="0">
                  <a:latin typeface="Calibri Light" panose="020F0302020204030204" pitchFamily="34" charset="0"/>
                </a:rPr>
                <a:t>熟悉课标  熟悉教材  熟悉学生  熟悉方法</a:t>
              </a:r>
              <a:endParaRPr lang="en-US" altLang="zh-CN" sz="2099" b="1" kern="1400" dirty="0">
                <a:latin typeface="Calibri Light" panose="020F0302020204030204" pitchFamily="34" charset="0"/>
              </a:endParaRPr>
            </a:p>
            <a:p>
              <a:pPr lvl="0" algn="just">
                <a:lnSpc>
                  <a:spcPct val="150000"/>
                </a:lnSpc>
              </a:pPr>
              <a:r>
                <a:rPr lang="zh-CN" altLang="en-US" sz="2099" b="1" kern="1400" dirty="0">
                  <a:latin typeface="Calibri Light" panose="020F0302020204030204" pitchFamily="34" charset="0"/>
                </a:rPr>
                <a:t>       打造魅力课堂、优质课堂</a:t>
              </a:r>
              <a:endParaRPr lang="en-US" altLang="zh-CN" sz="2099" b="1" kern="1400" dirty="0">
                <a:latin typeface="Calibri Light" panose="020F030202020403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78905" y="4067711"/>
              <a:ext cx="1441705" cy="2677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just"/>
              <a:r>
                <a:rPr lang="en-US" altLang="zh-CN" sz="12447" kern="1400">
                  <a:solidFill>
                    <a:srgbClr val="7F7F7F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“</a:t>
              </a:r>
              <a:endParaRPr lang="zh-CN" altLang="en-US" sz="12447" kern="1400">
                <a:solidFill>
                  <a:srgbClr val="7F7F7F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flipV="1">
              <a:off x="9217318" y="4108421"/>
              <a:ext cx="1441705" cy="2677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just"/>
              <a:r>
                <a:rPr lang="en-US" altLang="zh-CN" sz="12447" kern="1400">
                  <a:solidFill>
                    <a:srgbClr val="7F7F7F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“</a:t>
              </a:r>
              <a:endParaRPr lang="zh-CN" altLang="en-US" sz="12447" kern="1400">
                <a:solidFill>
                  <a:srgbClr val="7F7F7F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  <p:sp>
        <p:nvSpPr>
          <p:cNvPr id="2" name="箭头: 燕尾形 1">
            <a:extLst>
              <a:ext uri="{FF2B5EF4-FFF2-40B4-BE49-F238E27FC236}">
                <a16:creationId xmlns:a16="http://schemas.microsoft.com/office/drawing/2014/main" id="{599FF328-C9C3-DD24-870F-DF7D1EE3EF80}"/>
              </a:ext>
            </a:extLst>
          </p:cNvPr>
          <p:cNvSpPr/>
          <p:nvPr/>
        </p:nvSpPr>
        <p:spPr bwMode="auto">
          <a:xfrm>
            <a:off x="1600278" y="4331720"/>
            <a:ext cx="386255" cy="228594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10E98D64-DC98-8756-DD01-AD217ED009A3}"/>
              </a:ext>
            </a:extLst>
          </p:cNvPr>
          <p:cNvGrpSpPr/>
          <p:nvPr/>
        </p:nvGrpSpPr>
        <p:grpSpPr>
          <a:xfrm>
            <a:off x="3861709" y="4560314"/>
            <a:ext cx="3803871" cy="610666"/>
            <a:chOff x="3861709" y="4560314"/>
            <a:chExt cx="3803871" cy="610666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D7904946-B2E1-4090-1C95-3E26B3C35594}"/>
                </a:ext>
              </a:extLst>
            </p:cNvPr>
            <p:cNvSpPr/>
            <p:nvPr/>
          </p:nvSpPr>
          <p:spPr>
            <a:xfrm>
              <a:off x="3861709" y="4586205"/>
              <a:ext cx="1420582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200" b="1" cap="none" spc="0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新教师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DCE7316F-6B9B-88BE-4915-6EA6E26DE8E6}"/>
                </a:ext>
              </a:extLst>
            </p:cNvPr>
            <p:cNvSpPr/>
            <p:nvPr/>
          </p:nvSpPr>
          <p:spPr>
            <a:xfrm>
              <a:off x="5833027" y="4560314"/>
              <a:ext cx="1832553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200" b="1" cap="none" spc="0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骨干教师</a:t>
              </a:r>
            </a:p>
          </p:txBody>
        </p:sp>
        <p:sp>
          <p:nvSpPr>
            <p:cNvPr id="13" name="箭头: 燕尾形 12">
              <a:extLst>
                <a:ext uri="{FF2B5EF4-FFF2-40B4-BE49-F238E27FC236}">
                  <a16:creationId xmlns:a16="http://schemas.microsoft.com/office/drawing/2014/main" id="{54D23C41-ADCA-664E-A97C-846207EEAB11}"/>
                </a:ext>
              </a:extLst>
            </p:cNvPr>
            <p:cNvSpPr/>
            <p:nvPr/>
          </p:nvSpPr>
          <p:spPr bwMode="auto">
            <a:xfrm>
              <a:off x="5307298" y="4717369"/>
              <a:ext cx="549800" cy="326953"/>
            </a:xfrm>
            <a:prstGeom prst="notched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885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r"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1" name="Freeform 11"/>
          <p:cNvSpPr/>
          <p:nvPr/>
        </p:nvSpPr>
        <p:spPr bwMode="auto">
          <a:xfrm>
            <a:off x="654050" y="2407394"/>
            <a:ext cx="1765300" cy="885825"/>
          </a:xfrm>
          <a:custGeom>
            <a:avLst/>
            <a:gdLst>
              <a:gd name="T0" fmla="*/ 881338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1338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1338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2" name="Freeform 12"/>
          <p:cNvSpPr/>
          <p:nvPr/>
        </p:nvSpPr>
        <p:spPr bwMode="auto">
          <a:xfrm>
            <a:off x="2170113" y="1519981"/>
            <a:ext cx="1765300" cy="887413"/>
          </a:xfrm>
          <a:custGeom>
            <a:avLst/>
            <a:gdLst>
              <a:gd name="T0" fmla="*/ 883962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3962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3962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3" y="0"/>
                  <a:pt x="337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Freeform 13"/>
          <p:cNvSpPr/>
          <p:nvPr/>
        </p:nvSpPr>
        <p:spPr bwMode="auto">
          <a:xfrm>
            <a:off x="3686175" y="2407394"/>
            <a:ext cx="1766888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8 w 674"/>
              <a:gd name="T9" fmla="*/ 0 h 336"/>
              <a:gd name="T10" fmla="*/ 1517846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4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1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4" name="Freeform 14"/>
          <p:cNvSpPr/>
          <p:nvPr/>
        </p:nvSpPr>
        <p:spPr bwMode="auto">
          <a:xfrm>
            <a:off x="5203825" y="1519981"/>
            <a:ext cx="1765300" cy="887413"/>
          </a:xfrm>
          <a:custGeom>
            <a:avLst/>
            <a:gdLst>
              <a:gd name="T0" fmla="*/ 881338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1338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1338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5" name="Freeform 15"/>
          <p:cNvSpPr/>
          <p:nvPr/>
        </p:nvSpPr>
        <p:spPr bwMode="auto">
          <a:xfrm>
            <a:off x="6719888" y="2407394"/>
            <a:ext cx="1766887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7 w 674"/>
              <a:gd name="T9" fmla="*/ 0 h 336"/>
              <a:gd name="T10" fmla="*/ 1517845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Freeform 16"/>
          <p:cNvSpPr/>
          <p:nvPr/>
        </p:nvSpPr>
        <p:spPr bwMode="auto">
          <a:xfrm>
            <a:off x="654050" y="1526331"/>
            <a:ext cx="1765300" cy="887413"/>
          </a:xfrm>
          <a:custGeom>
            <a:avLst/>
            <a:gdLst>
              <a:gd name="T0" fmla="*/ 881338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1338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1338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7" name="Freeform 17"/>
          <p:cNvSpPr/>
          <p:nvPr/>
        </p:nvSpPr>
        <p:spPr bwMode="auto">
          <a:xfrm>
            <a:off x="2170113" y="2407394"/>
            <a:ext cx="1765300" cy="885825"/>
          </a:xfrm>
          <a:custGeom>
            <a:avLst/>
            <a:gdLst>
              <a:gd name="T0" fmla="*/ 883962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3962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3962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8" name="Freeform 18"/>
          <p:cNvSpPr/>
          <p:nvPr/>
        </p:nvSpPr>
        <p:spPr bwMode="auto">
          <a:xfrm>
            <a:off x="3686175" y="1526331"/>
            <a:ext cx="1766888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6 w 674"/>
              <a:gd name="T9" fmla="*/ 887413 h 337"/>
              <a:gd name="T10" fmla="*/ 1766888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4" y="95"/>
                  <a:pt x="337" y="95"/>
                </a:cubicBezTo>
                <a:cubicBezTo>
                  <a:pt x="471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9" name="Freeform 19"/>
          <p:cNvSpPr/>
          <p:nvPr/>
        </p:nvSpPr>
        <p:spPr bwMode="auto">
          <a:xfrm>
            <a:off x="5203825" y="2407394"/>
            <a:ext cx="1765300" cy="885825"/>
          </a:xfrm>
          <a:custGeom>
            <a:avLst/>
            <a:gdLst>
              <a:gd name="T0" fmla="*/ 881338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1338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1338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80" name="Freeform 20"/>
          <p:cNvSpPr/>
          <p:nvPr/>
        </p:nvSpPr>
        <p:spPr bwMode="auto">
          <a:xfrm>
            <a:off x="6719888" y="1526331"/>
            <a:ext cx="1766887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5 w 674"/>
              <a:gd name="T9" fmla="*/ 887413 h 337"/>
              <a:gd name="T10" fmla="*/ 1766887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5384" name="Group 28"/>
          <p:cNvGrpSpPr/>
          <p:nvPr/>
        </p:nvGrpSpPr>
        <p:grpSpPr>
          <a:xfrm>
            <a:off x="2974975" y="2328019"/>
            <a:ext cx="157163" cy="158750"/>
            <a:chOff x="0" y="0"/>
            <a:chExt cx="99" cy="100"/>
          </a:xfrm>
        </p:grpSpPr>
        <p:sp>
          <p:nvSpPr>
            <p:cNvPr id="15397" name="Freeform 29"/>
            <p:cNvSpPr/>
            <p:nvPr/>
          </p:nvSpPr>
          <p:spPr bwMode="auto">
            <a:xfrm>
              <a:off x="60" y="60"/>
              <a:ext cx="39" cy="40"/>
            </a:xfrm>
            <a:custGeom>
              <a:avLst/>
              <a:gdLst>
                <a:gd name="T0" fmla="*/ 36 w 24"/>
                <a:gd name="T1" fmla="*/ 23 h 24"/>
                <a:gd name="T2" fmla="*/ 13 w 24"/>
                <a:gd name="T3" fmla="*/ 0 h 24"/>
                <a:gd name="T4" fmla="*/ 0 w 24"/>
                <a:gd name="T5" fmla="*/ 13 h 24"/>
                <a:gd name="T6" fmla="*/ 23 w 24"/>
                <a:gd name="T7" fmla="*/ 37 h 24"/>
                <a:gd name="T8" fmla="*/ 36 w 24"/>
                <a:gd name="T9" fmla="*/ 37 h 24"/>
                <a:gd name="T10" fmla="*/ 36 w 24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4">
                  <a:moveTo>
                    <a:pt x="22" y="1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6" y="24"/>
                    <a:pt x="20" y="24"/>
                    <a:pt x="22" y="22"/>
                  </a:cubicBezTo>
                  <a:cubicBezTo>
                    <a:pt x="24" y="19"/>
                    <a:pt x="24" y="16"/>
                    <a:pt x="22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8" name="Freeform 30"/>
            <p:cNvSpPr>
              <a:spLocks noEditPoints="1"/>
            </p:cNvSpPr>
            <p:nvPr/>
          </p:nvSpPr>
          <p:spPr bwMode="auto">
            <a:xfrm>
              <a:off x="0" y="0"/>
              <a:ext cx="73" cy="73"/>
            </a:xfrm>
            <a:custGeom>
              <a:avLst/>
              <a:gdLst>
                <a:gd name="T0" fmla="*/ 73 w 44"/>
                <a:gd name="T1" fmla="*/ 37 h 44"/>
                <a:gd name="T2" fmla="*/ 37 w 44"/>
                <a:gd name="T3" fmla="*/ 0 h 44"/>
                <a:gd name="T4" fmla="*/ 0 w 44"/>
                <a:gd name="T5" fmla="*/ 37 h 44"/>
                <a:gd name="T6" fmla="*/ 37 w 44"/>
                <a:gd name="T7" fmla="*/ 73 h 44"/>
                <a:gd name="T8" fmla="*/ 73 w 44"/>
                <a:gd name="T9" fmla="*/ 37 h 44"/>
                <a:gd name="T10" fmla="*/ 37 w 44"/>
                <a:gd name="T11" fmla="*/ 65 h 44"/>
                <a:gd name="T12" fmla="*/ 8 w 44"/>
                <a:gd name="T13" fmla="*/ 37 h 44"/>
                <a:gd name="T14" fmla="*/ 37 w 44"/>
                <a:gd name="T15" fmla="*/ 8 h 44"/>
                <a:gd name="T16" fmla="*/ 65 w 44"/>
                <a:gd name="T17" fmla="*/ 37 h 44"/>
                <a:gd name="T18" fmla="*/ 37 w 44"/>
                <a:gd name="T19" fmla="*/ 65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4" h="44">
                  <a:moveTo>
                    <a:pt x="44" y="22"/>
                  </a:move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5"/>
                    <a:pt x="22" y="5"/>
                  </a:cubicBezTo>
                  <a:cubicBezTo>
                    <a:pt x="31" y="5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9" name="Freeform 31"/>
            <p:cNvSpPr/>
            <p:nvPr/>
          </p:nvSpPr>
          <p:spPr bwMode="auto">
            <a:xfrm>
              <a:off x="15" y="15"/>
              <a:ext cx="21" cy="22"/>
            </a:xfrm>
            <a:custGeom>
              <a:avLst/>
              <a:gdLst>
                <a:gd name="T0" fmla="*/ 0 w 13"/>
                <a:gd name="T1" fmla="*/ 22 h 13"/>
                <a:gd name="T2" fmla="*/ 6 w 13"/>
                <a:gd name="T3" fmla="*/ 22 h 13"/>
                <a:gd name="T4" fmla="*/ 21 w 13"/>
                <a:gd name="T5" fmla="*/ 7 h 13"/>
                <a:gd name="T6" fmla="*/ 21 w 13"/>
                <a:gd name="T7" fmla="*/ 0 h 13"/>
                <a:gd name="T8" fmla="*/ 0 w 13"/>
                <a:gd name="T9" fmla="*/ 2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13">
                  <a:moveTo>
                    <a:pt x="0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3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</p:grp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3585041" y="150465"/>
            <a:ext cx="2031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教学主要环节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Line 6"/>
          <p:cNvSpPr>
            <a:spLocks noChangeShapeType="1"/>
          </p:cNvSpPr>
          <p:nvPr/>
        </p:nvSpPr>
        <p:spPr bwMode="auto">
          <a:xfrm>
            <a:off x="0" y="361950"/>
            <a:ext cx="306902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" name="Line 7"/>
          <p:cNvSpPr>
            <a:spLocks noChangeShapeType="1"/>
          </p:cNvSpPr>
          <p:nvPr/>
        </p:nvSpPr>
        <p:spPr bwMode="auto">
          <a:xfrm>
            <a:off x="6074976" y="361950"/>
            <a:ext cx="3069024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2C061D9-87B3-4407-9C5B-0576B77A6B64}"/>
              </a:ext>
            </a:extLst>
          </p:cNvPr>
          <p:cNvSpPr txBox="1"/>
          <p:nvPr/>
        </p:nvSpPr>
        <p:spPr>
          <a:xfrm>
            <a:off x="1243420" y="2137648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备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8337602-B180-495A-AC11-F4BA0460A328}"/>
              </a:ext>
            </a:extLst>
          </p:cNvPr>
          <p:cNvSpPr txBox="1"/>
          <p:nvPr/>
        </p:nvSpPr>
        <p:spPr>
          <a:xfrm>
            <a:off x="2743051" y="2123757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教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5670E99-FD1D-4009-9F6A-EDB33999D278}"/>
              </a:ext>
            </a:extLst>
          </p:cNvPr>
          <p:cNvSpPr txBox="1"/>
          <p:nvPr/>
        </p:nvSpPr>
        <p:spPr>
          <a:xfrm>
            <a:off x="4259114" y="2093575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辅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2FB3A85-3189-4F64-A3AC-B52E60F80865}"/>
              </a:ext>
            </a:extLst>
          </p:cNvPr>
          <p:cNvSpPr txBox="1"/>
          <p:nvPr/>
        </p:nvSpPr>
        <p:spPr>
          <a:xfrm>
            <a:off x="5777787" y="2115006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改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00ACE99-5A06-46C2-919A-47FD6917DC01}"/>
              </a:ext>
            </a:extLst>
          </p:cNvPr>
          <p:cNvSpPr txBox="1"/>
          <p:nvPr/>
        </p:nvSpPr>
        <p:spPr>
          <a:xfrm>
            <a:off x="7334003" y="2101154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评</a:t>
            </a:r>
          </a:p>
        </p:txBody>
      </p:sp>
      <p:sp>
        <p:nvSpPr>
          <p:cNvPr id="55" name="Freeform 20">
            <a:extLst>
              <a:ext uri="{FF2B5EF4-FFF2-40B4-BE49-F238E27FC236}">
                <a16:creationId xmlns:a16="http://schemas.microsoft.com/office/drawing/2014/main" id="{D9AB7CB8-AD27-40CD-B0C6-E89A97FD0E26}"/>
              </a:ext>
            </a:extLst>
          </p:cNvPr>
          <p:cNvSpPr/>
          <p:nvPr/>
        </p:nvSpPr>
        <p:spPr bwMode="auto">
          <a:xfrm>
            <a:off x="3733822" y="3085656"/>
            <a:ext cx="1766887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5 w 674"/>
              <a:gd name="T9" fmla="*/ 887413 h 337"/>
              <a:gd name="T10" fmla="*/ 1766887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Freeform 15">
            <a:extLst>
              <a:ext uri="{FF2B5EF4-FFF2-40B4-BE49-F238E27FC236}">
                <a16:creationId xmlns:a16="http://schemas.microsoft.com/office/drawing/2014/main" id="{AD3DD40F-6CAC-44A8-A5C1-C2A24B45CD0C}"/>
              </a:ext>
            </a:extLst>
          </p:cNvPr>
          <p:cNvSpPr/>
          <p:nvPr/>
        </p:nvSpPr>
        <p:spPr bwMode="auto">
          <a:xfrm>
            <a:off x="3733822" y="3971071"/>
            <a:ext cx="1766887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7 w 674"/>
              <a:gd name="T9" fmla="*/ 0 h 336"/>
              <a:gd name="T10" fmla="*/ 1517845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D6A6B2D-D145-4CE5-9FD2-4CAB7395F692}"/>
              </a:ext>
            </a:extLst>
          </p:cNvPr>
          <p:cNvSpPr txBox="1"/>
          <p:nvPr/>
        </p:nvSpPr>
        <p:spPr>
          <a:xfrm>
            <a:off x="4280725" y="3726070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研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1" grpId="0" animBg="1"/>
      <p:bldP spid="15372" grpId="0" animBg="1"/>
      <p:bldP spid="15373" grpId="0" animBg="1"/>
      <p:bldP spid="15374" grpId="0" animBg="1"/>
      <p:bldP spid="15375" grpId="0" animBg="1"/>
      <p:bldP spid="15376" grpId="0" animBg="1"/>
      <p:bldP spid="15377" grpId="0" animBg="1"/>
      <p:bldP spid="15378" grpId="0" animBg="1"/>
      <p:bldP spid="15379" grpId="0" animBg="1"/>
      <p:bldP spid="15380" grpId="0" animBg="1"/>
      <p:bldP spid="46" grpId="0"/>
      <p:bldP spid="47" grpId="0" animBg="1"/>
      <p:bldP spid="51" grpId="0" animBg="1"/>
      <p:bldP spid="55" grpId="0" animBg="1"/>
      <p:bldP spid="56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55A7C70-6F5C-420F-84FC-39ECB602E30A}"/>
              </a:ext>
            </a:extLst>
          </p:cNvPr>
          <p:cNvSpPr txBox="1"/>
          <p:nvPr/>
        </p:nvSpPr>
        <p:spPr>
          <a:xfrm>
            <a:off x="2366102" y="3385283"/>
            <a:ext cx="28109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路径：</a:t>
            </a:r>
            <a:r>
              <a:rPr lang="en-US" altLang="zh-CN" sz="1600" dirty="0"/>
              <a:t>\\200.200.200.8</a:t>
            </a:r>
            <a:endParaRPr lang="zh-CN" altLang="en-US" sz="1600" dirty="0"/>
          </a:p>
        </p:txBody>
      </p:sp>
      <p:sp>
        <p:nvSpPr>
          <p:cNvPr id="25" name="六边形 24"/>
          <p:cNvSpPr/>
          <p:nvPr/>
        </p:nvSpPr>
        <p:spPr>
          <a:xfrm rot="16200000">
            <a:off x="588110" y="1408330"/>
            <a:ext cx="797366" cy="750462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7798" y="1520184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 bwMode="auto">
          <a:xfrm>
            <a:off x="1475658" y="1894213"/>
            <a:ext cx="3096341" cy="10249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备课标、备教材、备学生、备方法。在此基础上，设计教学过程，写好备课笔记（总务处）。新教师写详案。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1475658" y="1547555"/>
            <a:ext cx="2020887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个人备课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9" name="六边形 28"/>
          <p:cNvSpPr/>
          <p:nvPr/>
        </p:nvSpPr>
        <p:spPr>
          <a:xfrm rot="16200000">
            <a:off x="588109" y="3213809"/>
            <a:ext cx="797366" cy="750462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67797" y="3325663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 bwMode="auto">
          <a:xfrm>
            <a:off x="1475658" y="3699692"/>
            <a:ext cx="3248738" cy="10249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在个人备课和集体备课基础之上，完成周计划，个性化，周一上午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9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点前提交至点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。学校统一印制，公布张贴。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1475657" y="3353034"/>
            <a:ext cx="2020887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周计划 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六边形 32"/>
          <p:cNvSpPr/>
          <p:nvPr/>
        </p:nvSpPr>
        <p:spPr>
          <a:xfrm rot="16200000">
            <a:off x="4764575" y="1413610"/>
            <a:ext cx="797366" cy="750462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844263" y="1525464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 bwMode="auto">
          <a:xfrm>
            <a:off x="5652124" y="1899493"/>
            <a:ext cx="3312366" cy="1997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“一坚持两公开三定”，即坚持每周一次集体备课；信息公开、资料公开；备课组长落实“三定”，定时间、定内容、定中心发言人。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文科：周四下午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14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：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20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理科：周五下午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14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：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20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 bwMode="auto">
          <a:xfrm>
            <a:off x="5652123" y="1552835"/>
            <a:ext cx="2020887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集体备课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Line 6"/>
          <p:cNvSpPr>
            <a:spLocks noChangeShapeType="1"/>
          </p:cNvSpPr>
          <p:nvPr/>
        </p:nvSpPr>
        <p:spPr bwMode="auto">
          <a:xfrm>
            <a:off x="0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7"/>
          <p:cNvSpPr>
            <a:spLocks noChangeShapeType="1"/>
          </p:cNvSpPr>
          <p:nvPr/>
        </p:nvSpPr>
        <p:spPr bwMode="auto">
          <a:xfrm>
            <a:off x="5690255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" name="Text Box 4">
            <a:extLst>
              <a:ext uri="{FF2B5EF4-FFF2-40B4-BE49-F238E27FC236}">
                <a16:creationId xmlns:a16="http://schemas.microsoft.com/office/drawing/2014/main" id="{CA516B3F-D4E8-4EE6-8858-312873C0B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5041" y="150465"/>
            <a:ext cx="2031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备课常规要求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0129E98-EFBC-8466-1F39-EFFA9F21EB89}"/>
              </a:ext>
            </a:extLst>
          </p:cNvPr>
          <p:cNvSpPr/>
          <p:nvPr/>
        </p:nvSpPr>
        <p:spPr>
          <a:xfrm>
            <a:off x="861800" y="606857"/>
            <a:ext cx="772519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认真备课是教师最基本的工作职责。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A54A5DF-20D2-F24B-D73E-8E1C781698AF}"/>
              </a:ext>
            </a:extLst>
          </p:cNvPr>
          <p:cNvSpPr txBox="1"/>
          <p:nvPr/>
        </p:nvSpPr>
        <p:spPr>
          <a:xfrm>
            <a:off x="5690255" y="1916882"/>
            <a:ext cx="3171846" cy="310854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F0000"/>
                </a:solidFill>
              </a:rPr>
              <a:t>“科组大集中，备组小聚集”</a:t>
            </a:r>
            <a:endParaRPr lang="en-US" altLang="zh-CN" sz="1600" b="1" dirty="0">
              <a:solidFill>
                <a:srgbClr val="FF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en-US" sz="1600" dirty="0"/>
              <a:t>周四下午（文科）</a:t>
            </a:r>
            <a:endParaRPr lang="en-US" altLang="zh-CN" sz="1600" dirty="0"/>
          </a:p>
          <a:p>
            <a:r>
              <a:rPr lang="zh-CN" altLang="en-US" sz="1600" dirty="0"/>
              <a:t>语文组：一楼学生阅览室</a:t>
            </a:r>
            <a:endParaRPr lang="en-US" altLang="zh-CN" sz="1600" dirty="0"/>
          </a:p>
          <a:p>
            <a:r>
              <a:rPr lang="zh-CN" altLang="en-US" sz="1600" dirty="0"/>
              <a:t>外语组：二楼学生阅览室</a:t>
            </a:r>
            <a:endParaRPr lang="en-US" altLang="zh-CN" sz="1600" dirty="0"/>
          </a:p>
          <a:p>
            <a:r>
              <a:rPr lang="zh-CN" altLang="en-US" sz="1600" dirty="0"/>
              <a:t>政史地组：历史专业课室</a:t>
            </a:r>
            <a:endParaRPr lang="en-US" altLang="zh-CN" sz="1600" dirty="0"/>
          </a:p>
          <a:p>
            <a:r>
              <a:rPr lang="zh-CN" altLang="en-US" sz="1600" dirty="0"/>
              <a:t>心理生涯：心理室</a:t>
            </a:r>
            <a:endParaRPr lang="en-US" altLang="zh-CN" sz="1600" dirty="0"/>
          </a:p>
          <a:p>
            <a:r>
              <a:rPr lang="en-US" altLang="zh-CN" sz="1600" dirty="0"/>
              <a:t>2.   </a:t>
            </a:r>
            <a:r>
              <a:rPr lang="zh-CN" altLang="en-US" sz="1600" dirty="0"/>
              <a:t>周五下午（理科）</a:t>
            </a:r>
            <a:endParaRPr lang="en-US" altLang="zh-CN" sz="1600" dirty="0"/>
          </a:p>
          <a:p>
            <a:r>
              <a:rPr lang="zh-CN" altLang="en-US" sz="1600" dirty="0"/>
              <a:t>数学组：二楼学生阅览室</a:t>
            </a:r>
            <a:endParaRPr lang="en-US" altLang="zh-CN" sz="1600" dirty="0"/>
          </a:p>
          <a:p>
            <a:r>
              <a:rPr lang="zh-CN" altLang="en-US" sz="1600" dirty="0"/>
              <a:t>物理通技组：物理探究室</a:t>
            </a:r>
            <a:endParaRPr lang="en-US" altLang="zh-CN" sz="1600" dirty="0"/>
          </a:p>
          <a:p>
            <a:r>
              <a:rPr lang="zh-CN" altLang="en-US" sz="1600" dirty="0"/>
              <a:t>生化组：生化探究室</a:t>
            </a:r>
            <a:endParaRPr lang="en-US" altLang="zh-CN" sz="1600" dirty="0"/>
          </a:p>
          <a:p>
            <a:r>
              <a:rPr lang="zh-CN" altLang="en-US" sz="1600" dirty="0"/>
              <a:t>体艺组：二楼教师阅览室</a:t>
            </a:r>
            <a:endParaRPr lang="en-US" altLang="zh-CN" sz="1600" dirty="0"/>
          </a:p>
          <a:p>
            <a:r>
              <a:rPr lang="zh-CN" altLang="en-US" sz="1600" dirty="0"/>
              <a:t>信技组：高中电脑室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980CAE6-C830-0FBC-6A17-A228FAD4E2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804" y="0"/>
            <a:ext cx="8202390" cy="514191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A53E6738-7C66-3CD8-1A6D-73E18D1AF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887" y="0"/>
            <a:ext cx="8496214" cy="514191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1B896955-6816-0436-E03F-D51585F0E7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192" y="-3"/>
            <a:ext cx="8570103" cy="514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6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5" grpId="0" animBg="1"/>
      <p:bldP spid="26" grpId="0"/>
      <p:bldP spid="27" grpId="0"/>
      <p:bldP spid="28" grpId="0"/>
      <p:bldP spid="29" grpId="0" animBg="1"/>
      <p:bldP spid="30" grpId="0"/>
      <p:bldP spid="31" grpId="0"/>
      <p:bldP spid="32" grpId="0"/>
      <p:bldP spid="33" grpId="0" animBg="1"/>
      <p:bldP spid="34" grpId="0"/>
      <p:bldP spid="35" grpId="0"/>
      <p:bldP spid="36" grpId="0"/>
      <p:bldP spid="22" grpId="0" animBg="1"/>
      <p:bldP spid="23" grpId="0" animBg="1"/>
      <p:bldP spid="41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2" name="Group 6"/>
          <p:cNvGrpSpPr/>
          <p:nvPr/>
        </p:nvGrpSpPr>
        <p:grpSpPr>
          <a:xfrm>
            <a:off x="2627313" y="1352550"/>
            <a:ext cx="3887787" cy="3409950"/>
            <a:chOff x="0" y="0"/>
            <a:chExt cx="2449" cy="2148"/>
          </a:xfrm>
        </p:grpSpPr>
        <p:pic>
          <p:nvPicPr>
            <p:cNvPr id="9235" name="Picture 7" descr="iPhone_5S_freebi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8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4"/>
              <a:stretch>
                <a:fillRect r="-7874"/>
              </a:stretch>
            </a:blipFill>
            <a:ln w="6350" cmpd="sng">
              <a:solidFill>
                <a:schemeClr val="bg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Font typeface="Arial" pitchFamily="34" charset="0"/>
                <a:buNone/>
                <a:defRPr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9223" name="Oval 9"/>
          <p:cNvSpPr>
            <a:spLocks noChangeArrowheads="1"/>
          </p:cNvSpPr>
          <p:nvPr/>
        </p:nvSpPr>
        <p:spPr bwMode="auto">
          <a:xfrm>
            <a:off x="2960305" y="4195366"/>
            <a:ext cx="546100" cy="54292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pPr algn="ctr"/>
            <a:r>
              <a:rPr lang="zh-CN" altLang="zh-CN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9224" name="Oval 10"/>
          <p:cNvSpPr>
            <a:spLocks noChangeArrowheads="1"/>
          </p:cNvSpPr>
          <p:nvPr/>
        </p:nvSpPr>
        <p:spPr bwMode="auto">
          <a:xfrm>
            <a:off x="5573258" y="1232694"/>
            <a:ext cx="546100" cy="542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9225" name="Oval 11"/>
          <p:cNvSpPr>
            <a:spLocks noChangeArrowheads="1"/>
          </p:cNvSpPr>
          <p:nvPr/>
        </p:nvSpPr>
        <p:spPr bwMode="auto">
          <a:xfrm>
            <a:off x="5593556" y="2198360"/>
            <a:ext cx="546100" cy="54292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9226" name="Rectangle 12"/>
          <p:cNvSpPr>
            <a:spLocks noChangeArrowheads="1"/>
          </p:cNvSpPr>
          <p:nvPr/>
        </p:nvSpPr>
        <p:spPr bwMode="auto">
          <a:xfrm>
            <a:off x="239318" y="3172652"/>
            <a:ext cx="257713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课堂教学语言要准确、规范、生动、清晰。</a:t>
            </a:r>
          </a:p>
        </p:txBody>
      </p:sp>
      <p:sp>
        <p:nvSpPr>
          <p:cNvPr id="9227" name="Rectangle 13"/>
          <p:cNvSpPr>
            <a:spLocks noChangeArrowheads="1"/>
          </p:cNvSpPr>
          <p:nvPr/>
        </p:nvSpPr>
        <p:spPr bwMode="auto">
          <a:xfrm>
            <a:off x="6258179" y="1199392"/>
            <a:ext cx="244792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课堂教学的不同课型要特点鲜明。</a:t>
            </a:r>
          </a:p>
        </p:txBody>
      </p:sp>
      <p:sp>
        <p:nvSpPr>
          <p:cNvPr id="9228" name="Rectangle 14"/>
          <p:cNvSpPr>
            <a:spLocks noChangeArrowheads="1"/>
          </p:cNvSpPr>
          <p:nvPr/>
        </p:nvSpPr>
        <p:spPr bwMode="auto">
          <a:xfrm>
            <a:off x="6269543" y="2037570"/>
            <a:ext cx="24479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课堂上教师要注意仪表形象和表率作用。网络上谨言慎行。</a:t>
            </a:r>
          </a:p>
        </p:txBody>
      </p:sp>
      <p:sp>
        <p:nvSpPr>
          <p:cNvPr id="9229" name="Oval 15"/>
          <p:cNvSpPr>
            <a:spLocks noChangeArrowheads="1"/>
          </p:cNvSpPr>
          <p:nvPr/>
        </p:nvSpPr>
        <p:spPr bwMode="auto">
          <a:xfrm>
            <a:off x="2960305" y="1207762"/>
            <a:ext cx="546100" cy="542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algn="ctr"/>
            <a:r>
              <a:rPr lang="zh-CN" altLang="zh-CN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230" name="Oval 16"/>
          <p:cNvSpPr>
            <a:spLocks noChangeArrowheads="1"/>
          </p:cNvSpPr>
          <p:nvPr/>
        </p:nvSpPr>
        <p:spPr bwMode="auto">
          <a:xfrm>
            <a:off x="2960305" y="2198361"/>
            <a:ext cx="546100" cy="54292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9231" name="Oval 17"/>
          <p:cNvSpPr>
            <a:spLocks noChangeArrowheads="1"/>
          </p:cNvSpPr>
          <p:nvPr/>
        </p:nvSpPr>
        <p:spPr bwMode="auto">
          <a:xfrm>
            <a:off x="2950484" y="3208967"/>
            <a:ext cx="546100" cy="542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232" name="Rectangle 18"/>
          <p:cNvSpPr>
            <a:spLocks noChangeArrowheads="1"/>
          </p:cNvSpPr>
          <p:nvPr/>
        </p:nvSpPr>
        <p:spPr bwMode="auto">
          <a:xfrm>
            <a:off x="73849" y="1049239"/>
            <a:ext cx="283357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教学定位：学生人格发展；渗透德育和美育；</a:t>
            </a:r>
            <a:endParaRPr lang="en-US" altLang="zh-CN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r"/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五育并举。</a:t>
            </a:r>
          </a:p>
        </p:txBody>
      </p:sp>
      <p:sp>
        <p:nvSpPr>
          <p:cNvPr id="9233" name="Rectangle 19"/>
          <p:cNvSpPr>
            <a:spLocks noChangeArrowheads="1"/>
          </p:cNvSpPr>
          <p:nvPr/>
        </p:nvSpPr>
        <p:spPr bwMode="auto">
          <a:xfrm>
            <a:off x="14360" y="2039838"/>
            <a:ext cx="283357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反对“一言堂”。创设问题情境，倡导探究式教学，体现研究性学习方法。</a:t>
            </a:r>
          </a:p>
        </p:txBody>
      </p:sp>
      <p:sp>
        <p:nvSpPr>
          <p:cNvPr id="9234" name="Rectangle 20"/>
          <p:cNvSpPr>
            <a:spLocks noChangeArrowheads="1"/>
          </p:cNvSpPr>
          <p:nvPr/>
        </p:nvSpPr>
        <p:spPr bwMode="auto">
          <a:xfrm>
            <a:off x="173465" y="4333279"/>
            <a:ext cx="262878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板书规范，给学生示范。</a:t>
            </a: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3257586" y="128143"/>
            <a:ext cx="26468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课堂教学常规要求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Line 6"/>
          <p:cNvSpPr>
            <a:spLocks noChangeShapeType="1"/>
          </p:cNvSpPr>
          <p:nvPr/>
        </p:nvSpPr>
        <p:spPr bwMode="auto">
          <a:xfrm flipV="1">
            <a:off x="0" y="341942"/>
            <a:ext cx="3124238" cy="20008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7"/>
          <p:cNvSpPr>
            <a:spLocks noChangeShapeType="1"/>
          </p:cNvSpPr>
          <p:nvPr/>
        </p:nvSpPr>
        <p:spPr bwMode="auto">
          <a:xfrm>
            <a:off x="6019762" y="341942"/>
            <a:ext cx="3124238" cy="20008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Oval 17">
            <a:extLst>
              <a:ext uri="{FF2B5EF4-FFF2-40B4-BE49-F238E27FC236}">
                <a16:creationId xmlns:a16="http://schemas.microsoft.com/office/drawing/2014/main" id="{84AE9CA0-51D3-4C03-ACDF-743ADF42E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211" y="3164026"/>
            <a:ext cx="546100" cy="542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7</a:t>
            </a:r>
            <a:endParaRPr lang="zh-CN" altLang="zh-CN" b="1" dirty="0">
              <a:solidFill>
                <a:schemeClr val="bg1"/>
              </a:solidFill>
            </a:endParaRPr>
          </a:p>
        </p:txBody>
      </p:sp>
      <p:sp>
        <p:nvSpPr>
          <p:cNvPr id="24" name="Oval 9">
            <a:extLst>
              <a:ext uri="{FF2B5EF4-FFF2-40B4-BE49-F238E27FC236}">
                <a16:creationId xmlns:a16="http://schemas.microsoft.com/office/drawing/2014/main" id="{B2069654-6FE7-47A5-9EB4-D081C9AD95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211" y="4154625"/>
            <a:ext cx="546100" cy="54292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8</a:t>
            </a:r>
            <a:endParaRPr lang="zh-CN" altLang="zh-CN" b="1" dirty="0">
              <a:solidFill>
                <a:schemeClr val="bg1"/>
              </a:solidFill>
            </a:endParaRPr>
          </a:p>
        </p:txBody>
      </p:sp>
      <p:sp>
        <p:nvSpPr>
          <p:cNvPr id="25" name="Rectangle 14">
            <a:extLst>
              <a:ext uri="{FF2B5EF4-FFF2-40B4-BE49-F238E27FC236}">
                <a16:creationId xmlns:a16="http://schemas.microsoft.com/office/drawing/2014/main" id="{3B5DBD3F-295A-40C8-91A2-A8F8F85E2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8179" y="3093417"/>
            <a:ext cx="286987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建立平等的师生关系，营造和谐民主的教学氛围。</a:t>
            </a:r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E5E10C71-AA9B-4DCC-91AD-CD5DC73D0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356" y="4081997"/>
            <a:ext cx="297791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培养学生科学的学习方法，加强学科思维培养。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C43CA82-C300-67EC-4E94-1D1B1C612FD7}"/>
              </a:ext>
            </a:extLst>
          </p:cNvPr>
          <p:cNvSpPr/>
          <p:nvPr/>
        </p:nvSpPr>
        <p:spPr>
          <a:xfrm>
            <a:off x="278636" y="471758"/>
            <a:ext cx="88360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认真上好每一堂课是提高教育质量的基本保证。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500"/>
                            </p:stCondLst>
                            <p:childTnLst>
                              <p:par>
                                <p:cTn id="10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 animBg="1"/>
      <p:bldP spid="9225" grpId="0" animBg="1"/>
      <p:bldP spid="9226" grpId="0"/>
      <p:bldP spid="9227" grpId="0"/>
      <p:bldP spid="9228" grpId="0"/>
      <p:bldP spid="9229" grpId="0" animBg="1"/>
      <p:bldP spid="9230" grpId="0" animBg="1"/>
      <p:bldP spid="9231" grpId="0" animBg="1"/>
      <p:bldP spid="9232" grpId="0"/>
      <p:bldP spid="9233" grpId="0"/>
      <p:bldP spid="9234" grpId="0"/>
      <p:bldP spid="20" grpId="0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F621D8D2-B2E5-451A-B2FB-5C8F2E803C72}"/>
              </a:ext>
            </a:extLst>
          </p:cNvPr>
          <p:cNvSpPr txBox="1">
            <a:spLocks noChangeArrowheads="1"/>
          </p:cNvSpPr>
          <p:nvPr/>
        </p:nvSpPr>
        <p:spPr>
          <a:xfrm>
            <a:off x="1905070" y="132620"/>
            <a:ext cx="5992947" cy="571324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FontTx/>
            </a:pPr>
            <a:r>
              <a:rPr lang="zh-CN" altLang="en-US" sz="2999" b="1" kern="0" dirty="0"/>
              <a:t>好的课堂应是</a:t>
            </a:r>
            <a:r>
              <a:rPr lang="zh-CN" altLang="en-US" sz="2999" b="1" kern="0" dirty="0">
                <a:latin typeface="Arial" panose="020B0604020202020204" pitchFamily="34" charset="0"/>
              </a:rPr>
              <a:t>“</a:t>
            </a:r>
            <a:r>
              <a:rPr lang="zh-CN" altLang="en-US" sz="2999" b="1" kern="0" dirty="0">
                <a:solidFill>
                  <a:srgbClr val="3333CC"/>
                </a:solidFill>
              </a:rPr>
              <a:t>鼓舞人心的</a:t>
            </a:r>
            <a:r>
              <a:rPr lang="zh-CN" altLang="en-US" sz="2999" b="1" kern="0" dirty="0">
                <a:latin typeface="Arial" panose="020B0604020202020204" pitchFamily="34" charset="0"/>
              </a:rPr>
              <a:t>”</a:t>
            </a:r>
            <a:endParaRPr lang="zh-CN" altLang="en-US" sz="2999" b="1" kern="0" dirty="0">
              <a:ea typeface="楷体_GB2312" pitchFamily="49" charset="-122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54AFFA0A-5253-4FCF-8D36-8625EC34B0BA}"/>
              </a:ext>
            </a:extLst>
          </p:cNvPr>
          <p:cNvSpPr txBox="1">
            <a:spLocks noChangeArrowheads="1"/>
          </p:cNvSpPr>
          <p:nvPr/>
        </p:nvSpPr>
        <p:spPr>
          <a:xfrm>
            <a:off x="724001" y="805804"/>
            <a:ext cx="7695998" cy="353030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zh-CN" altLang="en-US" sz="2000" b="1" kern="0" dirty="0">
                <a:ea typeface="华文新魏" panose="02010800040101010101" pitchFamily="2" charset="-122"/>
              </a:rPr>
              <a:t>清晰的尊严感</a:t>
            </a:r>
            <a:r>
              <a:rPr lang="en-US" altLang="zh-CN" sz="2000" b="1" kern="0" dirty="0">
                <a:latin typeface="Arial" panose="020B0604020202020204" pitchFamily="34" charset="0"/>
              </a:rPr>
              <a:t>——</a:t>
            </a:r>
            <a:r>
              <a:rPr lang="zh-CN" altLang="en-US" sz="2000" b="1" kern="0" dirty="0">
                <a:solidFill>
                  <a:srgbClr val="FF0066"/>
                </a:solidFill>
              </a:rPr>
              <a:t>不管有没有天赋，学生们都昂首挺胸，大胆地发表意见，显得自信、无忧无虑。他们相信自己，也把自己视为有价值的、值得尊重的人；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000" b="1" kern="0" dirty="0">
                <a:ea typeface="华文新魏" panose="02010800040101010101" pitchFamily="2" charset="-122"/>
              </a:rPr>
              <a:t>流淌着轻松的活力</a:t>
            </a:r>
            <a:r>
              <a:rPr lang="en-US" altLang="zh-CN" sz="2000" b="1" kern="0" dirty="0">
                <a:latin typeface="Arial" panose="020B0604020202020204" pitchFamily="34" charset="0"/>
              </a:rPr>
              <a:t>——</a:t>
            </a:r>
            <a:r>
              <a:rPr lang="zh-CN" altLang="en-US" sz="2000" b="1" kern="0" dirty="0">
                <a:solidFill>
                  <a:srgbClr val="FF0066"/>
                </a:solidFill>
              </a:rPr>
              <a:t>学生们显得生机勃勃、有活力、健康。所有学生都忙碌着、参与着；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000" b="1" kern="0" dirty="0">
                <a:ea typeface="华文新魏" panose="02010800040101010101" pitchFamily="2" charset="-122"/>
              </a:rPr>
              <a:t>自主性</a:t>
            </a:r>
            <a:r>
              <a:rPr lang="en-US" altLang="zh-CN" sz="2000" b="1" kern="0" dirty="0">
                <a:latin typeface="Arial" panose="020B0604020202020204" pitchFamily="34" charset="0"/>
              </a:rPr>
              <a:t>——</a:t>
            </a:r>
            <a:r>
              <a:rPr lang="zh-CN" altLang="en-US" sz="2000" b="1" kern="0" dirty="0">
                <a:solidFill>
                  <a:srgbClr val="FF0066"/>
                </a:solidFill>
              </a:rPr>
              <a:t>学生们做出恰当的选择，主导并约束自己，持之以恒地自愿学习，没有被逼迫学习的现象；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000" b="1" kern="0" dirty="0">
                <a:ea typeface="华文新魏" panose="02010800040101010101" pitchFamily="2" charset="-122"/>
              </a:rPr>
              <a:t>集体感</a:t>
            </a:r>
            <a:r>
              <a:rPr lang="en-US" altLang="zh-CN" sz="2000" b="1" kern="0" dirty="0">
                <a:latin typeface="Arial" panose="020B0604020202020204" pitchFamily="34" charset="0"/>
              </a:rPr>
              <a:t>——</a:t>
            </a:r>
            <a:r>
              <a:rPr lang="zh-CN" altLang="en-US" sz="2000" b="1" kern="0" dirty="0">
                <a:solidFill>
                  <a:srgbClr val="FF0066"/>
                </a:solidFill>
              </a:rPr>
              <a:t>共享合作、相互依赖、亲密无间。学生们彼此支持，也支持老师，没有对抗和拒绝；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000" b="1" kern="0" dirty="0">
                <a:ea typeface="华文新魏" panose="02010800040101010101" pitchFamily="2" charset="-122"/>
              </a:rPr>
              <a:t>觉察力</a:t>
            </a:r>
            <a:r>
              <a:rPr lang="en-US" altLang="zh-CN" sz="2000" b="1" kern="0" dirty="0">
                <a:latin typeface="Arial" panose="020B0604020202020204" pitchFamily="34" charset="0"/>
              </a:rPr>
              <a:t>——</a:t>
            </a:r>
            <a:r>
              <a:rPr lang="zh-CN" altLang="en-US" sz="2000" b="1" kern="0" dirty="0">
                <a:solidFill>
                  <a:srgbClr val="FF0066"/>
                </a:solidFill>
              </a:rPr>
              <a:t>学生是机灵又富于创见的，他们知道自身和周遭正发生的一切，能驾驭自己的思想和情感，也能适应周围人群的思想与情感。</a:t>
            </a:r>
            <a:r>
              <a:rPr lang="zh-CN" altLang="en-US" sz="2000" kern="0" dirty="0">
                <a:solidFill>
                  <a:srgbClr val="FF0066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97928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145191" y="1521142"/>
            <a:ext cx="1884362" cy="1884362"/>
            <a:chOff x="3449067" y="1305719"/>
            <a:chExt cx="1884362" cy="1884362"/>
          </a:xfrm>
          <a:solidFill>
            <a:srgbClr val="C00000"/>
          </a:solidFill>
        </p:grpSpPr>
        <p:sp>
          <p:nvSpPr>
            <p:cNvPr id="7" name="椭圆 6"/>
            <p:cNvSpPr/>
            <p:nvPr/>
          </p:nvSpPr>
          <p:spPr>
            <a:xfrm>
              <a:off x="3449067" y="1305719"/>
              <a:ext cx="1884362" cy="188436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952304" y="1662906"/>
              <a:ext cx="877888" cy="1168400"/>
              <a:chOff x="2443163" y="2125663"/>
              <a:chExt cx="315913" cy="511175"/>
            </a:xfrm>
            <a:grpFill/>
          </p:grpSpPr>
          <p:sp>
            <p:nvSpPr>
              <p:cNvPr id="9" name="Freeform 78"/>
              <p:cNvSpPr/>
              <p:nvPr/>
            </p:nvSpPr>
            <p:spPr bwMode="auto">
              <a:xfrm>
                <a:off x="2443163" y="2125663"/>
                <a:ext cx="315913" cy="396875"/>
              </a:xfrm>
              <a:custGeom>
                <a:avLst/>
                <a:gdLst>
                  <a:gd name="T0" fmla="*/ 2147483647 w 362"/>
                  <a:gd name="T1" fmla="*/ 0 h 455"/>
                  <a:gd name="T2" fmla="*/ 664862471 w 362"/>
                  <a:gd name="T3" fmla="*/ 2147483647 h 455"/>
                  <a:gd name="T4" fmla="*/ 2147483647 w 362"/>
                  <a:gd name="T5" fmla="*/ 2147483647 h 455"/>
                  <a:gd name="T6" fmla="*/ 2147483647 w 362"/>
                  <a:gd name="T7" fmla="*/ 2147483647 h 455"/>
                  <a:gd name="T8" fmla="*/ 2147483647 w 362"/>
                  <a:gd name="T9" fmla="*/ 2147483647 h 455"/>
                  <a:gd name="T10" fmla="*/ 2147483647 w 362"/>
                  <a:gd name="T11" fmla="*/ 2147483647 h 455"/>
                  <a:gd name="T12" fmla="*/ 2147483647 w 362"/>
                  <a:gd name="T13" fmla="*/ 2147483647 h 455"/>
                  <a:gd name="T14" fmla="*/ 2147483647 w 362"/>
                  <a:gd name="T15" fmla="*/ 2147483647 h 455"/>
                  <a:gd name="T16" fmla="*/ 2147483647 w 362"/>
                  <a:gd name="T17" fmla="*/ 2147483647 h 455"/>
                  <a:gd name="T18" fmla="*/ 2147483647 w 362"/>
                  <a:gd name="T19" fmla="*/ 0 h 455"/>
                  <a:gd name="T20" fmla="*/ 2147483647 w 362"/>
                  <a:gd name="T21" fmla="*/ 0 h 45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62" h="455">
                    <a:moveTo>
                      <a:pt x="180" y="0"/>
                    </a:moveTo>
                    <a:cubicBezTo>
                      <a:pt x="80" y="0"/>
                      <a:pt x="0" y="81"/>
                      <a:pt x="1" y="181"/>
                    </a:cubicBezTo>
                    <a:cubicBezTo>
                      <a:pt x="1" y="239"/>
                      <a:pt x="44" y="290"/>
                      <a:pt x="73" y="323"/>
                    </a:cubicBezTo>
                    <a:cubicBezTo>
                      <a:pt x="103" y="356"/>
                      <a:pt x="109" y="431"/>
                      <a:pt x="109" y="431"/>
                    </a:cubicBezTo>
                    <a:cubicBezTo>
                      <a:pt x="109" y="431"/>
                      <a:pt x="142" y="455"/>
                      <a:pt x="181" y="455"/>
                    </a:cubicBezTo>
                    <a:cubicBezTo>
                      <a:pt x="221" y="455"/>
                      <a:pt x="253" y="431"/>
                      <a:pt x="253" y="431"/>
                    </a:cubicBezTo>
                    <a:cubicBezTo>
                      <a:pt x="253" y="431"/>
                      <a:pt x="253" y="431"/>
                      <a:pt x="253" y="431"/>
                    </a:cubicBezTo>
                    <a:cubicBezTo>
                      <a:pt x="253" y="431"/>
                      <a:pt x="260" y="356"/>
                      <a:pt x="289" y="323"/>
                    </a:cubicBezTo>
                    <a:cubicBezTo>
                      <a:pt x="318" y="290"/>
                      <a:pt x="361" y="239"/>
                      <a:pt x="361" y="181"/>
                    </a:cubicBezTo>
                    <a:cubicBezTo>
                      <a:pt x="362" y="81"/>
                      <a:pt x="282" y="0"/>
                      <a:pt x="183" y="0"/>
                    </a:cubicBezTo>
                    <a:lnTo>
                      <a:pt x="180" y="0"/>
                    </a:lnTo>
                    <a:close/>
                  </a:path>
                </a:pathLst>
              </a:custGeom>
              <a:grpFill/>
              <a:ln w="34925" cap="flat">
                <a:solidFill>
                  <a:srgbClr val="FFFFF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0" name="Freeform 79"/>
              <p:cNvSpPr/>
              <p:nvPr/>
            </p:nvSpPr>
            <p:spPr bwMode="auto">
              <a:xfrm>
                <a:off x="2530475" y="2508250"/>
                <a:ext cx="69850" cy="55563"/>
              </a:xfrm>
              <a:custGeom>
                <a:avLst/>
                <a:gdLst>
                  <a:gd name="T0" fmla="*/ 2147483647 w 81"/>
                  <a:gd name="T1" fmla="*/ 0 h 64"/>
                  <a:gd name="T2" fmla="*/ 2147483647 w 81"/>
                  <a:gd name="T3" fmla="*/ 2147483647 h 64"/>
                  <a:gd name="T4" fmla="*/ 2147483647 w 81"/>
                  <a:gd name="T5" fmla="*/ 2147483647 h 6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1" h="64">
                    <a:moveTo>
                      <a:pt x="13" y="0"/>
                    </a:moveTo>
                    <a:cubicBezTo>
                      <a:pt x="8" y="14"/>
                      <a:pt x="0" y="16"/>
                      <a:pt x="5" y="28"/>
                    </a:cubicBezTo>
                    <a:cubicBezTo>
                      <a:pt x="11" y="40"/>
                      <a:pt x="42" y="64"/>
                      <a:pt x="81" y="64"/>
                    </a:cubicBezTo>
                  </a:path>
                </a:pathLst>
              </a:custGeom>
              <a:grpFill/>
              <a:ln w="34925" cap="rnd">
                <a:solidFill>
                  <a:srgbClr val="FFFFF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1" name="Freeform 80"/>
              <p:cNvSpPr/>
              <p:nvPr/>
            </p:nvSpPr>
            <p:spPr bwMode="auto">
              <a:xfrm>
                <a:off x="2600325" y="2508250"/>
                <a:ext cx="71438" cy="55563"/>
              </a:xfrm>
              <a:custGeom>
                <a:avLst/>
                <a:gdLst>
                  <a:gd name="T0" fmla="*/ 2147483647 w 82"/>
                  <a:gd name="T1" fmla="*/ 0 h 64"/>
                  <a:gd name="T2" fmla="*/ 2147483647 w 82"/>
                  <a:gd name="T3" fmla="*/ 2147483647 h 64"/>
                  <a:gd name="T4" fmla="*/ 0 w 82"/>
                  <a:gd name="T5" fmla="*/ 2147483647 h 6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2" h="64">
                    <a:moveTo>
                      <a:pt x="68" y="0"/>
                    </a:moveTo>
                    <a:cubicBezTo>
                      <a:pt x="74" y="14"/>
                      <a:pt x="82" y="16"/>
                      <a:pt x="76" y="28"/>
                    </a:cubicBezTo>
                    <a:cubicBezTo>
                      <a:pt x="71" y="40"/>
                      <a:pt x="40" y="64"/>
                      <a:pt x="0" y="64"/>
                    </a:cubicBezTo>
                  </a:path>
                </a:pathLst>
              </a:custGeom>
              <a:grpFill/>
              <a:ln w="34925" cap="rnd">
                <a:solidFill>
                  <a:srgbClr val="FFFFF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2" name="Freeform 81"/>
              <p:cNvSpPr/>
              <p:nvPr/>
            </p:nvSpPr>
            <p:spPr bwMode="auto">
              <a:xfrm>
                <a:off x="2530475" y="2551113"/>
                <a:ext cx="69850" cy="55563"/>
              </a:xfrm>
              <a:custGeom>
                <a:avLst/>
                <a:gdLst>
                  <a:gd name="T0" fmla="*/ 2147483647 w 81"/>
                  <a:gd name="T1" fmla="*/ 0 h 64"/>
                  <a:gd name="T2" fmla="*/ 2147483647 w 81"/>
                  <a:gd name="T3" fmla="*/ 2147483647 h 64"/>
                  <a:gd name="T4" fmla="*/ 2147483647 w 81"/>
                  <a:gd name="T5" fmla="*/ 2147483647 h 6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1" h="64">
                    <a:moveTo>
                      <a:pt x="13" y="0"/>
                    </a:moveTo>
                    <a:cubicBezTo>
                      <a:pt x="8" y="14"/>
                      <a:pt x="0" y="16"/>
                      <a:pt x="5" y="28"/>
                    </a:cubicBezTo>
                    <a:cubicBezTo>
                      <a:pt x="11" y="40"/>
                      <a:pt x="42" y="64"/>
                      <a:pt x="81" y="64"/>
                    </a:cubicBezTo>
                  </a:path>
                </a:pathLst>
              </a:custGeom>
              <a:grpFill/>
              <a:ln w="34925" cap="rnd">
                <a:solidFill>
                  <a:srgbClr val="FFFFF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3" name="Freeform 82"/>
              <p:cNvSpPr/>
              <p:nvPr/>
            </p:nvSpPr>
            <p:spPr bwMode="auto">
              <a:xfrm>
                <a:off x="2600325" y="2551113"/>
                <a:ext cx="71438" cy="55563"/>
              </a:xfrm>
              <a:custGeom>
                <a:avLst/>
                <a:gdLst>
                  <a:gd name="T0" fmla="*/ 2147483647 w 82"/>
                  <a:gd name="T1" fmla="*/ 0 h 64"/>
                  <a:gd name="T2" fmla="*/ 2147483647 w 82"/>
                  <a:gd name="T3" fmla="*/ 2147483647 h 64"/>
                  <a:gd name="T4" fmla="*/ 0 w 82"/>
                  <a:gd name="T5" fmla="*/ 2147483647 h 6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2" h="64">
                    <a:moveTo>
                      <a:pt x="68" y="0"/>
                    </a:moveTo>
                    <a:cubicBezTo>
                      <a:pt x="74" y="14"/>
                      <a:pt x="82" y="16"/>
                      <a:pt x="76" y="28"/>
                    </a:cubicBezTo>
                    <a:cubicBezTo>
                      <a:pt x="71" y="40"/>
                      <a:pt x="40" y="64"/>
                      <a:pt x="0" y="64"/>
                    </a:cubicBezTo>
                  </a:path>
                </a:pathLst>
              </a:custGeom>
              <a:grpFill/>
              <a:ln w="34925" cap="rnd">
                <a:solidFill>
                  <a:srgbClr val="FFFFF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4" name="Freeform 83"/>
              <p:cNvSpPr/>
              <p:nvPr/>
            </p:nvSpPr>
            <p:spPr bwMode="auto">
              <a:xfrm>
                <a:off x="2562225" y="2613025"/>
                <a:ext cx="77788" cy="23813"/>
              </a:xfrm>
              <a:custGeom>
                <a:avLst/>
                <a:gdLst>
                  <a:gd name="T0" fmla="*/ 2147483647 w 88"/>
                  <a:gd name="T1" fmla="*/ 0 h 27"/>
                  <a:gd name="T2" fmla="*/ 2147483647 w 88"/>
                  <a:gd name="T3" fmla="*/ 2147483647 h 27"/>
                  <a:gd name="T4" fmla="*/ 0 w 88"/>
                  <a:gd name="T5" fmla="*/ 0 h 2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8" h="27">
                    <a:moveTo>
                      <a:pt x="88" y="0"/>
                    </a:moveTo>
                    <a:cubicBezTo>
                      <a:pt x="88" y="0"/>
                      <a:pt x="69" y="27"/>
                      <a:pt x="44" y="27"/>
                    </a:cubicBezTo>
                    <a:cubicBezTo>
                      <a:pt x="20" y="27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5" name="Freeform 84"/>
              <p:cNvSpPr/>
              <p:nvPr/>
            </p:nvSpPr>
            <p:spPr bwMode="auto">
              <a:xfrm>
                <a:off x="2544763" y="2297113"/>
                <a:ext cx="112713" cy="219075"/>
              </a:xfrm>
              <a:custGeom>
                <a:avLst/>
                <a:gdLst>
                  <a:gd name="T0" fmla="*/ 2147483647 w 71"/>
                  <a:gd name="T1" fmla="*/ 2147483647 h 138"/>
                  <a:gd name="T2" fmla="*/ 0 w 71"/>
                  <a:gd name="T3" fmla="*/ 2147483647 h 138"/>
                  <a:gd name="T4" fmla="*/ 2147483647 w 71"/>
                  <a:gd name="T5" fmla="*/ 0 h 138"/>
                  <a:gd name="T6" fmla="*/ 2147483647 w 71"/>
                  <a:gd name="T7" fmla="*/ 2147483647 h 138"/>
                  <a:gd name="T8" fmla="*/ 2147483647 w 71"/>
                  <a:gd name="T9" fmla="*/ 0 h 138"/>
                  <a:gd name="T10" fmla="*/ 2147483647 w 71"/>
                  <a:gd name="T11" fmla="*/ 2147483647 h 138"/>
                  <a:gd name="T12" fmla="*/ 2147483647 w 71"/>
                  <a:gd name="T13" fmla="*/ 0 h 138"/>
                  <a:gd name="T14" fmla="*/ 2147483647 w 71"/>
                  <a:gd name="T15" fmla="*/ 2147483647 h 138"/>
                  <a:gd name="T16" fmla="*/ 2147483647 w 71"/>
                  <a:gd name="T17" fmla="*/ 0 h 138"/>
                  <a:gd name="T18" fmla="*/ 2147483647 w 71"/>
                  <a:gd name="T19" fmla="*/ 2147483647 h 138"/>
                  <a:gd name="T20" fmla="*/ 2147483647 w 71"/>
                  <a:gd name="T21" fmla="*/ 2147483647 h 13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1" h="138">
                    <a:moveTo>
                      <a:pt x="24" y="138"/>
                    </a:moveTo>
                    <a:lnTo>
                      <a:pt x="0" y="10"/>
                    </a:lnTo>
                    <a:lnTo>
                      <a:pt x="6" y="0"/>
                    </a:lnTo>
                    <a:lnTo>
                      <a:pt x="16" y="20"/>
                    </a:lnTo>
                    <a:lnTo>
                      <a:pt x="25" y="0"/>
                    </a:lnTo>
                    <a:lnTo>
                      <a:pt x="35" y="20"/>
                    </a:lnTo>
                    <a:lnTo>
                      <a:pt x="45" y="0"/>
                    </a:lnTo>
                    <a:lnTo>
                      <a:pt x="55" y="20"/>
                    </a:lnTo>
                    <a:lnTo>
                      <a:pt x="65" y="0"/>
                    </a:lnTo>
                    <a:lnTo>
                      <a:pt x="71" y="10"/>
                    </a:lnTo>
                    <a:lnTo>
                      <a:pt x="46" y="138"/>
                    </a:lnTo>
                  </a:path>
                </a:pathLst>
              </a:custGeom>
              <a:grpFill/>
              <a:ln w="11113" cap="rnd">
                <a:solidFill>
                  <a:srgbClr val="FFFFFF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</p:grpSp>
      <p:sp>
        <p:nvSpPr>
          <p:cNvPr id="16" name="弧形 15"/>
          <p:cNvSpPr/>
          <p:nvPr/>
        </p:nvSpPr>
        <p:spPr>
          <a:xfrm>
            <a:off x="3930878" y="1305242"/>
            <a:ext cx="2312988" cy="2314575"/>
          </a:xfrm>
          <a:prstGeom prst="arc">
            <a:avLst>
              <a:gd name="adj1" fmla="val 6642635"/>
              <a:gd name="adj2" fmla="val 6509280"/>
            </a:avLst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650016" y="3141979"/>
            <a:ext cx="914400" cy="914400"/>
            <a:chOff x="3953892" y="2926556"/>
            <a:chExt cx="914400" cy="914400"/>
          </a:xfrm>
        </p:grpSpPr>
        <p:sp>
          <p:nvSpPr>
            <p:cNvPr id="18" name="椭圆 17"/>
            <p:cNvSpPr/>
            <p:nvPr/>
          </p:nvSpPr>
          <p:spPr>
            <a:xfrm>
              <a:off x="3953892" y="2926556"/>
              <a:ext cx="914400" cy="9144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KSO_Shape"/>
            <p:cNvSpPr/>
            <p:nvPr/>
          </p:nvSpPr>
          <p:spPr>
            <a:xfrm>
              <a:off x="4166617" y="3221831"/>
              <a:ext cx="487362" cy="322263"/>
            </a:xfrm>
            <a:custGeom>
              <a:avLst/>
              <a:gdLst>
                <a:gd name="connsiteX0" fmla="*/ 880442 w 1224136"/>
                <a:gd name="connsiteY0" fmla="*/ 361080 h 883138"/>
                <a:gd name="connsiteX1" fmla="*/ 1006456 w 1224136"/>
                <a:gd name="connsiteY1" fmla="*/ 487094 h 883138"/>
                <a:gd name="connsiteX2" fmla="*/ 880442 w 1224136"/>
                <a:gd name="connsiteY2" fmla="*/ 613108 h 883138"/>
                <a:gd name="connsiteX3" fmla="*/ 754428 w 1224136"/>
                <a:gd name="connsiteY3" fmla="*/ 487094 h 883138"/>
                <a:gd name="connsiteX4" fmla="*/ 880442 w 1224136"/>
                <a:gd name="connsiteY4" fmla="*/ 361080 h 883138"/>
                <a:gd name="connsiteX5" fmla="*/ 880442 w 1224136"/>
                <a:gd name="connsiteY5" fmla="*/ 235066 h 883138"/>
                <a:gd name="connsiteX6" fmla="*/ 628414 w 1224136"/>
                <a:gd name="connsiteY6" fmla="*/ 487094 h 883138"/>
                <a:gd name="connsiteX7" fmla="*/ 880442 w 1224136"/>
                <a:gd name="connsiteY7" fmla="*/ 739122 h 883138"/>
                <a:gd name="connsiteX8" fmla="*/ 1132470 w 1224136"/>
                <a:gd name="connsiteY8" fmla="*/ 487094 h 883138"/>
                <a:gd name="connsiteX9" fmla="*/ 880442 w 1224136"/>
                <a:gd name="connsiteY9" fmla="*/ 235066 h 883138"/>
                <a:gd name="connsiteX10" fmla="*/ 132017 w 1224136"/>
                <a:gd name="connsiteY10" fmla="*/ 91050 h 883138"/>
                <a:gd name="connsiteX11" fmla="*/ 1092119 w 1224136"/>
                <a:gd name="connsiteY11" fmla="*/ 91050 h 883138"/>
                <a:gd name="connsiteX12" fmla="*/ 1224136 w 1224136"/>
                <a:gd name="connsiteY12" fmla="*/ 223067 h 883138"/>
                <a:gd name="connsiteX13" fmla="*/ 1224136 w 1224136"/>
                <a:gd name="connsiteY13" fmla="*/ 751121 h 883138"/>
                <a:gd name="connsiteX14" fmla="*/ 1092119 w 1224136"/>
                <a:gd name="connsiteY14" fmla="*/ 883138 h 883138"/>
                <a:gd name="connsiteX15" fmla="*/ 132017 w 1224136"/>
                <a:gd name="connsiteY15" fmla="*/ 883138 h 883138"/>
                <a:gd name="connsiteX16" fmla="*/ 0 w 1224136"/>
                <a:gd name="connsiteY16" fmla="*/ 751121 h 883138"/>
                <a:gd name="connsiteX17" fmla="*/ 0 w 1224136"/>
                <a:gd name="connsiteY17" fmla="*/ 223067 h 883138"/>
                <a:gd name="connsiteX18" fmla="*/ 132017 w 1224136"/>
                <a:gd name="connsiteY18" fmla="*/ 91050 h 883138"/>
                <a:gd name="connsiteX19" fmla="*/ 156016 w 1224136"/>
                <a:gd name="connsiteY19" fmla="*/ 0 h 883138"/>
                <a:gd name="connsiteX20" fmla="*/ 348040 w 1224136"/>
                <a:gd name="connsiteY20" fmla="*/ 0 h 883138"/>
                <a:gd name="connsiteX21" fmla="*/ 360040 w 1224136"/>
                <a:gd name="connsiteY21" fmla="*/ 12000 h 883138"/>
                <a:gd name="connsiteX22" fmla="*/ 360040 w 1224136"/>
                <a:gd name="connsiteY22" fmla="*/ 60000 h 883138"/>
                <a:gd name="connsiteX23" fmla="*/ 348040 w 1224136"/>
                <a:gd name="connsiteY23" fmla="*/ 72000 h 883138"/>
                <a:gd name="connsiteX24" fmla="*/ 156016 w 1224136"/>
                <a:gd name="connsiteY24" fmla="*/ 72000 h 883138"/>
                <a:gd name="connsiteX25" fmla="*/ 144016 w 1224136"/>
                <a:gd name="connsiteY25" fmla="*/ 60000 h 883138"/>
                <a:gd name="connsiteX26" fmla="*/ 144016 w 1224136"/>
                <a:gd name="connsiteY26" fmla="*/ 12000 h 883138"/>
                <a:gd name="connsiteX27" fmla="*/ 156016 w 1224136"/>
                <a:gd name="connsiteY27" fmla="*/ 0 h 88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224136" h="883138">
                  <a:moveTo>
                    <a:pt x="880442" y="361080"/>
                  </a:moveTo>
                  <a:cubicBezTo>
                    <a:pt x="950038" y="361080"/>
                    <a:pt x="1006456" y="417498"/>
                    <a:pt x="1006456" y="487094"/>
                  </a:cubicBezTo>
                  <a:cubicBezTo>
                    <a:pt x="1006456" y="556690"/>
                    <a:pt x="950038" y="613108"/>
                    <a:pt x="880442" y="613108"/>
                  </a:cubicBezTo>
                  <a:cubicBezTo>
                    <a:pt x="810846" y="613108"/>
                    <a:pt x="754428" y="556690"/>
                    <a:pt x="754428" y="487094"/>
                  </a:cubicBezTo>
                  <a:cubicBezTo>
                    <a:pt x="754428" y="417498"/>
                    <a:pt x="810846" y="361080"/>
                    <a:pt x="880442" y="361080"/>
                  </a:cubicBezTo>
                  <a:close/>
                  <a:moveTo>
                    <a:pt x="880442" y="235066"/>
                  </a:moveTo>
                  <a:cubicBezTo>
                    <a:pt x="741251" y="235066"/>
                    <a:pt x="628414" y="347903"/>
                    <a:pt x="628414" y="487094"/>
                  </a:cubicBezTo>
                  <a:cubicBezTo>
                    <a:pt x="628414" y="626285"/>
                    <a:pt x="741251" y="739122"/>
                    <a:pt x="880442" y="739122"/>
                  </a:cubicBezTo>
                  <a:cubicBezTo>
                    <a:pt x="1019633" y="739122"/>
                    <a:pt x="1132470" y="626285"/>
                    <a:pt x="1132470" y="487094"/>
                  </a:cubicBezTo>
                  <a:cubicBezTo>
                    <a:pt x="1132470" y="347903"/>
                    <a:pt x="1019633" y="235066"/>
                    <a:pt x="880442" y="235066"/>
                  </a:cubicBezTo>
                  <a:close/>
                  <a:moveTo>
                    <a:pt x="132017" y="91050"/>
                  </a:moveTo>
                  <a:lnTo>
                    <a:pt x="1092119" y="91050"/>
                  </a:lnTo>
                  <a:cubicBezTo>
                    <a:pt x="1165030" y="91050"/>
                    <a:pt x="1224136" y="150156"/>
                    <a:pt x="1224136" y="223067"/>
                  </a:cubicBezTo>
                  <a:lnTo>
                    <a:pt x="1224136" y="751121"/>
                  </a:lnTo>
                  <a:cubicBezTo>
                    <a:pt x="1224136" y="824032"/>
                    <a:pt x="1165030" y="883138"/>
                    <a:pt x="1092119" y="883138"/>
                  </a:cubicBezTo>
                  <a:lnTo>
                    <a:pt x="132017" y="883138"/>
                  </a:lnTo>
                  <a:cubicBezTo>
                    <a:pt x="59106" y="883138"/>
                    <a:pt x="0" y="824032"/>
                    <a:pt x="0" y="751121"/>
                  </a:cubicBezTo>
                  <a:lnTo>
                    <a:pt x="0" y="223067"/>
                  </a:lnTo>
                  <a:cubicBezTo>
                    <a:pt x="0" y="150156"/>
                    <a:pt x="59106" y="91050"/>
                    <a:pt x="132017" y="91050"/>
                  </a:cubicBezTo>
                  <a:close/>
                  <a:moveTo>
                    <a:pt x="156016" y="0"/>
                  </a:moveTo>
                  <a:lnTo>
                    <a:pt x="348040" y="0"/>
                  </a:lnTo>
                  <a:cubicBezTo>
                    <a:pt x="354667" y="0"/>
                    <a:pt x="360040" y="5373"/>
                    <a:pt x="360040" y="12000"/>
                  </a:cubicBezTo>
                  <a:lnTo>
                    <a:pt x="360040" y="60000"/>
                  </a:lnTo>
                  <a:cubicBezTo>
                    <a:pt x="360040" y="66627"/>
                    <a:pt x="354667" y="72000"/>
                    <a:pt x="348040" y="72000"/>
                  </a:cubicBezTo>
                  <a:lnTo>
                    <a:pt x="156016" y="72000"/>
                  </a:lnTo>
                  <a:cubicBezTo>
                    <a:pt x="149389" y="72000"/>
                    <a:pt x="144016" y="66627"/>
                    <a:pt x="144016" y="60000"/>
                  </a:cubicBezTo>
                  <a:lnTo>
                    <a:pt x="144016" y="12000"/>
                  </a:lnTo>
                  <a:cubicBezTo>
                    <a:pt x="144016" y="5373"/>
                    <a:pt x="149389" y="0"/>
                    <a:pt x="1560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91223" y="667067"/>
            <a:ext cx="914400" cy="914400"/>
            <a:chOff x="4849242" y="1034256"/>
            <a:chExt cx="914400" cy="914400"/>
          </a:xfrm>
        </p:grpSpPr>
        <p:sp>
          <p:nvSpPr>
            <p:cNvPr id="25" name="椭圆 24"/>
            <p:cNvSpPr/>
            <p:nvPr/>
          </p:nvSpPr>
          <p:spPr>
            <a:xfrm>
              <a:off x="4849242" y="1034256"/>
              <a:ext cx="914400" cy="9144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6" name="KSO_Shape"/>
            <p:cNvSpPr/>
            <p:nvPr/>
          </p:nvSpPr>
          <p:spPr>
            <a:xfrm>
              <a:off x="5079429" y="1321594"/>
              <a:ext cx="452438" cy="341312"/>
            </a:xfrm>
            <a:custGeom>
              <a:avLst/>
              <a:gdLst>
                <a:gd name="connsiteX0" fmla="*/ 367281 w 529316"/>
                <a:gd name="connsiteY0" fmla="*/ 196274 h 401026"/>
                <a:gd name="connsiteX1" fmla="*/ 355293 w 529316"/>
                <a:gd name="connsiteY1" fmla="*/ 208263 h 401026"/>
                <a:gd name="connsiteX2" fmla="*/ 465090 w 529316"/>
                <a:gd name="connsiteY2" fmla="*/ 318060 h 401026"/>
                <a:gd name="connsiteX3" fmla="*/ 466739 w 529316"/>
                <a:gd name="connsiteY3" fmla="*/ 320716 h 401026"/>
                <a:gd name="connsiteX4" fmla="*/ 491723 w 529316"/>
                <a:gd name="connsiteY4" fmla="*/ 320716 h 401026"/>
                <a:gd name="connsiteX5" fmla="*/ 162035 w 529316"/>
                <a:gd name="connsiteY5" fmla="*/ 196274 h 401026"/>
                <a:gd name="connsiteX6" fmla="*/ 37593 w 529316"/>
                <a:gd name="connsiteY6" fmla="*/ 320716 h 401026"/>
                <a:gd name="connsiteX7" fmla="*/ 62577 w 529316"/>
                <a:gd name="connsiteY7" fmla="*/ 320716 h 401026"/>
                <a:gd name="connsiteX8" fmla="*/ 64225 w 529316"/>
                <a:gd name="connsiteY8" fmla="*/ 318061 h 401026"/>
                <a:gd name="connsiteX9" fmla="*/ 174023 w 529316"/>
                <a:gd name="connsiteY9" fmla="*/ 208263 h 401026"/>
                <a:gd name="connsiteX10" fmla="*/ 46349 w 529316"/>
                <a:gd name="connsiteY10" fmla="*/ 80311 h 401026"/>
                <a:gd name="connsiteX11" fmla="*/ 222791 w 529316"/>
                <a:gd name="connsiteY11" fmla="*/ 256753 h 401026"/>
                <a:gd name="connsiteX12" fmla="*/ 263500 w 529316"/>
                <a:gd name="connsiteY12" fmla="*/ 273616 h 401026"/>
                <a:gd name="connsiteX13" fmla="*/ 264659 w 529316"/>
                <a:gd name="connsiteY13" fmla="*/ 273504 h 401026"/>
                <a:gd name="connsiteX14" fmla="*/ 306525 w 529316"/>
                <a:gd name="connsiteY14" fmla="*/ 256753 h 401026"/>
                <a:gd name="connsiteX15" fmla="*/ 482968 w 529316"/>
                <a:gd name="connsiteY15" fmla="*/ 80311 h 401026"/>
                <a:gd name="connsiteX16" fmla="*/ 458990 w 529316"/>
                <a:gd name="connsiteY16" fmla="*/ 80311 h 401026"/>
                <a:gd name="connsiteX17" fmla="*/ 300904 w 529316"/>
                <a:gd name="connsiteY17" fmla="*/ 238397 h 401026"/>
                <a:gd name="connsiteX18" fmla="*/ 264659 w 529316"/>
                <a:gd name="connsiteY18" fmla="*/ 252899 h 401026"/>
                <a:gd name="connsiteX19" fmla="*/ 263656 w 529316"/>
                <a:gd name="connsiteY19" fmla="*/ 252995 h 401026"/>
                <a:gd name="connsiteX20" fmla="*/ 228412 w 529316"/>
                <a:gd name="connsiteY20" fmla="*/ 238397 h 401026"/>
                <a:gd name="connsiteX21" fmla="*/ 70326 w 529316"/>
                <a:gd name="connsiteY21" fmla="*/ 80311 h 401026"/>
                <a:gd name="connsiteX22" fmla="*/ 92015 w 529316"/>
                <a:gd name="connsiteY22" fmla="*/ 0 h 401026"/>
                <a:gd name="connsiteX23" fmla="*/ 437301 w 529316"/>
                <a:gd name="connsiteY23" fmla="*/ 0 h 401026"/>
                <a:gd name="connsiteX24" fmla="*/ 529316 w 529316"/>
                <a:gd name="connsiteY24" fmla="*/ 92015 h 401026"/>
                <a:gd name="connsiteX25" fmla="*/ 529316 w 529316"/>
                <a:gd name="connsiteY25" fmla="*/ 309011 h 401026"/>
                <a:gd name="connsiteX26" fmla="*/ 437301 w 529316"/>
                <a:gd name="connsiteY26" fmla="*/ 401026 h 401026"/>
                <a:gd name="connsiteX27" fmla="*/ 92015 w 529316"/>
                <a:gd name="connsiteY27" fmla="*/ 401026 h 401026"/>
                <a:gd name="connsiteX28" fmla="*/ 0 w 529316"/>
                <a:gd name="connsiteY28" fmla="*/ 309011 h 401026"/>
                <a:gd name="connsiteX29" fmla="*/ 0 w 529316"/>
                <a:gd name="connsiteY29" fmla="*/ 92015 h 401026"/>
                <a:gd name="connsiteX30" fmla="*/ 92015 w 529316"/>
                <a:gd name="connsiteY30" fmla="*/ 0 h 401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529316" h="401026">
                  <a:moveTo>
                    <a:pt x="367281" y="196274"/>
                  </a:moveTo>
                  <a:lnTo>
                    <a:pt x="355293" y="208263"/>
                  </a:lnTo>
                  <a:lnTo>
                    <a:pt x="465090" y="318060"/>
                  </a:lnTo>
                  <a:cubicBezTo>
                    <a:pt x="465822" y="318792"/>
                    <a:pt x="466527" y="319541"/>
                    <a:pt x="466739" y="320716"/>
                  </a:cubicBezTo>
                  <a:lnTo>
                    <a:pt x="491723" y="320716"/>
                  </a:lnTo>
                  <a:close/>
                  <a:moveTo>
                    <a:pt x="162035" y="196274"/>
                  </a:moveTo>
                  <a:lnTo>
                    <a:pt x="37593" y="320716"/>
                  </a:lnTo>
                  <a:lnTo>
                    <a:pt x="62577" y="320716"/>
                  </a:lnTo>
                  <a:lnTo>
                    <a:pt x="64225" y="318061"/>
                  </a:lnTo>
                  <a:lnTo>
                    <a:pt x="174023" y="208263"/>
                  </a:lnTo>
                  <a:close/>
                  <a:moveTo>
                    <a:pt x="46349" y="80311"/>
                  </a:moveTo>
                  <a:lnTo>
                    <a:pt x="222791" y="256753"/>
                  </a:lnTo>
                  <a:cubicBezTo>
                    <a:pt x="234032" y="267995"/>
                    <a:pt x="248767" y="273616"/>
                    <a:pt x="263500" y="273616"/>
                  </a:cubicBezTo>
                  <a:cubicBezTo>
                    <a:pt x="263887" y="273616"/>
                    <a:pt x="264274" y="273611"/>
                    <a:pt x="264659" y="273504"/>
                  </a:cubicBezTo>
                  <a:cubicBezTo>
                    <a:pt x="279774" y="273906"/>
                    <a:pt x="294989" y="268289"/>
                    <a:pt x="306525" y="256753"/>
                  </a:cubicBezTo>
                  <a:lnTo>
                    <a:pt x="482968" y="80311"/>
                  </a:lnTo>
                  <a:lnTo>
                    <a:pt x="458990" y="80311"/>
                  </a:lnTo>
                  <a:lnTo>
                    <a:pt x="300904" y="238397"/>
                  </a:lnTo>
                  <a:cubicBezTo>
                    <a:pt x="290917" y="248385"/>
                    <a:pt x="277745" y="253247"/>
                    <a:pt x="264659" y="252899"/>
                  </a:cubicBezTo>
                  <a:cubicBezTo>
                    <a:pt x="264325" y="252991"/>
                    <a:pt x="263990" y="252995"/>
                    <a:pt x="263656" y="252995"/>
                  </a:cubicBezTo>
                  <a:cubicBezTo>
                    <a:pt x="250900" y="252995"/>
                    <a:pt x="238144" y="248128"/>
                    <a:pt x="228412" y="238397"/>
                  </a:cubicBezTo>
                  <a:lnTo>
                    <a:pt x="70326" y="80311"/>
                  </a:lnTo>
                  <a:close/>
                  <a:moveTo>
                    <a:pt x="92015" y="0"/>
                  </a:moveTo>
                  <a:lnTo>
                    <a:pt x="437301" y="0"/>
                  </a:lnTo>
                  <a:cubicBezTo>
                    <a:pt x="488119" y="0"/>
                    <a:pt x="529316" y="41197"/>
                    <a:pt x="529316" y="92015"/>
                  </a:cubicBezTo>
                  <a:lnTo>
                    <a:pt x="529316" y="309011"/>
                  </a:lnTo>
                  <a:cubicBezTo>
                    <a:pt x="529316" y="359829"/>
                    <a:pt x="488119" y="401026"/>
                    <a:pt x="437301" y="401026"/>
                  </a:cubicBezTo>
                  <a:lnTo>
                    <a:pt x="92015" y="401026"/>
                  </a:lnTo>
                  <a:cubicBezTo>
                    <a:pt x="41197" y="401026"/>
                    <a:pt x="0" y="359829"/>
                    <a:pt x="0" y="309011"/>
                  </a:cubicBezTo>
                  <a:lnTo>
                    <a:pt x="0" y="92015"/>
                  </a:lnTo>
                  <a:cubicBezTo>
                    <a:pt x="0" y="41197"/>
                    <a:pt x="41197" y="0"/>
                    <a:pt x="920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651728" y="2393586"/>
            <a:ext cx="914400" cy="914400"/>
            <a:chOff x="4955604" y="2220119"/>
            <a:chExt cx="914400" cy="914400"/>
          </a:xfrm>
        </p:grpSpPr>
        <p:sp>
          <p:nvSpPr>
            <p:cNvPr id="28" name="椭圆 27"/>
            <p:cNvSpPr/>
            <p:nvPr/>
          </p:nvSpPr>
          <p:spPr>
            <a:xfrm>
              <a:off x="4955604" y="2220119"/>
              <a:ext cx="914400" cy="9144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KSO_Shape"/>
            <p:cNvSpPr/>
            <p:nvPr/>
          </p:nvSpPr>
          <p:spPr>
            <a:xfrm>
              <a:off x="5203254" y="2520156"/>
              <a:ext cx="419100" cy="314325"/>
            </a:xfrm>
            <a:custGeom>
              <a:avLst/>
              <a:gdLst>
                <a:gd name="connsiteX0" fmla="*/ 577329 w 833225"/>
                <a:gd name="connsiteY0" fmla="*/ 241699 h 624687"/>
                <a:gd name="connsiteX1" fmla="*/ 541325 w 833225"/>
                <a:gd name="connsiteY1" fmla="*/ 277703 h 624687"/>
                <a:gd name="connsiteX2" fmla="*/ 577329 w 833225"/>
                <a:gd name="connsiteY2" fmla="*/ 313707 h 624687"/>
                <a:gd name="connsiteX3" fmla="*/ 613333 w 833225"/>
                <a:gd name="connsiteY3" fmla="*/ 277703 h 624687"/>
                <a:gd name="connsiteX4" fmla="*/ 577329 w 833225"/>
                <a:gd name="connsiteY4" fmla="*/ 241699 h 624687"/>
                <a:gd name="connsiteX5" fmla="*/ 424929 w 833225"/>
                <a:gd name="connsiteY5" fmla="*/ 241699 h 624687"/>
                <a:gd name="connsiteX6" fmla="*/ 388925 w 833225"/>
                <a:gd name="connsiteY6" fmla="*/ 277703 h 624687"/>
                <a:gd name="connsiteX7" fmla="*/ 424929 w 833225"/>
                <a:gd name="connsiteY7" fmla="*/ 313707 h 624687"/>
                <a:gd name="connsiteX8" fmla="*/ 460933 w 833225"/>
                <a:gd name="connsiteY8" fmla="*/ 277703 h 624687"/>
                <a:gd name="connsiteX9" fmla="*/ 424929 w 833225"/>
                <a:gd name="connsiteY9" fmla="*/ 241699 h 624687"/>
                <a:gd name="connsiteX10" fmla="*/ 272529 w 833225"/>
                <a:gd name="connsiteY10" fmla="*/ 241699 h 624687"/>
                <a:gd name="connsiteX11" fmla="*/ 236525 w 833225"/>
                <a:gd name="connsiteY11" fmla="*/ 277703 h 624687"/>
                <a:gd name="connsiteX12" fmla="*/ 272529 w 833225"/>
                <a:gd name="connsiteY12" fmla="*/ 313707 h 624687"/>
                <a:gd name="connsiteX13" fmla="*/ 308533 w 833225"/>
                <a:gd name="connsiteY13" fmla="*/ 277703 h 624687"/>
                <a:gd name="connsiteX14" fmla="*/ 272529 w 833225"/>
                <a:gd name="connsiteY14" fmla="*/ 241699 h 624687"/>
                <a:gd name="connsiteX15" fmla="*/ 429066 w 833225"/>
                <a:gd name="connsiteY15" fmla="*/ 124 h 624687"/>
                <a:gd name="connsiteX16" fmla="*/ 543580 w 833225"/>
                <a:gd name="connsiteY16" fmla="*/ 13237 h 624687"/>
                <a:gd name="connsiteX17" fmla="*/ 789350 w 833225"/>
                <a:gd name="connsiteY17" fmla="*/ 401436 h 624687"/>
                <a:gd name="connsiteX18" fmla="*/ 362652 w 833225"/>
                <a:gd name="connsiteY18" fmla="*/ 552944 h 624687"/>
                <a:gd name="connsiteX19" fmla="*/ 243007 w 833225"/>
                <a:gd name="connsiteY19" fmla="*/ 624687 h 624687"/>
                <a:gd name="connsiteX20" fmla="*/ 211865 w 833225"/>
                <a:gd name="connsiteY20" fmla="*/ 519440 h 624687"/>
                <a:gd name="connsiteX21" fmla="*/ 117966 w 833225"/>
                <a:gd name="connsiteY21" fmla="*/ 84077 h 624687"/>
                <a:gd name="connsiteX22" fmla="*/ 429066 w 833225"/>
                <a:gd name="connsiteY22" fmla="*/ 124 h 62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833225" h="624687">
                  <a:moveTo>
                    <a:pt x="577329" y="241699"/>
                  </a:moveTo>
                  <a:cubicBezTo>
                    <a:pt x="557445" y="241699"/>
                    <a:pt x="541325" y="257819"/>
                    <a:pt x="541325" y="277703"/>
                  </a:cubicBezTo>
                  <a:cubicBezTo>
                    <a:pt x="541325" y="297587"/>
                    <a:pt x="557445" y="313707"/>
                    <a:pt x="577329" y="313707"/>
                  </a:cubicBezTo>
                  <a:cubicBezTo>
                    <a:pt x="597213" y="313707"/>
                    <a:pt x="613333" y="297587"/>
                    <a:pt x="613333" y="277703"/>
                  </a:cubicBezTo>
                  <a:cubicBezTo>
                    <a:pt x="613333" y="257819"/>
                    <a:pt x="597213" y="241699"/>
                    <a:pt x="577329" y="241699"/>
                  </a:cubicBezTo>
                  <a:close/>
                  <a:moveTo>
                    <a:pt x="424929" y="241699"/>
                  </a:moveTo>
                  <a:cubicBezTo>
                    <a:pt x="405045" y="241699"/>
                    <a:pt x="388925" y="257819"/>
                    <a:pt x="388925" y="277703"/>
                  </a:cubicBezTo>
                  <a:cubicBezTo>
                    <a:pt x="388925" y="297587"/>
                    <a:pt x="405045" y="313707"/>
                    <a:pt x="424929" y="313707"/>
                  </a:cubicBezTo>
                  <a:cubicBezTo>
                    <a:pt x="444813" y="313707"/>
                    <a:pt x="460933" y="297587"/>
                    <a:pt x="460933" y="277703"/>
                  </a:cubicBezTo>
                  <a:cubicBezTo>
                    <a:pt x="460933" y="257819"/>
                    <a:pt x="444813" y="241699"/>
                    <a:pt x="424929" y="241699"/>
                  </a:cubicBezTo>
                  <a:close/>
                  <a:moveTo>
                    <a:pt x="272529" y="241699"/>
                  </a:moveTo>
                  <a:cubicBezTo>
                    <a:pt x="252645" y="241699"/>
                    <a:pt x="236525" y="257819"/>
                    <a:pt x="236525" y="277703"/>
                  </a:cubicBezTo>
                  <a:cubicBezTo>
                    <a:pt x="236525" y="297587"/>
                    <a:pt x="252645" y="313707"/>
                    <a:pt x="272529" y="313707"/>
                  </a:cubicBezTo>
                  <a:cubicBezTo>
                    <a:pt x="292413" y="313707"/>
                    <a:pt x="308533" y="297587"/>
                    <a:pt x="308533" y="277703"/>
                  </a:cubicBezTo>
                  <a:cubicBezTo>
                    <a:pt x="308533" y="257819"/>
                    <a:pt x="292413" y="241699"/>
                    <a:pt x="272529" y="241699"/>
                  </a:cubicBezTo>
                  <a:close/>
                  <a:moveTo>
                    <a:pt x="429066" y="124"/>
                  </a:moveTo>
                  <a:cubicBezTo>
                    <a:pt x="467414" y="891"/>
                    <a:pt x="505944" y="5202"/>
                    <a:pt x="543580" y="13237"/>
                  </a:cubicBezTo>
                  <a:cubicBezTo>
                    <a:pt x="786614" y="65121"/>
                    <a:pt x="903137" y="249172"/>
                    <a:pt x="789350" y="401436"/>
                  </a:cubicBezTo>
                  <a:cubicBezTo>
                    <a:pt x="710142" y="507428"/>
                    <a:pt x="538801" y="568267"/>
                    <a:pt x="362652" y="552944"/>
                  </a:cubicBezTo>
                  <a:lnTo>
                    <a:pt x="243007" y="624687"/>
                  </a:lnTo>
                  <a:lnTo>
                    <a:pt x="211865" y="519440"/>
                  </a:lnTo>
                  <a:cubicBezTo>
                    <a:pt x="-26035" y="429957"/>
                    <a:pt x="-72481" y="214611"/>
                    <a:pt x="117966" y="84077"/>
                  </a:cubicBezTo>
                  <a:cubicBezTo>
                    <a:pt x="200623" y="27423"/>
                    <a:pt x="314022" y="-2176"/>
                    <a:pt x="429066" y="1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31" name="矩形 20"/>
          <p:cNvSpPr>
            <a:spLocks noChangeArrowheads="1"/>
          </p:cNvSpPr>
          <p:nvPr/>
        </p:nvSpPr>
        <p:spPr bwMode="auto">
          <a:xfrm>
            <a:off x="6108928" y="726869"/>
            <a:ext cx="319033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9pPr>
          </a:lstStyle>
          <a:p>
            <a:pPr eaLnBrk="1" hangingPunct="1"/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1. 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集体辅导针对普遍问题；个别辅导主要是答疑和面批，解决个别学生的特殊问题。</a:t>
            </a:r>
          </a:p>
        </p:txBody>
      </p:sp>
      <p:sp>
        <p:nvSpPr>
          <p:cNvPr id="33" name="矩形 22"/>
          <p:cNvSpPr>
            <a:spLocks noChangeArrowheads="1"/>
          </p:cNvSpPr>
          <p:nvPr/>
        </p:nvSpPr>
        <p:spPr bwMode="auto">
          <a:xfrm>
            <a:off x="6591702" y="2284413"/>
            <a:ext cx="259297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9pPr>
          </a:lstStyle>
          <a:p>
            <a:pPr eaLnBrk="1" hangingPunct="1"/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竞赛辅导，兴趣发展辅导，培优。</a:t>
            </a:r>
          </a:p>
        </p:txBody>
      </p:sp>
      <p:sp>
        <p:nvSpPr>
          <p:cNvPr id="35" name="矩形 24"/>
          <p:cNvSpPr>
            <a:spLocks noChangeArrowheads="1"/>
          </p:cNvSpPr>
          <p:nvPr/>
        </p:nvSpPr>
        <p:spPr bwMode="auto">
          <a:xfrm>
            <a:off x="5454831" y="3759328"/>
            <a:ext cx="36335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itchFamily="34" charset="-122"/>
              </a:defRPr>
            </a:lvl9pPr>
          </a:lstStyle>
          <a:p>
            <a:pPr eaLnBrk="1" hangingPunct="1"/>
            <a:r>
              <a:rPr lang="en-US" altLang="zh-CN" sz="2000" dirty="0">
                <a:solidFill>
                  <a:srgbClr val="FF0000"/>
                </a:solidFill>
              </a:rPr>
              <a:t>3. </a:t>
            </a:r>
            <a:r>
              <a:rPr lang="zh-CN" altLang="en-US" sz="2000" dirty="0">
                <a:solidFill>
                  <a:srgbClr val="FF0000"/>
                </a:solidFill>
              </a:rPr>
              <a:t>教师个人不得以任何形式进行有偿家教。</a:t>
            </a:r>
            <a:r>
              <a:rPr lang="en-US" altLang="zh-CN" sz="2000" dirty="0">
                <a:solidFill>
                  <a:srgbClr val="3333CC"/>
                </a:solidFill>
              </a:rPr>
              <a:t>《</a:t>
            </a:r>
            <a:r>
              <a:rPr lang="zh-CN" altLang="en-US" sz="2000" dirty="0">
                <a:solidFill>
                  <a:srgbClr val="3333CC"/>
                </a:solidFill>
              </a:rPr>
              <a:t>教师法</a:t>
            </a:r>
            <a:r>
              <a:rPr lang="en-US" altLang="zh-CN" sz="2000" dirty="0">
                <a:solidFill>
                  <a:srgbClr val="3333CC"/>
                </a:solidFill>
              </a:rPr>
              <a:t>》</a:t>
            </a:r>
            <a:endParaRPr lang="zh-CN" altLang="en-US" sz="2000" dirty="0">
              <a:solidFill>
                <a:srgbClr val="3333CC"/>
              </a:solidFill>
            </a:endParaRP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3607447" y="132620"/>
            <a:ext cx="2031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辅导常规要求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Line 6"/>
          <p:cNvSpPr>
            <a:spLocks noChangeShapeType="1"/>
          </p:cNvSpPr>
          <p:nvPr/>
        </p:nvSpPr>
        <p:spPr bwMode="auto">
          <a:xfrm>
            <a:off x="0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Line 7"/>
          <p:cNvSpPr>
            <a:spLocks noChangeShapeType="1"/>
          </p:cNvSpPr>
          <p:nvPr/>
        </p:nvSpPr>
        <p:spPr bwMode="auto">
          <a:xfrm>
            <a:off x="5690255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BB545642-9982-4941-B9B4-45BCCFAF12D4}"/>
              </a:ext>
            </a:extLst>
          </p:cNvPr>
          <p:cNvGrpSpPr/>
          <p:nvPr/>
        </p:nvGrpSpPr>
        <p:grpSpPr>
          <a:xfrm>
            <a:off x="62128" y="1787944"/>
            <a:ext cx="1158199" cy="1191069"/>
            <a:chOff x="968375" y="2974139"/>
            <a:chExt cx="1151753" cy="1152304"/>
          </a:xfrm>
        </p:grpSpPr>
        <p:sp>
          <p:nvSpPr>
            <p:cNvPr id="72" name="灰色圆形背景">
              <a:extLst>
                <a:ext uri="{FF2B5EF4-FFF2-40B4-BE49-F238E27FC236}">
                  <a16:creationId xmlns:a16="http://schemas.microsoft.com/office/drawing/2014/main" id="{2F42BA97-1A56-471B-A01B-0DE9EBA5DB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8375" y="2974139"/>
              <a:ext cx="1151753" cy="1152304"/>
            </a:xfrm>
            <a:prstGeom prst="ellipse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/>
                <a:buNone/>
              </a:pPr>
              <a:endParaRPr lang="zh-CN" altLang="zh-CN" sz="2400">
                <a:solidFill>
                  <a:srgbClr val="FFFFFF"/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73" name="椭圆 92">
              <a:extLst>
                <a:ext uri="{FF2B5EF4-FFF2-40B4-BE49-F238E27FC236}">
                  <a16:creationId xmlns:a16="http://schemas.microsoft.com/office/drawing/2014/main" id="{8D27F680-0454-4CEE-B741-57DA09217B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6952" y="3043283"/>
              <a:ext cx="1007783" cy="10082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/>
                <a:buNone/>
              </a:pPr>
              <a:endParaRPr lang="zh-CN" altLang="zh-CN" sz="2400">
                <a:solidFill>
                  <a:srgbClr val="FFFFFF"/>
                </a:solidFill>
                <a:sym typeface="微软雅黑" panose="020B0503020204020204" pitchFamily="34" charset="-122"/>
              </a:endParaRPr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685DA603-C048-430A-9FBD-FE666B970267}"/>
              </a:ext>
            </a:extLst>
          </p:cNvPr>
          <p:cNvGrpSpPr/>
          <p:nvPr/>
        </p:nvGrpSpPr>
        <p:grpSpPr>
          <a:xfrm>
            <a:off x="2395134" y="1761537"/>
            <a:ext cx="1158199" cy="1191069"/>
            <a:chOff x="3112272" y="2974139"/>
            <a:chExt cx="1151753" cy="1152304"/>
          </a:xfrm>
        </p:grpSpPr>
        <p:sp>
          <p:nvSpPr>
            <p:cNvPr id="75" name="灰色圆形背景">
              <a:extLst>
                <a:ext uri="{FF2B5EF4-FFF2-40B4-BE49-F238E27FC236}">
                  <a16:creationId xmlns:a16="http://schemas.microsoft.com/office/drawing/2014/main" id="{EF3A5C67-381A-4C47-B853-BFB78B8A96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2272" y="2974139"/>
              <a:ext cx="1151753" cy="1152304"/>
            </a:xfrm>
            <a:prstGeom prst="ellipse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/>
                <a:buNone/>
              </a:pPr>
              <a:endParaRPr lang="zh-CN" altLang="zh-CN" sz="2400">
                <a:solidFill>
                  <a:srgbClr val="FFFFFF"/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76" name="椭圆 94">
              <a:extLst>
                <a:ext uri="{FF2B5EF4-FFF2-40B4-BE49-F238E27FC236}">
                  <a16:creationId xmlns:a16="http://schemas.microsoft.com/office/drawing/2014/main" id="{1916963B-BDBE-414D-8A0C-C7E19D4328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4257" y="3043283"/>
              <a:ext cx="1007783" cy="10082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/>
                <a:buNone/>
              </a:pPr>
              <a:endParaRPr lang="zh-CN" altLang="zh-CN" sz="2400">
                <a:solidFill>
                  <a:srgbClr val="FFFFFF"/>
                </a:solidFill>
                <a:sym typeface="微软雅黑" panose="020B0503020204020204" pitchFamily="34" charset="-122"/>
              </a:endParaRPr>
            </a:p>
          </p:txBody>
        </p:sp>
      </p:grpSp>
      <p:sp>
        <p:nvSpPr>
          <p:cNvPr id="77" name="矩形 80">
            <a:extLst>
              <a:ext uri="{FF2B5EF4-FFF2-40B4-BE49-F238E27FC236}">
                <a16:creationId xmlns:a16="http://schemas.microsoft.com/office/drawing/2014/main" id="{8A48AF5E-0CD3-4CCE-ADB1-9C21ABD50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896" y="801634"/>
            <a:ext cx="992000" cy="36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/>
              <a:buNone/>
            </a:pPr>
            <a:r>
              <a:rPr lang="zh-CN" altLang="en-US" sz="1600" dirty="0">
                <a:solidFill>
                  <a:srgbClr val="FFFFFF"/>
                </a:solidFill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78" name="矩形 81">
            <a:extLst>
              <a:ext uri="{FF2B5EF4-FFF2-40B4-BE49-F238E27FC236}">
                <a16:creationId xmlns:a16="http://schemas.microsoft.com/office/drawing/2014/main" id="{8C7095A2-3F67-4EFC-B8A3-DEFC06AF1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12" y="2180072"/>
            <a:ext cx="992000" cy="36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/>
              <a:buNone/>
            </a:pPr>
            <a:r>
              <a:rPr lang="zh-CN" altLang="en-US" sz="1600" dirty="0">
                <a:solidFill>
                  <a:srgbClr val="FFFFFF"/>
                </a:solidFill>
                <a:sym typeface="微软雅黑" panose="020B0503020204020204" pitchFamily="34" charset="-122"/>
              </a:rPr>
              <a:t>学生</a:t>
            </a:r>
          </a:p>
        </p:txBody>
      </p:sp>
      <p:sp>
        <p:nvSpPr>
          <p:cNvPr id="79" name="矩形 82">
            <a:extLst>
              <a:ext uri="{FF2B5EF4-FFF2-40B4-BE49-F238E27FC236}">
                <a16:creationId xmlns:a16="http://schemas.microsoft.com/office/drawing/2014/main" id="{3C042EA5-4C6F-4542-AE6C-82401B847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7679" y="2169439"/>
            <a:ext cx="992000" cy="36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/>
              <a:buNone/>
            </a:pPr>
            <a:r>
              <a:rPr lang="zh-CN" altLang="en-US" sz="1600" dirty="0">
                <a:solidFill>
                  <a:srgbClr val="FFFFFF"/>
                </a:solidFill>
                <a:sym typeface="微软雅黑" panose="020B0503020204020204" pitchFamily="34" charset="-122"/>
              </a:rPr>
              <a:t>教师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id="{16CFF068-4D16-42B0-9B45-58DE96DBC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8042" y="2170454"/>
            <a:ext cx="1384909" cy="44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/>
              <a:buNone/>
            </a:pPr>
            <a:r>
              <a:rPr lang="zh-CN" altLang="en-US" sz="2100" b="1" dirty="0">
                <a:solidFill>
                  <a:srgbClr val="FFFFFF"/>
                </a:solidFill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22" name="箭头: 十字 21">
            <a:extLst>
              <a:ext uri="{FF2B5EF4-FFF2-40B4-BE49-F238E27FC236}">
                <a16:creationId xmlns:a16="http://schemas.microsoft.com/office/drawing/2014/main" id="{F1D77FAD-B671-4C9B-928B-4218CB94DFF5}"/>
              </a:ext>
            </a:extLst>
          </p:cNvPr>
          <p:cNvSpPr/>
          <p:nvPr/>
        </p:nvSpPr>
        <p:spPr bwMode="auto">
          <a:xfrm>
            <a:off x="922953" y="1388589"/>
            <a:ext cx="1769555" cy="1983833"/>
          </a:xfrm>
          <a:prstGeom prst="quadArrow">
            <a:avLst>
              <a:gd name="adj1" fmla="val 10483"/>
              <a:gd name="adj2" fmla="val 13487"/>
              <a:gd name="adj3" fmla="val 1589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AD857EF5-0E16-4DE7-BFBD-6EE73C1E9AE5}"/>
              </a:ext>
            </a:extLst>
          </p:cNvPr>
          <p:cNvSpPr txBox="1"/>
          <p:nvPr/>
        </p:nvSpPr>
        <p:spPr>
          <a:xfrm>
            <a:off x="2266661" y="2959164"/>
            <a:ext cx="14437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95000"/>
                    <a:lumOff val="5000"/>
                  </a:srgbClr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学业导师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95000"/>
                  <a:lumOff val="5000"/>
                </a:srgbClr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id="{C5DD154C-187A-48C3-BBA3-7D1B1B9100D6}"/>
              </a:ext>
            </a:extLst>
          </p:cNvPr>
          <p:cNvSpPr txBox="1"/>
          <p:nvPr/>
        </p:nvSpPr>
        <p:spPr>
          <a:xfrm>
            <a:off x="2286060" y="1408866"/>
            <a:ext cx="156585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95000"/>
                    <a:lumOff val="5000"/>
                  </a:srgbClr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精神导师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89" name="弧形 88">
            <a:extLst>
              <a:ext uri="{FF2B5EF4-FFF2-40B4-BE49-F238E27FC236}">
                <a16:creationId xmlns:a16="http://schemas.microsoft.com/office/drawing/2014/main" id="{3A6B2D3A-FE1A-4CC1-95A4-CE534E287146}"/>
              </a:ext>
            </a:extLst>
          </p:cNvPr>
          <p:cNvSpPr/>
          <p:nvPr/>
        </p:nvSpPr>
        <p:spPr>
          <a:xfrm>
            <a:off x="74920" y="666093"/>
            <a:ext cx="3506786" cy="3428823"/>
          </a:xfrm>
          <a:prstGeom prst="arc">
            <a:avLst>
              <a:gd name="adj1" fmla="val 6642635"/>
              <a:gd name="adj2" fmla="val 6509280"/>
            </a:avLst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220059AC-B91C-427F-A996-711E087B19A8}"/>
              </a:ext>
            </a:extLst>
          </p:cNvPr>
          <p:cNvSpPr txBox="1"/>
          <p:nvPr/>
        </p:nvSpPr>
        <p:spPr>
          <a:xfrm>
            <a:off x="828686" y="3405504"/>
            <a:ext cx="20251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95000"/>
                    <a:lumOff val="5000"/>
                  </a:srgbClr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师生学习共同体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95000"/>
                  <a:lumOff val="5000"/>
                </a:srgbClr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ED3A3F67-6EC7-423A-8962-357C70AE9C65}"/>
              </a:ext>
            </a:extLst>
          </p:cNvPr>
          <p:cNvSpPr txBox="1"/>
          <p:nvPr/>
        </p:nvSpPr>
        <p:spPr>
          <a:xfrm>
            <a:off x="815737" y="962526"/>
            <a:ext cx="20251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95000"/>
                    <a:lumOff val="5000"/>
                  </a:srgbClr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师生生命共同体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95000"/>
                  <a:lumOff val="5000"/>
                </a:srgbClr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5E18349-9E67-3367-5A40-87DD16EA3F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" y="0"/>
            <a:ext cx="9144000" cy="471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7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85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1" grpId="0"/>
      <p:bldP spid="33" grpId="0"/>
      <p:bldP spid="35" grpId="0"/>
      <p:bldP spid="40" grpId="0"/>
      <p:bldP spid="41" grpId="0" animBg="1"/>
      <p:bldP spid="42" grpId="0" animBg="1"/>
      <p:bldP spid="77" grpId="0"/>
      <p:bldP spid="78" grpId="0"/>
      <p:bldP spid="79" grpId="0"/>
      <p:bldP spid="80" grpId="0"/>
      <p:bldP spid="8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89463" y="1046996"/>
            <a:ext cx="1046234" cy="93610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797574" y="1046996"/>
            <a:ext cx="1046234" cy="93610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61471" y="1203786"/>
            <a:ext cx="899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53759" y="1046996"/>
            <a:ext cx="1046234" cy="93610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461870" y="1046996"/>
            <a:ext cx="1046234" cy="9361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525767" y="1203786"/>
            <a:ext cx="899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30473" y="1046996"/>
            <a:ext cx="1046234" cy="93610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270181" y="1046996"/>
            <a:ext cx="1046234" cy="93610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6371047" y="1203786"/>
            <a:ext cx="899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7825" y="2017405"/>
            <a:ext cx="2232248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作业布置体现目的性和针对性。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83869" y="2001119"/>
            <a:ext cx="2232248" cy="958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作业要精选，适量。</a:t>
            </a:r>
            <a:endParaRPr lang="en-US" altLang="zh-CN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90</a:t>
            </a:r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分钟以内。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53681" y="3229430"/>
            <a:ext cx="2232248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批改作业要及时、认真，适当面批。</a:t>
            </a:r>
          </a:p>
        </p:txBody>
      </p:sp>
      <p:sp>
        <p:nvSpPr>
          <p:cNvPr id="22" name="Line 6"/>
          <p:cNvSpPr>
            <a:spLocks noChangeShapeType="1"/>
          </p:cNvSpPr>
          <p:nvPr/>
        </p:nvSpPr>
        <p:spPr bwMode="auto">
          <a:xfrm>
            <a:off x="0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7"/>
          <p:cNvSpPr>
            <a:spLocks noChangeShapeType="1"/>
          </p:cNvSpPr>
          <p:nvPr/>
        </p:nvSpPr>
        <p:spPr bwMode="auto">
          <a:xfrm>
            <a:off x="5690255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Text Box 4">
            <a:extLst>
              <a:ext uri="{FF2B5EF4-FFF2-40B4-BE49-F238E27FC236}">
                <a16:creationId xmlns:a16="http://schemas.microsoft.com/office/drawing/2014/main" id="{050A2712-3A67-4423-965E-A2F92349BB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7447" y="132620"/>
            <a:ext cx="202010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hlinkClick r:id="rId6" action="ppaction://hlinkfile"/>
              </a:rPr>
              <a:t>批改常规要求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EACA494-19A3-4781-8A62-B867750050BE}"/>
              </a:ext>
            </a:extLst>
          </p:cNvPr>
          <p:cNvSpPr/>
          <p:nvPr/>
        </p:nvSpPr>
        <p:spPr>
          <a:xfrm>
            <a:off x="1869582" y="3258479"/>
            <a:ext cx="1046234" cy="9361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88CB0F54-3BEE-4B0E-A44F-D11F3AB7F3FA}"/>
              </a:ext>
            </a:extLst>
          </p:cNvPr>
          <p:cNvSpPr/>
          <p:nvPr/>
        </p:nvSpPr>
        <p:spPr>
          <a:xfrm>
            <a:off x="827092" y="3258479"/>
            <a:ext cx="1046234" cy="93610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00412967-98E0-4820-9D08-18802E11B0B8}"/>
              </a:ext>
            </a:extLst>
          </p:cNvPr>
          <p:cNvSpPr txBox="1"/>
          <p:nvPr/>
        </p:nvSpPr>
        <p:spPr>
          <a:xfrm>
            <a:off x="900642" y="3427224"/>
            <a:ext cx="899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15">
            <a:extLst>
              <a:ext uri="{FF2B5EF4-FFF2-40B4-BE49-F238E27FC236}">
                <a16:creationId xmlns:a16="http://schemas.microsoft.com/office/drawing/2014/main" id="{ED68A389-F7AA-49CD-8A12-17DF69CA13B3}"/>
              </a:ext>
            </a:extLst>
          </p:cNvPr>
          <p:cNvSpPr txBox="1"/>
          <p:nvPr/>
        </p:nvSpPr>
        <p:spPr>
          <a:xfrm>
            <a:off x="6187328" y="1911672"/>
            <a:ext cx="2232248" cy="142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对不同形式的作业应明确不同的完成要求。</a:t>
            </a:r>
          </a:p>
        </p:txBody>
      </p:sp>
    </p:spTree>
    <p:extLst>
      <p:ext uri="{BB962C8B-B14F-4D97-AF65-F5344CB8AC3E}">
        <p14:creationId xmlns:p14="http://schemas.microsoft.com/office/powerpoint/2010/main" val="224571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10" grpId="0" animBg="1"/>
      <p:bldP spid="11" grpId="0" animBg="1"/>
      <p:bldP spid="12" grpId="0"/>
      <p:bldP spid="13" grpId="0" animBg="1"/>
      <p:bldP spid="14" grpId="0" animBg="1"/>
      <p:bldP spid="15" grpId="0"/>
      <p:bldP spid="16" grpId="0"/>
      <p:bldP spid="17" grpId="0"/>
      <p:bldP spid="18" grpId="0"/>
      <p:bldP spid="22" grpId="0" animBg="1"/>
      <p:bldP spid="23" grpId="0" animBg="1"/>
      <p:bldP spid="19" grpId="0"/>
      <p:bldP spid="20" grpId="0" animBg="1"/>
      <p:bldP spid="24" grpId="0" animBg="1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六边形 5"/>
          <p:cNvSpPr/>
          <p:nvPr/>
        </p:nvSpPr>
        <p:spPr>
          <a:xfrm rot="16200000">
            <a:off x="3927982" y="2351419"/>
            <a:ext cx="1142824" cy="1075598"/>
          </a:xfrm>
          <a:prstGeom prst="hexagon">
            <a:avLst/>
          </a:prstGeom>
          <a:solidFill>
            <a:schemeClr val="tx1">
              <a:lumMod val="95000"/>
              <a:lumOff val="5000"/>
            </a:schemeClr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741" y="2651512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51256" y="1399835"/>
            <a:ext cx="1142824" cy="1075598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015" y="1699928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2770671" y="2351418"/>
            <a:ext cx="1142824" cy="1075598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430" y="2651511"/>
            <a:ext cx="452586" cy="452586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3351256" y="3334747"/>
            <a:ext cx="1142824" cy="1075598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015" y="3634840"/>
            <a:ext cx="452586" cy="452586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50734" y="3285556"/>
            <a:ext cx="1142824" cy="1075598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493" y="3581213"/>
            <a:ext cx="452586" cy="484284"/>
          </a:xfrm>
          <a:prstGeom prst="rect">
            <a:avLst/>
          </a:prstGeom>
        </p:spPr>
      </p:pic>
      <p:sp>
        <p:nvSpPr>
          <p:cNvPr id="16" name="六边形 15"/>
          <p:cNvSpPr/>
          <p:nvPr/>
        </p:nvSpPr>
        <p:spPr>
          <a:xfrm rot="16200000">
            <a:off x="5081893" y="2326116"/>
            <a:ext cx="1142824" cy="1075598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087" y="2750025"/>
            <a:ext cx="473540" cy="263077"/>
          </a:xfrm>
          <a:prstGeom prst="rect">
            <a:avLst/>
          </a:prstGeom>
        </p:spPr>
      </p:pic>
      <p:sp>
        <p:nvSpPr>
          <p:cNvPr id="18" name="六边形 17"/>
          <p:cNvSpPr/>
          <p:nvPr/>
        </p:nvSpPr>
        <p:spPr>
          <a:xfrm rot="16200000">
            <a:off x="4530777" y="1369525"/>
            <a:ext cx="1142824" cy="1075598"/>
          </a:xfrm>
          <a:prstGeom prst="hexagon">
            <a:avLst/>
          </a:prstGeom>
          <a:solidFill>
            <a:srgbClr val="C0000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11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480" y="1578297"/>
            <a:ext cx="658051" cy="658051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5638772" y="1460699"/>
            <a:ext cx="2858388" cy="818273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>
              <a:lnSpc>
                <a:spcPct val="150000"/>
              </a:lnSpc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期中、期末考、毕业考、模拟考由学校统一安排。</a:t>
            </a:r>
            <a:endParaRPr lang="en-US" altLang="zh-CN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191104" y="2384785"/>
            <a:ext cx="2338167" cy="818273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>
              <a:lnSpc>
                <a:spcPct val="150000"/>
              </a:lnSpc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单元测、月考由备课组、年级组安排。</a:t>
            </a:r>
          </a:p>
        </p:txBody>
      </p:sp>
      <p:sp>
        <p:nvSpPr>
          <p:cNvPr id="29" name="矩形 28"/>
          <p:cNvSpPr/>
          <p:nvPr/>
        </p:nvSpPr>
        <p:spPr>
          <a:xfrm>
            <a:off x="5623539" y="3594407"/>
            <a:ext cx="2338167" cy="818273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>
              <a:lnSpc>
                <a:spcPct val="150000"/>
              </a:lnSpc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命题必须遵守考试纪律，不得泄题。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415546" y="3923292"/>
            <a:ext cx="1904950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>
              <a:lnSpc>
                <a:spcPts val="1600"/>
              </a:lnSpc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期中期末质量分析。</a:t>
            </a:r>
          </a:p>
        </p:txBody>
      </p:sp>
      <p:sp>
        <p:nvSpPr>
          <p:cNvPr id="33" name="矩形 32"/>
          <p:cNvSpPr/>
          <p:nvPr/>
        </p:nvSpPr>
        <p:spPr>
          <a:xfrm>
            <a:off x="152516" y="2478736"/>
            <a:ext cx="2591553" cy="1187605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>
              <a:lnSpc>
                <a:spcPct val="150000"/>
              </a:lnSpc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监考基本要求：提前领卷，统一发、收，监考专心，严格监督与合情服务。</a:t>
            </a:r>
          </a:p>
        </p:txBody>
      </p:sp>
      <p:sp>
        <p:nvSpPr>
          <p:cNvPr id="35" name="矩形 34"/>
          <p:cNvSpPr/>
          <p:nvPr/>
        </p:nvSpPr>
        <p:spPr>
          <a:xfrm>
            <a:off x="190677" y="1460699"/>
            <a:ext cx="3220924" cy="818273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>
              <a:lnSpc>
                <a:spcPct val="150000"/>
              </a:lnSpc>
            </a:pP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hlinkClick r:id="rId12" action="ppaction://hlinkfile"/>
              </a:rPr>
              <a:t>评教（教学情况调查）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、问卷调查、随堂听课等。</a:t>
            </a:r>
          </a:p>
        </p:txBody>
      </p:sp>
      <p:sp>
        <p:nvSpPr>
          <p:cNvPr id="40" name="Line 6"/>
          <p:cNvSpPr>
            <a:spLocks noChangeShapeType="1"/>
          </p:cNvSpPr>
          <p:nvPr/>
        </p:nvSpPr>
        <p:spPr bwMode="auto">
          <a:xfrm>
            <a:off x="0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" name="Line 7"/>
          <p:cNvSpPr>
            <a:spLocks noChangeShapeType="1"/>
          </p:cNvSpPr>
          <p:nvPr/>
        </p:nvSpPr>
        <p:spPr bwMode="auto">
          <a:xfrm>
            <a:off x="5690255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Text Box 4">
            <a:extLst>
              <a:ext uri="{FF2B5EF4-FFF2-40B4-BE49-F238E27FC236}">
                <a16:creationId xmlns:a16="http://schemas.microsoft.com/office/drawing/2014/main" id="{514FDB3D-4CEA-4F21-ADA5-CA5E890D1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18" y="132620"/>
            <a:ext cx="14157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hlinkClick r:id="rId13" action="ppaction://hlinkfile"/>
              </a:rPr>
              <a:t>评价方式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23A5925E-4678-4197-9CB1-F836FAC4A72C}"/>
              </a:ext>
            </a:extLst>
          </p:cNvPr>
          <p:cNvSpPr txBox="1"/>
          <p:nvPr/>
        </p:nvSpPr>
        <p:spPr>
          <a:xfrm>
            <a:off x="767280" y="554207"/>
            <a:ext cx="7930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/>
              <a:t>教师</a:t>
            </a:r>
            <a:r>
              <a:rPr lang="en-US" altLang="zh-CN" sz="2000" b="1" dirty="0"/>
              <a:t>+</a:t>
            </a:r>
            <a:r>
              <a:rPr lang="zh-CN" altLang="en-US" sz="2000" b="1" dirty="0"/>
              <a:t>学生；</a:t>
            </a:r>
            <a:r>
              <a:rPr lang="zh-CN" altLang="zh-CN" sz="2000" b="1" dirty="0"/>
              <a:t>考试是学校教学工作的重要环节，是学校检测学生学业情况，评估教师教学情况的重要手段。</a:t>
            </a:r>
            <a:endParaRPr lang="zh-CN" altLang="zh-CN" sz="2000" dirty="0"/>
          </a:p>
        </p:txBody>
      </p:sp>
    </p:spTree>
    <p:extLst>
      <p:ext uri="{BB962C8B-B14F-4D97-AF65-F5344CB8AC3E}">
        <p14:creationId xmlns:p14="http://schemas.microsoft.com/office/powerpoint/2010/main" val="239042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4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4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4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4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4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5" grpId="0"/>
      <p:bldP spid="25" grpId="1"/>
      <p:bldP spid="27" grpId="0"/>
      <p:bldP spid="27" grpId="1"/>
      <p:bldP spid="29" grpId="0"/>
      <p:bldP spid="29" grpId="1"/>
      <p:bldP spid="31" grpId="0"/>
      <p:bldP spid="31" grpId="1"/>
      <p:bldP spid="33" grpId="0"/>
      <p:bldP spid="33" grpId="1"/>
      <p:bldP spid="35" grpId="0"/>
      <p:bldP spid="35" grpId="1"/>
      <p:bldP spid="40" grpId="0" animBg="1"/>
      <p:bldP spid="41" grpId="0" animBg="1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泪滴形 5"/>
          <p:cNvSpPr/>
          <p:nvPr/>
        </p:nvSpPr>
        <p:spPr>
          <a:xfrm rot="8035252">
            <a:off x="642236" y="1291690"/>
            <a:ext cx="2664296" cy="2664296"/>
          </a:xfrm>
          <a:prstGeom prst="teardrop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泪滴形 6"/>
          <p:cNvSpPr/>
          <p:nvPr/>
        </p:nvSpPr>
        <p:spPr>
          <a:xfrm rot="8035252">
            <a:off x="2913000" y="2359709"/>
            <a:ext cx="1779427" cy="1779427"/>
          </a:xfrm>
          <a:prstGeom prst="teardrop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flipH="1">
            <a:off x="2897766" y="1103322"/>
            <a:ext cx="5407936" cy="605330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教学是创造性劳动，以研究为基础。</a:t>
            </a:r>
          </a:p>
        </p:txBody>
      </p:sp>
      <p:sp>
        <p:nvSpPr>
          <p:cNvPr id="17" name="矩形 16"/>
          <p:cNvSpPr/>
          <p:nvPr/>
        </p:nvSpPr>
        <p:spPr>
          <a:xfrm flipH="1">
            <a:off x="4800594" y="2103159"/>
            <a:ext cx="3223218" cy="1713326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市区教研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校内教研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自我教研</a:t>
            </a:r>
          </a:p>
        </p:txBody>
      </p:sp>
      <p:sp>
        <p:nvSpPr>
          <p:cNvPr id="22" name="Line 6"/>
          <p:cNvSpPr>
            <a:spLocks noChangeShapeType="1"/>
          </p:cNvSpPr>
          <p:nvPr/>
        </p:nvSpPr>
        <p:spPr bwMode="auto">
          <a:xfrm>
            <a:off x="0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7"/>
          <p:cNvSpPr>
            <a:spLocks noChangeShapeType="1"/>
          </p:cNvSpPr>
          <p:nvPr/>
        </p:nvSpPr>
        <p:spPr bwMode="auto">
          <a:xfrm>
            <a:off x="5690255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Text Box 4">
            <a:extLst>
              <a:ext uri="{FF2B5EF4-FFF2-40B4-BE49-F238E27FC236}">
                <a16:creationId xmlns:a16="http://schemas.microsoft.com/office/drawing/2014/main" id="{6C92626B-E125-4A19-8FD9-81D3368D22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8151" y="128143"/>
            <a:ext cx="4924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501F0CC-F977-DA84-DC89-1505FDADD568}"/>
              </a:ext>
            </a:extLst>
          </p:cNvPr>
          <p:cNvSpPr/>
          <p:nvPr/>
        </p:nvSpPr>
        <p:spPr>
          <a:xfrm>
            <a:off x="1308573" y="471758"/>
            <a:ext cx="67762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教学水平的提高必然以研究为基础。</a:t>
            </a:r>
          </a:p>
        </p:txBody>
      </p:sp>
    </p:spTree>
    <p:extLst>
      <p:ext uri="{BB962C8B-B14F-4D97-AF65-F5344CB8AC3E}">
        <p14:creationId xmlns:p14="http://schemas.microsoft.com/office/powerpoint/2010/main" val="356317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6" grpId="0"/>
      <p:bldP spid="17" grpId="0"/>
      <p:bldP spid="22" grpId="0" animBg="1"/>
      <p:bldP spid="23" grpId="0" animBg="1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0">
            <a:extLst>
              <a:ext uri="{FF2B5EF4-FFF2-40B4-BE49-F238E27FC236}">
                <a16:creationId xmlns:a16="http://schemas.microsoft.com/office/drawing/2014/main" id="{165A90B7-DF13-4D5D-8206-786D2F3D2B68}"/>
              </a:ext>
            </a:extLst>
          </p:cNvPr>
          <p:cNvSpPr/>
          <p:nvPr/>
        </p:nvSpPr>
        <p:spPr bwMode="auto">
          <a:xfrm>
            <a:off x="3733822" y="3085656"/>
            <a:ext cx="1766887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5 w 674"/>
              <a:gd name="T9" fmla="*/ 887413 h 337"/>
              <a:gd name="T10" fmla="*/ 1766887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15">
            <a:extLst>
              <a:ext uri="{FF2B5EF4-FFF2-40B4-BE49-F238E27FC236}">
                <a16:creationId xmlns:a16="http://schemas.microsoft.com/office/drawing/2014/main" id="{939394D7-96E6-4C05-A85D-7176C2E4878C}"/>
              </a:ext>
            </a:extLst>
          </p:cNvPr>
          <p:cNvSpPr/>
          <p:nvPr/>
        </p:nvSpPr>
        <p:spPr bwMode="auto">
          <a:xfrm>
            <a:off x="3733822" y="3971071"/>
            <a:ext cx="1766887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7 w 674"/>
              <a:gd name="T9" fmla="*/ 0 h 336"/>
              <a:gd name="T10" fmla="*/ 1517845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491F53A1-E305-4323-81D5-EAAC5A05C696}"/>
              </a:ext>
            </a:extLst>
          </p:cNvPr>
          <p:cNvSpPr txBox="1"/>
          <p:nvPr/>
        </p:nvSpPr>
        <p:spPr>
          <a:xfrm>
            <a:off x="4280725" y="3726070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研</a:t>
            </a:r>
          </a:p>
        </p:txBody>
      </p:sp>
      <p:sp>
        <p:nvSpPr>
          <p:cNvPr id="15371" name="Freeform 11"/>
          <p:cNvSpPr/>
          <p:nvPr/>
        </p:nvSpPr>
        <p:spPr bwMode="auto">
          <a:xfrm>
            <a:off x="654050" y="2407394"/>
            <a:ext cx="1765300" cy="885825"/>
          </a:xfrm>
          <a:custGeom>
            <a:avLst/>
            <a:gdLst>
              <a:gd name="T0" fmla="*/ 881338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1338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1338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2" name="Freeform 12"/>
          <p:cNvSpPr/>
          <p:nvPr/>
        </p:nvSpPr>
        <p:spPr bwMode="auto">
          <a:xfrm>
            <a:off x="2170113" y="1519981"/>
            <a:ext cx="1765300" cy="887413"/>
          </a:xfrm>
          <a:custGeom>
            <a:avLst/>
            <a:gdLst>
              <a:gd name="T0" fmla="*/ 883962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3962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3962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3" y="0"/>
                  <a:pt x="337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3" name="Freeform 13"/>
          <p:cNvSpPr/>
          <p:nvPr/>
        </p:nvSpPr>
        <p:spPr bwMode="auto">
          <a:xfrm>
            <a:off x="3686175" y="2407394"/>
            <a:ext cx="1766888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8 w 674"/>
              <a:gd name="T9" fmla="*/ 0 h 336"/>
              <a:gd name="T10" fmla="*/ 1517846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4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1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4" name="Freeform 14"/>
          <p:cNvSpPr/>
          <p:nvPr/>
        </p:nvSpPr>
        <p:spPr bwMode="auto">
          <a:xfrm>
            <a:off x="5203825" y="1519981"/>
            <a:ext cx="1765300" cy="887413"/>
          </a:xfrm>
          <a:custGeom>
            <a:avLst/>
            <a:gdLst>
              <a:gd name="T0" fmla="*/ 881338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1338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1338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5" name="Freeform 15"/>
          <p:cNvSpPr/>
          <p:nvPr/>
        </p:nvSpPr>
        <p:spPr bwMode="auto">
          <a:xfrm>
            <a:off x="6719888" y="2407394"/>
            <a:ext cx="1766887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7 w 674"/>
              <a:gd name="T9" fmla="*/ 0 h 336"/>
              <a:gd name="T10" fmla="*/ 1517845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6" name="Freeform 16"/>
          <p:cNvSpPr/>
          <p:nvPr/>
        </p:nvSpPr>
        <p:spPr bwMode="auto">
          <a:xfrm>
            <a:off x="654050" y="1526331"/>
            <a:ext cx="1765300" cy="887413"/>
          </a:xfrm>
          <a:custGeom>
            <a:avLst/>
            <a:gdLst>
              <a:gd name="T0" fmla="*/ 881338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1338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1338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7" name="Freeform 17"/>
          <p:cNvSpPr/>
          <p:nvPr/>
        </p:nvSpPr>
        <p:spPr bwMode="auto">
          <a:xfrm>
            <a:off x="2170113" y="2407394"/>
            <a:ext cx="1765300" cy="885825"/>
          </a:xfrm>
          <a:custGeom>
            <a:avLst/>
            <a:gdLst>
              <a:gd name="T0" fmla="*/ 883962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3962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3962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8" name="Freeform 18"/>
          <p:cNvSpPr/>
          <p:nvPr/>
        </p:nvSpPr>
        <p:spPr bwMode="auto">
          <a:xfrm>
            <a:off x="3686175" y="1526331"/>
            <a:ext cx="1766888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6 w 674"/>
              <a:gd name="T9" fmla="*/ 887413 h 337"/>
              <a:gd name="T10" fmla="*/ 1766888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4" y="95"/>
                  <a:pt x="337" y="95"/>
                </a:cubicBezTo>
                <a:cubicBezTo>
                  <a:pt x="471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9" name="Freeform 19"/>
          <p:cNvSpPr/>
          <p:nvPr/>
        </p:nvSpPr>
        <p:spPr bwMode="auto">
          <a:xfrm>
            <a:off x="5203825" y="2407394"/>
            <a:ext cx="1765300" cy="885825"/>
          </a:xfrm>
          <a:custGeom>
            <a:avLst/>
            <a:gdLst>
              <a:gd name="T0" fmla="*/ 881338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1338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1338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80" name="Freeform 20"/>
          <p:cNvSpPr/>
          <p:nvPr/>
        </p:nvSpPr>
        <p:spPr bwMode="auto">
          <a:xfrm>
            <a:off x="6719888" y="1526331"/>
            <a:ext cx="1766887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5 w 674"/>
              <a:gd name="T9" fmla="*/ 887413 h 337"/>
              <a:gd name="T10" fmla="*/ 1766887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grpSp>
        <p:nvGrpSpPr>
          <p:cNvPr id="15384" name="Group 28"/>
          <p:cNvGrpSpPr/>
          <p:nvPr/>
        </p:nvGrpSpPr>
        <p:grpSpPr>
          <a:xfrm>
            <a:off x="2974975" y="2328019"/>
            <a:ext cx="157163" cy="158750"/>
            <a:chOff x="0" y="0"/>
            <a:chExt cx="99" cy="100"/>
          </a:xfrm>
        </p:grpSpPr>
        <p:sp>
          <p:nvSpPr>
            <p:cNvPr id="15397" name="Freeform 29"/>
            <p:cNvSpPr/>
            <p:nvPr/>
          </p:nvSpPr>
          <p:spPr bwMode="auto">
            <a:xfrm>
              <a:off x="60" y="60"/>
              <a:ext cx="39" cy="40"/>
            </a:xfrm>
            <a:custGeom>
              <a:avLst/>
              <a:gdLst>
                <a:gd name="T0" fmla="*/ 36 w 24"/>
                <a:gd name="T1" fmla="*/ 23 h 24"/>
                <a:gd name="T2" fmla="*/ 13 w 24"/>
                <a:gd name="T3" fmla="*/ 0 h 24"/>
                <a:gd name="T4" fmla="*/ 0 w 24"/>
                <a:gd name="T5" fmla="*/ 13 h 24"/>
                <a:gd name="T6" fmla="*/ 23 w 24"/>
                <a:gd name="T7" fmla="*/ 37 h 24"/>
                <a:gd name="T8" fmla="*/ 36 w 24"/>
                <a:gd name="T9" fmla="*/ 37 h 24"/>
                <a:gd name="T10" fmla="*/ 36 w 24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4">
                  <a:moveTo>
                    <a:pt x="22" y="1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6" y="24"/>
                    <a:pt x="20" y="24"/>
                    <a:pt x="22" y="22"/>
                  </a:cubicBezTo>
                  <a:cubicBezTo>
                    <a:pt x="24" y="19"/>
                    <a:pt x="24" y="16"/>
                    <a:pt x="22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endParaRPr>
            </a:p>
          </p:txBody>
        </p:sp>
        <p:sp>
          <p:nvSpPr>
            <p:cNvPr id="15398" name="Freeform 30"/>
            <p:cNvSpPr>
              <a:spLocks noEditPoints="1"/>
            </p:cNvSpPr>
            <p:nvPr/>
          </p:nvSpPr>
          <p:spPr bwMode="auto">
            <a:xfrm>
              <a:off x="0" y="0"/>
              <a:ext cx="73" cy="73"/>
            </a:xfrm>
            <a:custGeom>
              <a:avLst/>
              <a:gdLst>
                <a:gd name="T0" fmla="*/ 73 w 44"/>
                <a:gd name="T1" fmla="*/ 37 h 44"/>
                <a:gd name="T2" fmla="*/ 37 w 44"/>
                <a:gd name="T3" fmla="*/ 0 h 44"/>
                <a:gd name="T4" fmla="*/ 0 w 44"/>
                <a:gd name="T5" fmla="*/ 37 h 44"/>
                <a:gd name="T6" fmla="*/ 37 w 44"/>
                <a:gd name="T7" fmla="*/ 73 h 44"/>
                <a:gd name="T8" fmla="*/ 73 w 44"/>
                <a:gd name="T9" fmla="*/ 37 h 44"/>
                <a:gd name="T10" fmla="*/ 37 w 44"/>
                <a:gd name="T11" fmla="*/ 65 h 44"/>
                <a:gd name="T12" fmla="*/ 8 w 44"/>
                <a:gd name="T13" fmla="*/ 37 h 44"/>
                <a:gd name="T14" fmla="*/ 37 w 44"/>
                <a:gd name="T15" fmla="*/ 8 h 44"/>
                <a:gd name="T16" fmla="*/ 65 w 44"/>
                <a:gd name="T17" fmla="*/ 37 h 44"/>
                <a:gd name="T18" fmla="*/ 37 w 44"/>
                <a:gd name="T19" fmla="*/ 65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4" h="44">
                  <a:moveTo>
                    <a:pt x="44" y="22"/>
                  </a:move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5"/>
                    <a:pt x="22" y="5"/>
                  </a:cubicBezTo>
                  <a:cubicBezTo>
                    <a:pt x="31" y="5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endParaRPr>
            </a:p>
          </p:txBody>
        </p:sp>
        <p:sp>
          <p:nvSpPr>
            <p:cNvPr id="15399" name="Freeform 31"/>
            <p:cNvSpPr/>
            <p:nvPr/>
          </p:nvSpPr>
          <p:spPr bwMode="auto">
            <a:xfrm>
              <a:off x="15" y="15"/>
              <a:ext cx="21" cy="22"/>
            </a:xfrm>
            <a:custGeom>
              <a:avLst/>
              <a:gdLst>
                <a:gd name="T0" fmla="*/ 0 w 13"/>
                <a:gd name="T1" fmla="*/ 22 h 13"/>
                <a:gd name="T2" fmla="*/ 6 w 13"/>
                <a:gd name="T3" fmla="*/ 22 h 13"/>
                <a:gd name="T4" fmla="*/ 21 w 13"/>
                <a:gd name="T5" fmla="*/ 7 h 13"/>
                <a:gd name="T6" fmla="*/ 21 w 13"/>
                <a:gd name="T7" fmla="*/ 0 h 13"/>
                <a:gd name="T8" fmla="*/ 0 w 13"/>
                <a:gd name="T9" fmla="*/ 2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13">
                  <a:moveTo>
                    <a:pt x="0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3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endParaRPr>
            </a:p>
          </p:txBody>
        </p:sp>
      </p:grp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3585041" y="150465"/>
            <a:ext cx="2031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/>
              </a:rPr>
              <a:t>教学主要环节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7" name="Line 6"/>
          <p:cNvSpPr>
            <a:spLocks noChangeShapeType="1"/>
          </p:cNvSpPr>
          <p:nvPr/>
        </p:nvSpPr>
        <p:spPr bwMode="auto">
          <a:xfrm>
            <a:off x="0" y="361950"/>
            <a:ext cx="306902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51" name="Line 7"/>
          <p:cNvSpPr>
            <a:spLocks noChangeShapeType="1"/>
          </p:cNvSpPr>
          <p:nvPr/>
        </p:nvSpPr>
        <p:spPr bwMode="auto">
          <a:xfrm>
            <a:off x="6074976" y="361950"/>
            <a:ext cx="3069024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2C061D9-87B3-4407-9C5B-0576B77A6B64}"/>
              </a:ext>
            </a:extLst>
          </p:cNvPr>
          <p:cNvSpPr txBox="1"/>
          <p:nvPr/>
        </p:nvSpPr>
        <p:spPr>
          <a:xfrm>
            <a:off x="1243420" y="2137648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备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8337602-B180-495A-AC11-F4BA0460A328}"/>
              </a:ext>
            </a:extLst>
          </p:cNvPr>
          <p:cNvSpPr txBox="1"/>
          <p:nvPr/>
        </p:nvSpPr>
        <p:spPr>
          <a:xfrm>
            <a:off x="2743051" y="2123757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教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5670E99-FD1D-4009-9F6A-EDB33999D278}"/>
              </a:ext>
            </a:extLst>
          </p:cNvPr>
          <p:cNvSpPr txBox="1"/>
          <p:nvPr/>
        </p:nvSpPr>
        <p:spPr>
          <a:xfrm>
            <a:off x="4259114" y="2093575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辅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2FB3A85-3189-4F64-A3AC-B52E60F80865}"/>
              </a:ext>
            </a:extLst>
          </p:cNvPr>
          <p:cNvSpPr txBox="1"/>
          <p:nvPr/>
        </p:nvSpPr>
        <p:spPr>
          <a:xfrm>
            <a:off x="5777787" y="2115006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改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00ACE99-5A06-46C2-919A-47FD6917DC01}"/>
              </a:ext>
            </a:extLst>
          </p:cNvPr>
          <p:cNvSpPr txBox="1"/>
          <p:nvPr/>
        </p:nvSpPr>
        <p:spPr>
          <a:xfrm>
            <a:off x="7334003" y="2101154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评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78E63F9-11D9-4C8E-B534-AE4D1CBF0300}"/>
              </a:ext>
            </a:extLst>
          </p:cNvPr>
          <p:cNvSpPr/>
          <p:nvPr/>
        </p:nvSpPr>
        <p:spPr>
          <a:xfrm>
            <a:off x="1752674" y="612644"/>
            <a:ext cx="5743880" cy="923330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显性要求</a:t>
            </a:r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——</a:t>
            </a:r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规范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5712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/>
      <p:bldP spid="15371" grpId="0" animBg="1"/>
      <p:bldP spid="15372" grpId="0" animBg="1"/>
      <p:bldP spid="15373" grpId="0" animBg="1"/>
      <p:bldP spid="15374" grpId="0" animBg="1"/>
      <p:bldP spid="15375" grpId="0" animBg="1"/>
      <p:bldP spid="15376" grpId="0" animBg="1"/>
      <p:bldP spid="15377" grpId="0" animBg="1"/>
      <p:bldP spid="15378" grpId="0" animBg="1"/>
      <p:bldP spid="15379" grpId="0" animBg="1"/>
      <p:bldP spid="15380" grpId="0" animBg="1"/>
      <p:bldP spid="46" grpId="0"/>
      <p:bldP spid="47" grpId="0" animBg="1"/>
      <p:bldP spid="51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E45FF6D-E550-4DD0-9A1F-5A26D48E8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780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15699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0">
            <a:extLst>
              <a:ext uri="{FF2B5EF4-FFF2-40B4-BE49-F238E27FC236}">
                <a16:creationId xmlns:a16="http://schemas.microsoft.com/office/drawing/2014/main" id="{165A90B7-DF13-4D5D-8206-786D2F3D2B68}"/>
              </a:ext>
            </a:extLst>
          </p:cNvPr>
          <p:cNvSpPr/>
          <p:nvPr/>
        </p:nvSpPr>
        <p:spPr bwMode="auto">
          <a:xfrm>
            <a:off x="3733822" y="3085656"/>
            <a:ext cx="1766887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5 w 674"/>
              <a:gd name="T9" fmla="*/ 887413 h 337"/>
              <a:gd name="T10" fmla="*/ 1766887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15">
            <a:extLst>
              <a:ext uri="{FF2B5EF4-FFF2-40B4-BE49-F238E27FC236}">
                <a16:creationId xmlns:a16="http://schemas.microsoft.com/office/drawing/2014/main" id="{939394D7-96E6-4C05-A85D-7176C2E4878C}"/>
              </a:ext>
            </a:extLst>
          </p:cNvPr>
          <p:cNvSpPr/>
          <p:nvPr/>
        </p:nvSpPr>
        <p:spPr bwMode="auto">
          <a:xfrm>
            <a:off x="3733822" y="3971071"/>
            <a:ext cx="1766887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7 w 674"/>
              <a:gd name="T9" fmla="*/ 0 h 336"/>
              <a:gd name="T10" fmla="*/ 1517845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491F53A1-E305-4323-81D5-EAAC5A05C696}"/>
              </a:ext>
            </a:extLst>
          </p:cNvPr>
          <p:cNvSpPr txBox="1"/>
          <p:nvPr/>
        </p:nvSpPr>
        <p:spPr>
          <a:xfrm>
            <a:off x="4280725" y="3726070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研</a:t>
            </a:r>
          </a:p>
        </p:txBody>
      </p:sp>
      <p:sp>
        <p:nvSpPr>
          <p:cNvPr id="15371" name="Freeform 11"/>
          <p:cNvSpPr/>
          <p:nvPr/>
        </p:nvSpPr>
        <p:spPr bwMode="auto">
          <a:xfrm>
            <a:off x="654050" y="2407394"/>
            <a:ext cx="1765300" cy="885825"/>
          </a:xfrm>
          <a:custGeom>
            <a:avLst/>
            <a:gdLst>
              <a:gd name="T0" fmla="*/ 881338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1338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1338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2" name="Freeform 12"/>
          <p:cNvSpPr/>
          <p:nvPr/>
        </p:nvSpPr>
        <p:spPr bwMode="auto">
          <a:xfrm>
            <a:off x="2170113" y="1519981"/>
            <a:ext cx="1765300" cy="887413"/>
          </a:xfrm>
          <a:custGeom>
            <a:avLst/>
            <a:gdLst>
              <a:gd name="T0" fmla="*/ 883962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3962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3962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3" y="0"/>
                  <a:pt x="337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3" name="Freeform 13"/>
          <p:cNvSpPr/>
          <p:nvPr/>
        </p:nvSpPr>
        <p:spPr bwMode="auto">
          <a:xfrm>
            <a:off x="3686175" y="2407394"/>
            <a:ext cx="1766888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8 w 674"/>
              <a:gd name="T9" fmla="*/ 0 h 336"/>
              <a:gd name="T10" fmla="*/ 1517846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4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1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4" name="Freeform 14"/>
          <p:cNvSpPr/>
          <p:nvPr/>
        </p:nvSpPr>
        <p:spPr bwMode="auto">
          <a:xfrm>
            <a:off x="5203825" y="1519981"/>
            <a:ext cx="1765300" cy="887413"/>
          </a:xfrm>
          <a:custGeom>
            <a:avLst/>
            <a:gdLst>
              <a:gd name="T0" fmla="*/ 881338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1338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1338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5" name="Freeform 15"/>
          <p:cNvSpPr/>
          <p:nvPr/>
        </p:nvSpPr>
        <p:spPr bwMode="auto">
          <a:xfrm>
            <a:off x="6719888" y="2407394"/>
            <a:ext cx="1766887" cy="885825"/>
          </a:xfrm>
          <a:custGeom>
            <a:avLst/>
            <a:gdLst>
              <a:gd name="T0" fmla="*/ 883444 w 674"/>
              <a:gd name="T1" fmla="*/ 635369 h 336"/>
              <a:gd name="T2" fmla="*/ 249042 w 674"/>
              <a:gd name="T3" fmla="*/ 0 h 336"/>
              <a:gd name="T4" fmla="*/ 0 w 674"/>
              <a:gd name="T5" fmla="*/ 0 h 336"/>
              <a:gd name="T6" fmla="*/ 883444 w 674"/>
              <a:gd name="T7" fmla="*/ 885825 h 336"/>
              <a:gd name="T8" fmla="*/ 1766887 w 674"/>
              <a:gd name="T9" fmla="*/ 0 h 336"/>
              <a:gd name="T10" fmla="*/ 1517845 w 674"/>
              <a:gd name="T11" fmla="*/ 0 h 336"/>
              <a:gd name="T12" fmla="*/ 883444 w 674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6" name="Freeform 16"/>
          <p:cNvSpPr/>
          <p:nvPr/>
        </p:nvSpPr>
        <p:spPr bwMode="auto">
          <a:xfrm>
            <a:off x="654050" y="1526331"/>
            <a:ext cx="1765300" cy="887413"/>
          </a:xfrm>
          <a:custGeom>
            <a:avLst/>
            <a:gdLst>
              <a:gd name="T0" fmla="*/ 881338 w 673"/>
              <a:gd name="T1" fmla="*/ 0 h 337"/>
              <a:gd name="T2" fmla="*/ 0 w 673"/>
              <a:gd name="T3" fmla="*/ 887413 h 337"/>
              <a:gd name="T4" fmla="*/ 249188 w 673"/>
              <a:gd name="T5" fmla="*/ 887413 h 337"/>
              <a:gd name="T6" fmla="*/ 881338 w 673"/>
              <a:gd name="T7" fmla="*/ 250161 h 337"/>
              <a:gd name="T8" fmla="*/ 1516112 w 673"/>
              <a:gd name="T9" fmla="*/ 887413 h 337"/>
              <a:gd name="T10" fmla="*/ 1765300 w 673"/>
              <a:gd name="T11" fmla="*/ 887413 h 337"/>
              <a:gd name="T12" fmla="*/ 881338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7" name="Freeform 17"/>
          <p:cNvSpPr/>
          <p:nvPr/>
        </p:nvSpPr>
        <p:spPr bwMode="auto">
          <a:xfrm>
            <a:off x="2170113" y="2407394"/>
            <a:ext cx="1765300" cy="885825"/>
          </a:xfrm>
          <a:custGeom>
            <a:avLst/>
            <a:gdLst>
              <a:gd name="T0" fmla="*/ 883962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3962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3962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8" name="Freeform 18"/>
          <p:cNvSpPr/>
          <p:nvPr/>
        </p:nvSpPr>
        <p:spPr bwMode="auto">
          <a:xfrm>
            <a:off x="3686175" y="1526331"/>
            <a:ext cx="1766888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6 w 674"/>
              <a:gd name="T9" fmla="*/ 887413 h 337"/>
              <a:gd name="T10" fmla="*/ 1766888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4" y="95"/>
                  <a:pt x="337" y="95"/>
                </a:cubicBezTo>
                <a:cubicBezTo>
                  <a:pt x="471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79" name="Freeform 19"/>
          <p:cNvSpPr/>
          <p:nvPr/>
        </p:nvSpPr>
        <p:spPr bwMode="auto">
          <a:xfrm>
            <a:off x="5203825" y="2407394"/>
            <a:ext cx="1765300" cy="885825"/>
          </a:xfrm>
          <a:custGeom>
            <a:avLst/>
            <a:gdLst>
              <a:gd name="T0" fmla="*/ 881338 w 673"/>
              <a:gd name="T1" fmla="*/ 635369 h 336"/>
              <a:gd name="T2" fmla="*/ 249188 w 673"/>
              <a:gd name="T3" fmla="*/ 0 h 336"/>
              <a:gd name="T4" fmla="*/ 0 w 673"/>
              <a:gd name="T5" fmla="*/ 0 h 336"/>
              <a:gd name="T6" fmla="*/ 881338 w 673"/>
              <a:gd name="T7" fmla="*/ 885825 h 336"/>
              <a:gd name="T8" fmla="*/ 1765300 w 673"/>
              <a:gd name="T9" fmla="*/ 0 h 336"/>
              <a:gd name="T10" fmla="*/ 1516112 w 673"/>
              <a:gd name="T11" fmla="*/ 0 h 336"/>
              <a:gd name="T12" fmla="*/ 881338 w 673"/>
              <a:gd name="T13" fmla="*/ 635369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15380" name="Freeform 20"/>
          <p:cNvSpPr/>
          <p:nvPr/>
        </p:nvSpPr>
        <p:spPr bwMode="auto">
          <a:xfrm>
            <a:off x="6719888" y="1526331"/>
            <a:ext cx="1766887" cy="887413"/>
          </a:xfrm>
          <a:custGeom>
            <a:avLst/>
            <a:gdLst>
              <a:gd name="T0" fmla="*/ 883444 w 674"/>
              <a:gd name="T1" fmla="*/ 0 h 337"/>
              <a:gd name="T2" fmla="*/ 0 w 674"/>
              <a:gd name="T3" fmla="*/ 887413 h 337"/>
              <a:gd name="T4" fmla="*/ 249042 w 674"/>
              <a:gd name="T5" fmla="*/ 887413 h 337"/>
              <a:gd name="T6" fmla="*/ 883444 w 674"/>
              <a:gd name="T7" fmla="*/ 250161 h 337"/>
              <a:gd name="T8" fmla="*/ 1517845 w 674"/>
              <a:gd name="T9" fmla="*/ 887413 h 337"/>
              <a:gd name="T10" fmla="*/ 1766887 w 674"/>
              <a:gd name="T11" fmla="*/ 887413 h 337"/>
              <a:gd name="T12" fmla="*/ 883444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grpSp>
        <p:nvGrpSpPr>
          <p:cNvPr id="15384" name="Group 28"/>
          <p:cNvGrpSpPr/>
          <p:nvPr/>
        </p:nvGrpSpPr>
        <p:grpSpPr>
          <a:xfrm>
            <a:off x="2974975" y="2328019"/>
            <a:ext cx="157163" cy="158750"/>
            <a:chOff x="0" y="0"/>
            <a:chExt cx="99" cy="100"/>
          </a:xfrm>
        </p:grpSpPr>
        <p:sp>
          <p:nvSpPr>
            <p:cNvPr id="15397" name="Freeform 29"/>
            <p:cNvSpPr/>
            <p:nvPr/>
          </p:nvSpPr>
          <p:spPr bwMode="auto">
            <a:xfrm>
              <a:off x="60" y="60"/>
              <a:ext cx="39" cy="40"/>
            </a:xfrm>
            <a:custGeom>
              <a:avLst/>
              <a:gdLst>
                <a:gd name="T0" fmla="*/ 36 w 24"/>
                <a:gd name="T1" fmla="*/ 23 h 24"/>
                <a:gd name="T2" fmla="*/ 13 w 24"/>
                <a:gd name="T3" fmla="*/ 0 h 24"/>
                <a:gd name="T4" fmla="*/ 0 w 24"/>
                <a:gd name="T5" fmla="*/ 13 h 24"/>
                <a:gd name="T6" fmla="*/ 23 w 24"/>
                <a:gd name="T7" fmla="*/ 37 h 24"/>
                <a:gd name="T8" fmla="*/ 36 w 24"/>
                <a:gd name="T9" fmla="*/ 37 h 24"/>
                <a:gd name="T10" fmla="*/ 36 w 24"/>
                <a:gd name="T11" fmla="*/ 23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4">
                  <a:moveTo>
                    <a:pt x="22" y="1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6" y="24"/>
                    <a:pt x="20" y="24"/>
                    <a:pt x="22" y="22"/>
                  </a:cubicBezTo>
                  <a:cubicBezTo>
                    <a:pt x="24" y="19"/>
                    <a:pt x="24" y="16"/>
                    <a:pt x="22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endParaRPr>
            </a:p>
          </p:txBody>
        </p:sp>
        <p:sp>
          <p:nvSpPr>
            <p:cNvPr id="15398" name="Freeform 30"/>
            <p:cNvSpPr>
              <a:spLocks noEditPoints="1"/>
            </p:cNvSpPr>
            <p:nvPr/>
          </p:nvSpPr>
          <p:spPr bwMode="auto">
            <a:xfrm>
              <a:off x="0" y="0"/>
              <a:ext cx="73" cy="73"/>
            </a:xfrm>
            <a:custGeom>
              <a:avLst/>
              <a:gdLst>
                <a:gd name="T0" fmla="*/ 73 w 44"/>
                <a:gd name="T1" fmla="*/ 37 h 44"/>
                <a:gd name="T2" fmla="*/ 37 w 44"/>
                <a:gd name="T3" fmla="*/ 0 h 44"/>
                <a:gd name="T4" fmla="*/ 0 w 44"/>
                <a:gd name="T5" fmla="*/ 37 h 44"/>
                <a:gd name="T6" fmla="*/ 37 w 44"/>
                <a:gd name="T7" fmla="*/ 73 h 44"/>
                <a:gd name="T8" fmla="*/ 73 w 44"/>
                <a:gd name="T9" fmla="*/ 37 h 44"/>
                <a:gd name="T10" fmla="*/ 37 w 44"/>
                <a:gd name="T11" fmla="*/ 65 h 44"/>
                <a:gd name="T12" fmla="*/ 8 w 44"/>
                <a:gd name="T13" fmla="*/ 37 h 44"/>
                <a:gd name="T14" fmla="*/ 37 w 44"/>
                <a:gd name="T15" fmla="*/ 8 h 44"/>
                <a:gd name="T16" fmla="*/ 65 w 44"/>
                <a:gd name="T17" fmla="*/ 37 h 44"/>
                <a:gd name="T18" fmla="*/ 37 w 44"/>
                <a:gd name="T19" fmla="*/ 65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4" h="44">
                  <a:moveTo>
                    <a:pt x="44" y="22"/>
                  </a:move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5"/>
                    <a:pt x="22" y="5"/>
                  </a:cubicBezTo>
                  <a:cubicBezTo>
                    <a:pt x="31" y="5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endParaRPr>
            </a:p>
          </p:txBody>
        </p:sp>
        <p:sp>
          <p:nvSpPr>
            <p:cNvPr id="15399" name="Freeform 31"/>
            <p:cNvSpPr/>
            <p:nvPr/>
          </p:nvSpPr>
          <p:spPr bwMode="auto">
            <a:xfrm>
              <a:off x="15" y="15"/>
              <a:ext cx="21" cy="22"/>
            </a:xfrm>
            <a:custGeom>
              <a:avLst/>
              <a:gdLst>
                <a:gd name="T0" fmla="*/ 0 w 13"/>
                <a:gd name="T1" fmla="*/ 22 h 13"/>
                <a:gd name="T2" fmla="*/ 6 w 13"/>
                <a:gd name="T3" fmla="*/ 22 h 13"/>
                <a:gd name="T4" fmla="*/ 21 w 13"/>
                <a:gd name="T5" fmla="*/ 7 h 13"/>
                <a:gd name="T6" fmla="*/ 21 w 13"/>
                <a:gd name="T7" fmla="*/ 0 h 13"/>
                <a:gd name="T8" fmla="*/ 0 w 13"/>
                <a:gd name="T9" fmla="*/ 2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13">
                  <a:moveTo>
                    <a:pt x="0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3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endParaRPr>
            </a:p>
          </p:txBody>
        </p:sp>
      </p:grp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3585041" y="150465"/>
            <a:ext cx="2031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/>
              </a:rPr>
              <a:t>教学主要环节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47" name="Line 6"/>
          <p:cNvSpPr>
            <a:spLocks noChangeShapeType="1"/>
          </p:cNvSpPr>
          <p:nvPr/>
        </p:nvSpPr>
        <p:spPr bwMode="auto">
          <a:xfrm>
            <a:off x="0" y="361950"/>
            <a:ext cx="306902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51" name="Line 7"/>
          <p:cNvSpPr>
            <a:spLocks noChangeShapeType="1"/>
          </p:cNvSpPr>
          <p:nvPr/>
        </p:nvSpPr>
        <p:spPr bwMode="auto">
          <a:xfrm>
            <a:off x="6074976" y="361950"/>
            <a:ext cx="3069024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Arial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2C061D9-87B3-4407-9C5B-0576B77A6B64}"/>
              </a:ext>
            </a:extLst>
          </p:cNvPr>
          <p:cNvSpPr txBox="1"/>
          <p:nvPr/>
        </p:nvSpPr>
        <p:spPr>
          <a:xfrm>
            <a:off x="1243420" y="2137648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备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8337602-B180-495A-AC11-F4BA0460A328}"/>
              </a:ext>
            </a:extLst>
          </p:cNvPr>
          <p:cNvSpPr txBox="1"/>
          <p:nvPr/>
        </p:nvSpPr>
        <p:spPr>
          <a:xfrm>
            <a:off x="2743051" y="2123757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教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5670E99-FD1D-4009-9F6A-EDB33999D278}"/>
              </a:ext>
            </a:extLst>
          </p:cNvPr>
          <p:cNvSpPr txBox="1"/>
          <p:nvPr/>
        </p:nvSpPr>
        <p:spPr>
          <a:xfrm>
            <a:off x="4259114" y="2093575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辅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2FB3A85-3189-4F64-A3AC-B52E60F80865}"/>
              </a:ext>
            </a:extLst>
          </p:cNvPr>
          <p:cNvSpPr txBox="1"/>
          <p:nvPr/>
        </p:nvSpPr>
        <p:spPr>
          <a:xfrm>
            <a:off x="5777787" y="2115006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改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00ACE99-5A06-46C2-919A-47FD6917DC01}"/>
              </a:ext>
            </a:extLst>
          </p:cNvPr>
          <p:cNvSpPr txBox="1"/>
          <p:nvPr/>
        </p:nvSpPr>
        <p:spPr>
          <a:xfrm>
            <a:off x="7334003" y="2101154"/>
            <a:ext cx="761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Arial"/>
              </a:rPr>
              <a:t>评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78E63F9-11D9-4C8E-B534-AE4D1CBF0300}"/>
              </a:ext>
            </a:extLst>
          </p:cNvPr>
          <p:cNvSpPr/>
          <p:nvPr/>
        </p:nvSpPr>
        <p:spPr>
          <a:xfrm>
            <a:off x="1752674" y="612644"/>
            <a:ext cx="5743880" cy="923330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显性要求</a:t>
            </a:r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——</a:t>
            </a:r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规范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F3C5437-2E41-40E8-825B-654CE6EA31A7}"/>
              </a:ext>
            </a:extLst>
          </p:cNvPr>
          <p:cNvSpPr/>
          <p:nvPr/>
        </p:nvSpPr>
        <p:spPr>
          <a:xfrm>
            <a:off x="1799843" y="3384860"/>
            <a:ext cx="5743880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隐性需求</a:t>
            </a:r>
            <a:r>
              <a:rPr lang="en-US" altLang="zh-CN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——</a:t>
            </a:r>
            <a:r>
              <a:rPr lang="zh-CN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发展</a:t>
            </a:r>
            <a:endParaRPr lang="zh-CN" alt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34C042E-7171-4AB2-BF78-B5E2A402E525}"/>
              </a:ext>
            </a:extLst>
          </p:cNvPr>
          <p:cNvSpPr txBox="1"/>
          <p:nvPr/>
        </p:nvSpPr>
        <p:spPr>
          <a:xfrm>
            <a:off x="470166" y="1628914"/>
            <a:ext cx="8153186" cy="156966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/>
              <a:t>反省精神   积极态度   仰望星空   脚踏实地</a:t>
            </a:r>
            <a:endParaRPr lang="en-US" altLang="zh-CN" sz="3200" b="1" dirty="0"/>
          </a:p>
          <a:p>
            <a:endParaRPr lang="en-US" altLang="zh-CN" sz="3200" b="1" dirty="0"/>
          </a:p>
          <a:p>
            <a:pPr algn="ctr"/>
            <a:r>
              <a:rPr lang="en-US" altLang="zh-CN" sz="3200" b="1" dirty="0"/>
              <a:t>STAY HUNGRY    STAY FOOLISH</a:t>
            </a:r>
            <a:r>
              <a:rPr lang="zh-CN" altLang="en-US" sz="3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905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/>
      <p:bldP spid="15371" grpId="0" animBg="1"/>
      <p:bldP spid="15372" grpId="0" animBg="1"/>
      <p:bldP spid="15373" grpId="0" animBg="1"/>
      <p:bldP spid="15374" grpId="0" animBg="1"/>
      <p:bldP spid="15375" grpId="0" animBg="1"/>
      <p:bldP spid="15376" grpId="0" animBg="1"/>
      <p:bldP spid="15377" grpId="0" animBg="1"/>
      <p:bldP spid="15378" grpId="0" animBg="1"/>
      <p:bldP spid="15379" grpId="0" animBg="1"/>
      <p:bldP spid="15380" grpId="0" animBg="1"/>
      <p:bldP spid="46" grpId="0"/>
      <p:bldP spid="47" grpId="0" animBg="1"/>
      <p:bldP spid="51" grpId="0" animBg="1"/>
      <p:bldP spid="2" grpId="0" animBg="1"/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233146" y="1629181"/>
            <a:ext cx="4909444" cy="1650163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4267208" y="2108121"/>
            <a:ext cx="3300904" cy="65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buNone/>
              <a:defRPr/>
            </a:pPr>
            <a:r>
              <a:rPr kumimoji="1" lang="zh-CN" altLang="en-US" sz="4049" b="1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三、</a:t>
            </a:r>
            <a:r>
              <a:rPr lang="zh-CN" altLang="en-US" sz="4049" b="1" kern="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教学辅助</a:t>
            </a:r>
            <a:endParaRPr lang="zh-CN" altLang="zh-CN" sz="4049" b="1" kern="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11" y="1629181"/>
            <a:ext cx="1330708" cy="1650163"/>
          </a:xfrm>
          <a:prstGeom prst="rect">
            <a:avLst/>
          </a:prstGeom>
          <a:solidFill>
            <a:srgbClr val="EB34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Picture 2" descr="http://distribute.quanjing.com/ibljot01473137.jpg?seid=AwjSAM90mde0nZmXmZD8AwjYBtaZoxWXmNX8FhX8mZaWFdiWmtqVms85idiXoJuXoJaYFdb8de71b3407776bcfa82159e8863997d58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35" b="98969" l="3125" r="922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3416" y="1123194"/>
            <a:ext cx="3411541" cy="2262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49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r"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52075" y="1145141"/>
            <a:ext cx="1859685" cy="129614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75" y="2449242"/>
            <a:ext cx="1859685" cy="36004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6545" y="2456234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1. </a:t>
            </a:r>
            <a:r>
              <a:rPr lang="zh-CN" altLang="en-US" dirty="0">
                <a:solidFill>
                  <a:schemeClr val="bg1"/>
                </a:solidFill>
              </a:rPr>
              <a:t>调课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1110" y="2962012"/>
            <a:ext cx="2178856" cy="1666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rgbClr val="3333CC"/>
                </a:solidFill>
              </a:rPr>
              <a:t>负责人：陈宗祥</a:t>
            </a:r>
            <a:endParaRPr lang="en-US" altLang="zh-CN" sz="1400" b="1" dirty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流程：发办公邮件申请。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同时发给相关老师及班主任知晓。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禁止私下调课。避免空堂。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52830" y="1145141"/>
            <a:ext cx="1859685" cy="129614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652830" y="2441285"/>
            <a:ext cx="1859685" cy="36004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04296" y="2436254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2. </a:t>
            </a:r>
            <a:r>
              <a:rPr lang="zh-CN" altLang="en-US" dirty="0">
                <a:solidFill>
                  <a:schemeClr val="bg1"/>
                </a:solidFill>
              </a:rPr>
              <a:t>征订教辅</a:t>
            </a:r>
          </a:p>
        </p:txBody>
      </p:sp>
      <p:sp>
        <p:nvSpPr>
          <p:cNvPr id="13" name="矩形 12"/>
          <p:cNvSpPr/>
          <p:nvPr/>
        </p:nvSpPr>
        <p:spPr>
          <a:xfrm>
            <a:off x="4728539" y="1145141"/>
            <a:ext cx="1859685" cy="129614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728539" y="2436254"/>
            <a:ext cx="1859685" cy="36004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12474" y="2438605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3. </a:t>
            </a:r>
            <a:r>
              <a:rPr lang="zh-CN" altLang="en-US" dirty="0">
                <a:solidFill>
                  <a:schemeClr val="bg1"/>
                </a:solidFill>
              </a:rPr>
              <a:t>文印资料</a:t>
            </a:r>
          </a:p>
        </p:txBody>
      </p:sp>
      <p:sp>
        <p:nvSpPr>
          <p:cNvPr id="16" name="矩形 15"/>
          <p:cNvSpPr/>
          <p:nvPr/>
        </p:nvSpPr>
        <p:spPr>
          <a:xfrm>
            <a:off x="6816771" y="1153098"/>
            <a:ext cx="1859685" cy="1296144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816770" y="2460880"/>
            <a:ext cx="1859685" cy="36004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9820" y="2463231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4. </a:t>
            </a:r>
            <a:r>
              <a:rPr lang="zh-CN" altLang="en-US" dirty="0">
                <a:solidFill>
                  <a:schemeClr val="bg1"/>
                </a:solidFill>
              </a:rPr>
              <a:t>实验准备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55776" y="2951822"/>
            <a:ext cx="2016224" cy="1019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rgbClr val="3333CC"/>
                </a:solidFill>
              </a:rPr>
              <a:t>负责人：甘澜</a:t>
            </a:r>
            <a:endParaRPr lang="en-US" altLang="zh-CN" sz="1400" b="1" dirty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流程：备组商定，备长发邮件。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35345" y="2928733"/>
            <a:ext cx="2016224" cy="1345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rgbClr val="3333CC"/>
                </a:solidFill>
              </a:rPr>
              <a:t>负责人：范道妙</a:t>
            </a:r>
            <a:endParaRPr lang="en-US" altLang="zh-CN" sz="1400" b="1" dirty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流程：发办公邮件、微信或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U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盘拷贝，明确印制数量，备组统一资料。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32240" y="2945341"/>
            <a:ext cx="2016224" cy="1343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rgbClr val="3333CC"/>
                </a:solidFill>
              </a:rPr>
              <a:t>负责人：姚伟彬（理）</a:t>
            </a:r>
            <a:endParaRPr lang="en-US" altLang="zh-CN" sz="1400" b="1" dirty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3333CC"/>
                </a:solidFill>
              </a:rPr>
              <a:t>               </a:t>
            </a:r>
            <a:r>
              <a:rPr lang="zh-CN" altLang="en-US" sz="1400" b="1" dirty="0">
                <a:solidFill>
                  <a:srgbClr val="3333CC"/>
                </a:solidFill>
              </a:rPr>
              <a:t>陈美威（化）</a:t>
            </a:r>
            <a:endParaRPr lang="en-US" altLang="zh-CN" sz="1400" b="1" dirty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3333CC"/>
                </a:solidFill>
              </a:rPr>
              <a:t>               </a:t>
            </a:r>
            <a:r>
              <a:rPr lang="zh-CN" altLang="en-US" sz="1400" b="1" dirty="0">
                <a:solidFill>
                  <a:srgbClr val="3333CC"/>
                </a:solidFill>
              </a:rPr>
              <a:t>李玉章（生）</a:t>
            </a:r>
            <a:endParaRPr lang="en-US" altLang="zh-CN" sz="1400" b="1" dirty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流程：提前发办公邮件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3804629" y="131117"/>
            <a:ext cx="14157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教学辅助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6"/>
          <p:cNvSpPr>
            <a:spLocks noChangeShapeType="1"/>
          </p:cNvSpPr>
          <p:nvPr/>
        </p:nvSpPr>
        <p:spPr bwMode="auto">
          <a:xfrm>
            <a:off x="0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7"/>
          <p:cNvSpPr>
            <a:spLocks noChangeShapeType="1"/>
          </p:cNvSpPr>
          <p:nvPr/>
        </p:nvSpPr>
        <p:spPr bwMode="auto">
          <a:xfrm>
            <a:off x="5690255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7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  <p:bldP spid="10" grpId="0" animBg="1"/>
      <p:bldP spid="11" grpId="0" animBg="1"/>
      <p:bldP spid="13" grpId="0" animBg="1"/>
      <p:bldP spid="14" grpId="0" animBg="1"/>
      <p:bldP spid="16" grpId="0" animBg="1"/>
      <p:bldP spid="17" grpId="0" animBg="1"/>
      <p:bldP spid="19" grpId="0"/>
      <p:bldP spid="20" grpId="0"/>
      <p:bldP spid="25" grpId="0"/>
      <p:bldP spid="21" grpId="0"/>
      <p:bldP spid="22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516421" y="1145141"/>
            <a:ext cx="1859685" cy="129614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516421" y="2449242"/>
            <a:ext cx="1859685" cy="36004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02644" y="2456234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6. </a:t>
            </a:r>
            <a:r>
              <a:rPr lang="zh-CN" altLang="en-US" dirty="0">
                <a:solidFill>
                  <a:schemeClr val="bg1"/>
                </a:solidFill>
              </a:rPr>
              <a:t>阅卷系统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64940" y="2962012"/>
            <a:ext cx="1859685" cy="1343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rgbClr val="0000CC"/>
                </a:solidFill>
              </a:rPr>
              <a:t>负责人：刘思琪</a:t>
            </a:r>
            <a:endParaRPr lang="en-US" altLang="zh-CN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七天阅卷系统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学生综合素质评价网管员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17176" y="1145141"/>
            <a:ext cx="1859685" cy="129614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617176" y="2441285"/>
            <a:ext cx="1859685" cy="36004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68642" y="2436254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7. </a:t>
            </a:r>
            <a:r>
              <a:rPr lang="zh-CN" altLang="en-US" dirty="0">
                <a:solidFill>
                  <a:schemeClr val="bg1"/>
                </a:solidFill>
              </a:rPr>
              <a:t>继续教育</a:t>
            </a:r>
          </a:p>
        </p:txBody>
      </p:sp>
      <p:sp>
        <p:nvSpPr>
          <p:cNvPr id="13" name="矩形 12"/>
          <p:cNvSpPr/>
          <p:nvPr/>
        </p:nvSpPr>
        <p:spPr>
          <a:xfrm>
            <a:off x="6692885" y="1145141"/>
            <a:ext cx="1859685" cy="129614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692885" y="2436254"/>
            <a:ext cx="1859685" cy="36004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00622" y="2438605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8. </a:t>
            </a:r>
            <a:r>
              <a:rPr lang="zh-CN" altLang="en-US" dirty="0">
                <a:solidFill>
                  <a:schemeClr val="bg1"/>
                </a:solidFill>
              </a:rPr>
              <a:t>教学资源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65518" y="2950320"/>
            <a:ext cx="2016224" cy="1019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rgbClr val="0000CC"/>
                </a:solidFill>
              </a:rPr>
              <a:t>负责人：陈至波</a:t>
            </a:r>
            <a:endParaRPr lang="en-US" altLang="zh-CN" sz="1400" b="1" dirty="0">
              <a:solidFill>
                <a:srgbClr val="0000CC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教师账号管理及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研训通知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70468" y="2932358"/>
            <a:ext cx="2016224" cy="1668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学科网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组卷网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七天阅卷系统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网课平台：钉钉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3657624" y="132620"/>
            <a:ext cx="23391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/>
              <a:defRPr>
                <a:solidFill>
                  <a:schemeClr val="tx1"/>
                </a:solidFill>
                <a:latin typeface="Arial"/>
                <a:ea typeface="宋体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教学辅助及其他</a:t>
            </a:r>
            <a:endParaRPr lang="zh-CN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6"/>
          <p:cNvSpPr>
            <a:spLocks noChangeShapeType="1"/>
          </p:cNvSpPr>
          <p:nvPr/>
        </p:nvSpPr>
        <p:spPr bwMode="auto">
          <a:xfrm>
            <a:off x="76318" y="361950"/>
            <a:ext cx="3449638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7"/>
          <p:cNvSpPr>
            <a:spLocks noChangeShapeType="1"/>
          </p:cNvSpPr>
          <p:nvPr/>
        </p:nvSpPr>
        <p:spPr bwMode="auto">
          <a:xfrm>
            <a:off x="6095960" y="361950"/>
            <a:ext cx="3453745" cy="0"/>
          </a:xfrm>
          <a:prstGeom prst="line">
            <a:avLst/>
          </a:prstGeom>
          <a:noFill/>
          <a:ln w="6350">
            <a:solidFill>
              <a:srgbClr val="C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右大括号 1">
            <a:extLst>
              <a:ext uri="{FF2B5EF4-FFF2-40B4-BE49-F238E27FC236}">
                <a16:creationId xmlns:a16="http://schemas.microsoft.com/office/drawing/2014/main" id="{4592B63A-93A4-426A-9B84-1560992FA42B}"/>
              </a:ext>
            </a:extLst>
          </p:cNvPr>
          <p:cNvSpPr/>
          <p:nvPr/>
        </p:nvSpPr>
        <p:spPr bwMode="auto">
          <a:xfrm>
            <a:off x="7304495" y="3104342"/>
            <a:ext cx="228594" cy="380990"/>
          </a:xfrm>
          <a:prstGeom prst="righ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5327713-BC06-48E7-984B-0009641AAF18}"/>
              </a:ext>
            </a:extLst>
          </p:cNvPr>
          <p:cNvSpPr txBox="1"/>
          <p:nvPr/>
        </p:nvSpPr>
        <p:spPr>
          <a:xfrm>
            <a:off x="7486184" y="3048799"/>
            <a:ext cx="1676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/>
              <a:t>学校统一上报；账号是个人手机号码。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8097096F-7F65-4837-9A76-31AEFB2F97A5}"/>
              </a:ext>
            </a:extLst>
          </p:cNvPr>
          <p:cNvSpPr/>
          <p:nvPr/>
        </p:nvSpPr>
        <p:spPr>
          <a:xfrm>
            <a:off x="381111" y="1153098"/>
            <a:ext cx="1859685" cy="1296144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5021B433-1C3A-4C07-9669-B1EA533B7248}"/>
              </a:ext>
            </a:extLst>
          </p:cNvPr>
          <p:cNvSpPr/>
          <p:nvPr/>
        </p:nvSpPr>
        <p:spPr>
          <a:xfrm>
            <a:off x="381110" y="2460880"/>
            <a:ext cx="1859685" cy="36004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TextBox 17">
            <a:extLst>
              <a:ext uri="{FF2B5EF4-FFF2-40B4-BE49-F238E27FC236}">
                <a16:creationId xmlns:a16="http://schemas.microsoft.com/office/drawing/2014/main" id="{7BD59DD0-1110-49F2-AE71-D26670B1F7C7}"/>
              </a:ext>
            </a:extLst>
          </p:cNvPr>
          <p:cNvSpPr txBox="1"/>
          <p:nvPr/>
        </p:nvSpPr>
        <p:spPr>
          <a:xfrm>
            <a:off x="609704" y="2463231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5. </a:t>
            </a:r>
            <a:r>
              <a:rPr lang="zh-CN" altLang="en-US" dirty="0">
                <a:solidFill>
                  <a:schemeClr val="bg1"/>
                </a:solidFill>
              </a:rPr>
              <a:t>学籍管理</a:t>
            </a:r>
          </a:p>
        </p:txBody>
      </p:sp>
      <p:sp>
        <p:nvSpPr>
          <p:cNvPr id="27" name="TextBox 8">
            <a:extLst>
              <a:ext uri="{FF2B5EF4-FFF2-40B4-BE49-F238E27FC236}">
                <a16:creationId xmlns:a16="http://schemas.microsoft.com/office/drawing/2014/main" id="{F1225D20-C74C-4F71-93AA-854986453B7D}"/>
              </a:ext>
            </a:extLst>
          </p:cNvPr>
          <p:cNvSpPr txBox="1"/>
          <p:nvPr/>
        </p:nvSpPr>
        <p:spPr>
          <a:xfrm>
            <a:off x="305776" y="2962012"/>
            <a:ext cx="1859685" cy="1019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rgbClr val="0000CC"/>
                </a:solidFill>
              </a:rPr>
              <a:t>负责人：</a:t>
            </a:r>
            <a:endParaRPr lang="en-US" altLang="zh-CN" sz="1400" b="1" dirty="0">
              <a:solidFill>
                <a:srgbClr val="0000CC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初中：庄艳兰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高中：陈至波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F47AA9A9-50BF-B829-CD3B-E1DD991A03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40" y="14678"/>
            <a:ext cx="9144000" cy="488311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705F52EE-AC10-2AC9-B005-3A524DD234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540" y="-27182"/>
            <a:ext cx="9144000" cy="492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84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:p15="http://schemas.microsoft.com/office/powerpoint/2012/main"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  <p:bldP spid="10" grpId="0" animBg="1"/>
      <p:bldP spid="11" grpId="0" animBg="1"/>
      <p:bldP spid="13" grpId="0" animBg="1"/>
      <p:bldP spid="14" grpId="0" animBg="1"/>
      <p:bldP spid="19" grpId="0"/>
      <p:bldP spid="20" grpId="0"/>
      <p:bldP spid="21" grpId="0"/>
      <p:bldP spid="22" grpId="0" animBg="1"/>
      <p:bldP spid="23" grpId="0" animBg="1"/>
      <p:bldP spid="2" grpId="0" animBg="1"/>
      <p:bldP spid="3" grpId="0"/>
      <p:bldP spid="24" grpId="0" animBg="1"/>
      <p:bldP spid="25" grpId="0" animBg="1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53C41AE-F551-4260-B9E6-7FD2A226D545}"/>
              </a:ext>
            </a:extLst>
          </p:cNvPr>
          <p:cNvSpPr txBox="1"/>
          <p:nvPr/>
        </p:nvSpPr>
        <p:spPr>
          <a:xfrm>
            <a:off x="762100" y="818402"/>
            <a:ext cx="7772196" cy="2234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002060"/>
                </a:solidFill>
              </a:rPr>
              <a:t>与各位老师共勉</a:t>
            </a:r>
            <a:r>
              <a:rPr lang="en-US" altLang="zh-CN" sz="3600" b="1" dirty="0">
                <a:solidFill>
                  <a:srgbClr val="002060"/>
                </a:solidFill>
              </a:rPr>
              <a:t>——</a:t>
            </a:r>
          </a:p>
          <a:p>
            <a:pPr>
              <a:lnSpc>
                <a:spcPct val="200000"/>
              </a:lnSpc>
            </a:pPr>
            <a:r>
              <a:rPr lang="en-US" altLang="zh-CN" sz="3600" b="1" dirty="0">
                <a:solidFill>
                  <a:srgbClr val="002060"/>
                </a:solidFill>
              </a:rPr>
              <a:t>     </a:t>
            </a:r>
            <a:r>
              <a:rPr lang="zh-CN" altLang="en-US" sz="3600" b="1" dirty="0">
                <a:solidFill>
                  <a:srgbClr val="002060"/>
                </a:solidFill>
              </a:rPr>
              <a:t>附中教风：</a:t>
            </a:r>
            <a:r>
              <a:rPr lang="zh-CN" altLang="en-US" sz="4000" b="1" dirty="0">
                <a:solidFill>
                  <a:srgbClr val="3333CC"/>
                </a:solidFill>
              </a:rPr>
              <a:t>启智育心   至诚至善</a:t>
            </a:r>
            <a:endParaRPr lang="zh-CN" altLang="en-US" sz="3600" b="1" dirty="0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6510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5485"/>
  <p:tag name="AS_OS" val="Microsoft Windows NT 6.1.7601 Service Pack 1"/>
  <p:tag name="AS_RELEASE_DATE" val="2018.04.09"/>
  <p:tag name="AS_TITLE" val="Aspose.Slides for .NET 2.0"/>
  <p:tag name="AS_VERSION" val="18.4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1269</TotalTime>
  <Words>1193</Words>
  <Application>Microsoft Office PowerPoint</Application>
  <PresentationFormat>自定义</PresentationFormat>
  <Paragraphs>202</Paragraphs>
  <Slides>20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华康俪金黑W8(P)</vt:lpstr>
      <vt:lpstr>微软雅黑</vt:lpstr>
      <vt:lpstr>Arial</vt:lpstr>
      <vt:lpstr>Calibri</vt:lpstr>
      <vt:lpstr>Calibri Light</vt:lpstr>
      <vt:lpstr>Impact</vt:lpstr>
      <vt:lpstr>Segoe UI Semilight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风云办公</Manager>
  <Company>上海剑姬网络科技有限公司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风云办公PPT模板</dc:title>
  <dc:creator>风云办公</dc:creator>
  <cp:keywords>风云办公</cp:keywords>
  <dc:description>风云办公 http://www.ppt118.com</dc:description>
  <cp:lastModifiedBy>51239640@qq.com</cp:lastModifiedBy>
  <cp:revision>160</cp:revision>
  <dcterms:created xsi:type="dcterms:W3CDTF">2015-06-22T07:54:15Z</dcterms:created>
  <dcterms:modified xsi:type="dcterms:W3CDTF">2023-08-24T15:58:45Z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  <property fmtid="{D5CDD505-2E9C-101B-9397-08002B2CF9AE}" pid="3" name="Version">
    <vt:r8>1</vt:r8>
  </property>
</Properties>
</file>