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4" r:id="rId7"/>
    <p:sldId id="260" r:id="rId8"/>
    <p:sldId id="265" r:id="rId9"/>
    <p:sldId id="262" r:id="rId10"/>
    <p:sldId id="263" r:id="rId1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406" b="5819"/>
          <a:stretch>
            <a:fillRect/>
          </a:stretch>
        </p:blipFill>
        <p:spPr>
          <a:xfrm>
            <a:off x="-28575" y="-60960"/>
            <a:ext cx="12248515" cy="69799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083560" y="694055"/>
            <a:ext cx="850519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8800" b="1">
                <a:latin typeface="Times New Roman" panose="02020603050405020304" charset="0"/>
                <a:cs typeface="Times New Roman" panose="02020603050405020304" charset="0"/>
              </a:rPr>
              <a:t>Unit 8 Writing</a:t>
            </a:r>
            <a:endParaRPr lang="en-US" altLang="zh-CN" sz="8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60470" y="2463800"/>
            <a:ext cx="691959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6600" b="1" i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307195" y="4418330"/>
            <a:ext cx="2912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 b="1"/>
              <a:t>Miss Bear</a:t>
            </a:r>
            <a:endParaRPr lang="en-US" altLang="zh-CN" sz="44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615" b="5250"/>
          <a:stretch>
            <a:fillRect/>
          </a:stretch>
        </p:blipFill>
        <p:spPr>
          <a:xfrm>
            <a:off x="-34290" y="26670"/>
            <a:ext cx="12260580" cy="68040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276985" y="2220595"/>
            <a:ext cx="871283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7200" b="1">
                <a:latin typeface="Times New Roman" panose="02020603050405020304" charset="0"/>
                <a:cs typeface="Times New Roman" panose="02020603050405020304" charset="0"/>
              </a:rPr>
              <a:t>Unusual collections</a:t>
            </a:r>
            <a:endParaRPr lang="en-US" altLang="zh-CN" sz="7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15665" y="26670"/>
            <a:ext cx="4818380" cy="119888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7200" b="1">
                <a:latin typeface="Times New Roman" panose="02020603050405020304" charset="0"/>
                <a:cs typeface="Times New Roman" panose="02020603050405020304" charset="0"/>
              </a:rPr>
              <a:t>Let's recall!</a:t>
            </a:r>
            <a:endParaRPr lang="en-US" altLang="zh-CN" sz="7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" y="-139065"/>
            <a:ext cx="12272010" cy="69646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-40005" y="42545"/>
            <a:ext cx="9761220" cy="1076325"/>
          </a:xfrm>
          <a:prstGeom prst="rect">
            <a:avLst/>
          </a:prstGeom>
          <a:solidFill>
            <a:schemeClr val="accent4">
              <a:alpha val="67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Read the article on page 109 and fill in the spidergram.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Fast-reading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4" name=" 184"/>
          <p:cNvSpPr/>
          <p:nvPr/>
        </p:nvSpPr>
        <p:spPr>
          <a:xfrm>
            <a:off x="3797300" y="23044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10965" y="1677670"/>
            <a:ext cx="35883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 u="sng"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4000" b="1" u="sng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7" name=" 227"/>
          <p:cNvSpPr/>
          <p:nvPr/>
        </p:nvSpPr>
        <p:spPr>
          <a:xfrm rot="4980000">
            <a:off x="8525510" y="2490470"/>
            <a:ext cx="1489075" cy="2053590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 13"/>
          <p:cNvSpPr/>
          <p:nvPr/>
        </p:nvSpPr>
        <p:spPr>
          <a:xfrm>
            <a:off x="6600190" y="3959860"/>
            <a:ext cx="2760980" cy="1352550"/>
          </a:xfrm>
          <a:prstGeom prst="wedgeEllipseCallout">
            <a:avLst>
              <a:gd name="adj1" fmla="val -45193"/>
              <a:gd name="adj2" fmla="val -59994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4" name=" 14"/>
          <p:cNvSpPr/>
          <p:nvPr/>
        </p:nvSpPr>
        <p:spPr>
          <a:xfrm>
            <a:off x="4338320" y="4551045"/>
            <a:ext cx="241998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5" name=" 15"/>
          <p:cNvSpPr/>
          <p:nvPr/>
        </p:nvSpPr>
        <p:spPr>
          <a:xfrm rot="420000">
            <a:off x="1032510" y="2224405"/>
            <a:ext cx="2371725" cy="1179830"/>
          </a:xfrm>
          <a:prstGeom prst="wedgeEllipseCallout">
            <a:avLst>
              <a:gd name="adj1" fmla="val 73980"/>
              <a:gd name="adj2" fmla="val -1321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 16"/>
          <p:cNvSpPr/>
          <p:nvPr/>
        </p:nvSpPr>
        <p:spPr>
          <a:xfrm>
            <a:off x="1954530" y="4293870"/>
            <a:ext cx="2125980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437640" y="2498725"/>
            <a:ext cx="14008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Topic?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211705" y="4551045"/>
            <a:ext cx="15855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When?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76110" y="4036695"/>
            <a:ext cx="32162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Sentence pattern?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52790" y="3075940"/>
            <a:ext cx="20275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feelings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 22"/>
          <p:cNvSpPr/>
          <p:nvPr/>
        </p:nvSpPr>
        <p:spPr>
          <a:xfrm>
            <a:off x="7374890" y="1426845"/>
            <a:ext cx="1697990" cy="1345565"/>
          </a:xfrm>
          <a:prstGeom prst="wedgeEllipseCallout">
            <a:avLst>
              <a:gd name="adj1" fmla="val -65594"/>
              <a:gd name="adj2" fmla="val 50566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90510" y="1554480"/>
            <a:ext cx="18307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4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1430" y="2762885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25" name="文本框 24"/>
          <p:cNvSpPr txBox="1"/>
          <p:nvPr/>
        </p:nvSpPr>
        <p:spPr>
          <a:xfrm>
            <a:off x="4871720" y="6048375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26" name="文本框 25"/>
          <p:cNvSpPr txBox="1"/>
          <p:nvPr/>
        </p:nvSpPr>
        <p:spPr>
          <a:xfrm>
            <a:off x="8575675" y="5048250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27" name="文本框 26"/>
          <p:cNvSpPr txBox="1"/>
          <p:nvPr/>
        </p:nvSpPr>
        <p:spPr>
          <a:xfrm>
            <a:off x="1228090" y="4182745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28" name="文本框 27"/>
          <p:cNvSpPr txBox="1"/>
          <p:nvPr/>
        </p:nvSpPr>
        <p:spPr>
          <a:xfrm>
            <a:off x="9072880" y="1847215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29" name="文本框 28"/>
          <p:cNvSpPr txBox="1"/>
          <p:nvPr/>
        </p:nvSpPr>
        <p:spPr>
          <a:xfrm>
            <a:off x="10154920" y="3543935"/>
            <a:ext cx="13893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__________</a:t>
            </a:r>
            <a:endParaRPr lang="en-US" altLang="zh-CN"/>
          </a:p>
        </p:txBody>
      </p:sp>
      <p:sp>
        <p:nvSpPr>
          <p:cNvPr id="30" name=" 184"/>
          <p:cNvSpPr/>
          <p:nvPr/>
        </p:nvSpPr>
        <p:spPr>
          <a:xfrm>
            <a:off x="379730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2" name=" 227"/>
          <p:cNvSpPr/>
          <p:nvPr/>
        </p:nvSpPr>
        <p:spPr>
          <a:xfrm rot="4980000">
            <a:off x="8525510" y="2477770"/>
            <a:ext cx="1489075" cy="2053590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6" name=" 16"/>
          <p:cNvSpPr/>
          <p:nvPr/>
        </p:nvSpPr>
        <p:spPr>
          <a:xfrm>
            <a:off x="1954530" y="4281170"/>
            <a:ext cx="2125980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211705" y="4538345"/>
            <a:ext cx="15855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Tense?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567555" y="4551045"/>
            <a:ext cx="21310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Passage structure?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82330" y="2883535"/>
            <a:ext cx="20275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Personal pronoun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7305" y="6985"/>
            <a:ext cx="12220575" cy="68802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05435" y="254000"/>
            <a:ext cx="9416415" cy="706755"/>
          </a:xfrm>
          <a:prstGeom prst="rect">
            <a:avLst/>
          </a:prstGeom>
          <a:solidFill>
            <a:schemeClr val="accent4">
              <a:alpha val="85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Detailed-reading the article: My collection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 184"/>
          <p:cNvSpPr/>
          <p:nvPr/>
        </p:nvSpPr>
        <p:spPr>
          <a:xfrm>
            <a:off x="379730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90975" y="1705610"/>
            <a:ext cx="35883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 u="sng"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4000" b="1" u="sng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2" name=" 227"/>
          <p:cNvSpPr/>
          <p:nvPr/>
        </p:nvSpPr>
        <p:spPr>
          <a:xfrm rot="4980000">
            <a:off x="8525510" y="2477770"/>
            <a:ext cx="1489075" cy="2053590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3" name=" 13"/>
          <p:cNvSpPr/>
          <p:nvPr/>
        </p:nvSpPr>
        <p:spPr>
          <a:xfrm>
            <a:off x="6600190" y="3947160"/>
            <a:ext cx="2113280" cy="1352550"/>
          </a:xfrm>
          <a:prstGeom prst="wedgeEllipseCallout">
            <a:avLst>
              <a:gd name="adj1" fmla="val -45193"/>
              <a:gd name="adj2" fmla="val -59994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4" name=" 14"/>
          <p:cNvSpPr/>
          <p:nvPr/>
        </p:nvSpPr>
        <p:spPr>
          <a:xfrm>
            <a:off x="4338320" y="4538345"/>
            <a:ext cx="241998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5" name=" 15"/>
          <p:cNvSpPr/>
          <p:nvPr/>
        </p:nvSpPr>
        <p:spPr>
          <a:xfrm rot="420000">
            <a:off x="951865" y="2655570"/>
            <a:ext cx="2371725" cy="1179830"/>
          </a:xfrm>
          <a:prstGeom prst="wedgeEllipseCallout">
            <a:avLst>
              <a:gd name="adj1" fmla="val 73980"/>
              <a:gd name="adj2" fmla="val -1321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6" name=" 16"/>
          <p:cNvSpPr/>
          <p:nvPr/>
        </p:nvSpPr>
        <p:spPr>
          <a:xfrm>
            <a:off x="1954530" y="4281170"/>
            <a:ext cx="2125980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37640" y="2891790"/>
            <a:ext cx="14008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What?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211705" y="4538345"/>
            <a:ext cx="15855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When?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835525" y="4571365"/>
            <a:ext cx="142557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How many?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164705" y="4270375"/>
            <a:ext cx="16713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How?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352790" y="3063240"/>
            <a:ext cx="20275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feelings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2" name=" 22"/>
          <p:cNvSpPr/>
          <p:nvPr/>
        </p:nvSpPr>
        <p:spPr>
          <a:xfrm>
            <a:off x="7165340" y="1165225"/>
            <a:ext cx="2715260" cy="1345565"/>
          </a:xfrm>
          <a:prstGeom prst="wedgeEllipseCallout">
            <a:avLst>
              <a:gd name="adj1" fmla="val -61526"/>
              <a:gd name="adj2" fmla="val 62393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668895" y="1188720"/>
            <a:ext cx="183070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learn about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7" name=" 227"/>
          <p:cNvSpPr/>
          <p:nvPr/>
        </p:nvSpPr>
        <p:spPr>
          <a:xfrm>
            <a:off x="1954530" y="1518285"/>
            <a:ext cx="1684020" cy="1081405"/>
          </a:xfrm>
          <a:prstGeom prst="wedgeEllipseCallout">
            <a:avLst>
              <a:gd name="adj1" fmla="val 73453"/>
              <a:gd name="adj2" fmla="val 5775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5400" b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 184"/>
          <p:cNvSpPr/>
          <p:nvPr/>
        </p:nvSpPr>
        <p:spPr>
          <a:xfrm>
            <a:off x="381762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227"/>
          <p:cNvSpPr/>
          <p:nvPr/>
        </p:nvSpPr>
        <p:spPr>
          <a:xfrm rot="4980000">
            <a:off x="8545830" y="2477770"/>
            <a:ext cx="1489075" cy="2053590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 13"/>
          <p:cNvSpPr/>
          <p:nvPr/>
        </p:nvSpPr>
        <p:spPr>
          <a:xfrm>
            <a:off x="6620510" y="3947160"/>
            <a:ext cx="2113280" cy="1352550"/>
          </a:xfrm>
          <a:prstGeom prst="wedgeEllipseCallout">
            <a:avLst>
              <a:gd name="adj1" fmla="val -45193"/>
              <a:gd name="adj2" fmla="val -59994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7" name=" 14"/>
          <p:cNvSpPr/>
          <p:nvPr/>
        </p:nvSpPr>
        <p:spPr>
          <a:xfrm>
            <a:off x="4358640" y="4538345"/>
            <a:ext cx="241998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 15"/>
          <p:cNvSpPr/>
          <p:nvPr/>
        </p:nvSpPr>
        <p:spPr>
          <a:xfrm rot="420000">
            <a:off x="972185" y="2655570"/>
            <a:ext cx="2371725" cy="1179830"/>
          </a:xfrm>
          <a:prstGeom prst="wedgeEllipseCallout">
            <a:avLst>
              <a:gd name="adj1" fmla="val 73980"/>
              <a:gd name="adj2" fmla="val -1321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 16"/>
          <p:cNvSpPr/>
          <p:nvPr/>
        </p:nvSpPr>
        <p:spPr>
          <a:xfrm>
            <a:off x="1974850" y="4281170"/>
            <a:ext cx="2125980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57960" y="2891790"/>
            <a:ext cx="14008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What?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32025" y="4538345"/>
            <a:ext cx="15855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When?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55845" y="4571365"/>
            <a:ext cx="142557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How many?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185025" y="4270375"/>
            <a:ext cx="16713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How?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373110" y="3063240"/>
            <a:ext cx="20275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feelings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 22"/>
          <p:cNvSpPr/>
          <p:nvPr/>
        </p:nvSpPr>
        <p:spPr>
          <a:xfrm>
            <a:off x="7185660" y="1165225"/>
            <a:ext cx="2715260" cy="1345565"/>
          </a:xfrm>
          <a:prstGeom prst="wedgeEllipseCallout">
            <a:avLst>
              <a:gd name="adj1" fmla="val -61526"/>
              <a:gd name="adj2" fmla="val 62393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689215" y="1188720"/>
            <a:ext cx="183070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learn about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 227"/>
          <p:cNvSpPr/>
          <p:nvPr/>
        </p:nvSpPr>
        <p:spPr>
          <a:xfrm>
            <a:off x="1974850" y="1518285"/>
            <a:ext cx="1684020" cy="1081405"/>
          </a:xfrm>
          <a:prstGeom prst="wedgeEllipseCallout">
            <a:avLst>
              <a:gd name="adj1" fmla="val 73453"/>
              <a:gd name="adj2" fmla="val 5775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5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5400" b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406" b="5819"/>
          <a:stretch>
            <a:fillRect/>
          </a:stretch>
        </p:blipFill>
        <p:spPr>
          <a:xfrm>
            <a:off x="-28575" y="-60960"/>
            <a:ext cx="12248515" cy="69799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307195" y="4418330"/>
            <a:ext cx="2912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 b="1"/>
              <a:t>Miss Bear</a:t>
            </a:r>
            <a:endParaRPr lang="en-US" altLang="zh-CN" sz="4400" b="1"/>
          </a:p>
        </p:txBody>
      </p:sp>
      <p:sp>
        <p:nvSpPr>
          <p:cNvPr id="2" name=" 184"/>
          <p:cNvSpPr/>
          <p:nvPr/>
        </p:nvSpPr>
        <p:spPr>
          <a:xfrm>
            <a:off x="381762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227"/>
          <p:cNvSpPr/>
          <p:nvPr/>
        </p:nvSpPr>
        <p:spPr>
          <a:xfrm rot="4980000">
            <a:off x="8772525" y="2221230"/>
            <a:ext cx="1489075" cy="2510155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 13"/>
          <p:cNvSpPr/>
          <p:nvPr/>
        </p:nvSpPr>
        <p:spPr>
          <a:xfrm>
            <a:off x="6259830" y="4114800"/>
            <a:ext cx="2113280" cy="1352550"/>
          </a:xfrm>
          <a:prstGeom prst="wedgeEllipseCallout">
            <a:avLst>
              <a:gd name="adj1" fmla="val -47536"/>
              <a:gd name="adj2" fmla="val -64413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 14"/>
          <p:cNvSpPr/>
          <p:nvPr/>
        </p:nvSpPr>
        <p:spPr>
          <a:xfrm>
            <a:off x="3557270" y="4538345"/>
            <a:ext cx="267779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 15"/>
          <p:cNvSpPr/>
          <p:nvPr/>
        </p:nvSpPr>
        <p:spPr>
          <a:xfrm rot="420000">
            <a:off x="1122045" y="1887855"/>
            <a:ext cx="2371725" cy="1179830"/>
          </a:xfrm>
          <a:prstGeom prst="wedgeEllipseCallout">
            <a:avLst>
              <a:gd name="adj1" fmla="val 72186"/>
              <a:gd name="adj2" fmla="val 598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 16"/>
          <p:cNvSpPr/>
          <p:nvPr/>
        </p:nvSpPr>
        <p:spPr>
          <a:xfrm>
            <a:off x="1373505" y="3646805"/>
            <a:ext cx="2355215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63040" y="2173605"/>
            <a:ext cx="2009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1.What?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572895" y="4043045"/>
            <a:ext cx="19843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2. When?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17975" y="4626610"/>
            <a:ext cx="23431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3.How many/...?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09385" y="4439285"/>
            <a:ext cx="16713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4.How?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373110" y="3063240"/>
            <a:ext cx="23437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5.Feelings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 22"/>
          <p:cNvSpPr/>
          <p:nvPr/>
        </p:nvSpPr>
        <p:spPr>
          <a:xfrm>
            <a:off x="7185660" y="1165225"/>
            <a:ext cx="2675890" cy="1345565"/>
          </a:xfrm>
          <a:prstGeom prst="wedgeEllipseCallout">
            <a:avLst>
              <a:gd name="adj1" fmla="val -61526"/>
              <a:gd name="adj2" fmla="val 62393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67650" y="1299845"/>
            <a:ext cx="18307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6.learn about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 227"/>
          <p:cNvSpPr/>
          <p:nvPr/>
        </p:nvSpPr>
        <p:spPr>
          <a:xfrm rot="5640000">
            <a:off x="5610860" y="852805"/>
            <a:ext cx="821690" cy="1409700"/>
          </a:xfrm>
          <a:prstGeom prst="wedgeEllipseCallout">
            <a:avLst>
              <a:gd name="adj1" fmla="val 89947"/>
              <a:gd name="adj2" fmla="val 3557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fontAlgn="auto" hangingPunct="1">
              <a:spcBef>
                <a:spcPts val="0"/>
              </a:spcBef>
            </a:pPr>
            <a:endParaRPr lang="en-US" altLang="zh-CN" sz="6000" b="1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86730" y="760730"/>
            <a:ext cx="116713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 b="1"/>
              <a:t>...</a:t>
            </a:r>
            <a:endParaRPr lang="en-US" altLang="zh-CN" sz="6600" b="1"/>
          </a:p>
        </p:txBody>
      </p:sp>
      <p:sp>
        <p:nvSpPr>
          <p:cNvPr id="21" name="文本框 20"/>
          <p:cNvSpPr txBox="1"/>
          <p:nvPr/>
        </p:nvSpPr>
        <p:spPr>
          <a:xfrm>
            <a:off x="4354830" y="2510790"/>
            <a:ext cx="34810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How to write 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3200" b="1" i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914650" y="118110"/>
            <a:ext cx="7861935" cy="768350"/>
          </a:xfrm>
          <a:prstGeom prst="rect">
            <a:avLst/>
          </a:prstGeom>
          <a:solidFill>
            <a:schemeClr val="accent4">
              <a:alpha val="74000"/>
            </a:schemeClr>
          </a:solidFill>
        </p:spPr>
        <p:txBody>
          <a:bodyPr wrap="square" rtlCol="0">
            <a:spAutoFit/>
          </a:bodyPr>
          <a:p>
            <a:r>
              <a:rPr lang="en-US" altLang="zh-CN" sz="44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Write an article: My collection</a:t>
            </a:r>
            <a:endParaRPr lang="en-US" altLang="zh-CN" sz="4400" b="1">
              <a:ln w="12700" cmpd="sng">
                <a:solidFill>
                  <a:schemeClr val="accent4"/>
                </a:solidFill>
                <a:prstDash val="solid"/>
              </a:ln>
              <a:solidFill>
                <a:schemeClr val="tx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615" b="7667"/>
          <a:stretch>
            <a:fillRect/>
          </a:stretch>
        </p:blipFill>
        <p:spPr>
          <a:xfrm>
            <a:off x="19050" y="0"/>
            <a:ext cx="12153900" cy="686816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5095" y="109220"/>
            <a:ext cx="6997065" cy="64516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Appreciate partner's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3600" b="1" i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095" y="1613535"/>
            <a:ext cx="11552555" cy="466026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9050" y="847090"/>
            <a:ext cx="9532620" cy="5835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Listeners write down what you hear in the table.</a:t>
            </a:r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zh-CN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406" b="5819"/>
          <a:stretch>
            <a:fillRect/>
          </a:stretch>
        </p:blipFill>
        <p:spPr>
          <a:xfrm>
            <a:off x="-28575" y="-60960"/>
            <a:ext cx="12248515" cy="69799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307195" y="4418330"/>
            <a:ext cx="2912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 b="1"/>
              <a:t>Miss Bear</a:t>
            </a:r>
            <a:endParaRPr lang="en-US" altLang="zh-CN" sz="4400" b="1"/>
          </a:p>
        </p:txBody>
      </p:sp>
      <p:sp>
        <p:nvSpPr>
          <p:cNvPr id="22" name="文本框 21"/>
          <p:cNvSpPr txBox="1"/>
          <p:nvPr/>
        </p:nvSpPr>
        <p:spPr>
          <a:xfrm>
            <a:off x="3992245" y="-60960"/>
            <a:ext cx="672465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Summary</a:t>
            </a:r>
            <a:endParaRPr lang="en-US" altLang="zh-CN" sz="6600" b="1">
              <a:ln w="12700" cmpd="sng">
                <a:solidFill>
                  <a:schemeClr val="accent4"/>
                </a:solidFill>
                <a:prstDash val="solid"/>
              </a:ln>
              <a:solidFill>
                <a:schemeClr val="tx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910965" y="1677670"/>
            <a:ext cx="35883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 u="sng"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4000" b="1" u="sng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1" name=" 13"/>
          <p:cNvSpPr/>
          <p:nvPr/>
        </p:nvSpPr>
        <p:spPr>
          <a:xfrm>
            <a:off x="6600190" y="3959860"/>
            <a:ext cx="2760980" cy="1352550"/>
          </a:xfrm>
          <a:prstGeom prst="wedgeEllipseCallout">
            <a:avLst>
              <a:gd name="adj1" fmla="val -45193"/>
              <a:gd name="adj2" fmla="val -59994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2" name=" 14"/>
          <p:cNvSpPr/>
          <p:nvPr/>
        </p:nvSpPr>
        <p:spPr>
          <a:xfrm>
            <a:off x="4338320" y="4551045"/>
            <a:ext cx="241998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3" name=" 15"/>
          <p:cNvSpPr/>
          <p:nvPr/>
        </p:nvSpPr>
        <p:spPr>
          <a:xfrm rot="420000">
            <a:off x="1032510" y="2224405"/>
            <a:ext cx="2371725" cy="1179830"/>
          </a:xfrm>
          <a:prstGeom prst="wedgeEllipseCallout">
            <a:avLst>
              <a:gd name="adj1" fmla="val 73980"/>
              <a:gd name="adj2" fmla="val -1321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37640" y="2498725"/>
            <a:ext cx="14008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Topic?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76110" y="4036695"/>
            <a:ext cx="321627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Sentence pattern?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6" name=" 22"/>
          <p:cNvSpPr/>
          <p:nvPr/>
        </p:nvSpPr>
        <p:spPr>
          <a:xfrm>
            <a:off x="7374890" y="1426845"/>
            <a:ext cx="1697990" cy="1345565"/>
          </a:xfrm>
          <a:prstGeom prst="wedgeEllipseCallout">
            <a:avLst>
              <a:gd name="adj1" fmla="val -65594"/>
              <a:gd name="adj2" fmla="val 50566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890510" y="1554480"/>
            <a:ext cx="18307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...</a:t>
            </a:r>
            <a:endParaRPr lang="en-US" altLang="zh-CN" sz="4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8" name=" 184"/>
          <p:cNvSpPr/>
          <p:nvPr/>
        </p:nvSpPr>
        <p:spPr>
          <a:xfrm>
            <a:off x="379730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9" name=" 227"/>
          <p:cNvSpPr/>
          <p:nvPr/>
        </p:nvSpPr>
        <p:spPr>
          <a:xfrm rot="4980000">
            <a:off x="8565515" y="2221865"/>
            <a:ext cx="1489075" cy="2053590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0" name=" 16"/>
          <p:cNvSpPr/>
          <p:nvPr/>
        </p:nvSpPr>
        <p:spPr>
          <a:xfrm>
            <a:off x="1954530" y="4281170"/>
            <a:ext cx="2125980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211705" y="4538345"/>
            <a:ext cx="15855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000" b="1">
                <a:latin typeface="Times New Roman" panose="02020603050405020304" charset="0"/>
                <a:cs typeface="Times New Roman" panose="02020603050405020304" charset="0"/>
              </a:rPr>
              <a:t>Tense?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567555" y="4551045"/>
            <a:ext cx="21310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Passage structure?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482330" y="2772410"/>
            <a:ext cx="20275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Personal pronoun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406" b="5819"/>
          <a:stretch>
            <a:fillRect/>
          </a:stretch>
        </p:blipFill>
        <p:spPr>
          <a:xfrm>
            <a:off x="-28575" y="-60960"/>
            <a:ext cx="12248515" cy="697992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307195" y="4418330"/>
            <a:ext cx="29127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 b="1"/>
              <a:t>Miss Bear</a:t>
            </a:r>
            <a:endParaRPr lang="en-US" altLang="zh-CN" sz="4400" b="1"/>
          </a:p>
        </p:txBody>
      </p:sp>
      <p:sp>
        <p:nvSpPr>
          <p:cNvPr id="2" name=" 184"/>
          <p:cNvSpPr/>
          <p:nvPr/>
        </p:nvSpPr>
        <p:spPr>
          <a:xfrm>
            <a:off x="3817620" y="2291715"/>
            <a:ext cx="3477895" cy="1683385"/>
          </a:xfrm>
          <a:prstGeom prst="ellipse">
            <a:avLst/>
          </a:prstGeom>
          <a:solidFill>
            <a:srgbClr val="FFFF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227"/>
          <p:cNvSpPr/>
          <p:nvPr/>
        </p:nvSpPr>
        <p:spPr>
          <a:xfrm rot="4980000">
            <a:off x="8772525" y="2221230"/>
            <a:ext cx="1489075" cy="2510155"/>
          </a:xfrm>
          <a:prstGeom prst="wedgeEllipseCallout">
            <a:avLst>
              <a:gd name="adj1" fmla="val -22754"/>
              <a:gd name="adj2" fmla="val 9581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 13"/>
          <p:cNvSpPr/>
          <p:nvPr/>
        </p:nvSpPr>
        <p:spPr>
          <a:xfrm>
            <a:off x="6259830" y="4114800"/>
            <a:ext cx="2113280" cy="1352550"/>
          </a:xfrm>
          <a:prstGeom prst="wedgeEllipseCallout">
            <a:avLst>
              <a:gd name="adj1" fmla="val -47536"/>
              <a:gd name="adj2" fmla="val -64413"/>
            </a:avLst>
          </a:prstGeom>
          <a:solidFill>
            <a:srgbClr val="FF000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 14"/>
          <p:cNvSpPr/>
          <p:nvPr/>
        </p:nvSpPr>
        <p:spPr>
          <a:xfrm>
            <a:off x="3557270" y="4538345"/>
            <a:ext cx="2677795" cy="1388745"/>
          </a:xfrm>
          <a:prstGeom prst="wedgeEllipseCallout">
            <a:avLst>
              <a:gd name="adj1" fmla="val -1228"/>
              <a:gd name="adj2" fmla="val -89231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" name=" 15"/>
          <p:cNvSpPr/>
          <p:nvPr/>
        </p:nvSpPr>
        <p:spPr>
          <a:xfrm rot="420000">
            <a:off x="1122045" y="1887855"/>
            <a:ext cx="2371725" cy="1179830"/>
          </a:xfrm>
          <a:prstGeom prst="wedgeEllipseCallout">
            <a:avLst>
              <a:gd name="adj1" fmla="val 72186"/>
              <a:gd name="adj2" fmla="val 5987"/>
            </a:avLst>
          </a:prstGeom>
          <a:solidFill>
            <a:srgbClr val="7030A0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 16"/>
          <p:cNvSpPr/>
          <p:nvPr/>
        </p:nvSpPr>
        <p:spPr>
          <a:xfrm>
            <a:off x="1373505" y="3646805"/>
            <a:ext cx="2355215" cy="1376045"/>
          </a:xfrm>
          <a:prstGeom prst="wedgeEllipseCallout">
            <a:avLst>
              <a:gd name="adj1" fmla="val 54830"/>
              <a:gd name="adj2" fmla="val -89138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63040" y="2173605"/>
            <a:ext cx="2009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1.What?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572895" y="4043045"/>
            <a:ext cx="19843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2. When?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17975" y="4626610"/>
            <a:ext cx="23431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3.How many/...?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09385" y="4439285"/>
            <a:ext cx="16713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4.How?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373110" y="3063240"/>
            <a:ext cx="23437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5.Feelings</a:t>
            </a:r>
            <a:endParaRPr lang="en-US" altLang="zh-CN" sz="4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 22"/>
          <p:cNvSpPr/>
          <p:nvPr/>
        </p:nvSpPr>
        <p:spPr>
          <a:xfrm>
            <a:off x="7185660" y="1165225"/>
            <a:ext cx="2675890" cy="1345565"/>
          </a:xfrm>
          <a:prstGeom prst="wedgeEllipseCallout">
            <a:avLst>
              <a:gd name="adj1" fmla="val -61526"/>
              <a:gd name="adj2" fmla="val 62393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867650" y="1299845"/>
            <a:ext cx="18307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6.learn about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 227"/>
          <p:cNvSpPr/>
          <p:nvPr/>
        </p:nvSpPr>
        <p:spPr>
          <a:xfrm rot="5640000">
            <a:off x="5610860" y="852805"/>
            <a:ext cx="821690" cy="1409700"/>
          </a:xfrm>
          <a:prstGeom prst="wedgeEllipseCallout">
            <a:avLst>
              <a:gd name="adj1" fmla="val 89947"/>
              <a:gd name="adj2" fmla="val 3557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fontAlgn="auto" hangingPunct="1">
              <a:spcBef>
                <a:spcPts val="0"/>
              </a:spcBef>
            </a:pPr>
            <a:endParaRPr lang="en-US" altLang="zh-CN" sz="6000" b="1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86730" y="760730"/>
            <a:ext cx="116713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 b="1"/>
              <a:t>...</a:t>
            </a:r>
            <a:endParaRPr lang="en-US" altLang="zh-CN" sz="6600" b="1"/>
          </a:p>
        </p:txBody>
      </p:sp>
      <p:sp>
        <p:nvSpPr>
          <p:cNvPr id="21" name="文本框 20"/>
          <p:cNvSpPr txBox="1"/>
          <p:nvPr/>
        </p:nvSpPr>
        <p:spPr>
          <a:xfrm>
            <a:off x="4354830" y="2510790"/>
            <a:ext cx="34810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How to write 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My collection</a:t>
            </a:r>
            <a:endParaRPr lang="en-US" altLang="zh-CN" sz="3200" b="1" i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92245" y="-60960"/>
            <a:ext cx="672465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6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Summary</a:t>
            </a:r>
            <a:endParaRPr lang="en-US" altLang="zh-CN" sz="6600" b="1">
              <a:ln w="12700" cmpd="sng">
                <a:solidFill>
                  <a:schemeClr val="accent4"/>
                </a:solidFill>
                <a:prstDash val="solid"/>
              </a:ln>
              <a:solidFill>
                <a:schemeClr val="tx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r="615" b="5250"/>
          <a:stretch>
            <a:fillRect/>
          </a:stretch>
        </p:blipFill>
        <p:spPr>
          <a:xfrm>
            <a:off x="-34290" y="26670"/>
            <a:ext cx="12260580" cy="68040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784600" y="1173480"/>
            <a:ext cx="871283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6000" b="1">
                <a:latin typeface="Times New Roman" panose="02020603050405020304" charset="0"/>
                <a:cs typeface="Times New Roman" panose="02020603050405020304" charset="0"/>
              </a:rPr>
              <a:t>Homework</a:t>
            </a:r>
            <a:endParaRPr lang="en-US" altLang="zh-CN" sz="60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35150" y="2341245"/>
            <a:ext cx="76123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Retell “My collection” you heard.</a:t>
            </a:r>
            <a:endParaRPr lang="en-US" altLang="zh-CN" sz="3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3600">
                <a:latin typeface="Times New Roman" panose="02020603050405020304" charset="0"/>
                <a:cs typeface="Times New Roman" panose="02020603050405020304" charset="0"/>
              </a:rPr>
              <a:t>Pay attention to the personal pronoun.</a:t>
            </a:r>
            <a:endParaRPr lang="en-US" altLang="zh-CN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925</Words>
  <Application>WPS 演示</Application>
  <PresentationFormat>宽屏</PresentationFormat>
  <Paragraphs>144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Wingdings</vt:lpstr>
      <vt:lpstr>Times New Roman</vt:lpstr>
      <vt:lpstr>Franklin Gothic Medium</vt:lpstr>
      <vt:lpstr>微软雅黑</vt:lpstr>
      <vt:lpstr>Arial Unicode MS</vt:lpstr>
      <vt:lpstr>Calibri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void</dc:creator>
  <cp:lastModifiedBy>熊佩</cp:lastModifiedBy>
  <cp:revision>126</cp:revision>
  <dcterms:created xsi:type="dcterms:W3CDTF">2017-08-03T09:01:00Z</dcterms:created>
  <dcterms:modified xsi:type="dcterms:W3CDTF">2018-12-26T13:27:24Z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