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8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49745" y="623570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>
                <a:solidFill>
                  <a:schemeClr val="accent2"/>
                </a:solidFill>
              </a:rPr>
              <a:t>水平四（七年级）</a:t>
            </a:r>
            <a:endParaRPr lang="zh-CN" altLang="en-US" sz="2800">
              <a:solidFill>
                <a:schemeClr val="accent2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83735" y="1682750"/>
            <a:ext cx="7256780" cy="3660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60000"/>
              </a:lnSpc>
            </a:pPr>
            <a:r>
              <a:rPr lang="zh-CN" altLang="en-US" sz="13800">
                <a:solidFill>
                  <a:schemeClr val="accent6"/>
                </a:solidFill>
              </a:rPr>
              <a:t>篮球</a:t>
            </a:r>
            <a:endParaRPr lang="zh-CN" altLang="en-US" sz="13800">
              <a:solidFill>
                <a:schemeClr val="accent6"/>
              </a:solidFill>
            </a:endParaRPr>
          </a:p>
          <a:p>
            <a:pPr algn="ctr">
              <a:lnSpc>
                <a:spcPct val="160000"/>
              </a:lnSpc>
            </a:pPr>
            <a:r>
              <a:rPr lang="en-US" altLang="zh-CN" sz="3200">
                <a:solidFill>
                  <a:schemeClr val="accent6"/>
                </a:solidFill>
              </a:rPr>
              <a:t>——</a:t>
            </a:r>
            <a:r>
              <a:rPr lang="zh-CN" altLang="en-US" sz="3200">
                <a:solidFill>
                  <a:schemeClr val="accent6"/>
                </a:solidFill>
              </a:rPr>
              <a:t>传切配合</a:t>
            </a:r>
            <a:endParaRPr lang="zh-CN" altLang="en-US" sz="3200">
              <a:solidFill>
                <a:schemeClr val="accent6"/>
              </a:solidFill>
            </a:endParaRPr>
          </a:p>
          <a:p>
            <a:pPr algn="ctr">
              <a:lnSpc>
                <a:spcPct val="160000"/>
              </a:lnSpc>
            </a:pPr>
            <a:r>
              <a:rPr lang="zh-CN" altLang="en-US" sz="3200">
                <a:solidFill>
                  <a:schemeClr val="accent2"/>
                </a:solidFill>
              </a:rPr>
              <a:t>大单元第</a:t>
            </a:r>
            <a:r>
              <a:rPr lang="en-US" altLang="zh-CN" sz="3200">
                <a:solidFill>
                  <a:schemeClr val="accent2"/>
                </a:solidFill>
              </a:rPr>
              <a:t>6</a:t>
            </a:r>
            <a:r>
              <a:rPr lang="zh-CN" altLang="en-US" sz="3200">
                <a:solidFill>
                  <a:schemeClr val="accent2"/>
                </a:solidFill>
              </a:rPr>
              <a:t>节课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80210" y="623570"/>
            <a:ext cx="2119630" cy="2173605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24155" y="2518410"/>
            <a:ext cx="2119630" cy="2173605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/>
              <a:t>以</a:t>
            </a:r>
            <a:r>
              <a:rPr lang="zh-CN" sz="6600">
                <a:solidFill>
                  <a:schemeClr val="accent1"/>
                </a:solidFill>
              </a:rPr>
              <a:t>生</a:t>
            </a:r>
            <a:r>
              <a:rPr lang="zh-CN" altLang="en-US" sz="3600"/>
              <a:t>为</a:t>
            </a:r>
            <a:r>
              <a:rPr lang="en-US" altLang="zh-CN" sz="3600"/>
              <a:t> </a:t>
            </a:r>
            <a:r>
              <a:rPr lang="zh-CN" altLang="en-US" sz="3600"/>
              <a:t>本</a:t>
            </a:r>
            <a:endParaRPr lang="zh-CN" altLang="en-US" sz="3600"/>
          </a:p>
        </p:txBody>
      </p:sp>
      <p:sp>
        <p:nvSpPr>
          <p:cNvPr id="8" name="椭圆 7"/>
          <p:cNvSpPr/>
          <p:nvPr/>
        </p:nvSpPr>
        <p:spPr>
          <a:xfrm>
            <a:off x="2204720" y="3794760"/>
            <a:ext cx="2119630" cy="2173605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sz="4000">
                <a:solidFill>
                  <a:schemeClr val="bg1"/>
                </a:solidFill>
              </a:rPr>
              <a:t>立</a:t>
            </a:r>
            <a:r>
              <a:rPr lang="zh-CN" sz="6000">
                <a:solidFill>
                  <a:schemeClr val="accent6">
                    <a:lumMod val="75000"/>
                  </a:schemeClr>
                </a:solidFill>
              </a:rPr>
              <a:t>德</a:t>
            </a:r>
            <a:r>
              <a:rPr lang="zh-CN" sz="4000"/>
              <a:t>树人</a:t>
            </a:r>
            <a:endParaRPr lang="zh-CN" sz="4000"/>
          </a:p>
        </p:txBody>
      </p:sp>
      <p:sp>
        <p:nvSpPr>
          <p:cNvPr id="9" name="椭圆 8"/>
          <p:cNvSpPr/>
          <p:nvPr/>
        </p:nvSpPr>
        <p:spPr>
          <a:xfrm>
            <a:off x="1680210" y="623570"/>
            <a:ext cx="2119630" cy="2173605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/>
              <a:t>以</a:t>
            </a:r>
            <a:r>
              <a:rPr lang="en-US" altLang="zh-CN" sz="4800"/>
              <a:t> </a:t>
            </a:r>
            <a:r>
              <a:rPr lang="zh-CN" altLang="en-US" sz="4800">
                <a:solidFill>
                  <a:schemeClr val="accent4">
                    <a:lumMod val="75000"/>
                  </a:schemeClr>
                </a:solidFill>
              </a:rPr>
              <a:t>学</a:t>
            </a:r>
            <a:r>
              <a:rPr lang="zh-CN" altLang="en-US" sz="2800"/>
              <a:t>定</a:t>
            </a:r>
            <a:r>
              <a:rPr lang="en-US" altLang="zh-CN" sz="3600">
                <a:solidFill>
                  <a:schemeClr val="accent1"/>
                </a:solidFill>
              </a:rPr>
              <a:t> </a:t>
            </a:r>
            <a:r>
              <a:rPr lang="zh-CN" altLang="en-US" sz="3600">
                <a:solidFill>
                  <a:schemeClr val="accent5">
                    <a:lumMod val="75000"/>
                  </a:schemeClr>
                </a:solidFill>
              </a:rPr>
              <a:t>教</a:t>
            </a:r>
            <a:endParaRPr lang="zh-CN" altLang="en-US" sz="360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一、指导思想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2" name="流程图: 磁盘 1"/>
          <p:cNvSpPr/>
          <p:nvPr/>
        </p:nvSpPr>
        <p:spPr>
          <a:xfrm>
            <a:off x="1572895" y="2326640"/>
            <a:ext cx="1744980" cy="2826385"/>
          </a:xfrm>
          <a:prstGeom prst="flowChartMagneticDisk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/>
                </a:solidFill>
              </a:rPr>
              <a:t>以德树人</a:t>
            </a:r>
            <a:endParaRPr lang="zh-CN" altLang="en-US" sz="4400">
              <a:solidFill>
                <a:schemeClr val="accent6"/>
              </a:solidFill>
            </a:endParaRPr>
          </a:p>
        </p:txBody>
      </p:sp>
      <p:sp>
        <p:nvSpPr>
          <p:cNvPr id="3" name="流程图: 磁盘 2"/>
          <p:cNvSpPr/>
          <p:nvPr/>
        </p:nvSpPr>
        <p:spPr>
          <a:xfrm>
            <a:off x="4044950" y="2861945"/>
            <a:ext cx="1744980" cy="2826385"/>
          </a:xfrm>
          <a:prstGeom prst="flowChartMagneticDisk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/>
                </a:solidFill>
              </a:rPr>
              <a:t>健康第一</a:t>
            </a:r>
            <a:endParaRPr lang="zh-CN" altLang="en-US" sz="4400">
              <a:solidFill>
                <a:schemeClr val="accent6"/>
              </a:solidFill>
            </a:endParaRPr>
          </a:p>
        </p:txBody>
      </p:sp>
      <p:sp>
        <p:nvSpPr>
          <p:cNvPr id="5" name="流程图: 磁盘 4"/>
          <p:cNvSpPr/>
          <p:nvPr/>
        </p:nvSpPr>
        <p:spPr>
          <a:xfrm>
            <a:off x="6614160" y="1695450"/>
            <a:ext cx="1744980" cy="2826385"/>
          </a:xfrm>
          <a:prstGeom prst="flowChartMagneticDisk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/>
                </a:solidFill>
              </a:rPr>
              <a:t>以生为本</a:t>
            </a:r>
            <a:endParaRPr lang="zh-CN" altLang="en-US" sz="4400">
              <a:solidFill>
                <a:schemeClr val="accent6"/>
              </a:solidFill>
            </a:endParaRPr>
          </a:p>
        </p:txBody>
      </p:sp>
      <p:sp>
        <p:nvSpPr>
          <p:cNvPr id="7" name="流程图: 磁盘 6"/>
          <p:cNvSpPr/>
          <p:nvPr/>
        </p:nvSpPr>
        <p:spPr>
          <a:xfrm>
            <a:off x="9183370" y="2861945"/>
            <a:ext cx="1744980" cy="2826385"/>
          </a:xfrm>
          <a:prstGeom prst="flowChartMagneticDisk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/>
                </a:solidFill>
              </a:rPr>
              <a:t>注重实践</a:t>
            </a:r>
            <a:endParaRPr lang="zh-CN" altLang="en-US" sz="4400">
              <a:solidFill>
                <a:schemeClr val="accent6"/>
              </a:solidFill>
            </a:endParaRPr>
          </a:p>
        </p:txBody>
      </p:sp>
      <p:sp>
        <p:nvSpPr>
          <p:cNvPr id="8" name="流程图: 磁盘 7"/>
          <p:cNvSpPr/>
          <p:nvPr/>
        </p:nvSpPr>
        <p:spPr>
          <a:xfrm>
            <a:off x="1572895" y="2134235"/>
            <a:ext cx="1744980" cy="2826385"/>
          </a:xfrm>
          <a:prstGeom prst="flowChartMagneticDisk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/>
                </a:solidFill>
              </a:rPr>
              <a:t>立德树人</a:t>
            </a:r>
            <a:endParaRPr lang="zh-CN" altLang="en-US" sz="4400">
              <a:solidFill>
                <a:schemeClr val="accent6"/>
              </a:solidFill>
            </a:endParaRPr>
          </a:p>
        </p:txBody>
      </p:sp>
      <p:sp>
        <p:nvSpPr>
          <p:cNvPr id="9" name="流程图: 磁盘 8"/>
          <p:cNvSpPr/>
          <p:nvPr/>
        </p:nvSpPr>
        <p:spPr>
          <a:xfrm>
            <a:off x="9183370" y="2669540"/>
            <a:ext cx="1744980" cy="2826385"/>
          </a:xfrm>
          <a:prstGeom prst="flowChartMagneticDisk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/>
                </a:solidFill>
              </a:rPr>
              <a:t>注重实践</a:t>
            </a:r>
            <a:endParaRPr lang="zh-CN" altLang="en-US" sz="4400">
              <a:solidFill>
                <a:schemeClr val="accent6"/>
              </a:solidFill>
            </a:endParaRPr>
          </a:p>
        </p:txBody>
      </p:sp>
      <p:sp>
        <p:nvSpPr>
          <p:cNvPr id="10" name="流程图: 磁盘 9"/>
          <p:cNvSpPr/>
          <p:nvPr/>
        </p:nvSpPr>
        <p:spPr>
          <a:xfrm>
            <a:off x="4044950" y="2669540"/>
            <a:ext cx="1744980" cy="2826385"/>
          </a:xfrm>
          <a:prstGeom prst="flowChartMagneticDisk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/>
                </a:solidFill>
              </a:rPr>
              <a:t>健康第一</a:t>
            </a:r>
            <a:endParaRPr lang="zh-CN" altLang="en-US" sz="4400">
              <a:solidFill>
                <a:schemeClr val="accent6"/>
              </a:solidFill>
            </a:endParaRPr>
          </a:p>
        </p:txBody>
      </p:sp>
      <p:sp>
        <p:nvSpPr>
          <p:cNvPr id="11" name="流程图: 磁盘 10"/>
          <p:cNvSpPr/>
          <p:nvPr/>
        </p:nvSpPr>
        <p:spPr>
          <a:xfrm>
            <a:off x="6614160" y="1534795"/>
            <a:ext cx="1744980" cy="2826385"/>
          </a:xfrm>
          <a:prstGeom prst="flowChartMagneticDisk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/>
                </a:solidFill>
              </a:rPr>
              <a:t>以生为本</a:t>
            </a:r>
            <a:endParaRPr lang="zh-CN" altLang="en-US" sz="4400">
              <a:solidFill>
                <a:schemeClr val="accent6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二、学情分析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16" name="太阳形 15"/>
          <p:cNvSpPr/>
          <p:nvPr/>
        </p:nvSpPr>
        <p:spPr>
          <a:xfrm>
            <a:off x="727075" y="1704975"/>
            <a:ext cx="2986405" cy="4249420"/>
          </a:xfrm>
          <a:prstGeom prst="sun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dist"/>
            <a:r>
              <a:rPr lang="zh-CN" altLang="en-US" sz="3200"/>
              <a:t>学情分析</a:t>
            </a:r>
            <a:endParaRPr lang="zh-CN" altLang="en-US" sz="3200"/>
          </a:p>
        </p:txBody>
      </p:sp>
      <p:sp>
        <p:nvSpPr>
          <p:cNvPr id="17" name="流程图: 准备 16"/>
          <p:cNvSpPr/>
          <p:nvPr/>
        </p:nvSpPr>
        <p:spPr>
          <a:xfrm>
            <a:off x="3799840" y="2207895"/>
            <a:ext cx="7150735" cy="931545"/>
          </a:xfrm>
          <a:prstGeom prst="flowChartPreparation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bg1"/>
                </a:solidFill>
              </a:rPr>
              <a:t>授课对象：水平四七年级</a:t>
            </a:r>
            <a:r>
              <a:rPr lang="en-US" altLang="zh-CN" sz="2400">
                <a:solidFill>
                  <a:schemeClr val="bg1"/>
                </a:solidFill>
              </a:rPr>
              <a:t>3</a:t>
            </a:r>
            <a:r>
              <a:rPr lang="zh-CN" altLang="en-US" sz="2400">
                <a:solidFill>
                  <a:schemeClr val="bg1"/>
                </a:solidFill>
              </a:rPr>
              <a:t>班</a:t>
            </a:r>
            <a:r>
              <a:rPr lang="en-US" altLang="zh-CN" sz="2400">
                <a:solidFill>
                  <a:schemeClr val="bg1"/>
                </a:solidFill>
              </a:rPr>
              <a:t>40</a:t>
            </a:r>
            <a:r>
              <a:rPr lang="zh-CN" altLang="en-US" sz="2400">
                <a:solidFill>
                  <a:schemeClr val="bg1"/>
                </a:solidFill>
              </a:rPr>
              <a:t>人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8" name="流程图: 准备 17"/>
          <p:cNvSpPr/>
          <p:nvPr/>
        </p:nvSpPr>
        <p:spPr>
          <a:xfrm>
            <a:off x="3799840" y="3363595"/>
            <a:ext cx="7150735" cy="931545"/>
          </a:xfrm>
          <a:prstGeom prst="flowChartPreparation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bg1"/>
                </a:solidFill>
              </a:rPr>
              <a:t>身心特征：</a:t>
            </a:r>
            <a:r>
              <a:rPr lang="zh-CN" sz="2400">
                <a:solidFill>
                  <a:schemeClr val="bg1"/>
                </a:solidFill>
              </a:rPr>
              <a:t>模仿能力，好胜心</a:t>
            </a:r>
            <a:r>
              <a:rPr lang="zh-CN" sz="2400">
                <a:solidFill>
                  <a:schemeClr val="bg1"/>
                </a:solidFill>
                <a:sym typeface="+mn-ea"/>
              </a:rPr>
              <a:t>强，有较好的合作意识</a:t>
            </a:r>
            <a:endParaRPr lang="zh-CN" sz="2400">
              <a:solidFill>
                <a:schemeClr val="bg1"/>
              </a:solidFill>
              <a:sym typeface="+mn-ea"/>
            </a:endParaRPr>
          </a:p>
        </p:txBody>
      </p:sp>
      <p:sp>
        <p:nvSpPr>
          <p:cNvPr id="19" name="流程图: 准备 18"/>
          <p:cNvSpPr/>
          <p:nvPr/>
        </p:nvSpPr>
        <p:spPr>
          <a:xfrm>
            <a:off x="3713480" y="4519295"/>
            <a:ext cx="7150735" cy="931545"/>
          </a:xfrm>
          <a:prstGeom prst="flowChartPreparation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bg1"/>
                </a:solidFill>
              </a:rPr>
              <a:t>运动能力：</a:t>
            </a:r>
            <a:r>
              <a:rPr lang="zh-CN" sz="2400">
                <a:solidFill>
                  <a:schemeClr val="bg1"/>
                </a:solidFill>
              </a:rPr>
              <a:t>具备一定的篮球基础，熟练掌握传球技术</a:t>
            </a:r>
            <a:endParaRPr lang="zh-CN" sz="240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三、教材分析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2" name="流程图: 或者 1"/>
          <p:cNvSpPr/>
          <p:nvPr/>
        </p:nvSpPr>
        <p:spPr>
          <a:xfrm>
            <a:off x="1144270" y="2079625"/>
            <a:ext cx="1370330" cy="1466850"/>
          </a:xfrm>
          <a:prstGeom prst="flowChartOr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流程图: 或者 2"/>
          <p:cNvSpPr/>
          <p:nvPr/>
        </p:nvSpPr>
        <p:spPr>
          <a:xfrm>
            <a:off x="1347470" y="2079625"/>
            <a:ext cx="1370330" cy="1466850"/>
          </a:xfrm>
          <a:prstGeom prst="flowChartOr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/>
              <a:t>依据</a:t>
            </a:r>
            <a:endParaRPr lang="zh-CN" altLang="en-US" sz="3600"/>
          </a:p>
        </p:txBody>
      </p:sp>
      <p:sp>
        <p:nvSpPr>
          <p:cNvPr id="5" name="流程图: 或者 4"/>
          <p:cNvSpPr/>
          <p:nvPr/>
        </p:nvSpPr>
        <p:spPr>
          <a:xfrm>
            <a:off x="1112520" y="4199255"/>
            <a:ext cx="1370330" cy="1466850"/>
          </a:xfrm>
          <a:prstGeom prst="flowChartOr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流程图: 或者 5"/>
          <p:cNvSpPr/>
          <p:nvPr/>
        </p:nvSpPr>
        <p:spPr>
          <a:xfrm>
            <a:off x="1315720" y="4199255"/>
            <a:ext cx="1370330" cy="1466850"/>
          </a:xfrm>
          <a:prstGeom prst="flowChartOr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/>
              <a:t>价值</a:t>
            </a:r>
            <a:endParaRPr lang="zh-CN" altLang="en-US" sz="3600"/>
          </a:p>
        </p:txBody>
      </p:sp>
      <p:sp>
        <p:nvSpPr>
          <p:cNvPr id="7" name="左箭头 6"/>
          <p:cNvSpPr/>
          <p:nvPr/>
        </p:nvSpPr>
        <p:spPr>
          <a:xfrm>
            <a:off x="3499485" y="2079625"/>
            <a:ext cx="6699885" cy="1584325"/>
          </a:xfrm>
          <a:prstGeom prst="leftArrow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2022</a:t>
            </a:r>
            <a:r>
              <a:rPr lang="zh-CN" altLang="en-US"/>
              <a:t>版义务教育体育与健康课程标准</a:t>
            </a:r>
            <a:endParaRPr lang="zh-CN" altLang="en-US"/>
          </a:p>
        </p:txBody>
      </p:sp>
      <p:sp>
        <p:nvSpPr>
          <p:cNvPr id="8" name="左箭头 7"/>
          <p:cNvSpPr/>
          <p:nvPr/>
        </p:nvSpPr>
        <p:spPr>
          <a:xfrm>
            <a:off x="3434715" y="4081780"/>
            <a:ext cx="6699885" cy="1584325"/>
          </a:xfrm>
          <a:prstGeom prst="leftArrow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/>
              <a:t>篮球是团体运动项目，提高合作意识，发展学生综合素质。</a:t>
            </a:r>
            <a:endParaRPr lang="zh-CN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四、学习目标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9" name="立方体 8"/>
          <p:cNvSpPr/>
          <p:nvPr/>
        </p:nvSpPr>
        <p:spPr>
          <a:xfrm>
            <a:off x="1399540" y="2058035"/>
            <a:ext cx="2697480" cy="3510915"/>
          </a:xfrm>
          <a:prstGeom prst="cube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20000"/>
              </a:lnSpc>
            </a:pPr>
            <a:r>
              <a:rPr lang="zh-CN" altLang="en-US" sz="2400">
                <a:solidFill>
                  <a:schemeClr val="bg1"/>
                </a:solidFill>
              </a:rPr>
              <a:t>掌握篮球传切配合技术动作，运用到比赛中，发展学生灵敏、协调、力量等素质。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36725" y="2058035"/>
            <a:ext cx="2023110" cy="61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accent6">
                    <a:lumMod val="75000"/>
                  </a:schemeClr>
                </a:solidFill>
              </a:rPr>
              <a:t>运动能力</a:t>
            </a:r>
            <a:endParaRPr lang="zh-CN" altLang="en-US" sz="32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立方体 10"/>
          <p:cNvSpPr/>
          <p:nvPr/>
        </p:nvSpPr>
        <p:spPr>
          <a:xfrm>
            <a:off x="4835525" y="2058035"/>
            <a:ext cx="2697480" cy="3510915"/>
          </a:xfrm>
          <a:prstGeom prst="cube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2400">
                <a:solidFill>
                  <a:schemeClr val="bg1"/>
                </a:solidFill>
              </a:rPr>
              <a:t>积极适应运动环境，养成运动习惯，增强情绪调控。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72710" y="2058035"/>
            <a:ext cx="2023110" cy="61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accent6">
                    <a:lumMod val="75000"/>
                  </a:schemeClr>
                </a:solidFill>
              </a:rPr>
              <a:t>健康行为</a:t>
            </a:r>
            <a:endParaRPr lang="zh-CN" altLang="en-US" sz="32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立方体 12"/>
          <p:cNvSpPr/>
          <p:nvPr/>
        </p:nvSpPr>
        <p:spPr>
          <a:xfrm>
            <a:off x="8271510" y="2058035"/>
            <a:ext cx="2697480" cy="3510915"/>
          </a:xfrm>
          <a:prstGeom prst="cube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2400">
                <a:solidFill>
                  <a:schemeClr val="bg1"/>
                </a:solidFill>
              </a:rPr>
              <a:t>发扬积极进取，相互协作，顽强拼搏的优良品质。</a:t>
            </a:r>
            <a:endParaRPr lang="en-US" altLang="zh-CN" sz="240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608695" y="2058035"/>
            <a:ext cx="2023110" cy="61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accent6">
                    <a:lumMod val="75000"/>
                  </a:schemeClr>
                </a:solidFill>
              </a:rPr>
              <a:t>体育品德</a:t>
            </a:r>
            <a:endParaRPr lang="zh-CN" altLang="en-US" sz="320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五、学习重难点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2" name="流程图: 或者 1"/>
          <p:cNvSpPr/>
          <p:nvPr/>
        </p:nvSpPr>
        <p:spPr>
          <a:xfrm>
            <a:off x="1144270" y="2079625"/>
            <a:ext cx="1370330" cy="1466850"/>
          </a:xfrm>
          <a:prstGeom prst="flowChartOr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流程图: 或者 2"/>
          <p:cNvSpPr/>
          <p:nvPr/>
        </p:nvSpPr>
        <p:spPr>
          <a:xfrm>
            <a:off x="1347470" y="2079625"/>
            <a:ext cx="1370330" cy="1466850"/>
          </a:xfrm>
          <a:prstGeom prst="flowChartOr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>
                <a:solidFill>
                  <a:schemeClr val="accent6">
                    <a:lumMod val="75000"/>
                  </a:schemeClr>
                </a:solidFill>
              </a:rPr>
              <a:t>重点</a:t>
            </a:r>
            <a:endParaRPr lang="zh-CN" altLang="en-US" sz="40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流程图: 或者 4"/>
          <p:cNvSpPr/>
          <p:nvPr/>
        </p:nvSpPr>
        <p:spPr>
          <a:xfrm>
            <a:off x="1112520" y="4199255"/>
            <a:ext cx="1370330" cy="1466850"/>
          </a:xfrm>
          <a:prstGeom prst="flowChartOr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流程图: 或者 5"/>
          <p:cNvSpPr/>
          <p:nvPr/>
        </p:nvSpPr>
        <p:spPr>
          <a:xfrm>
            <a:off x="1315720" y="4199255"/>
            <a:ext cx="1370330" cy="1466850"/>
          </a:xfrm>
          <a:prstGeom prst="flowChartOr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>
                <a:solidFill>
                  <a:schemeClr val="accent6">
                    <a:lumMod val="75000"/>
                  </a:schemeClr>
                </a:solidFill>
              </a:rPr>
              <a:t>难点</a:t>
            </a:r>
            <a:endParaRPr lang="zh-CN" altLang="en-US" sz="40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左箭头 6"/>
          <p:cNvSpPr/>
          <p:nvPr/>
        </p:nvSpPr>
        <p:spPr>
          <a:xfrm>
            <a:off x="3499485" y="2079625"/>
            <a:ext cx="6699885" cy="1584325"/>
          </a:xfrm>
          <a:prstGeom prst="lef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sz="2800">
                <a:solidFill>
                  <a:schemeClr val="accent6">
                    <a:lumMod val="75000"/>
                  </a:schemeClr>
                </a:solidFill>
              </a:rPr>
              <a:t>切入的时机与路线</a:t>
            </a:r>
            <a:endParaRPr lang="zh-CN" sz="28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左箭头 7"/>
          <p:cNvSpPr/>
          <p:nvPr/>
        </p:nvSpPr>
        <p:spPr>
          <a:xfrm>
            <a:off x="3434715" y="4081780"/>
            <a:ext cx="6699885" cy="1584325"/>
          </a:xfrm>
          <a:prstGeom prst="lef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sz="3200">
                <a:solidFill>
                  <a:schemeClr val="accent6">
                    <a:lumMod val="75000"/>
                  </a:schemeClr>
                </a:solidFill>
              </a:rPr>
              <a:t>传球的准确性</a:t>
            </a:r>
            <a:endParaRPr lang="zh-CN" sz="320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552958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六、以生为本、以学定教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3" name="太阳形 2"/>
          <p:cNvSpPr/>
          <p:nvPr/>
        </p:nvSpPr>
        <p:spPr>
          <a:xfrm>
            <a:off x="1303655" y="1732915"/>
            <a:ext cx="4194175" cy="2945130"/>
          </a:xfrm>
          <a:prstGeom prst="sun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10000"/>
              </a:lnSpc>
            </a:pPr>
            <a:r>
              <a:rPr lang="zh-CN" altLang="en-US" sz="2400"/>
              <a:t>自</a:t>
            </a:r>
            <a:r>
              <a:rPr lang="en-US" altLang="zh-CN" sz="2400"/>
              <a:t> </a:t>
            </a:r>
            <a:r>
              <a:rPr lang="zh-CN" altLang="en-US" sz="2400"/>
              <a:t>主</a:t>
            </a:r>
            <a:endParaRPr lang="zh-CN" altLang="en-US" sz="2400"/>
          </a:p>
          <a:p>
            <a:pPr algn="ctr">
              <a:lnSpc>
                <a:spcPct val="110000"/>
              </a:lnSpc>
            </a:pPr>
            <a:r>
              <a:rPr lang="zh-CN" altLang="en-US" sz="2400"/>
              <a:t>合</a:t>
            </a:r>
            <a:r>
              <a:rPr lang="en-US" altLang="zh-CN" sz="2400"/>
              <a:t> </a:t>
            </a:r>
            <a:r>
              <a:rPr lang="zh-CN" altLang="en-US" sz="2400"/>
              <a:t>作</a:t>
            </a:r>
            <a:endParaRPr lang="zh-CN" altLang="en-US" sz="2400"/>
          </a:p>
          <a:p>
            <a:pPr algn="ctr">
              <a:lnSpc>
                <a:spcPct val="110000"/>
              </a:lnSpc>
            </a:pPr>
            <a:r>
              <a:rPr lang="zh-CN" altLang="en-US" sz="2400"/>
              <a:t>探</a:t>
            </a:r>
            <a:r>
              <a:rPr lang="en-US" altLang="zh-CN" sz="2400"/>
              <a:t> </a:t>
            </a:r>
            <a:r>
              <a:rPr lang="zh-CN" altLang="en-US" sz="2400"/>
              <a:t>究</a:t>
            </a:r>
            <a:endParaRPr lang="zh-CN" altLang="en-US" sz="2400"/>
          </a:p>
        </p:txBody>
      </p:sp>
      <p:sp>
        <p:nvSpPr>
          <p:cNvPr id="5" name="上凸带形 4"/>
          <p:cNvSpPr/>
          <p:nvPr/>
        </p:nvSpPr>
        <p:spPr>
          <a:xfrm>
            <a:off x="1390650" y="4984115"/>
            <a:ext cx="3705225" cy="836930"/>
          </a:xfrm>
          <a:prstGeom prst="ribbon2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学法</a:t>
            </a:r>
            <a:endParaRPr lang="zh-CN" altLang="en-US" sz="2800"/>
          </a:p>
        </p:txBody>
      </p:sp>
      <p:sp>
        <p:nvSpPr>
          <p:cNvPr id="6" name="太阳形 5"/>
          <p:cNvSpPr/>
          <p:nvPr/>
        </p:nvSpPr>
        <p:spPr>
          <a:xfrm>
            <a:off x="6280150" y="1732915"/>
            <a:ext cx="4215765" cy="2945130"/>
          </a:xfrm>
          <a:prstGeom prst="sun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讲解示范</a:t>
            </a:r>
            <a:endParaRPr lang="zh-CN" altLang="en-US" sz="2400"/>
          </a:p>
          <a:p>
            <a:pPr algn="ctr"/>
            <a:r>
              <a:rPr lang="zh-CN" altLang="en-US" sz="2400"/>
              <a:t>任务驱动</a:t>
            </a:r>
            <a:endParaRPr lang="zh-CN" altLang="en-US" sz="2400"/>
          </a:p>
          <a:p>
            <a:pPr algn="ctr"/>
            <a:r>
              <a:rPr lang="zh-CN" altLang="en-US" sz="2400"/>
              <a:t>实践竞赛</a:t>
            </a:r>
            <a:endParaRPr lang="zh-CN" altLang="en-US" sz="2400"/>
          </a:p>
        </p:txBody>
      </p:sp>
      <p:sp>
        <p:nvSpPr>
          <p:cNvPr id="7" name="上凸带形 6"/>
          <p:cNvSpPr/>
          <p:nvPr/>
        </p:nvSpPr>
        <p:spPr>
          <a:xfrm>
            <a:off x="6367145" y="4984115"/>
            <a:ext cx="3705225" cy="836930"/>
          </a:xfrm>
          <a:prstGeom prst="ribbon2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教法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七、教学流程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031240" y="1426845"/>
            <a:ext cx="9607550" cy="3609340"/>
            <a:chOff x="1145" y="2685"/>
            <a:chExt cx="15814" cy="6692"/>
          </a:xfrm>
        </p:grpSpPr>
        <p:sp>
          <p:nvSpPr>
            <p:cNvPr id="16" name="太阳形 15"/>
            <p:cNvSpPr/>
            <p:nvPr/>
          </p:nvSpPr>
          <p:spPr>
            <a:xfrm>
              <a:off x="1145" y="2685"/>
              <a:ext cx="4703" cy="6692"/>
            </a:xfrm>
            <a:prstGeom prst="sun">
              <a:avLst/>
            </a:prstGeom>
            <a:solidFill>
              <a:schemeClr val="accent6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dist"/>
              <a:r>
                <a:rPr lang="zh-CN" altLang="en-US" sz="3200"/>
                <a:t>学情分析</a:t>
              </a:r>
              <a:endParaRPr lang="zh-CN" altLang="en-US" sz="3200"/>
            </a:p>
          </p:txBody>
        </p:sp>
        <p:sp>
          <p:nvSpPr>
            <p:cNvPr id="17" name="流程图: 准备 16"/>
            <p:cNvSpPr/>
            <p:nvPr/>
          </p:nvSpPr>
          <p:spPr>
            <a:xfrm>
              <a:off x="5829" y="3374"/>
              <a:ext cx="11130" cy="1011"/>
            </a:xfrm>
            <a:prstGeom prst="flowChartPreparation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dist"/>
              <a:r>
                <a:rPr lang="zh-CN" sz="2400">
                  <a:solidFill>
                    <a:schemeClr val="bg1"/>
                  </a:solidFill>
                </a:rPr>
                <a:t>开始部分</a:t>
              </a:r>
              <a:r>
                <a:rPr lang="en-US" altLang="zh-CN" sz="2400">
                  <a:solidFill>
                    <a:schemeClr val="bg1"/>
                  </a:solidFill>
                </a:rPr>
                <a:t>2</a:t>
              </a:r>
              <a:r>
                <a:rPr lang="zh-CN" altLang="en-US" sz="2400">
                  <a:solidFill>
                    <a:schemeClr val="bg1"/>
                  </a:solidFill>
                </a:rPr>
                <a:t>分钟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2" name="流程图: 准备 1"/>
            <p:cNvSpPr/>
            <p:nvPr/>
          </p:nvSpPr>
          <p:spPr>
            <a:xfrm>
              <a:off x="5829" y="4622"/>
              <a:ext cx="11130" cy="1011"/>
            </a:xfrm>
            <a:prstGeom prst="flowChartPreparation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dist"/>
              <a:r>
                <a:rPr lang="zh-CN" sz="2400">
                  <a:solidFill>
                    <a:schemeClr val="bg1"/>
                  </a:solidFill>
                </a:rPr>
                <a:t>激活身心</a:t>
              </a:r>
              <a:r>
                <a:rPr lang="en-US" altLang="zh-CN" sz="2400">
                  <a:solidFill>
                    <a:schemeClr val="bg1"/>
                  </a:solidFill>
                </a:rPr>
                <a:t>4</a:t>
              </a:r>
              <a:r>
                <a:rPr lang="zh-CN" altLang="en-US" sz="2400">
                  <a:solidFill>
                    <a:schemeClr val="bg1"/>
                  </a:solidFill>
                </a:rPr>
                <a:t>分钟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3" name="流程图: 准备 2"/>
            <p:cNvSpPr/>
            <p:nvPr/>
          </p:nvSpPr>
          <p:spPr>
            <a:xfrm>
              <a:off x="5829" y="5869"/>
              <a:ext cx="11130" cy="1011"/>
            </a:xfrm>
            <a:prstGeom prst="flowChartPreparation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dist"/>
              <a:r>
                <a:rPr lang="zh-CN" sz="2400">
                  <a:solidFill>
                    <a:schemeClr val="bg1"/>
                  </a:solidFill>
                </a:rPr>
                <a:t>技能学练赛</a:t>
              </a:r>
              <a:r>
                <a:rPr lang="en-US" altLang="zh-CN" sz="2400">
                  <a:solidFill>
                    <a:schemeClr val="bg1"/>
                  </a:solidFill>
                </a:rPr>
                <a:t>20</a:t>
              </a:r>
              <a:r>
                <a:rPr lang="zh-CN" altLang="en-US" sz="2400">
                  <a:solidFill>
                    <a:schemeClr val="bg1"/>
                  </a:solidFill>
                </a:rPr>
                <a:t>分钟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5" name="流程图: 准备 4"/>
            <p:cNvSpPr/>
            <p:nvPr/>
          </p:nvSpPr>
          <p:spPr>
            <a:xfrm>
              <a:off x="5829" y="7117"/>
              <a:ext cx="11130" cy="1011"/>
            </a:xfrm>
            <a:prstGeom prst="flowChartPreparation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dist"/>
              <a:r>
                <a:rPr lang="zh-CN" sz="2400">
                  <a:solidFill>
                    <a:schemeClr val="bg1"/>
                  </a:solidFill>
                </a:rPr>
                <a:t>体能</a:t>
              </a:r>
              <a:r>
                <a:rPr lang="en-US" altLang="zh-CN" sz="2400">
                  <a:solidFill>
                    <a:schemeClr val="bg1"/>
                  </a:solidFill>
                </a:rPr>
                <a:t>10</a:t>
              </a:r>
              <a:r>
                <a:rPr lang="zh-CN" altLang="en-US" sz="2400">
                  <a:solidFill>
                    <a:schemeClr val="bg1"/>
                  </a:solidFill>
                </a:rPr>
                <a:t>分钟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7" name="流程图: 准备 6"/>
            <p:cNvSpPr/>
            <p:nvPr/>
          </p:nvSpPr>
          <p:spPr>
            <a:xfrm>
              <a:off x="5829" y="8365"/>
              <a:ext cx="11130" cy="1011"/>
            </a:xfrm>
            <a:prstGeom prst="flowChartPreparation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dist"/>
              <a:r>
                <a:rPr lang="zh-CN" sz="2400">
                  <a:solidFill>
                    <a:schemeClr val="bg1"/>
                  </a:solidFill>
                </a:rPr>
                <a:t>结束部分</a:t>
              </a:r>
              <a:r>
                <a:rPr lang="en-US" altLang="zh-CN" sz="2400">
                  <a:solidFill>
                    <a:schemeClr val="bg1"/>
                  </a:solidFill>
                </a:rPr>
                <a:t>4</a:t>
              </a:r>
              <a:r>
                <a:rPr lang="zh-CN" altLang="en-US" sz="2400">
                  <a:solidFill>
                    <a:schemeClr val="bg1"/>
                  </a:solidFill>
                </a:rPr>
                <a:t>分钟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" name="流程图: 或者 8"/>
          <p:cNvSpPr/>
          <p:nvPr/>
        </p:nvSpPr>
        <p:spPr>
          <a:xfrm>
            <a:off x="8699500" y="5389880"/>
            <a:ext cx="1336675" cy="1031875"/>
          </a:xfrm>
          <a:prstGeom prst="flowChartOr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流程图: 或者 9"/>
          <p:cNvSpPr/>
          <p:nvPr/>
        </p:nvSpPr>
        <p:spPr>
          <a:xfrm>
            <a:off x="8597265" y="5384800"/>
            <a:ext cx="1336675" cy="1031875"/>
          </a:xfrm>
          <a:prstGeom prst="flowChartOr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</a:rPr>
              <a:t>核心</a:t>
            </a:r>
            <a:endParaRPr lang="zh-CN" altLang="en-US" sz="2800" b="1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</a:rPr>
              <a:t>素养</a:t>
            </a:r>
            <a:endParaRPr lang="zh-CN" altLang="en-US" sz="28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流程图: 或者 11"/>
          <p:cNvSpPr/>
          <p:nvPr/>
        </p:nvSpPr>
        <p:spPr>
          <a:xfrm>
            <a:off x="3310255" y="5384800"/>
            <a:ext cx="913765" cy="1036320"/>
          </a:xfrm>
          <a:prstGeom prst="flowChartOr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  <p:sp>
        <p:nvSpPr>
          <p:cNvPr id="14" name="流程图: 或者 13"/>
          <p:cNvSpPr/>
          <p:nvPr/>
        </p:nvSpPr>
        <p:spPr>
          <a:xfrm>
            <a:off x="4559935" y="5406390"/>
            <a:ext cx="913765" cy="1036320"/>
          </a:xfrm>
          <a:prstGeom prst="flowChartOr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  <p:sp>
        <p:nvSpPr>
          <p:cNvPr id="15" name="流程图: 或者 14"/>
          <p:cNvSpPr/>
          <p:nvPr/>
        </p:nvSpPr>
        <p:spPr>
          <a:xfrm>
            <a:off x="5732145" y="5406390"/>
            <a:ext cx="913765" cy="1036320"/>
          </a:xfrm>
          <a:prstGeom prst="flowChartOr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  <p:sp>
        <p:nvSpPr>
          <p:cNvPr id="18" name="流程图: 或者 17"/>
          <p:cNvSpPr/>
          <p:nvPr/>
        </p:nvSpPr>
        <p:spPr>
          <a:xfrm>
            <a:off x="6818630" y="5406390"/>
            <a:ext cx="913765" cy="1036320"/>
          </a:xfrm>
          <a:prstGeom prst="flowChartOr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  <p:sp>
        <p:nvSpPr>
          <p:cNvPr id="8" name="燕尾形箭头 7"/>
          <p:cNvSpPr/>
          <p:nvPr/>
        </p:nvSpPr>
        <p:spPr>
          <a:xfrm>
            <a:off x="2625090" y="5547360"/>
            <a:ext cx="5802630" cy="717550"/>
          </a:xfrm>
          <a:prstGeom prst="notchedRightArrow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燕尾形箭头 21"/>
          <p:cNvSpPr/>
          <p:nvPr/>
        </p:nvSpPr>
        <p:spPr>
          <a:xfrm>
            <a:off x="2654935" y="5544185"/>
            <a:ext cx="5802630" cy="717550"/>
          </a:xfrm>
          <a:prstGeom prst="notchedRightArrow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流程图: 或者 12"/>
          <p:cNvSpPr/>
          <p:nvPr/>
        </p:nvSpPr>
        <p:spPr>
          <a:xfrm>
            <a:off x="3211195" y="5384800"/>
            <a:ext cx="913765" cy="1036320"/>
          </a:xfrm>
          <a:prstGeom prst="flowChartOr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/>
              <a:t>学</a:t>
            </a:r>
            <a:endParaRPr lang="zh-CN" altLang="en-US" sz="3200"/>
          </a:p>
        </p:txBody>
      </p:sp>
      <p:sp>
        <p:nvSpPr>
          <p:cNvPr id="19" name="流程图: 或者 18"/>
          <p:cNvSpPr/>
          <p:nvPr/>
        </p:nvSpPr>
        <p:spPr>
          <a:xfrm>
            <a:off x="4426585" y="5406390"/>
            <a:ext cx="913765" cy="1036320"/>
          </a:xfrm>
          <a:prstGeom prst="flowChartOr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/>
              <a:t>练</a:t>
            </a:r>
            <a:endParaRPr lang="zh-CN" altLang="en-US" sz="3200"/>
          </a:p>
        </p:txBody>
      </p:sp>
      <p:sp>
        <p:nvSpPr>
          <p:cNvPr id="20" name="流程图: 或者 19"/>
          <p:cNvSpPr/>
          <p:nvPr/>
        </p:nvSpPr>
        <p:spPr>
          <a:xfrm>
            <a:off x="5641975" y="5406390"/>
            <a:ext cx="913765" cy="1036320"/>
          </a:xfrm>
          <a:prstGeom prst="flowChartOr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/>
              <a:t>赛</a:t>
            </a:r>
            <a:endParaRPr lang="zh-CN" altLang="en-US" sz="3200"/>
          </a:p>
        </p:txBody>
      </p:sp>
      <p:sp>
        <p:nvSpPr>
          <p:cNvPr id="21" name="流程图: 或者 20"/>
          <p:cNvSpPr/>
          <p:nvPr/>
        </p:nvSpPr>
        <p:spPr>
          <a:xfrm>
            <a:off x="6724015" y="5406390"/>
            <a:ext cx="913765" cy="1036320"/>
          </a:xfrm>
          <a:prstGeom prst="flowChartOr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/>
              <a:t>评</a:t>
            </a:r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流程图: 终止 5"/>
          <p:cNvSpPr/>
          <p:nvPr/>
        </p:nvSpPr>
        <p:spPr>
          <a:xfrm>
            <a:off x="1151255" y="522605"/>
            <a:ext cx="2314575" cy="662940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开始部分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572895" y="1695450"/>
            <a:ext cx="9356725" cy="3217545"/>
            <a:chOff x="2477" y="2670"/>
            <a:chExt cx="14733" cy="6287"/>
          </a:xfrm>
        </p:grpSpPr>
        <p:sp>
          <p:nvSpPr>
            <p:cNvPr id="8" name="流程图: 磁盘 7"/>
            <p:cNvSpPr/>
            <p:nvPr/>
          </p:nvSpPr>
          <p:spPr>
            <a:xfrm>
              <a:off x="2477" y="3664"/>
              <a:ext cx="2748" cy="4451"/>
            </a:xfrm>
            <a:prstGeom prst="flowChartMagneticDisk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400">
                  <a:solidFill>
                    <a:schemeClr val="accent6"/>
                  </a:solidFill>
                </a:rPr>
                <a:t>以德树人</a:t>
              </a:r>
              <a:endParaRPr lang="zh-CN" altLang="en-US" sz="4400">
                <a:solidFill>
                  <a:schemeClr val="accent6"/>
                </a:solidFill>
              </a:endParaRPr>
            </a:p>
          </p:txBody>
        </p:sp>
        <p:sp>
          <p:nvSpPr>
            <p:cNvPr id="9" name="流程图: 磁盘 8"/>
            <p:cNvSpPr/>
            <p:nvPr/>
          </p:nvSpPr>
          <p:spPr>
            <a:xfrm>
              <a:off x="6370" y="4507"/>
              <a:ext cx="2748" cy="4451"/>
            </a:xfrm>
            <a:prstGeom prst="flowChartMagneticDisk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400">
                  <a:solidFill>
                    <a:schemeClr val="accent6"/>
                  </a:solidFill>
                </a:rPr>
                <a:t>健康第一</a:t>
              </a:r>
              <a:endParaRPr lang="zh-CN" altLang="en-US" sz="4400">
                <a:solidFill>
                  <a:schemeClr val="accent6"/>
                </a:solidFill>
              </a:endParaRPr>
            </a:p>
          </p:txBody>
        </p:sp>
        <p:sp>
          <p:nvSpPr>
            <p:cNvPr id="10" name="流程图: 磁盘 9"/>
            <p:cNvSpPr/>
            <p:nvPr/>
          </p:nvSpPr>
          <p:spPr>
            <a:xfrm>
              <a:off x="10416" y="2670"/>
              <a:ext cx="2748" cy="4451"/>
            </a:xfrm>
            <a:prstGeom prst="flowChartMagneticDisk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400">
                  <a:solidFill>
                    <a:schemeClr val="accent6"/>
                  </a:solidFill>
                </a:rPr>
                <a:t>以生为本</a:t>
              </a:r>
              <a:endParaRPr lang="zh-CN" altLang="en-US" sz="4400">
                <a:solidFill>
                  <a:schemeClr val="accent6"/>
                </a:solidFill>
              </a:endParaRPr>
            </a:p>
          </p:txBody>
        </p:sp>
        <p:sp>
          <p:nvSpPr>
            <p:cNvPr id="11" name="流程图: 磁盘 10"/>
            <p:cNvSpPr/>
            <p:nvPr/>
          </p:nvSpPr>
          <p:spPr>
            <a:xfrm>
              <a:off x="14462" y="4507"/>
              <a:ext cx="2748" cy="4451"/>
            </a:xfrm>
            <a:prstGeom prst="flowChartMagneticDisk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400">
                  <a:solidFill>
                    <a:schemeClr val="accent6"/>
                  </a:solidFill>
                </a:rPr>
                <a:t>注重实践</a:t>
              </a:r>
              <a:endParaRPr lang="zh-CN" altLang="en-US" sz="4400">
                <a:solidFill>
                  <a:schemeClr val="accent6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572895" y="1534795"/>
            <a:ext cx="9356090" cy="3209925"/>
            <a:chOff x="2477" y="2417"/>
            <a:chExt cx="14733" cy="6237"/>
          </a:xfrm>
        </p:grpSpPr>
        <p:sp>
          <p:nvSpPr>
            <p:cNvPr id="12" name="流程图: 磁盘 11"/>
            <p:cNvSpPr/>
            <p:nvPr/>
          </p:nvSpPr>
          <p:spPr>
            <a:xfrm>
              <a:off x="2477" y="3361"/>
              <a:ext cx="2748" cy="4451"/>
            </a:xfrm>
            <a:prstGeom prst="flowChartMagneticDisk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000">
                  <a:solidFill>
                    <a:schemeClr val="accent6"/>
                  </a:solidFill>
                </a:rPr>
                <a:t>集合</a:t>
              </a:r>
              <a:endParaRPr lang="zh-CN" altLang="en-US" sz="4000">
                <a:solidFill>
                  <a:schemeClr val="accent6"/>
                </a:solidFill>
              </a:endParaRPr>
            </a:p>
            <a:p>
              <a:pPr algn="ctr"/>
              <a:r>
                <a:rPr lang="zh-CN" altLang="en-US" sz="4000">
                  <a:solidFill>
                    <a:schemeClr val="accent6"/>
                  </a:solidFill>
                </a:rPr>
                <a:t>整队</a:t>
              </a:r>
              <a:endParaRPr lang="zh-CN" altLang="en-US" sz="4000">
                <a:solidFill>
                  <a:schemeClr val="accent6"/>
                </a:solidFill>
              </a:endParaRPr>
            </a:p>
          </p:txBody>
        </p:sp>
        <p:sp>
          <p:nvSpPr>
            <p:cNvPr id="13" name="流程图: 磁盘 12"/>
            <p:cNvSpPr/>
            <p:nvPr/>
          </p:nvSpPr>
          <p:spPr>
            <a:xfrm>
              <a:off x="14462" y="4204"/>
              <a:ext cx="2748" cy="4451"/>
            </a:xfrm>
            <a:prstGeom prst="flowChartMagneticDisk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000">
                  <a:solidFill>
                    <a:schemeClr val="accent6"/>
                  </a:solidFill>
                </a:rPr>
                <a:t>安排</a:t>
              </a:r>
              <a:endParaRPr lang="zh-CN" altLang="en-US" sz="4000">
                <a:solidFill>
                  <a:schemeClr val="accent6"/>
                </a:solidFill>
              </a:endParaRPr>
            </a:p>
            <a:p>
              <a:pPr algn="ctr"/>
              <a:r>
                <a:rPr lang="zh-CN" altLang="en-US" sz="4000">
                  <a:solidFill>
                    <a:schemeClr val="accent6"/>
                  </a:solidFill>
                </a:rPr>
                <a:t>见习</a:t>
              </a:r>
              <a:endParaRPr lang="zh-CN" altLang="en-US" sz="4000">
                <a:solidFill>
                  <a:schemeClr val="accent6"/>
                </a:solidFill>
              </a:endParaRPr>
            </a:p>
          </p:txBody>
        </p:sp>
        <p:sp>
          <p:nvSpPr>
            <p:cNvPr id="14" name="流程图: 磁盘 13"/>
            <p:cNvSpPr/>
            <p:nvPr/>
          </p:nvSpPr>
          <p:spPr>
            <a:xfrm>
              <a:off x="6370" y="4204"/>
              <a:ext cx="2748" cy="4451"/>
            </a:xfrm>
            <a:prstGeom prst="flowChartMagneticDisk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000">
                  <a:solidFill>
                    <a:schemeClr val="accent6"/>
                  </a:solidFill>
                </a:rPr>
                <a:t>宣布</a:t>
              </a:r>
              <a:endParaRPr lang="zh-CN" altLang="en-US" sz="4000">
                <a:solidFill>
                  <a:schemeClr val="accent6"/>
                </a:solidFill>
              </a:endParaRPr>
            </a:p>
            <a:p>
              <a:pPr algn="ctr"/>
              <a:r>
                <a:rPr lang="zh-CN" altLang="en-US" sz="4000">
                  <a:solidFill>
                    <a:schemeClr val="accent6"/>
                  </a:solidFill>
                </a:rPr>
                <a:t>内容</a:t>
              </a:r>
              <a:endParaRPr lang="zh-CN" altLang="en-US" sz="4000">
                <a:solidFill>
                  <a:schemeClr val="accent6"/>
                </a:solidFill>
              </a:endParaRPr>
            </a:p>
          </p:txBody>
        </p:sp>
        <p:sp>
          <p:nvSpPr>
            <p:cNvPr id="15" name="流程图: 磁盘 14"/>
            <p:cNvSpPr/>
            <p:nvPr/>
          </p:nvSpPr>
          <p:spPr>
            <a:xfrm>
              <a:off x="10416" y="2417"/>
              <a:ext cx="2748" cy="4451"/>
            </a:xfrm>
            <a:prstGeom prst="flowChartMagneticDisk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000">
                  <a:solidFill>
                    <a:schemeClr val="accent6"/>
                  </a:solidFill>
                </a:rPr>
                <a:t>安全</a:t>
              </a:r>
              <a:endParaRPr lang="zh-CN" altLang="en-US" sz="4000">
                <a:solidFill>
                  <a:schemeClr val="accent6"/>
                </a:solidFill>
              </a:endParaRPr>
            </a:p>
            <a:p>
              <a:pPr algn="ctr"/>
              <a:r>
                <a:rPr lang="zh-CN" altLang="en-US" sz="4000">
                  <a:solidFill>
                    <a:schemeClr val="accent6"/>
                  </a:solidFill>
                </a:rPr>
                <a:t>教育</a:t>
              </a:r>
              <a:endParaRPr lang="zh-CN" altLang="en-US" sz="4000">
                <a:solidFill>
                  <a:schemeClr val="accent6"/>
                </a:solidFill>
              </a:endParaRPr>
            </a:p>
          </p:txBody>
        </p:sp>
      </p:grpSp>
      <p:sp>
        <p:nvSpPr>
          <p:cNvPr id="5" name="六角星 4"/>
          <p:cNvSpPr/>
          <p:nvPr/>
        </p:nvSpPr>
        <p:spPr>
          <a:xfrm>
            <a:off x="1781810" y="4862830"/>
            <a:ext cx="1607820" cy="1489075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 b="1">
                <a:solidFill>
                  <a:schemeClr val="accent6">
                    <a:lumMod val="75000"/>
                  </a:schemeClr>
                </a:solidFill>
              </a:rPr>
              <a:t>评</a:t>
            </a:r>
            <a:endParaRPr lang="zh-CN" altLang="en-US" sz="4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4204970" y="5156200"/>
            <a:ext cx="6030595" cy="944245"/>
          </a:xfrm>
          <a:prstGeom prst="horizontalScroll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accent6">
                    <a:lumMod val="75000"/>
                  </a:schemeClr>
                </a:solidFill>
              </a:rPr>
              <a:t>积极参与，充分活动。</a:t>
            </a:r>
            <a:endParaRPr lang="zh-CN" altLang="en-US" sz="320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流程图: 终止 5"/>
          <p:cNvSpPr/>
          <p:nvPr/>
        </p:nvSpPr>
        <p:spPr>
          <a:xfrm>
            <a:off x="1151255" y="522605"/>
            <a:ext cx="2314575" cy="662940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激活身心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2" name="爆炸形 2 1"/>
          <p:cNvSpPr/>
          <p:nvPr/>
        </p:nvSpPr>
        <p:spPr>
          <a:xfrm>
            <a:off x="1423035" y="1624965"/>
            <a:ext cx="4878705" cy="2781935"/>
          </a:xfrm>
          <a:prstGeom prst="irregularSeal2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/>
              <a:t>激励慢跑</a:t>
            </a:r>
            <a:endParaRPr lang="zh-CN" altLang="en-US" sz="3600"/>
          </a:p>
        </p:txBody>
      </p:sp>
      <p:sp>
        <p:nvSpPr>
          <p:cNvPr id="3" name="爆炸形 2 2"/>
          <p:cNvSpPr/>
          <p:nvPr/>
        </p:nvSpPr>
        <p:spPr>
          <a:xfrm>
            <a:off x="6096000" y="1734185"/>
            <a:ext cx="4878705" cy="2781935"/>
          </a:xfrm>
          <a:prstGeom prst="irregularSeal2">
            <a:avLst/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/>
              <a:t>专项辅助</a:t>
            </a:r>
            <a:endParaRPr lang="zh-CN" altLang="en-US" sz="3600"/>
          </a:p>
        </p:txBody>
      </p:sp>
      <p:sp>
        <p:nvSpPr>
          <p:cNvPr id="5" name="六角星 4"/>
          <p:cNvSpPr/>
          <p:nvPr/>
        </p:nvSpPr>
        <p:spPr>
          <a:xfrm>
            <a:off x="1781810" y="4862830"/>
            <a:ext cx="1607820" cy="1489075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 b="1">
                <a:solidFill>
                  <a:schemeClr val="accent6">
                    <a:lumMod val="75000"/>
                  </a:schemeClr>
                </a:solidFill>
              </a:rPr>
              <a:t>评</a:t>
            </a:r>
            <a:endParaRPr lang="zh-CN" altLang="en-US" sz="4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4204970" y="5156200"/>
            <a:ext cx="6030595" cy="944245"/>
          </a:xfrm>
          <a:prstGeom prst="horizontalScroll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accent6">
                    <a:lumMod val="75000"/>
                  </a:schemeClr>
                </a:solidFill>
              </a:rPr>
              <a:t>积极参与，充分活动。</a:t>
            </a:r>
            <a:endParaRPr lang="zh-CN" altLang="en-US" sz="320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六角星 4"/>
          <p:cNvSpPr/>
          <p:nvPr/>
        </p:nvSpPr>
        <p:spPr>
          <a:xfrm>
            <a:off x="1781810" y="4862830"/>
            <a:ext cx="1607820" cy="1489075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>
                <a:solidFill>
                  <a:schemeClr val="accent6">
                    <a:lumMod val="75000"/>
                  </a:schemeClr>
                </a:solidFill>
              </a:rPr>
              <a:t>评</a:t>
            </a:r>
            <a:endParaRPr lang="zh-CN" altLang="en-US" sz="48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4204970" y="5156200"/>
            <a:ext cx="6030595" cy="944245"/>
          </a:xfrm>
          <a:prstGeom prst="horizontalScroll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accent6">
                    <a:lumMod val="75000"/>
                  </a:schemeClr>
                </a:solidFill>
              </a:rPr>
              <a:t>复习巩固，相互配合。</a:t>
            </a:r>
            <a:endParaRPr lang="zh-CN" altLang="en-US" sz="32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泪滴形 7"/>
          <p:cNvSpPr/>
          <p:nvPr/>
        </p:nvSpPr>
        <p:spPr>
          <a:xfrm flipH="1">
            <a:off x="358140" y="386080"/>
            <a:ext cx="3183890" cy="3042920"/>
          </a:xfrm>
          <a:prstGeom prst="teardrop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6600"/>
              <a:t>导</a:t>
            </a:r>
            <a:endParaRPr lang="zh-CN" altLang="en-US" sz="16600"/>
          </a:p>
          <a:p>
            <a:pPr algn="ctr"/>
            <a:r>
              <a:rPr lang="zh-CN" altLang="en-US" sz="2800"/>
              <a:t>入</a:t>
            </a:r>
            <a:endParaRPr lang="zh-CN" altLang="en-US" sz="2800"/>
          </a:p>
        </p:txBody>
      </p:sp>
      <p:sp>
        <p:nvSpPr>
          <p:cNvPr id="9" name="竖卷形 8"/>
          <p:cNvSpPr/>
          <p:nvPr/>
        </p:nvSpPr>
        <p:spPr>
          <a:xfrm>
            <a:off x="3878580" y="2580640"/>
            <a:ext cx="2754630" cy="2412365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>
                    <a:lumMod val="75000"/>
                  </a:schemeClr>
                </a:solidFill>
              </a:rPr>
              <a:t>自由</a:t>
            </a:r>
            <a:endParaRPr lang="zh-CN" altLang="en-US" sz="440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zh-CN" altLang="en-US" sz="4400">
                <a:solidFill>
                  <a:schemeClr val="accent6">
                    <a:lumMod val="75000"/>
                  </a:schemeClr>
                </a:solidFill>
              </a:rPr>
              <a:t>运球</a:t>
            </a:r>
            <a:endParaRPr lang="zh-CN" altLang="en-US" sz="4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竖卷形 9"/>
          <p:cNvSpPr/>
          <p:nvPr/>
        </p:nvSpPr>
        <p:spPr>
          <a:xfrm>
            <a:off x="7345045" y="2136775"/>
            <a:ext cx="2891155" cy="2856230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>
                    <a:lumMod val="75000"/>
                  </a:schemeClr>
                </a:solidFill>
              </a:rPr>
              <a:t>相互</a:t>
            </a:r>
            <a:endParaRPr lang="zh-CN" altLang="en-US" sz="440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zh-CN" altLang="en-US" sz="4400">
                <a:solidFill>
                  <a:schemeClr val="accent6">
                    <a:lumMod val="75000"/>
                  </a:schemeClr>
                </a:solidFill>
              </a:rPr>
              <a:t>传球</a:t>
            </a:r>
            <a:endParaRPr lang="zh-CN" altLang="en-US" sz="4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爆炸形 1 10"/>
          <p:cNvSpPr/>
          <p:nvPr/>
        </p:nvSpPr>
        <p:spPr>
          <a:xfrm rot="2100000">
            <a:off x="7981950" y="647065"/>
            <a:ext cx="3956685" cy="2375535"/>
          </a:xfrm>
          <a:prstGeom prst="irregularSeal1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/>
              <a:t>激情引导</a:t>
            </a:r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六角星 4"/>
          <p:cNvSpPr/>
          <p:nvPr/>
        </p:nvSpPr>
        <p:spPr>
          <a:xfrm>
            <a:off x="1781810" y="4862830"/>
            <a:ext cx="1607820" cy="1489075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>
                <a:solidFill>
                  <a:schemeClr val="accent6">
                    <a:lumMod val="75000"/>
                  </a:schemeClr>
                </a:solidFill>
              </a:rPr>
              <a:t>评</a:t>
            </a:r>
            <a:endParaRPr lang="zh-CN" altLang="en-US" sz="48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4204970" y="5156200"/>
            <a:ext cx="6030595" cy="944245"/>
          </a:xfrm>
          <a:prstGeom prst="horizontalScroll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accent6">
                    <a:lumMod val="75000"/>
                  </a:schemeClr>
                </a:solidFill>
              </a:rPr>
              <a:t>积极进取，动作技术准确。</a:t>
            </a:r>
            <a:endParaRPr lang="zh-CN" altLang="en-US" sz="32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泪滴形 7"/>
          <p:cNvSpPr/>
          <p:nvPr/>
        </p:nvSpPr>
        <p:spPr>
          <a:xfrm flipH="1">
            <a:off x="358140" y="386080"/>
            <a:ext cx="3183890" cy="3042920"/>
          </a:xfrm>
          <a:prstGeom prst="teardrop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针对性</a:t>
            </a:r>
            <a:r>
              <a:rPr lang="zh-CN" altLang="en-US" sz="16600"/>
              <a:t>学</a:t>
            </a:r>
            <a:endParaRPr lang="zh-CN" altLang="en-US" sz="16600"/>
          </a:p>
        </p:txBody>
      </p:sp>
      <p:sp>
        <p:nvSpPr>
          <p:cNvPr id="9" name="竖卷形 8"/>
          <p:cNvSpPr/>
          <p:nvPr/>
        </p:nvSpPr>
        <p:spPr>
          <a:xfrm>
            <a:off x="4117975" y="2178685"/>
            <a:ext cx="2781935" cy="2684145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原地传球摆脱小黄人切入</a:t>
            </a:r>
            <a:endParaRPr lang="zh-CN" altLang="en-US" sz="28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竖卷形 9"/>
          <p:cNvSpPr/>
          <p:nvPr/>
        </p:nvSpPr>
        <p:spPr>
          <a:xfrm>
            <a:off x="7421880" y="2178685"/>
            <a:ext cx="2781935" cy="2684145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>
                <a:solidFill>
                  <a:schemeClr val="accent6">
                    <a:lumMod val="75000"/>
                  </a:schemeClr>
                </a:solidFill>
                <a:sym typeface="+mn-ea"/>
              </a:rPr>
              <a:t>运传球摆脱切入接球上篮</a:t>
            </a:r>
            <a:endParaRPr lang="zh-CN" altLang="en-US" sz="2800">
              <a:solidFill>
                <a:schemeClr val="accent6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2" name="上箭头 1"/>
          <p:cNvSpPr/>
          <p:nvPr/>
        </p:nvSpPr>
        <p:spPr>
          <a:xfrm>
            <a:off x="10507345" y="1255395"/>
            <a:ext cx="988695" cy="945515"/>
          </a:xfrm>
          <a:prstGeom prst="upArrow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上箭头 2"/>
          <p:cNvSpPr/>
          <p:nvPr/>
        </p:nvSpPr>
        <p:spPr>
          <a:xfrm>
            <a:off x="10507345" y="1613535"/>
            <a:ext cx="988695" cy="945515"/>
          </a:xfrm>
          <a:prstGeom prst="upArrow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上箭头 3"/>
          <p:cNvSpPr/>
          <p:nvPr/>
        </p:nvSpPr>
        <p:spPr>
          <a:xfrm>
            <a:off x="10507345" y="2178685"/>
            <a:ext cx="988695" cy="945515"/>
          </a:xfrm>
          <a:prstGeom prst="upArrow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上箭头 5"/>
          <p:cNvSpPr/>
          <p:nvPr/>
        </p:nvSpPr>
        <p:spPr>
          <a:xfrm>
            <a:off x="10507345" y="2559050"/>
            <a:ext cx="988695" cy="2009775"/>
          </a:xfrm>
          <a:prstGeom prst="upArrow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层层递进</a:t>
            </a:r>
            <a:endParaRPr lang="zh-CN" altLang="en-US" sz="2400"/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六角星 4"/>
          <p:cNvSpPr/>
          <p:nvPr/>
        </p:nvSpPr>
        <p:spPr>
          <a:xfrm>
            <a:off x="1781810" y="4862830"/>
            <a:ext cx="1607820" cy="1489075"/>
          </a:xfrm>
          <a:prstGeom prst="star6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>
                <a:solidFill>
                  <a:schemeClr val="accent6">
                    <a:lumMod val="75000"/>
                  </a:schemeClr>
                </a:solidFill>
              </a:rPr>
              <a:t>评</a:t>
            </a:r>
            <a:endParaRPr lang="zh-CN" altLang="en-US" sz="48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4204970" y="5156200"/>
            <a:ext cx="6030595" cy="944245"/>
          </a:xfrm>
          <a:prstGeom prst="horizontalScroll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  <a:sym typeface="+mn-ea"/>
              </a:rPr>
              <a:t>切入时机恰当，传球准确，</a:t>
            </a:r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配合默契。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泪滴形 7"/>
          <p:cNvSpPr/>
          <p:nvPr/>
        </p:nvSpPr>
        <p:spPr>
          <a:xfrm flipH="1">
            <a:off x="358140" y="386080"/>
            <a:ext cx="3183890" cy="3042920"/>
          </a:xfrm>
          <a:prstGeom prst="teardrop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zh-CN" altLang="en-US" sz="2800"/>
              <a:t>结构化</a:t>
            </a:r>
            <a:r>
              <a:rPr lang="zh-CN" altLang="en-US" sz="16600"/>
              <a:t>练</a:t>
            </a:r>
            <a:endParaRPr lang="zh-CN" altLang="en-US" sz="16600"/>
          </a:p>
        </p:txBody>
      </p:sp>
      <p:sp>
        <p:nvSpPr>
          <p:cNvPr id="9" name="竖卷形 8"/>
          <p:cNvSpPr/>
          <p:nvPr/>
        </p:nvSpPr>
        <p:spPr>
          <a:xfrm>
            <a:off x="3976370" y="2364105"/>
            <a:ext cx="2781935" cy="2574925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过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1运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传球摆脱切入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  <a:sym typeface="+mn-ea"/>
              </a:rPr>
              <a:t>接球上篮</a:t>
            </a:r>
            <a:endParaRPr lang="zh-CN" altLang="en-US" sz="2800">
              <a:solidFill>
                <a:schemeClr val="accent6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10" name="竖卷形 9"/>
          <p:cNvSpPr/>
          <p:nvPr/>
        </p:nvSpPr>
        <p:spPr>
          <a:xfrm>
            <a:off x="7192645" y="2363470"/>
            <a:ext cx="2781935" cy="2575560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>
                <a:solidFill>
                  <a:schemeClr val="accent6">
                    <a:lumMod val="75000"/>
                  </a:schemeClr>
                </a:solidFill>
                <a:sym typeface="+mn-ea"/>
              </a:rPr>
              <a:t>连续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  <a:sym typeface="+mn-ea"/>
              </a:rPr>
              <a:t>运传球摆脱切入接球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  <a:sym typeface="+mn-ea"/>
              </a:rPr>
              <a:t>（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  <a:sym typeface="+mn-ea"/>
              </a:rPr>
              <a:t>2V2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  <a:sym typeface="+mn-ea"/>
              </a:rPr>
              <a:t>）</a:t>
            </a:r>
            <a:endParaRPr lang="zh-CN" altLang="en-US" sz="2800">
              <a:solidFill>
                <a:schemeClr val="accent6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4" name="十字星 3"/>
          <p:cNvSpPr/>
          <p:nvPr/>
        </p:nvSpPr>
        <p:spPr>
          <a:xfrm>
            <a:off x="8790940" y="386080"/>
            <a:ext cx="3401060" cy="3227705"/>
          </a:xfrm>
          <a:prstGeom prst="star4">
            <a:avLst>
              <a:gd name="adj" fmla="val 15532"/>
            </a:avLst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分层教学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六角星 4"/>
          <p:cNvSpPr/>
          <p:nvPr/>
        </p:nvSpPr>
        <p:spPr>
          <a:xfrm>
            <a:off x="1781810" y="4862830"/>
            <a:ext cx="1607820" cy="1489075"/>
          </a:xfrm>
          <a:prstGeom prst="star6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>
                    <a:lumMod val="75000"/>
                  </a:schemeClr>
                </a:solidFill>
              </a:rPr>
              <a:t>评</a:t>
            </a:r>
            <a:endParaRPr lang="zh-CN" altLang="en-US" sz="4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4204970" y="5156200"/>
            <a:ext cx="6030595" cy="944245"/>
          </a:xfrm>
          <a:prstGeom prst="horizontalScroll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  <a:sym typeface="+mn-ea"/>
              </a:rPr>
              <a:t>合理运用传切球技战术，</a:t>
            </a:r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顽强拼搏。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泪滴形 7"/>
          <p:cNvSpPr/>
          <p:nvPr/>
        </p:nvSpPr>
        <p:spPr>
          <a:xfrm flipH="1">
            <a:off x="358140" y="386080"/>
            <a:ext cx="3183890" cy="3042920"/>
          </a:xfrm>
          <a:prstGeom prst="teardrop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zh-CN" altLang="en-US" sz="2800"/>
              <a:t>实践性</a:t>
            </a:r>
            <a:r>
              <a:rPr lang="zh-CN" altLang="en-US" sz="16600"/>
              <a:t>赛</a:t>
            </a:r>
            <a:endParaRPr lang="zh-CN" altLang="en-US" sz="16600"/>
          </a:p>
        </p:txBody>
      </p:sp>
      <p:sp>
        <p:nvSpPr>
          <p:cNvPr id="10" name="竖卷形 9"/>
          <p:cNvSpPr/>
          <p:nvPr/>
        </p:nvSpPr>
        <p:spPr>
          <a:xfrm>
            <a:off x="4074160" y="1984375"/>
            <a:ext cx="3771265" cy="2890520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sz="4400">
                <a:solidFill>
                  <a:schemeClr val="accent6">
                    <a:lumMod val="75000"/>
                  </a:schemeClr>
                </a:solidFill>
                <a:sym typeface="+mn-ea"/>
              </a:rPr>
              <a:t>篮球实战</a:t>
            </a:r>
            <a:r>
              <a:rPr lang="zh-CN" altLang="en-US" sz="4000">
                <a:solidFill>
                  <a:schemeClr val="accent6">
                    <a:lumMod val="75000"/>
                  </a:schemeClr>
                </a:solidFill>
                <a:sym typeface="+mn-ea"/>
              </a:rPr>
              <a:t>（</a:t>
            </a:r>
            <a:r>
              <a:rPr lang="en-US" altLang="zh-CN" sz="4000">
                <a:solidFill>
                  <a:schemeClr val="accent6">
                    <a:lumMod val="75000"/>
                  </a:schemeClr>
                </a:solidFill>
                <a:sym typeface="+mn-ea"/>
              </a:rPr>
              <a:t>4V4</a:t>
            </a:r>
            <a:r>
              <a:rPr lang="zh-CN" altLang="en-US" sz="4000">
                <a:solidFill>
                  <a:schemeClr val="accent6">
                    <a:lumMod val="75000"/>
                  </a:schemeClr>
                </a:solidFill>
                <a:sym typeface="+mn-ea"/>
              </a:rPr>
              <a:t>）</a:t>
            </a:r>
            <a:endParaRPr lang="zh-CN" altLang="en-US" sz="4000">
              <a:solidFill>
                <a:schemeClr val="accent6">
                  <a:lumMod val="75000"/>
                </a:schemeClr>
              </a:solidFill>
              <a:sym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 flipH="1">
            <a:off x="7925435" y="1213485"/>
            <a:ext cx="3644265" cy="3627755"/>
            <a:chOff x="353" y="982"/>
            <a:chExt cx="6355" cy="8142"/>
          </a:xfrm>
        </p:grpSpPr>
        <p:sp>
          <p:nvSpPr>
            <p:cNvPr id="2" name="椭圆 1"/>
            <p:cNvSpPr/>
            <p:nvPr/>
          </p:nvSpPr>
          <p:spPr>
            <a:xfrm>
              <a:off x="3370" y="5702"/>
              <a:ext cx="3338" cy="3423"/>
            </a:xfrm>
            <a:prstGeom prst="ellipse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/>
                <a:t>默契</a:t>
              </a:r>
              <a:endParaRPr lang="zh-CN" altLang="en-US" sz="3200"/>
            </a:p>
          </p:txBody>
        </p:sp>
        <p:sp>
          <p:nvSpPr>
            <p:cNvPr id="3" name="椭圆 2"/>
            <p:cNvSpPr/>
            <p:nvPr/>
          </p:nvSpPr>
          <p:spPr>
            <a:xfrm>
              <a:off x="2646" y="982"/>
              <a:ext cx="3338" cy="3423"/>
            </a:xfrm>
            <a:prstGeom prst="ellipse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800"/>
                <a:t>实践</a:t>
              </a:r>
              <a:endParaRPr lang="zh-CN" altLang="en-US" sz="2800"/>
            </a:p>
          </p:txBody>
        </p:sp>
        <p:sp>
          <p:nvSpPr>
            <p:cNvPr id="4" name="椭圆 3"/>
            <p:cNvSpPr/>
            <p:nvPr/>
          </p:nvSpPr>
          <p:spPr>
            <a:xfrm>
              <a:off x="353" y="3966"/>
              <a:ext cx="3338" cy="3423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4400"/>
                <a:t>合</a:t>
              </a:r>
              <a:r>
                <a:rPr lang="zh-CN" altLang="en-US"/>
                <a:t>作</a:t>
              </a:r>
              <a:endParaRPr lang="zh-CN" altLang="en-US"/>
            </a:p>
          </p:txBody>
        </p:sp>
      </p:grp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六角星 4"/>
          <p:cNvSpPr/>
          <p:nvPr/>
        </p:nvSpPr>
        <p:spPr>
          <a:xfrm>
            <a:off x="1781810" y="4862830"/>
            <a:ext cx="1607820" cy="1489075"/>
          </a:xfrm>
          <a:prstGeom prst="star6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>
                    <a:lumMod val="75000"/>
                  </a:schemeClr>
                </a:solidFill>
              </a:rPr>
              <a:t>评</a:t>
            </a:r>
            <a:endParaRPr lang="zh-CN" altLang="en-US" sz="4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4204970" y="5156200"/>
            <a:ext cx="6030595" cy="944245"/>
          </a:xfrm>
          <a:prstGeom prst="horizontalScroll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  <a:sym typeface="+mn-ea"/>
              </a:rPr>
              <a:t>保质保量，坚持不懈</a:t>
            </a:r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。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泪滴形 7"/>
          <p:cNvSpPr/>
          <p:nvPr/>
        </p:nvSpPr>
        <p:spPr>
          <a:xfrm flipH="1">
            <a:off x="358140" y="386080"/>
            <a:ext cx="3183890" cy="3042920"/>
          </a:xfrm>
          <a:prstGeom prst="teardrop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90000"/>
              </a:lnSpc>
            </a:pPr>
            <a:r>
              <a:rPr lang="zh-CN" altLang="en-US" sz="2000"/>
              <a:t>补偿、多样性体</a:t>
            </a:r>
            <a:r>
              <a:rPr lang="zh-CN" altLang="en-US" sz="16600"/>
              <a:t>能</a:t>
            </a:r>
            <a:endParaRPr lang="zh-CN" altLang="en-US" sz="16600"/>
          </a:p>
        </p:txBody>
      </p:sp>
      <p:sp>
        <p:nvSpPr>
          <p:cNvPr id="10" name="竖卷形 9"/>
          <p:cNvSpPr/>
          <p:nvPr/>
        </p:nvSpPr>
        <p:spPr>
          <a:xfrm>
            <a:off x="4204970" y="2320925"/>
            <a:ext cx="1891030" cy="2400935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sz="3200">
                <a:solidFill>
                  <a:schemeClr val="accent6">
                    <a:lumMod val="75000"/>
                  </a:schemeClr>
                </a:solidFill>
                <a:sym typeface="+mn-ea"/>
              </a:rPr>
              <a:t>围圈爬行拨球</a:t>
            </a:r>
            <a:endParaRPr lang="zh-CN" sz="3200">
              <a:solidFill>
                <a:schemeClr val="accent6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2" name="竖卷形 1"/>
          <p:cNvSpPr/>
          <p:nvPr/>
        </p:nvSpPr>
        <p:spPr>
          <a:xfrm>
            <a:off x="6096000" y="2320925"/>
            <a:ext cx="1891030" cy="2400935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sz="3200">
                <a:solidFill>
                  <a:schemeClr val="accent6">
                    <a:lumMod val="75000"/>
                  </a:schemeClr>
                </a:solidFill>
                <a:sym typeface="+mn-ea"/>
              </a:rPr>
              <a:t>坐姿</a:t>
            </a:r>
            <a:endParaRPr lang="zh-CN" sz="3200">
              <a:solidFill>
                <a:schemeClr val="accent6">
                  <a:lumMod val="75000"/>
                </a:schemeClr>
              </a:solidFill>
              <a:sym typeface="+mn-ea"/>
            </a:endParaRPr>
          </a:p>
          <a:p>
            <a:pPr algn="ctr"/>
            <a:r>
              <a:rPr lang="zh-CN" sz="3200">
                <a:solidFill>
                  <a:schemeClr val="accent6">
                    <a:lumMod val="75000"/>
                  </a:schemeClr>
                </a:solidFill>
                <a:sym typeface="+mn-ea"/>
              </a:rPr>
              <a:t>举腿</a:t>
            </a:r>
            <a:endParaRPr lang="zh-CN" sz="3200">
              <a:solidFill>
                <a:schemeClr val="accent6">
                  <a:lumMod val="75000"/>
                </a:schemeClr>
              </a:solidFill>
              <a:sym typeface="+mn-ea"/>
            </a:endParaRPr>
          </a:p>
          <a:p>
            <a:pPr algn="ctr"/>
            <a:r>
              <a:rPr lang="zh-CN" sz="3200">
                <a:solidFill>
                  <a:schemeClr val="accent6">
                    <a:lumMod val="75000"/>
                  </a:schemeClr>
                </a:solidFill>
                <a:sym typeface="+mn-ea"/>
              </a:rPr>
              <a:t>传球</a:t>
            </a:r>
            <a:endParaRPr lang="zh-CN" sz="3200">
              <a:solidFill>
                <a:schemeClr val="accent6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3" name="竖卷形 2"/>
          <p:cNvSpPr/>
          <p:nvPr/>
        </p:nvSpPr>
        <p:spPr>
          <a:xfrm>
            <a:off x="7987030" y="2320925"/>
            <a:ext cx="1891030" cy="2400935"/>
          </a:xfrm>
          <a:prstGeom prst="verticalScrol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sz="3200">
                <a:solidFill>
                  <a:schemeClr val="accent6">
                    <a:lumMod val="75000"/>
                  </a:schemeClr>
                </a:solidFill>
                <a:sym typeface="+mn-ea"/>
              </a:rPr>
              <a:t>折返跑</a:t>
            </a:r>
            <a:endParaRPr lang="zh-CN" sz="3200">
              <a:solidFill>
                <a:schemeClr val="accent6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9323070" y="831215"/>
            <a:ext cx="2520950" cy="2520950"/>
          </a:xfrm>
          <a:prstGeom prst="cloudCallout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体能</a:t>
            </a:r>
            <a:r>
              <a:rPr lang="zh-CN" altLang="en-US" sz="5400"/>
              <a:t>加油</a:t>
            </a:r>
            <a:r>
              <a:rPr lang="zh-CN" altLang="en-US" sz="2000"/>
              <a:t>站</a:t>
            </a:r>
            <a:endParaRPr lang="zh-CN" altLang="en-US" sz="2000"/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流程图: 终止 5"/>
          <p:cNvSpPr/>
          <p:nvPr/>
        </p:nvSpPr>
        <p:spPr>
          <a:xfrm>
            <a:off x="1151255" y="522605"/>
            <a:ext cx="2314575" cy="662940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结束部分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5" name="六角星 4"/>
          <p:cNvSpPr/>
          <p:nvPr/>
        </p:nvSpPr>
        <p:spPr>
          <a:xfrm>
            <a:off x="1781810" y="4862830"/>
            <a:ext cx="1607820" cy="1489075"/>
          </a:xfrm>
          <a:prstGeom prst="star6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solidFill>
                  <a:schemeClr val="accent6">
                    <a:lumMod val="75000"/>
                  </a:schemeClr>
                </a:solidFill>
              </a:rPr>
              <a:t>评</a:t>
            </a:r>
            <a:endParaRPr lang="zh-CN" altLang="en-US" sz="4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横卷形 6"/>
          <p:cNvSpPr/>
          <p:nvPr/>
        </p:nvSpPr>
        <p:spPr>
          <a:xfrm>
            <a:off x="4204970" y="5156200"/>
            <a:ext cx="6030595" cy="944245"/>
          </a:xfrm>
          <a:prstGeom prst="horizontalScroll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accent6">
                    <a:lumMod val="75000"/>
                  </a:schemeClr>
                </a:solidFill>
              </a:rPr>
              <a:t>放松充分，大胆评价。</a:t>
            </a:r>
            <a:endParaRPr lang="zh-CN" altLang="en-US" sz="320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500630" y="1720215"/>
            <a:ext cx="7822565" cy="3142615"/>
            <a:chOff x="2477" y="2417"/>
            <a:chExt cx="14733" cy="6540"/>
          </a:xfrm>
        </p:grpSpPr>
        <p:sp>
          <p:nvSpPr>
            <p:cNvPr id="9" name="流程图: 磁盘 8"/>
            <p:cNvSpPr/>
            <p:nvPr/>
          </p:nvSpPr>
          <p:spPr>
            <a:xfrm>
              <a:off x="2477" y="3664"/>
              <a:ext cx="2748" cy="4451"/>
            </a:xfrm>
            <a:prstGeom prst="flowChartMagneticDisk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>
                  <a:solidFill>
                    <a:schemeClr val="accent6"/>
                  </a:solidFill>
                </a:rPr>
                <a:t>以德树人</a:t>
              </a:r>
              <a:endParaRPr lang="zh-CN" altLang="en-US" sz="3200">
                <a:solidFill>
                  <a:schemeClr val="accent6"/>
                </a:solidFill>
              </a:endParaRPr>
            </a:p>
          </p:txBody>
        </p:sp>
        <p:sp>
          <p:nvSpPr>
            <p:cNvPr id="10" name="流程图: 磁盘 9"/>
            <p:cNvSpPr/>
            <p:nvPr/>
          </p:nvSpPr>
          <p:spPr>
            <a:xfrm>
              <a:off x="6370" y="4507"/>
              <a:ext cx="2748" cy="4451"/>
            </a:xfrm>
            <a:prstGeom prst="flowChartMagneticDisk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>
                  <a:solidFill>
                    <a:schemeClr val="accent6"/>
                  </a:solidFill>
                </a:rPr>
                <a:t>健康第一</a:t>
              </a:r>
              <a:endParaRPr lang="zh-CN" altLang="en-US" sz="3200">
                <a:solidFill>
                  <a:schemeClr val="accent6"/>
                </a:solidFill>
              </a:endParaRPr>
            </a:p>
          </p:txBody>
        </p:sp>
        <p:sp>
          <p:nvSpPr>
            <p:cNvPr id="11" name="流程图: 磁盘 10"/>
            <p:cNvSpPr/>
            <p:nvPr/>
          </p:nvSpPr>
          <p:spPr>
            <a:xfrm>
              <a:off x="10416" y="2670"/>
              <a:ext cx="2748" cy="4451"/>
            </a:xfrm>
            <a:prstGeom prst="flowChartMagneticDisk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>
                  <a:solidFill>
                    <a:schemeClr val="accent6"/>
                  </a:solidFill>
                </a:rPr>
                <a:t>以生为本</a:t>
              </a:r>
              <a:endParaRPr lang="zh-CN" altLang="en-US" sz="3200">
                <a:solidFill>
                  <a:schemeClr val="accent6"/>
                </a:solidFill>
              </a:endParaRPr>
            </a:p>
          </p:txBody>
        </p:sp>
        <p:sp>
          <p:nvSpPr>
            <p:cNvPr id="12" name="流程图: 磁盘 11"/>
            <p:cNvSpPr/>
            <p:nvPr/>
          </p:nvSpPr>
          <p:spPr>
            <a:xfrm>
              <a:off x="14462" y="4507"/>
              <a:ext cx="2748" cy="4451"/>
            </a:xfrm>
            <a:prstGeom prst="flowChartMagneticDisk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>
                  <a:solidFill>
                    <a:schemeClr val="accent6"/>
                  </a:solidFill>
                </a:rPr>
                <a:t>注重实践</a:t>
              </a:r>
              <a:endParaRPr lang="zh-CN" altLang="en-US" sz="3200">
                <a:solidFill>
                  <a:schemeClr val="accent6"/>
                </a:solidFill>
              </a:endParaRPr>
            </a:p>
          </p:txBody>
        </p:sp>
        <p:sp>
          <p:nvSpPr>
            <p:cNvPr id="13" name="流程图: 磁盘 12"/>
            <p:cNvSpPr/>
            <p:nvPr/>
          </p:nvSpPr>
          <p:spPr>
            <a:xfrm>
              <a:off x="2477" y="3361"/>
              <a:ext cx="2748" cy="4451"/>
            </a:xfrm>
            <a:prstGeom prst="flowChartMagneticDisk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>
                  <a:solidFill>
                    <a:schemeClr val="accent6"/>
                  </a:solidFill>
                </a:rPr>
                <a:t>拉伸放松</a:t>
              </a:r>
              <a:endParaRPr lang="zh-CN" altLang="en-US" sz="3200">
                <a:solidFill>
                  <a:schemeClr val="accent6"/>
                </a:solidFill>
              </a:endParaRPr>
            </a:p>
          </p:txBody>
        </p:sp>
        <p:sp>
          <p:nvSpPr>
            <p:cNvPr id="14" name="流程图: 磁盘 13"/>
            <p:cNvSpPr/>
            <p:nvPr/>
          </p:nvSpPr>
          <p:spPr>
            <a:xfrm>
              <a:off x="14462" y="4204"/>
              <a:ext cx="2748" cy="4451"/>
            </a:xfrm>
            <a:prstGeom prst="flowChartMagneticDisk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>
                  <a:solidFill>
                    <a:schemeClr val="accent6"/>
                  </a:solidFill>
                </a:rPr>
                <a:t>收拾器材</a:t>
              </a:r>
              <a:endParaRPr lang="zh-CN" altLang="en-US" sz="3200">
                <a:solidFill>
                  <a:schemeClr val="accent6"/>
                </a:solidFill>
              </a:endParaRPr>
            </a:p>
          </p:txBody>
        </p:sp>
        <p:sp>
          <p:nvSpPr>
            <p:cNvPr id="15" name="流程图: 磁盘 14"/>
            <p:cNvSpPr/>
            <p:nvPr/>
          </p:nvSpPr>
          <p:spPr>
            <a:xfrm>
              <a:off x="6370" y="4204"/>
              <a:ext cx="2748" cy="4451"/>
            </a:xfrm>
            <a:prstGeom prst="flowChartMagneticDisk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>
                  <a:solidFill>
                    <a:schemeClr val="accent6"/>
                  </a:solidFill>
                </a:rPr>
                <a:t>师生互评</a:t>
              </a:r>
              <a:endParaRPr lang="zh-CN" altLang="en-US" sz="3200">
                <a:solidFill>
                  <a:schemeClr val="accent6"/>
                </a:solidFill>
              </a:endParaRPr>
            </a:p>
          </p:txBody>
        </p:sp>
        <p:sp>
          <p:nvSpPr>
            <p:cNvPr id="16" name="流程图: 磁盘 15"/>
            <p:cNvSpPr/>
            <p:nvPr/>
          </p:nvSpPr>
          <p:spPr>
            <a:xfrm>
              <a:off x="10416" y="2417"/>
              <a:ext cx="2748" cy="4451"/>
            </a:xfrm>
            <a:prstGeom prst="flowChartMagneticDisk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3200">
                  <a:solidFill>
                    <a:schemeClr val="accent6"/>
                  </a:solidFill>
                </a:rPr>
                <a:t>布置作业</a:t>
              </a:r>
              <a:endParaRPr lang="zh-CN" altLang="en-US" sz="3200">
                <a:solidFill>
                  <a:schemeClr val="accent6"/>
                </a:solidFill>
              </a:endParaRPr>
            </a:p>
          </p:txBody>
        </p:sp>
      </p:grpSp>
      <p:sp>
        <p:nvSpPr>
          <p:cNvPr id="18" name="七角星 17"/>
          <p:cNvSpPr/>
          <p:nvPr/>
        </p:nvSpPr>
        <p:spPr>
          <a:xfrm>
            <a:off x="8779510" y="494665"/>
            <a:ext cx="2825115" cy="1891030"/>
          </a:xfrm>
          <a:prstGeom prst="star7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七角星 18"/>
          <p:cNvSpPr/>
          <p:nvPr/>
        </p:nvSpPr>
        <p:spPr>
          <a:xfrm>
            <a:off x="8863965" y="687705"/>
            <a:ext cx="2825115" cy="1891030"/>
          </a:xfrm>
          <a:prstGeom prst="star7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轻松</a:t>
            </a:r>
            <a:r>
              <a:rPr lang="zh-CN" altLang="en-US" sz="4400"/>
              <a:t>愉快</a:t>
            </a:r>
            <a:endParaRPr lang="zh-CN" altLang="en-US" sz="4400"/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八、运动预计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3" name="太阳形 2"/>
          <p:cNvSpPr/>
          <p:nvPr/>
        </p:nvSpPr>
        <p:spPr>
          <a:xfrm>
            <a:off x="695325" y="1809115"/>
            <a:ext cx="3331210" cy="2844800"/>
          </a:xfrm>
          <a:prstGeom prst="sun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10000"/>
              </a:lnSpc>
            </a:pPr>
            <a:r>
              <a:rPr lang="en-US" altLang="zh-CN" sz="2800" b="1">
                <a:solidFill>
                  <a:schemeClr val="accent6">
                    <a:lumMod val="75000"/>
                  </a:schemeClr>
                </a:solidFill>
              </a:rPr>
              <a:t>75%</a:t>
            </a:r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</a:rPr>
              <a:t>以上</a:t>
            </a:r>
            <a:endParaRPr lang="zh-CN" altLang="en-US" sz="28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上凸带形 4"/>
          <p:cNvSpPr/>
          <p:nvPr/>
        </p:nvSpPr>
        <p:spPr>
          <a:xfrm>
            <a:off x="767080" y="4966335"/>
            <a:ext cx="3056890" cy="854710"/>
          </a:xfrm>
          <a:prstGeom prst="ribbon2">
            <a:avLst>
              <a:gd name="adj1" fmla="val 16667"/>
              <a:gd name="adj2" fmla="val 74120"/>
            </a:avLst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群体运动密度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太阳形 7"/>
          <p:cNvSpPr/>
          <p:nvPr/>
        </p:nvSpPr>
        <p:spPr>
          <a:xfrm>
            <a:off x="4097020" y="1809115"/>
            <a:ext cx="3331210" cy="2844800"/>
          </a:xfrm>
          <a:prstGeom prst="su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10000"/>
              </a:lnSpc>
            </a:pPr>
            <a:r>
              <a:rPr lang="en-US" altLang="zh-CN" sz="2800" b="1">
                <a:solidFill>
                  <a:schemeClr val="accent6">
                    <a:lumMod val="75000"/>
                  </a:schemeClr>
                </a:solidFill>
              </a:rPr>
              <a:t>55%</a:t>
            </a:r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</a:rPr>
              <a:t>以上</a:t>
            </a:r>
            <a:endParaRPr lang="zh-CN" altLang="en-US" sz="28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上凸带形 8"/>
          <p:cNvSpPr/>
          <p:nvPr/>
        </p:nvSpPr>
        <p:spPr>
          <a:xfrm>
            <a:off x="4168775" y="4966335"/>
            <a:ext cx="3056890" cy="854710"/>
          </a:xfrm>
          <a:prstGeom prst="ribbon2">
            <a:avLst>
              <a:gd name="adj1" fmla="val 16667"/>
              <a:gd name="adj2" fmla="val 74120"/>
            </a:avLst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群体运动密度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太阳形 9"/>
          <p:cNvSpPr/>
          <p:nvPr/>
        </p:nvSpPr>
        <p:spPr>
          <a:xfrm>
            <a:off x="7563485" y="1809115"/>
            <a:ext cx="3331210" cy="2844800"/>
          </a:xfrm>
          <a:prstGeom prst="sun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10000"/>
              </a:lnSpc>
            </a:pPr>
            <a:r>
              <a:rPr lang="en-US" sz="2400" b="1">
                <a:solidFill>
                  <a:schemeClr val="accent6">
                    <a:lumMod val="75000"/>
                  </a:schemeClr>
                </a:solidFill>
              </a:rPr>
              <a:t>145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±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5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次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/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分</a:t>
            </a:r>
            <a:endParaRPr lang="zh-CN" alt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上凸带形 10"/>
          <p:cNvSpPr/>
          <p:nvPr/>
        </p:nvSpPr>
        <p:spPr>
          <a:xfrm>
            <a:off x="7635240" y="4966335"/>
            <a:ext cx="3056890" cy="854710"/>
          </a:xfrm>
          <a:prstGeom prst="ribbon2">
            <a:avLst>
              <a:gd name="adj1" fmla="val 16667"/>
              <a:gd name="adj2" fmla="val 74120"/>
            </a:avLst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群体运动密度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上凸带形 11"/>
          <p:cNvSpPr/>
          <p:nvPr/>
        </p:nvSpPr>
        <p:spPr>
          <a:xfrm>
            <a:off x="767080" y="4966335"/>
            <a:ext cx="3056890" cy="854710"/>
          </a:xfrm>
          <a:prstGeom prst="ribbon2">
            <a:avLst>
              <a:gd name="adj1" fmla="val 16667"/>
              <a:gd name="adj2" fmla="val 74120"/>
            </a:avLst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群体运动密度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上凸带形 13"/>
          <p:cNvSpPr/>
          <p:nvPr/>
        </p:nvSpPr>
        <p:spPr>
          <a:xfrm>
            <a:off x="4168775" y="4966335"/>
            <a:ext cx="3056890" cy="854710"/>
          </a:xfrm>
          <a:prstGeom prst="ribbon2">
            <a:avLst>
              <a:gd name="adj1" fmla="val 16667"/>
              <a:gd name="adj2" fmla="val 74120"/>
            </a:avLst>
          </a:prstGeom>
          <a:solidFill>
            <a:schemeClr val="accent4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个体运动密度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上凸带形 15"/>
          <p:cNvSpPr/>
          <p:nvPr/>
        </p:nvSpPr>
        <p:spPr>
          <a:xfrm>
            <a:off x="7635240" y="4966335"/>
            <a:ext cx="3056890" cy="854710"/>
          </a:xfrm>
          <a:prstGeom prst="ribbon2">
            <a:avLst>
              <a:gd name="adj1" fmla="val 16667"/>
              <a:gd name="adj2" fmla="val 74120"/>
            </a:avLst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accent6">
                    <a:lumMod val="75000"/>
                  </a:schemeClr>
                </a:solidFill>
              </a:rPr>
              <a:t>平均心率</a:t>
            </a:r>
            <a:endParaRPr lang="zh-CN" alt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6420" y="281305"/>
            <a:ext cx="3530600" cy="1145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>
                <a:solidFill>
                  <a:schemeClr val="accent2"/>
                </a:solidFill>
              </a:rPr>
              <a:t>九、场地器材</a:t>
            </a:r>
            <a:endParaRPr lang="zh-CN" altLang="en-US" sz="3600">
              <a:solidFill>
                <a:schemeClr val="accent2"/>
              </a:solidFill>
            </a:endParaRPr>
          </a:p>
        </p:txBody>
      </p:sp>
      <p:sp>
        <p:nvSpPr>
          <p:cNvPr id="8" name="太阳形 7"/>
          <p:cNvSpPr/>
          <p:nvPr/>
        </p:nvSpPr>
        <p:spPr>
          <a:xfrm>
            <a:off x="1522095" y="1645920"/>
            <a:ext cx="3884930" cy="3007995"/>
          </a:xfrm>
          <a:prstGeom prst="sun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10000"/>
              </a:lnSpc>
            </a:pPr>
            <a:r>
              <a:rPr lang="zh-CN" sz="2800" b="1">
                <a:solidFill>
                  <a:schemeClr val="bg1"/>
                </a:solidFill>
              </a:rPr>
              <a:t>一个篮球场</a:t>
            </a:r>
            <a:endParaRPr lang="zh-CN" sz="2800" b="1">
              <a:solidFill>
                <a:schemeClr val="bg1"/>
              </a:solidFill>
            </a:endParaRPr>
          </a:p>
        </p:txBody>
      </p:sp>
      <p:sp>
        <p:nvSpPr>
          <p:cNvPr id="10" name="太阳形 9"/>
          <p:cNvSpPr/>
          <p:nvPr/>
        </p:nvSpPr>
        <p:spPr>
          <a:xfrm>
            <a:off x="6232525" y="1830705"/>
            <a:ext cx="3906520" cy="2703195"/>
          </a:xfrm>
          <a:prstGeom prst="sun">
            <a:avLst/>
          </a:prstGeom>
          <a:solidFill>
            <a:schemeClr val="accent6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10000"/>
              </a:lnSpc>
            </a:pPr>
            <a:r>
              <a:rPr lang="zh-CN" sz="2800" b="1">
                <a:solidFill>
                  <a:schemeClr val="bg1"/>
                </a:solidFill>
              </a:rPr>
              <a:t>篮球</a:t>
            </a:r>
            <a:r>
              <a:rPr lang="en-US" altLang="zh-CN" sz="2800" b="1">
                <a:solidFill>
                  <a:schemeClr val="bg1"/>
                </a:solidFill>
              </a:rPr>
              <a:t>41</a:t>
            </a:r>
            <a:r>
              <a:rPr lang="zh-CN" altLang="en-US" sz="2800" b="1">
                <a:solidFill>
                  <a:schemeClr val="bg1"/>
                </a:solidFill>
              </a:rPr>
              <a:t>个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14" name="上凸带形 13"/>
          <p:cNvSpPr/>
          <p:nvPr/>
        </p:nvSpPr>
        <p:spPr>
          <a:xfrm>
            <a:off x="1936115" y="4966335"/>
            <a:ext cx="3056890" cy="854710"/>
          </a:xfrm>
          <a:prstGeom prst="ribbon2">
            <a:avLst>
              <a:gd name="adj1" fmla="val 16667"/>
              <a:gd name="adj2" fmla="val 74120"/>
            </a:avLst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>
                <a:solidFill>
                  <a:schemeClr val="bg1"/>
                </a:solidFill>
              </a:rPr>
              <a:t>场地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16" name="上凸带形 15"/>
          <p:cNvSpPr/>
          <p:nvPr/>
        </p:nvSpPr>
        <p:spPr>
          <a:xfrm>
            <a:off x="6657340" y="4966335"/>
            <a:ext cx="3056890" cy="854710"/>
          </a:xfrm>
          <a:prstGeom prst="ribbon2">
            <a:avLst>
              <a:gd name="adj1" fmla="val 16667"/>
              <a:gd name="adj2" fmla="val 74120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>
                <a:solidFill>
                  <a:schemeClr val="bg1"/>
                </a:solidFill>
              </a:rPr>
              <a:t>器材</a:t>
            </a:r>
            <a:endParaRPr lang="zh-CN" altLang="en-US" sz="320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棱台 1"/>
          <p:cNvSpPr/>
          <p:nvPr/>
        </p:nvSpPr>
        <p:spPr>
          <a:xfrm>
            <a:off x="1901190" y="1005205"/>
            <a:ext cx="8290560" cy="5227320"/>
          </a:xfrm>
          <a:prstGeom prst="bevel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20000"/>
              </a:lnSpc>
            </a:pP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享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受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乐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趣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增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强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体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质</a:t>
            </a:r>
            <a:endParaRPr lang="zh-CN" altLang="en-US" sz="280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lnSpc>
                <a:spcPct val="120000"/>
              </a:lnSpc>
            </a:pP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健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全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人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格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锤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炼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意</a:t>
            </a:r>
            <a:r>
              <a:rPr lang="en-US" altLang="zh-CN" sz="28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</a:rPr>
              <a:t>志</a:t>
            </a:r>
            <a:endParaRPr lang="zh-CN" altLang="en-US" sz="280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en-US" sz="7200">
                <a:solidFill>
                  <a:schemeClr val="accent6">
                    <a:lumMod val="75000"/>
                  </a:schemeClr>
                </a:solidFill>
              </a:rPr>
              <a:t>谢谢倾听</a:t>
            </a:r>
            <a:endParaRPr lang="zh-CN" altLang="en-US" sz="720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7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8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9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0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1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2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7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8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9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80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81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82.xml><?xml version="1.0" encoding="utf-8"?>
<p:tagLst xmlns:p="http://schemas.openxmlformats.org/presentationml/2006/main">
  <p:tag name="commondata" val="eyJoZGlkIjoiZTdiYWVjYmUxYmUzZWIzMWZmZGY2M2IxZDE2ODAyYTA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852</Words>
  <Application>WPS 演示</Application>
  <PresentationFormat>宽屏</PresentationFormat>
  <Paragraphs>276</Paragraphs>
  <Slides>19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言成</cp:lastModifiedBy>
  <cp:revision>169</cp:revision>
  <dcterms:created xsi:type="dcterms:W3CDTF">2019-06-19T02:08:00Z</dcterms:created>
  <dcterms:modified xsi:type="dcterms:W3CDTF">2024-06-25T11:36:32Z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2052-12.1.0.16929</vt:lpwstr>
  </property>
  <property fmtid="{D5CDD505-2E9C-101B-9397-08002B2CF9AE}" pid="3" name="ICV">
    <vt:lpwstr>90C2C754C690495399AA00EC81D8F053_13</vt:lpwstr>
  </property>
</Properties>
</file>