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  <p:sldMasterId id="2147483654" r:id="rId4"/>
    <p:sldMasterId id="2147483656" r:id="rId5"/>
    <p:sldMasterId id="2147483658" r:id="rId6"/>
    <p:sldMasterId id="2147483660" r:id="rId7"/>
  </p:sldMasterIdLst>
  <p:notesMasterIdLst>
    <p:notesMasterId r:id="rId37"/>
  </p:notesMasterIdLst>
  <p:sldIdLst>
    <p:sldId id="257" r:id="rId8"/>
    <p:sldId id="256" r:id="rId9"/>
    <p:sldId id="359" r:id="rId10"/>
    <p:sldId id="258" r:id="rId11"/>
    <p:sldId id="360" r:id="rId12"/>
    <p:sldId id="361" r:id="rId13"/>
    <p:sldId id="362" r:id="rId14"/>
    <p:sldId id="363" r:id="rId15"/>
    <p:sldId id="364" r:id="rId16"/>
    <p:sldId id="365" r:id="rId17"/>
    <p:sldId id="366" r:id="rId18"/>
    <p:sldId id="367" r:id="rId19"/>
    <p:sldId id="368" r:id="rId20"/>
    <p:sldId id="369" r:id="rId21"/>
    <p:sldId id="370" r:id="rId22"/>
    <p:sldId id="371" r:id="rId23"/>
    <p:sldId id="385" r:id="rId24"/>
    <p:sldId id="372" r:id="rId25"/>
    <p:sldId id="373" r:id="rId26"/>
    <p:sldId id="374" r:id="rId27"/>
    <p:sldId id="375" r:id="rId28"/>
    <p:sldId id="376" r:id="rId29"/>
    <p:sldId id="377" r:id="rId30"/>
    <p:sldId id="378" r:id="rId31"/>
    <p:sldId id="379" r:id="rId32"/>
    <p:sldId id="380" r:id="rId33"/>
    <p:sldId id="382" r:id="rId34"/>
    <p:sldId id="383" r:id="rId35"/>
    <p:sldId id="384" r:id="rId36"/>
  </p:sldIdLst>
  <p:sldSz cx="12192000" cy="6858000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굴림" pitchFamily="34" charset="-127"/>
        <a:ea typeface="굴림" pitchFamily="34" charset="-127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JR" initials="H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1" Type="http://schemas.openxmlformats.org/officeDocument/2006/relationships/commentAuthors" Target="commentAuthors.xml"/><Relationship Id="rId40" Type="http://schemas.openxmlformats.org/officeDocument/2006/relationships/tableStyles" Target="tableStyles.xml"/><Relationship Id="rId4" Type="http://schemas.openxmlformats.org/officeDocument/2006/relationships/slideMaster" Target="slideMasters/slideMaster3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notesMaster" Target="notesMasters/notesMaster1.xml"/><Relationship Id="rId36" Type="http://schemas.openxmlformats.org/officeDocument/2006/relationships/slide" Target="slides/slide29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8B60E-D98E-419D-B61A-9504FF4218D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06A579-87CA-4803-B202-9307FD7BF91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8" descr="편지봉투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7999" y="2346326"/>
            <a:ext cx="539750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9" descr="칠판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-500063"/>
            <a:ext cx="12467167" cy="718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11" descr="분필_W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91751" y="-1214438"/>
            <a:ext cx="11049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12" descr="낙서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191751" y="857251"/>
            <a:ext cx="110066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10" descr="분필_Y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96501" y="4214814"/>
            <a:ext cx="1267884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11" descr="분필_W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191751" y="3429001"/>
            <a:ext cx="11049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그룹 23"/>
          <p:cNvGrpSpPr/>
          <p:nvPr/>
        </p:nvGrpSpPr>
        <p:grpSpPr bwMode="auto">
          <a:xfrm>
            <a:off x="3033184" y="4714876"/>
            <a:ext cx="5069416" cy="3929063"/>
            <a:chOff x="2274888" y="4714875"/>
            <a:chExt cx="3802062" cy="3929063"/>
          </a:xfrm>
        </p:grpSpPr>
        <p:pic>
          <p:nvPicPr>
            <p:cNvPr id="11" name="그림 13" descr="해바라기.pn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857500" y="4714875"/>
              <a:ext cx="3219450" cy="2571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그림 14" descr="해바라기.png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rot="-4147918">
              <a:off x="1951038" y="5748338"/>
              <a:ext cx="3219450" cy="2571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그림 15" descr="동화책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330200" y="3643313"/>
            <a:ext cx="6203951" cy="34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609885" y="1643051"/>
            <a:ext cx="8953563" cy="1041397"/>
          </a:xfrm>
        </p:spPr>
        <p:txBody>
          <a:bodyPr>
            <a:noAutofit/>
          </a:bodyPr>
          <a:lstStyle>
            <a:lvl1pPr algn="l">
              <a:defRPr sz="4500" i="1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2705136" y="2643182"/>
            <a:ext cx="8915403" cy="500066"/>
          </a:xfrm>
        </p:spPr>
        <p:txBody>
          <a:bodyPr>
            <a:normAutofit/>
          </a:bodyPr>
          <a:lstStyle>
            <a:lvl1pPr marL="0" indent="0" algn="l">
              <a:buNone/>
              <a:defRPr sz="2400" i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单击以编辑母版副标题样式</a:t>
            </a:r>
            <a:endParaRPr lang="ko-KR" altLang="en-US" dirty="0"/>
          </a:p>
        </p:txBody>
      </p:sp>
      <p:sp>
        <p:nvSpPr>
          <p:cNvPr id="1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8995A1-B84A-4A56-A635-F272F2C70C98}" type="datetimeFigureOut">
              <a:rPr lang="zh-CN" altLang="en-US" smtClean="0"/>
            </a:fld>
            <a:endParaRPr lang="zh-CN" altLang="en-US"/>
          </a:p>
        </p:txBody>
      </p:sp>
      <p:sp>
        <p:nvSpPr>
          <p:cNvPr id="1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4B424F3-BC89-4766-A451-882740D729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14 0.39339 C 0.0158 0.38506 0.01076 0.37697 0.00833 0.36749 C 0.00938 0.33141 0.00729 0.32493 0.01354 0.29996 C 0.01441 0.29672 0.01545 0.29209 0.01753 0.28978 C 0.01979 0.28724 0.02292 0.28654 0.02535 0.28446 C 0.02917 0.28516 0.03333 0.28446 0.03698 0.28631 C 0.03941 0.28747 0.04219 0.30181 0.04219 0.30204 C 0.04253 0.30343 0.0434 0.30689 0.0434 0.30713 C 0.04253 0.31337 0.04236 0.31985 0.0408 0.32609 C 0.03976 0.33002 0.03559 0.3365 0.03559 0.33673 C 0.03524 0.33881 0.03299 0.34182 0.03438 0.3432 C 0.03611 0.34482 0.03889 0.34274 0.0408 0.34158 C 0.04497 0.33904 0.05156 0.32933 0.05642 0.32771 C 0.06302 0.32563 0.0599 0.32702 0.06545 0.32424 C 0.06962 0.32516 0.07535 0.32447 0.07847 0.32956 C 0.08108 0.33372 0.08247 0.34505 0.08247 0.34529 C 0.08194 0.3543 0.08333 0.36402 0.08108 0.37281 C 0.07934 0.37951 0.06563 0.38321 0.06163 0.38483 C 0.05399 0.38807 0.04601 0.39316 0.03819 0.39524 C 0.02708 0.39801 0.01458 0.40195 0.00451 0.40912 " pathEditMode="relative" rAng="0" ptsTypes="fffffffffffffffffff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000" y="-470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7"/>
          <p:cNvSpPr/>
          <p:nvPr/>
        </p:nvSpPr>
        <p:spPr>
          <a:xfrm>
            <a:off x="190500" y="714375"/>
            <a:ext cx="11811000" cy="6000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sz="180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5208" y="35789"/>
            <a:ext cx="11830056" cy="582594"/>
          </a:xfrm>
        </p:spPr>
        <p:txBody>
          <a:bodyPr/>
          <a:lstStyle>
            <a:lvl1pPr algn="l">
              <a:defRPr i="1">
                <a:solidFill>
                  <a:schemeClr val="bg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8995A1-B84A-4A56-A635-F272F2C70C9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4B424F3-BC89-4766-A451-882740D729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3B8995A1-B84A-4A56-A635-F272F2C70C9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4B424F3-BC89-4766-A451-882740D729E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62" y="428604"/>
            <a:ext cx="10191751" cy="6540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01CA-65B5-4965-BB9A-591A2E7E6F44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C1F80-EA0E-4665-B50D-42485F7EC31C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56059-E14F-4BE1-84FF-B45913F7DCB5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F783D-DCA1-47B2-8407-95205A8B6690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4DF5A-A7BE-484C-88CF-599D15CB474A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48E0E-D760-4F1A-95FA-FC61711719BA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B9301-4846-4FF0-AD3C-9E3E0CADF350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89BC4-64E8-4BF4-8955-454E9E61577C}" type="slidenum">
              <a:rPr lang="ko-KR" altLang="en-US"/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8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5" Type="http://schemas.openxmlformats.org/officeDocument/2006/relationships/theme" Target="../theme/theme4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4" Type="http://schemas.openxmlformats.org/officeDocument/2006/relationships/theme" Target="../theme/theme6.xml"/><Relationship Id="rId13" Type="http://schemas.openxmlformats.org/officeDocument/2006/relationships/image" Target="../media/image12.jpeg"/><Relationship Id="rId12" Type="http://schemas.openxmlformats.org/officeDocument/2006/relationships/image" Target="../media/image11.jpeg"/><Relationship Id="rId11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그림 7" descr="바닥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제목 개체 틀 1"/>
          <p:cNvSpPr>
            <a:spLocks noGrp="1"/>
          </p:cNvSpPr>
          <p:nvPr>
            <p:ph type="title"/>
          </p:nvPr>
        </p:nvSpPr>
        <p:spPr bwMode="auto">
          <a:xfrm>
            <a:off x="171451" y="142876"/>
            <a:ext cx="10972800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2052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071563"/>
            <a:ext cx="10972800" cy="505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fld id="{3B8995A1-B84A-4A56-A635-F272F2C70C9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endParaRPr lang="zh-CN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latin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fld id="{D4B424F3-BC89-4766-A451-882740D729E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000" kern="1200">
          <a:solidFill>
            <a:srgbClr val="0D0D0D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0D0D0D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0D0D0D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0D0D0D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0D0D0D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9EC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그림 8" descr="칠판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95019">
            <a:off x="-647700" y="-762000"/>
            <a:ext cx="13508567" cy="847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071563"/>
            <a:ext cx="10972800" cy="505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fld id="{80050378-174C-459A-A89E-8437CDF363F1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latin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661E794-9507-48C8-BC20-0B7038262D0F}" type="slidenum">
              <a:rPr lang="ko-KR" altLang="en-US"/>
            </a:fld>
            <a:endParaRPr lang="ko-KR" altLang="en-US"/>
          </a:p>
        </p:txBody>
      </p:sp>
      <p:sp>
        <p:nvSpPr>
          <p:cNvPr id="3079" name="제목 개체 틀 1"/>
          <p:cNvSpPr>
            <a:spLocks noGrp="1"/>
          </p:cNvSpPr>
          <p:nvPr>
            <p:ph type="title"/>
          </p:nvPr>
        </p:nvSpPr>
        <p:spPr bwMode="auto">
          <a:xfrm>
            <a:off x="1714500" y="60325"/>
            <a:ext cx="10191751" cy="654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000" i="1" kern="1200">
          <a:solidFill>
            <a:schemeClr val="bg2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2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2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2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2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그림 9" descr="바닥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제목 개체 틀 1"/>
          <p:cNvSpPr>
            <a:spLocks noGrp="1"/>
          </p:cNvSpPr>
          <p:nvPr>
            <p:ph type="title"/>
          </p:nvPr>
        </p:nvSpPr>
        <p:spPr bwMode="auto">
          <a:xfrm>
            <a:off x="95251" y="71438"/>
            <a:ext cx="10972800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100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857251"/>
            <a:ext cx="10972800" cy="5268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fld id="{032FD044-F45C-4B65-A060-776AE8880B1F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latin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5E16961-41FB-4531-BD3D-72B39463EC79}" type="slidenum">
              <a:rPr lang="ko-KR" altLang="en-US"/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000" i="1" kern="1200">
          <a:solidFill>
            <a:schemeClr val="bg1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1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1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1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chemeClr val="bg1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그림 11" descr="sub_bar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33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제목 개체 틀 1"/>
          <p:cNvSpPr>
            <a:spLocks noGrp="1"/>
          </p:cNvSpPr>
          <p:nvPr>
            <p:ph type="title"/>
          </p:nvPr>
        </p:nvSpPr>
        <p:spPr bwMode="auto">
          <a:xfrm>
            <a:off x="1428751" y="0"/>
            <a:ext cx="10058400" cy="725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5124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071563"/>
            <a:ext cx="10972800" cy="505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fld id="{E7FB28F5-433E-469F-AAFB-84A9D94639E5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latin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21AB73F-9F21-4198-8D1A-656553F58EF0}" type="slidenum">
              <a:rPr lang="ko-KR" altLang="en-US"/>
            </a:fld>
            <a:endParaRPr lang="ko-KR" altLang="en-US"/>
          </a:p>
        </p:txBody>
      </p:sp>
      <p:pic>
        <p:nvPicPr>
          <p:cNvPr id="5128" name="그림 8" descr="분필_W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251" y="5357814"/>
            <a:ext cx="154940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그림 10" descr="낙서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4071938"/>
            <a:ext cx="14605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000" i="1" kern="1200">
          <a:solidFill>
            <a:srgbClr val="996507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rgbClr val="996507"/>
          </a:solidFill>
          <a:latin typeface="HY헤드라인M" pitchFamily="18" charset="-127"/>
          <a:ea typeface="HY헤드라인M" pitchFamily="18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rgbClr val="996507"/>
          </a:solidFill>
          <a:latin typeface="HY헤드라인M" pitchFamily="18" charset="-127"/>
          <a:ea typeface="HY헤드라인M" pitchFamily="18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rgbClr val="996507"/>
          </a:solidFill>
          <a:latin typeface="HY헤드라인M" pitchFamily="18" charset="-127"/>
          <a:ea typeface="HY헤드라인M" pitchFamily="18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000" i="1">
          <a:solidFill>
            <a:srgbClr val="996507"/>
          </a:solidFill>
          <a:latin typeface="HY헤드라인M" pitchFamily="18" charset="-127"/>
          <a:ea typeface="HY헤드라인M" pitchFamily="18" charset="-127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000">
          <a:solidFill>
            <a:srgbClr val="FF0066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제목 개체 틀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614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fld id="{BEAF1370-5F8E-4C77-9A7E-EF809619BD38}" type="datetimeFigureOut">
              <a:rPr lang="ko-KR" altLang="en-US"/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1" hangingPunct="1">
              <a:defRPr sz="1200">
                <a:solidFill>
                  <a:schemeClr val="tx1">
                    <a:tint val="75000"/>
                  </a:schemeClr>
                </a:solidFill>
                <a:latin typeface="굴림" pitchFamily="34" charset="-127"/>
                <a:ea typeface="굴림" pitchFamily="34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latinLnBrk="1" hangingPunct="1">
              <a:defRPr sz="12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D59FAE6-ACE7-4989-B11A-6654CDF21C12}" type="slidenum">
              <a:rPr lang="ko-KR" altLang="en-US"/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/>
            </a:fld>
            <a:endParaRPr lang="zh-CN" alt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dirty="0"/>
            </a:fld>
            <a:endParaRPr lang="zh-CN" dirty="0"/>
          </a:p>
        </p:txBody>
      </p:sp>
      <p:pic>
        <p:nvPicPr>
          <p:cNvPr id="1031" name="图片 1030" descr="孔隆教育PPT模板(上)副本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476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图片 1031" descr="孔隆教育PPT模板(下)副本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6670675"/>
            <a:ext cx="12192000" cy="21431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1" i="0" u="none" kern="1200" baseline="0">
          <a:solidFill>
            <a:srgbClr val="0000FF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61181" y="1017563"/>
            <a:ext cx="10607040" cy="3329581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CN" sz="6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2017</a:t>
            </a:r>
            <a:r>
              <a:rPr lang="zh-CN" altLang="en-US" sz="6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广州市中考英语语法</a:t>
            </a:r>
            <a:br>
              <a:rPr lang="en-US" altLang="zh-CN" sz="6600" b="1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br>
              <a:rPr lang="en-US" altLang="zh-CN" sz="6600" b="1" dirty="0"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r>
              <a:rPr lang="en-US" altLang="zh-CN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----</a:t>
            </a:r>
            <a:r>
              <a:rPr lang="zh-CN" sz="40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非谓语动词</a:t>
            </a:r>
            <a:endParaRPr lang="zh-CN" sz="6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17537" y="3428670"/>
            <a:ext cx="2423819" cy="2423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219073" y="685546"/>
            <a:ext cx="9281160" cy="3520440"/>
          </a:xfrm>
        </p:spPr>
        <p:txBody>
          <a:bodyPr/>
          <a:lstStyle/>
          <a:p>
            <a:r>
              <a:rPr lang="zh-CN" dirty="0">
                <a:ea typeface="宋体" panose="02010600030101010101" pitchFamily="2" charset="-122"/>
              </a:rPr>
              <a:t>非谓语动词</a:t>
            </a:r>
            <a:endParaRPr lang="zh-CN" dirty="0">
              <a:ea typeface="宋体" panose="02010600030101010101" pitchFamily="2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type="body" idx="1"/>
          </p:nvPr>
        </p:nvSpPr>
        <p:spPr>
          <a:xfrm>
            <a:off x="2167128" y="3194304"/>
            <a:ext cx="9451848" cy="2892552"/>
          </a:xfrm>
        </p:spPr>
        <p:txBody>
          <a:bodyPr anchor="ctr">
            <a:normAutofit/>
          </a:bodyPr>
          <a:lstStyle/>
          <a:p>
            <a:r>
              <a:rPr lang="zh-CN" altLang="en-US" sz="3200" dirty="0"/>
              <a:t>考点一：</a:t>
            </a:r>
            <a:r>
              <a:rPr lang="zh-CN" sz="3200" dirty="0">
                <a:ea typeface="宋体" panose="02010600030101010101" pitchFamily="2" charset="-122"/>
              </a:rPr>
              <a:t>动词不定式</a:t>
            </a:r>
            <a:endParaRPr lang="zh-CN" sz="3200" dirty="0">
              <a:ea typeface="宋体" panose="02010600030101010101" pitchFamily="2" charset="-122"/>
            </a:endParaRPr>
          </a:p>
          <a:p>
            <a:r>
              <a:rPr lang="zh-CN" altLang="en-US" sz="3200" dirty="0"/>
              <a:t>考点二：</a:t>
            </a:r>
            <a:r>
              <a:rPr lang="zh-CN" sz="3200" dirty="0">
                <a:ea typeface="宋体" panose="02010600030101010101" pitchFamily="2" charset="-122"/>
              </a:rPr>
              <a:t>动名词</a:t>
            </a:r>
            <a:endParaRPr lang="zh-CN" sz="3200" dirty="0">
              <a:ea typeface="宋体" panose="02010600030101010101" pitchFamily="2" charset="-122"/>
            </a:endParaRPr>
          </a:p>
          <a:p>
            <a:r>
              <a:rPr lang="zh-CN" altLang="en-US" sz="3200" dirty="0"/>
              <a:t>考点三：分词（现在分词和过去分词）</a:t>
            </a:r>
            <a:endParaRPr lang="zh-CN" altLang="en-US" dirty="0"/>
          </a:p>
        </p:txBody>
      </p: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框 5121"/>
          <p:cNvSpPr txBox="1"/>
          <p:nvPr/>
        </p:nvSpPr>
        <p:spPr>
          <a:xfrm>
            <a:off x="338455" y="659765"/>
            <a:ext cx="10245725" cy="601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30000"/>
              </a:lnSpc>
              <a:spcBef>
                <a:spcPct val="4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一、定义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30000"/>
              </a:lnSpc>
              <a:spcBef>
                <a:spcPct val="4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     不充当句子谓语的动词叫做非谓语动词。它们不受主语限制，无时态与语态变化，又称非限定性动词。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30000"/>
              </a:lnSpc>
              <a:spcBef>
                <a:spcPct val="4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二、形式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30000"/>
              </a:lnSpc>
              <a:spcBef>
                <a:spcPct val="4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1. 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动词不定式（</a:t>
            </a:r>
            <a:r>
              <a:rPr lang="en-US" altLang="zh-CN" sz="2800" b="1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to do sth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 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30000"/>
              </a:lnSpc>
              <a:spcBef>
                <a:spcPct val="4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2. 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动名词（</a:t>
            </a:r>
            <a:r>
              <a:rPr lang="en-US" altLang="zh-CN" sz="2800" b="1" i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v</a:t>
            </a:r>
            <a:r>
              <a:rPr lang="en-US" altLang="zh-CN" sz="2800" b="1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 -ing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Bef>
                <a:spcPct val="4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          现在分词（</a:t>
            </a:r>
            <a:r>
              <a:rPr lang="en-US" altLang="zh-CN" sz="2800" b="1" i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v</a:t>
            </a:r>
            <a:r>
              <a:rPr lang="en-US" altLang="zh-CN" sz="2800" b="1" err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 -ing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Bef>
                <a:spcPct val="4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3. 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分词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spcBef>
                <a:spcPct val="4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         过去分词（</a:t>
            </a:r>
            <a:r>
              <a:rPr lang="en-US" altLang="zh-CN" sz="2800" b="1" i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v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. -ed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或不规则变化）</a:t>
            </a:r>
            <a:endParaRPr lang="zh-CN" altLang="en-US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659255" y="5107940"/>
            <a:ext cx="311150" cy="1334135"/>
          </a:xfrm>
          <a:prstGeom prst="lef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考点一：动词不定式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加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</a:t>
            </a:r>
            <a:r>
              <a:rPr lang="zh-CN" alt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和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不加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</a:t>
            </a:r>
            <a:r>
              <a:rPr lang="zh-CN" alt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两种形式</a:t>
            </a:r>
            <a:endParaRPr lang="zh-CN" altLang="en-US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1. 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动词不定式可作主语、表语、宾语、定语、状语和宾语补足语，我们主要掌握不定式作宾语、宾语补足语及目的状语的用法。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graphicFrame>
        <p:nvGraphicFramePr>
          <p:cNvPr id="6147" name="表格 6146"/>
          <p:cNvGraphicFramePr/>
          <p:nvPr/>
        </p:nvGraphicFramePr>
        <p:xfrm>
          <a:off x="752475" y="2413000"/>
          <a:ext cx="10704830" cy="3619500"/>
        </p:xfrm>
        <a:graphic>
          <a:graphicData uri="http://schemas.openxmlformats.org/drawingml/2006/table">
            <a:tbl>
              <a:tblPr/>
              <a:tblGrid>
                <a:gridCol w="1788160"/>
                <a:gridCol w="4976495"/>
                <a:gridCol w="3940175"/>
              </a:tblGrid>
              <a:tr h="6032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76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主语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swim here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is dangerous. </a:t>
                      </a:r>
                      <a:endParaRPr lang="en-US" altLang="zh-CN" sz="24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在这儿游泳是危险的。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动词不定式作主语时常可转化为用</a:t>
                      </a:r>
                      <a:r>
                        <a:rPr lang="en-US" altLang="zh-CN" sz="2400" b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it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作形式主语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4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My job is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look after my sister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endParaRPr lang="en-US" altLang="zh-CN" sz="24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我的工作是照看我妹妹。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多数情况下，动词不定式作表语，可转换为作主语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考点一：动词不定式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0" name="内容占位符 7169"/>
          <p:cNvGraphicFramePr/>
          <p:nvPr>
            <p:ph idx="1"/>
          </p:nvPr>
        </p:nvGraphicFramePr>
        <p:xfrm>
          <a:off x="74295" y="795655"/>
          <a:ext cx="11889740" cy="5018405"/>
        </p:xfrm>
        <a:graphic>
          <a:graphicData uri="http://schemas.openxmlformats.org/drawingml/2006/table">
            <a:tbl>
              <a:tblPr/>
              <a:tblGrid>
                <a:gridCol w="1955165"/>
                <a:gridCol w="5160010"/>
                <a:gridCol w="4774565"/>
              </a:tblGrid>
              <a:tr h="54165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53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宾语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 want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be an actor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endParaRPr lang="en-US" altLang="zh-CN" sz="24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我想成为一名演员。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只能作某些动词的宾语，一般</a:t>
                      </a: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不作介词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的宾语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宾语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补足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She asked me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speak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English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endParaRPr lang="en-US" altLang="zh-CN" sz="24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她要求我说英语。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在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make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let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see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hear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watch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等使役动词后，</a:t>
                      </a: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不定式省略</a:t>
                      </a:r>
                      <a:r>
                        <a:rPr lang="en-US" altLang="zh-CN" sz="2400" b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</a:t>
                      </a:r>
                      <a:endParaRPr lang="en-US" altLang="zh-CN" sz="2400" b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53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定语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Do you have anything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say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?  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你有要说的吗？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不定式作定语，要</a:t>
                      </a: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放在所修饰词的后面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72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状语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 come here </a:t>
                      </a:r>
                      <a:r>
                        <a:rPr lang="en-US" altLang="zh-CN" sz="24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to see you.</a:t>
                      </a: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US" altLang="zh-CN" sz="24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我来这里是为了见你。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不定式作状语，</a:t>
                      </a: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表目的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，其逻辑主语要和句子的主语一致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考点一：动词不定式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endParaRPr lang="zh-CN" altLang="en-US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2.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8194" name="文本框 8193"/>
          <p:cNvSpPr txBox="1"/>
          <p:nvPr/>
        </p:nvSpPr>
        <p:spPr>
          <a:xfrm>
            <a:off x="1441450" y="1422400"/>
            <a:ext cx="9824085" cy="4145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此外，不定式可以与疑问词连用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用作主语、宾语、表语等。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①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I can’t decide ______ ______ ______ ______.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我不能决定该买哪一件。（作宾语）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②_____ _____ ______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 hasn’t been discussed.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什么时候开始还没有被讨论。（作主语）</a:t>
            </a:r>
            <a:endParaRPr lang="zh-CN" altLang="en-US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考点一：动词不定式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endParaRPr lang="zh-CN" altLang="en-US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3.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9218" name="文本框 9217"/>
          <p:cNvSpPr txBox="1"/>
          <p:nvPr/>
        </p:nvSpPr>
        <p:spPr>
          <a:xfrm>
            <a:off x="1206500" y="1513840"/>
            <a:ext cx="10245725" cy="39319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(1)help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后接不定式时可以省略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to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；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(2)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有些动词后接不定式时通常省略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to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：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feel, hear, see, watch, notice, let, make, have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（简记为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一感一听三看三让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上述动词变为被动语态后，其后的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不定式必须补上“</a:t>
            </a:r>
            <a:r>
              <a:rPr lang="en-US" altLang="zh-CN" sz="2800" b="1" dirty="0">
                <a:solidFill>
                  <a:srgbClr val="FF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to”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。</a:t>
            </a:r>
            <a:endParaRPr lang="zh-CN" altLang="en-US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考点一：动词不定式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4. </a:t>
            </a:r>
            <a:r>
              <a:rPr lang="zh-CN" alt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口诀：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可以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跟不定式作宾语的动词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1266" name="文本框 11265"/>
          <p:cNvSpPr txBox="1"/>
          <p:nvPr/>
        </p:nvSpPr>
        <p:spPr>
          <a:xfrm>
            <a:off x="175260" y="1381760"/>
            <a:ext cx="11047730" cy="499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决心学会有希望（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decide, determine, learn, wish, hope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同意计划莫假装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(agree, plan, pretend),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胆敢拒绝会失败（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dare, refuse, fail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准备设法来帮忙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(prepare, try, manage, help),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提供请求负担起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(offer, beg, demand, afford), </a:t>
            </a:r>
            <a:endParaRPr lang="en-US" altLang="zh-CN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答应安排理应当（</a:t>
            </a:r>
            <a:r>
              <a:rPr lang="en-US" altLang="zh-CN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promise, arrange, be supposed</a:t>
            </a:r>
            <a:r>
              <a:rPr lang="zh-CN" altLang="en-US" sz="28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, </a:t>
            </a:r>
            <a:endParaRPr lang="zh-CN" altLang="en-US"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考点二：动名词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1. 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动名词相当于</a:t>
            </a:r>
            <a:r>
              <a:rPr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名词、形容词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。可作主语、宾语、表语和定语。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graphicFrame>
        <p:nvGraphicFramePr>
          <p:cNvPr id="12291" name="表格 12290"/>
          <p:cNvGraphicFramePr/>
          <p:nvPr/>
        </p:nvGraphicFramePr>
        <p:xfrm>
          <a:off x="628650" y="1716405"/>
          <a:ext cx="10808335" cy="4414520"/>
        </p:xfrm>
        <a:graphic>
          <a:graphicData uri="http://schemas.openxmlformats.org/drawingml/2006/table">
            <a:tbl>
              <a:tblPr/>
              <a:tblGrid>
                <a:gridCol w="1553845"/>
                <a:gridCol w="6015990"/>
                <a:gridCol w="3238500"/>
              </a:tblGrid>
              <a:tr h="65214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875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主语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Eating too much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is bad for your health.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吃太多对你的健康有害处。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谓语动词用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单数</a:t>
                      </a:r>
                      <a:endParaRPr lang="zh-CN" altLang="en-US" sz="28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4300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宾语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 like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playing basketball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very much.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我非常喜欢打篮球。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表示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习惯性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的动作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932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Stamps are used for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sending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letters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邮票是用来寄信的。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考点二：动名词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1. 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动名词相当于</a:t>
            </a:r>
            <a:r>
              <a:rPr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名词、形容词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。可作主语、宾语、表语和定语。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graphicFrame>
        <p:nvGraphicFramePr>
          <p:cNvPr id="13314" name="表格 13313"/>
          <p:cNvGraphicFramePr/>
          <p:nvPr/>
        </p:nvGraphicFramePr>
        <p:xfrm>
          <a:off x="752475" y="1748155"/>
          <a:ext cx="9731375" cy="3477895"/>
        </p:xfrm>
        <a:graphic>
          <a:graphicData uri="http://schemas.openxmlformats.org/drawingml/2006/table">
            <a:tbl>
              <a:tblPr/>
              <a:tblGrid>
                <a:gridCol w="1625600"/>
                <a:gridCol w="4524375"/>
                <a:gridCol w="3581400"/>
              </a:tblGrid>
              <a:tr h="54800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176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His hobby is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collecting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stamps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他的爱好是集邮。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多数情况下可转换为动名词作主语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1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定语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Bill is in the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reading room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比尔在阅览室里。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只表明它所修饰的词的用途、所属关系等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考点二：动名词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2. </a:t>
            </a:r>
            <a:r>
              <a:rPr lang="zh-CN" alt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口诀：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只能跟动名词作宾语的动词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zh-CN" altLang="en-US"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1266" name="文本框 11265"/>
          <p:cNvSpPr txBox="1"/>
          <p:nvPr/>
        </p:nvSpPr>
        <p:spPr>
          <a:xfrm>
            <a:off x="495300" y="1460500"/>
            <a:ext cx="1104773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喜欢（enjoy)不断(keep)提建议（suggest)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盼望(look forward to)习惯(be used to)却完毕(finish)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想要(feel like)花费(spend)去练习(practi</a:t>
            </a:r>
            <a:r>
              <a:rPr lang="en-US"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</a:t>
            </a: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e)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sz="2800" b="1">
                <a:solidFill>
                  <a:srgbClr val="00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情不自禁</a:t>
            </a: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(can’t help)还介意(mind)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考点二：动名词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3. </a:t>
            </a:r>
            <a:r>
              <a:rPr lang="zh-CN" altLang="en-US" sz="2800" dirty="0"/>
              <a:t>部分动词既可接动名词作宾语，又可接不定式作宾语，两者意义区别较大。</a:t>
            </a:r>
            <a:endParaRPr lang="zh-CN" altLang="en-US" sz="2800" dirty="0"/>
          </a:p>
        </p:txBody>
      </p:sp>
      <p:sp>
        <p:nvSpPr>
          <p:cNvPr id="11266" name="文本框 11265"/>
          <p:cNvSpPr txBox="1"/>
          <p:nvPr/>
        </p:nvSpPr>
        <p:spPr>
          <a:xfrm>
            <a:off x="837565" y="1499870"/>
            <a:ext cx="11047730" cy="499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remember doing sth. 记得做过某事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remember to do sth. 记得去做某事（未做）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forget doing sth. 忘了做过某事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forget to do sth. 忘了去做某事（未做）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stop doing sth. 停止做某事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stop to do sth. 停下来去做某事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sp>
        <p:nvSpPr>
          <p:cNvPr id="15363" name="左大括号 15362"/>
          <p:cNvSpPr/>
          <p:nvPr/>
        </p:nvSpPr>
        <p:spPr>
          <a:xfrm>
            <a:off x="669608" y="1978025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5" name="左大括号 15364"/>
          <p:cNvSpPr/>
          <p:nvPr/>
        </p:nvSpPr>
        <p:spPr>
          <a:xfrm>
            <a:off x="669608" y="5456555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" name="左大括号 1"/>
          <p:cNvSpPr/>
          <p:nvPr/>
        </p:nvSpPr>
        <p:spPr>
          <a:xfrm>
            <a:off x="580708" y="3717290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考点二：动名词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endParaRPr lang="zh-CN" altLang="en-US" sz="2800" dirty="0"/>
          </a:p>
        </p:txBody>
      </p:sp>
      <p:sp>
        <p:nvSpPr>
          <p:cNvPr id="11266" name="文本框 11265"/>
          <p:cNvSpPr txBox="1"/>
          <p:nvPr/>
        </p:nvSpPr>
        <p:spPr>
          <a:xfrm>
            <a:off x="758825" y="1513205"/>
            <a:ext cx="11047730" cy="4998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need doing sth. 需要做某事（被动含义）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need to do sth. 需要去做某事（主动含义）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try doing sth. 尝试做某事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try to do sth. 尽力做某事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hear/see sb. doing sth. 听见/看见某人正在做某事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sz="2800" b="1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hear/see sb. do sth. 听见/看见某人做了某事</a:t>
            </a:r>
            <a:endParaRPr sz="2800" b="1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sp>
        <p:nvSpPr>
          <p:cNvPr id="15363" name="左大括号 15362"/>
          <p:cNvSpPr/>
          <p:nvPr/>
        </p:nvSpPr>
        <p:spPr>
          <a:xfrm>
            <a:off x="669608" y="1978025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65" name="左大括号 15364"/>
          <p:cNvSpPr/>
          <p:nvPr/>
        </p:nvSpPr>
        <p:spPr>
          <a:xfrm>
            <a:off x="669608" y="5456555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" name="左大括号 1"/>
          <p:cNvSpPr/>
          <p:nvPr/>
        </p:nvSpPr>
        <p:spPr>
          <a:xfrm>
            <a:off x="580708" y="3717290"/>
            <a:ext cx="88900" cy="793750"/>
          </a:xfrm>
          <a:prstGeom prst="leftBrace">
            <a:avLst>
              <a:gd name="adj1" fmla="val 74404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考点三：分词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74295" y="795655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1. </a:t>
            </a:r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分词分为现在分词和过去分词两种。</a:t>
            </a:r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sz="2800" dirty="0"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现在分词由“动词+-ing”构成</a:t>
            </a:r>
            <a:r>
              <a:rPr lang="zh-CN" sz="2800" dirty="0">
                <a:latin typeface="Comic Sans MS" panose="030F0702030302020204" pitchFamily="66" charset="0"/>
                <a:ea typeface="宋体" panose="02010600030101010101" pitchFamily="2" charset="-122"/>
              </a:rPr>
              <a:t>，</a:t>
            </a:r>
            <a:r>
              <a:rPr 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表进行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+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主动</a:t>
            </a:r>
            <a:endParaRPr lang="zh-CN" altLang="en-US" sz="2800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2800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r>
              <a:rPr sz="2800" dirty="0">
                <a:latin typeface="Comic Sans MS" panose="030F0702030302020204" pitchFamily="66" charset="0"/>
                <a:ea typeface="宋体" panose="02010600030101010101" pitchFamily="2" charset="-122"/>
              </a:rPr>
              <a:t>过去分词的基本形式是“动词+-ed”，但也有不规则的形式</a:t>
            </a:r>
            <a:r>
              <a:rPr lang="zh-CN" sz="2800" dirty="0">
                <a:latin typeface="Comic Sans MS" panose="030F0702030302020204" pitchFamily="66" charset="0"/>
                <a:ea typeface="宋体" panose="02010600030101010101" pitchFamily="2" charset="-122"/>
              </a:rPr>
              <a:t>，</a:t>
            </a:r>
            <a:r>
              <a:rPr 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表被动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+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完成</a:t>
            </a:r>
            <a:endParaRPr lang="zh-CN" altLang="en-US" sz="2800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考点三：分词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51130" y="637540"/>
            <a:ext cx="11889740" cy="4819650"/>
          </a:xfrm>
        </p:spPr>
        <p:txBody>
          <a:bodyPr wrap="square"/>
          <a:lstStyle/>
          <a:p>
            <a:r>
              <a:rPr lang="en-US" sz="2800" dirty="0">
                <a:latin typeface="Comic Sans MS" panose="030F0702030302020204" pitchFamily="66" charset="0"/>
                <a:ea typeface="宋体" panose="02010600030101010101" pitchFamily="2" charset="-122"/>
              </a:rPr>
              <a:t>2. </a:t>
            </a:r>
            <a:r>
              <a:rPr lang="zh-CN" sz="2800" dirty="0">
                <a:latin typeface="Comic Sans MS" panose="030F0702030302020204" pitchFamily="66" charset="0"/>
                <a:ea typeface="宋体" panose="02010600030101010101" pitchFamily="2" charset="-122"/>
              </a:rPr>
              <a:t>用法</a:t>
            </a:r>
            <a:endParaRPr lang="zh-CN" sz="2800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graphicFrame>
        <p:nvGraphicFramePr>
          <p:cNvPr id="18435" name="表格 18434"/>
          <p:cNvGraphicFramePr/>
          <p:nvPr/>
        </p:nvGraphicFramePr>
        <p:xfrm>
          <a:off x="215900" y="1300480"/>
          <a:ext cx="11748135" cy="5654040"/>
        </p:xfrm>
        <a:graphic>
          <a:graphicData uri="http://schemas.openxmlformats.org/drawingml/2006/table">
            <a:tbl>
              <a:tblPr/>
              <a:tblGrid>
                <a:gridCol w="1529080"/>
                <a:gridCol w="6316980"/>
                <a:gridCol w="3902075"/>
              </a:tblGrid>
              <a:tr h="53848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02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定语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①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Do you know the boy ___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football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? 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你认识踢足球的那个男孩吗？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②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Please hand in your ____ exercise.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请交上你的笔试练习。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现在分词作定语，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表主动；</a:t>
                      </a:r>
                      <a:endParaRPr lang="zh-CN" altLang="en-US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过去分词作定语，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表被动</a:t>
                      </a:r>
                      <a:endParaRPr lang="zh-CN" altLang="en-US" sz="28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693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状语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①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students went out of the classroom,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talking and laughing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学生们谈笑着走出了教室。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②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Seen from the hill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, our school looks more beautiful.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从小山上看，我们的学校显得更美丽了。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分词的逻辑主语是句子的主语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70212" y="0"/>
            <a:ext cx="10058400" cy="795528"/>
          </a:xfrm>
        </p:spPr>
        <p:txBody>
          <a:bodyPr>
            <a:normAutofit/>
          </a:bodyPr>
          <a:lstStyle/>
          <a:p>
            <a:r>
              <a:rPr lang="zh-CN" altLang="en-US" i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考点三：分词</a:t>
            </a:r>
            <a:endParaRPr lang="zh-CN" altLang="en-US" i="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9458" name="表格 19457"/>
          <p:cNvGraphicFramePr/>
          <p:nvPr/>
        </p:nvGraphicFramePr>
        <p:xfrm>
          <a:off x="387350" y="932180"/>
          <a:ext cx="11533505" cy="5650865"/>
        </p:xfrm>
        <a:graphic>
          <a:graphicData uri="http://schemas.openxmlformats.org/drawingml/2006/table">
            <a:tbl>
              <a:tblPr/>
              <a:tblGrid>
                <a:gridCol w="1348740"/>
                <a:gridCol w="6169660"/>
                <a:gridCol w="4015105"/>
              </a:tblGrid>
              <a:tr h="5349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功能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例句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说明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636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表语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①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The news is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exciting</a:t>
                      </a: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这个消息令人兴奋。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②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I’m 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interested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in the book.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我对这本书感兴趣。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现在分词表示主语的性质、特征（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令人</a:t>
                      </a:r>
                      <a:r>
                        <a:rPr lang="en-US" altLang="zh-CN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...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）；过去分词表示某种状态</a:t>
                      </a: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宋体" panose="02010600030101010101" pitchFamily="2" charset="-122"/>
                        </a:rPr>
                        <a:t>感到</a:t>
                      </a:r>
                      <a:r>
                        <a:rPr lang="en-US" altLang="zh-CN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宋体" panose="02010600030101010101" pitchFamily="2" charset="-122"/>
                        </a:rPr>
                        <a:t>...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)</a:t>
                      </a:r>
                      <a:endParaRPr lang="en-US" altLang="zh-CN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0188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补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足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语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①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Don’t keep me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waiting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for a long time.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别让我等很长时间。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②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I had my hair </a:t>
                      </a:r>
                      <a:r>
                        <a:rPr lang="en-US" altLang="zh-CN" sz="2800" b="0" u="sng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cut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 last night. </a:t>
                      </a:r>
                      <a:endParaRPr lang="en-US" altLang="zh-CN" sz="28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昨天晚上我理发了。</a:t>
                      </a:r>
                      <a:endParaRPr lang="zh-CN" altLang="en-US" sz="2800" b="0" dirty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1" i="0" u="none" kern="1200" baseline="0">
                          <a:solidFill>
                            <a:srgbClr val="0000FF"/>
                          </a:solidFill>
                          <a:latin typeface="Arial" panose="020B0604020202020204" pitchFamily="34" charset="0"/>
                          <a:ea typeface="楷体_GB2312" pitchFamily="49" charset="-122"/>
                        </a:defRPr>
                      </a:lvl1pPr>
                      <a:lvl2pPr marL="742950" lvl="1" indent="-285750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1143000" lvl="2" indent="-228600">
                        <a:defRPr sz="1600" kern="1200"/>
                      </a:lvl3pPr>
                      <a:lvl4pPr marL="1600200" lvl="3" indent="-228600">
                        <a:defRPr sz="1400" kern="1200"/>
                      </a:lvl4pPr>
                      <a:lvl5pPr marL="2057400" lvl="4" indent="-228600">
                        <a:defRPr sz="1200" kern="1200"/>
                      </a:lvl5pPr>
                    </a:lstStyle>
                    <a:p>
                      <a:pPr marL="0" lvl="0" indent="0" algn="just">
                        <a:buNone/>
                      </a:pP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现在分词作补足语</a:t>
                      </a:r>
                      <a:r>
                        <a:rPr lang="en-US" altLang="zh-CN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被修饰的宾语或主语是它的逻辑主语（即</a:t>
                      </a:r>
                      <a:r>
                        <a:rPr lang="zh-CN" altLang="en-US" sz="28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主动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关系）；过去分词作补足语，被修饰的宾语或主语是它的逻辑宾语（即</a:t>
                      </a:r>
                      <a:r>
                        <a:rPr lang="zh-CN" altLang="en-US" sz="28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被动</a:t>
                      </a:r>
                      <a:r>
                        <a:rPr lang="zh-CN" altLang="en-US" sz="2800" b="0" dirty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关系</a:t>
                      </a:r>
                      <a:r>
                        <a:rPr lang="en-US" altLang="zh-CN" sz="2800" b="0">
                          <a:solidFill>
                            <a:srgbClr val="000000"/>
                          </a:solidFill>
                          <a:latin typeface="Comic Sans MS" panose="030F0702030302020204" pitchFamily="66" charset="0"/>
                          <a:ea typeface="Times New Roman" panose="02020603050405020304" pitchFamily="18" charset="0"/>
                        </a:rPr>
                        <a:t>)</a:t>
                      </a:r>
                      <a:endParaRPr lang="zh-CN" altLang="en-US" sz="2800" b="0">
                        <a:solidFill>
                          <a:srgbClr val="000000"/>
                        </a:solidFill>
                        <a:latin typeface="Comic Sans MS" panose="030F07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/>
              <a:t>1. This kind of shoes _______ “sneakers” which people usually wear to do some running.</a:t>
            </a:r>
            <a:endParaRPr lang="en-US" altLang="zh-CN"/>
          </a:p>
          <a:p>
            <a:pPr marL="0" indent="0">
              <a:buNone/>
            </a:pPr>
            <a:r>
              <a:rPr lang="en-US" altLang="zh-CN"/>
              <a:t>A  called        B to be called       C are called    D calling</a:t>
            </a:r>
            <a:endParaRPr lang="en-US" altLang="zh-CN"/>
          </a:p>
          <a:p>
            <a:pPr marL="0" indent="0">
              <a:buNone/>
            </a:pPr>
            <a:endParaRPr lang="en-US" altLang="zh-CN"/>
          </a:p>
          <a:p>
            <a:pPr marL="0" indent="0">
              <a:buNone/>
            </a:pPr>
            <a:r>
              <a:rPr lang="en-US" altLang="zh-CN"/>
              <a:t>2. The boy ______ John is trying to jump over the fence.</a:t>
            </a:r>
            <a:endParaRPr lang="en-US" altLang="zh-CN"/>
          </a:p>
          <a:p>
            <a:pPr marL="0" indent="0">
              <a:buNone/>
            </a:pPr>
            <a:r>
              <a:rPr lang="en-US" altLang="zh-CN">
                <a:sym typeface="+mn-ea"/>
              </a:rPr>
              <a:t>A  called        B to be called       C to call    D calling</a:t>
            </a:r>
            <a:endParaRPr lang="en-US" altLang="zh-CN"/>
          </a:p>
          <a:p>
            <a:pPr marL="0" indent="0">
              <a:buNone/>
            </a:pPr>
            <a:endParaRPr lang="en-US" altLang="zh-CN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2197100" y="1797050"/>
            <a:ext cx="7850188" cy="3611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Ⅰ.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用所给词的适当形式填空</a:t>
            </a:r>
            <a:endParaRPr lang="zh-CN" altLang="en-US" sz="2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2012·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安顺中考）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Mr. Scott made a living by ______ (sell) old things.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遵义中考）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Trust him! He has no difficulty ______ (work) out the problem.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答案：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1. selling     2. working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483" name="图片 20482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21150" y="165100"/>
            <a:ext cx="3787775" cy="1298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charRg st="161" end="1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2163763" y="1220788"/>
            <a:ext cx="7850187" cy="411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滨州中考）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David preferred ______ (sell) newspapers to doing housework when he was young.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兰州中考）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student 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______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name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Wang Lin is my example in English learning.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梧州中考）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Davy enjoys ______ (play) tennis and baseball. 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答案：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3. selling      4. named       5. playing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charRg st="239" end="2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22529"/>
          <p:cNvSpPr txBox="1"/>
          <p:nvPr/>
        </p:nvSpPr>
        <p:spPr>
          <a:xfrm>
            <a:off x="2163763" y="974725"/>
            <a:ext cx="7850187" cy="478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Ⅱ.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单项选择</a:t>
            </a:r>
            <a:endParaRPr lang="zh-CN" altLang="en-US" sz="22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(2012·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安顺中考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)—Do you know whether the man _______ by the door is Mr. Smith?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—Sure. We’ve known each other for a long time.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stand            B. standing            C. stood             D. stands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standing by the door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是现在分词短语作后置定语表示动作正在进行，与被修饰的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man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之间存在主动关系。故选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charRg st="208" end="2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2163763" y="1216025"/>
            <a:ext cx="7850187" cy="4114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2012·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随州中考）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It’s dangerous _______ with the wild animal.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for us to play                           B. of us playing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for us playing                          D. of us to play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It’s+</a:t>
            </a:r>
            <a:r>
              <a:rPr lang="en-US" altLang="zh-CN" sz="2200" b="1" i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adj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+for sb.  to do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意为“做某事对某人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……”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，其中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it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为形式主语，动词不定式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to play with the wild animal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是真正的主语，故选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181" end="2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24577"/>
          <p:cNvSpPr txBox="1"/>
          <p:nvPr/>
        </p:nvSpPr>
        <p:spPr>
          <a:xfrm>
            <a:off x="2163763" y="1657350"/>
            <a:ext cx="7850187" cy="2941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(2012·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自贡中考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)—When are you going to have your hair _______? —This afternoon.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cut                        B. to cut                       C. cutting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have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done“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让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……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被做”。过去分词作宾语补足语，与所修饰的宾语之间存在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被动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关系。故选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charRg st="152" end="2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2163763" y="1670050"/>
            <a:ext cx="7850187" cy="34442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山西中考）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Drivers shouldn’t be allowed _______ after drinking, or they will break the law.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drive                  B. driving                    C. to drive 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allow sb. to do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“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允许某人做某事”，其被动语态为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sb. be allowed to do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“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某人被允许做某事”。故选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charRg st="165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2163763" y="1484313"/>
            <a:ext cx="7850187" cy="3611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重庆中考）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 don’t know _______ it next. Let’s go and ask Mr. Li.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what to do                                 B. to do what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whether to do                            D. to do whether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。“特殊疑问词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+ to do”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在此作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know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的宾语，再由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it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可知，句中已有动词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do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的宾语，不选</a:t>
            </a:r>
            <a:r>
              <a:rPr lang="en-US" altLang="zh-CN" sz="2200" b="1" dirty="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49" charset="-122"/>
              </a:rPr>
              <a:t>what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,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92" end="2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27649"/>
          <p:cNvSpPr txBox="1"/>
          <p:nvPr/>
        </p:nvSpPr>
        <p:spPr>
          <a:xfrm>
            <a:off x="2163763" y="1619250"/>
            <a:ext cx="7850187" cy="3108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绵阳中考）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Our English teacher encourages us _______ part in all kinds of after-class activities.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to take                                     B. take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taking                                      D. to taking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encourage sb. to do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鼓励某人做某事。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charRg st="217" end="2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28673"/>
          <p:cNvSpPr txBox="1"/>
          <p:nvPr/>
        </p:nvSpPr>
        <p:spPr>
          <a:xfrm>
            <a:off x="2163763" y="1619250"/>
            <a:ext cx="7850187" cy="3108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江西中考）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How kind you are! You always do what you can _______ me.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help                                         B. helping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to help                                     D. helps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。动词不定式短语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to help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作目的状语。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187" end="2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29697"/>
          <p:cNvSpPr txBox="1"/>
          <p:nvPr/>
        </p:nvSpPr>
        <p:spPr>
          <a:xfrm>
            <a:off x="2163763" y="1466850"/>
            <a:ext cx="7850187" cy="3611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(2011·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济南中考）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woman loves animals and she tries _______ these homeless animals.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helping                                     B. help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to help                                     D. helped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try to do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“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努力做某事”。句意：这位女士喜欢动物，她努力地去帮助这些失去家园的动物。故选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框 30721"/>
          <p:cNvSpPr txBox="1"/>
          <p:nvPr/>
        </p:nvSpPr>
        <p:spPr>
          <a:xfrm>
            <a:off x="2163763" y="1068388"/>
            <a:ext cx="7850187" cy="42824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眉山中考）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—It’s a little cold today. Would you mind _______ the window?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—Of course not.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not opening                             B. not to open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don’t open                               D. no opening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Would you mind doing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? “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你介意做某事吗？”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,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其否定形式为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Would you mind not doing sth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?</a:t>
            </a:r>
            <a:r>
              <a:rPr lang="en-US" altLang="zh-CN" sz="22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en-US" altLang="zh-CN" sz="22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210" end="2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2163763" y="2089150"/>
            <a:ext cx="7850187" cy="243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10. 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（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2011·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昆明中考）</a:t>
            </a: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reporter didn’t go to bed until he finished _______ the article. </a:t>
            </a:r>
            <a:endParaRPr lang="en-US" altLang="zh-CN" sz="2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en-US" altLang="zh-CN" sz="22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A. writing              B. write             C. to write              D. wrote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algn="just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【解析</a:t>
            </a:r>
            <a:r>
              <a:rPr lang="zh-CN" altLang="en-US" sz="2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】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 </a:t>
            </a:r>
            <a:r>
              <a:rPr lang="en-US" altLang="zh-CN" sz="2200" b="1" err="1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finish doing sth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. 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完成某事。故选</a:t>
            </a:r>
            <a:r>
              <a:rPr lang="en-US" altLang="zh-CN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zh-CN" alt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zh-CN" altLang="en-US" sz="2200" b="1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charRg st="165" end="2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黑板立体实用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9525" algn="ctr">
          <a:noFill/>
          <a:miter lim="800000"/>
        </a:ln>
        <a:effectLst>
          <a:outerShdw dist="28398" dir="3806097" algn="ctr" rotWithShape="0">
            <a:schemeClr val="bg1">
              <a:alpha val="50000"/>
            </a:schemeClr>
          </a:outerShdw>
        </a:effectLst>
      </a:spPr>
      <a:bodyPr>
        <a:spAutoFit/>
      </a:bodyPr>
      <a:lstStyle>
        <a:defPPr algn="ctr">
          <a:defRPr sz="2400" dirty="0">
            <a:solidFill>
              <a:schemeClr val="bg1"/>
            </a:solidFill>
            <a:latin typeface="Arial Black" panose="020B0A040201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mykonglong.taobao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楷体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黑板立体实用</Template>
  <TotalTime>0</TotalTime>
  <Words>6033</Words>
  <Application>WPS 演示</Application>
  <PresentationFormat>宽屏</PresentationFormat>
  <Paragraphs>319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29</vt:i4>
      </vt:variant>
    </vt:vector>
  </HeadingPairs>
  <TitlesOfParts>
    <vt:vector size="50" baseType="lpstr">
      <vt:lpstr>Arial</vt:lpstr>
      <vt:lpstr>宋体</vt:lpstr>
      <vt:lpstr>Wingdings</vt:lpstr>
      <vt:lpstr>굴림</vt:lpstr>
      <vt:lpstr>HY헤드라인M</vt:lpstr>
      <vt:lpstr>Arial Black</vt:lpstr>
      <vt:lpstr>华文新魏</vt:lpstr>
      <vt:lpstr>Comic Sans MS</vt:lpstr>
      <vt:lpstr>Times New Roman</vt:lpstr>
      <vt:lpstr>黑体</vt:lpstr>
      <vt:lpstr>楷体_GB2312</vt:lpstr>
      <vt:lpstr>微软雅黑</vt:lpstr>
      <vt:lpstr>Malgun Gothic</vt:lpstr>
      <vt:lpstr>等线</vt:lpstr>
      <vt:lpstr>新宋体</vt:lpstr>
      <vt:lpstr>黑板立体实用</vt:lpstr>
      <vt:lpstr>1_디자인 사용자 지정</vt:lpstr>
      <vt:lpstr>2_디자인 사용자 지정</vt:lpstr>
      <vt:lpstr>3_디자인 사용자 지정</vt:lpstr>
      <vt:lpstr>5_디자인 사용자 지정</vt:lpstr>
      <vt:lpstr>mykonglong.taobao.com</vt:lpstr>
      <vt:lpstr>        2017广州市中考英语语法          ----非谓语动词</vt:lpstr>
      <vt:lpstr>非谓语动词</vt:lpstr>
      <vt:lpstr>PowerPoint 演示文稿</vt:lpstr>
      <vt:lpstr>考点一：动词不定式</vt:lpstr>
      <vt:lpstr>考点一：动词不定式</vt:lpstr>
      <vt:lpstr>考点一：动词不定式</vt:lpstr>
      <vt:lpstr>考点一：动词不定式</vt:lpstr>
      <vt:lpstr>考点一：动词不定式</vt:lpstr>
      <vt:lpstr>考点二：动名词</vt:lpstr>
      <vt:lpstr>考点二：动名词</vt:lpstr>
      <vt:lpstr>考点二：动名词</vt:lpstr>
      <vt:lpstr>考点二：动名词</vt:lpstr>
      <vt:lpstr>考点二：动名词</vt:lpstr>
      <vt:lpstr>考点三：分词</vt:lpstr>
      <vt:lpstr>考点三：分词</vt:lpstr>
      <vt:lpstr>考点三：分词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2017广州市中考英语冲刺          ---- 名词、冠词、代词和数词   </dc:title>
  <dc:creator>HJR</dc:creator>
  <cp:lastModifiedBy>77366</cp:lastModifiedBy>
  <cp:revision>149</cp:revision>
  <dcterms:created xsi:type="dcterms:W3CDTF">2017-05-01T08:37:00Z</dcterms:created>
  <dcterms:modified xsi:type="dcterms:W3CDTF">2017-05-20T04:14:07Z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