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.xml" ContentType="application/vnd.openxmlformats-officedocument.presentationml.notesSlide+xml"/>
  <Override PartName="/ppt/tags/tag53.xml" ContentType="application/vnd.openxmlformats-officedocument.presentationml.tags+xml"/>
  <Override PartName="/ppt/notesSlides/notesSlide2.xml" ContentType="application/vnd.openxmlformats-officedocument.presentationml.notesSlide+xml"/>
  <Override PartName="/ppt/tags/tag54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62" r:id="rId4"/>
    <p:sldId id="260" r:id="rId5"/>
    <p:sldId id="261" r:id="rId6"/>
    <p:sldId id="263" r:id="rId7"/>
    <p:sldId id="264" r:id="rId8"/>
    <p:sldId id="265" r:id="rId9"/>
    <p:sldId id="258" r:id="rId10"/>
    <p:sldId id="266" r:id="rId11"/>
    <p:sldId id="267" r:id="rId12"/>
    <p:sldId id="270" r:id="rId13"/>
    <p:sldId id="268" r:id="rId14"/>
    <p:sldId id="269" r:id="rId15"/>
    <p:sldId id="271" r:id="rId16"/>
    <p:sldId id="274" r:id="rId17"/>
    <p:sldId id="275" r:id="rId18"/>
    <p:sldId id="277" r:id="rId19"/>
    <p:sldId id="278" r:id="rId20"/>
    <p:sldId id="279" r:id="rId21"/>
    <p:sldId id="280" r:id="rId22"/>
    <p:sldId id="281" r:id="rId23"/>
    <p:sldId id="282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70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13CF"/>
    <a:srgbClr val="0000FF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8" y="84"/>
      </p:cViewPr>
      <p:guideLst>
        <p:guide orient="horz" pos="2070"/>
        <p:guide pos="383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2020/2/18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有景有情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lvl="0" eaLnBrk="0" hangingPunct="0"/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友人上路之后，诗人还久久地站在那儿深情地望着越走越远的朋友。这结尾两句，言已尽而意无穷，耐人寻味，看着雪上空留的马蹄迹，诗人在想些什么？是为“别时容易见时难”而感叹？还是为“长路关山何时尽”而愁虑？是为朋友归京而羡慕，还是为自己归期未卜而惆怅？笔端饱含悠悠不尽的情思，而苍茫天山雪原的雄浑背景，又给送别画面笼罩上一层旷达豪迈的气氛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0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5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  <a:t>2020/2/18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16">
            <a:lum bright="24000"/>
          </a:blip>
          <a:srcRect t="3278" r="14936" b="27521"/>
          <a:stretch>
            <a:fillRect/>
          </a:stretch>
        </p:blipFill>
        <p:spPr>
          <a:xfrm>
            <a:off x="-34925" y="1270"/>
            <a:ext cx="12262485" cy="68554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315" y="1866900"/>
            <a:ext cx="11710670" cy="5001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96875" y="344170"/>
            <a:ext cx="8214360" cy="899160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白雪歌送武判官归京</a:t>
            </a:r>
            <a:br>
              <a:rPr lang="zh-CN" altLang="en-US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b="1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7400925" y="1243330"/>
            <a:ext cx="4544060" cy="951230"/>
          </a:xfrm>
        </p:spPr>
        <p:txBody>
          <a:bodyPr/>
          <a:lstStyle/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+mn-ea"/>
              </a:rPr>
              <a:t>岑参（cén   shēn）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8025" y="290830"/>
            <a:ext cx="2938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作者介绍</a:t>
            </a:r>
          </a:p>
        </p:txBody>
      </p:sp>
      <p:pic>
        <p:nvPicPr>
          <p:cNvPr id="16388" name="图片 4100" descr="t0188ac2ee0493bdd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9370" y="709295"/>
            <a:ext cx="4288790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5636" name="文本框 325635"/>
          <p:cNvSpPr txBox="1"/>
          <p:nvPr/>
        </p:nvSpPr>
        <p:spPr>
          <a:xfrm>
            <a:off x="649605" y="1616710"/>
            <a:ext cx="6344920" cy="43776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lIns="36000" tIns="36000" rIns="36000" bIns="36000"/>
          <a:lstStyle/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岑参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，南阳人，唐代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边塞诗派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的著名诗人，与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齐名，并称“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高岑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”。</a:t>
            </a:r>
          </a:p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岑参多年生活边疆，诗作情辞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慷慨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，风格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瑰丽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，洋溢着积极乐观的思想。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 noGrp="1"/>
          </p:cNvSpPr>
          <p:nvPr>
            <p:ph type="title"/>
          </p:nvPr>
        </p:nvSpPr>
        <p:spPr>
          <a:xfrm>
            <a:off x="3813175" y="97790"/>
            <a:ext cx="3175000" cy="906780"/>
          </a:xfr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sz="5400" spc="0">
                <a:solidFill>
                  <a:srgbClr val="7030A0"/>
                </a:solidFill>
                <a:latin typeface="+mn-lt"/>
                <a:ea typeface="黑体" panose="02010609060101010101" pitchFamily="49" charset="-122"/>
                <a:cs typeface="+mn-cs"/>
                <a:sym typeface="+mn-ea"/>
              </a:rPr>
              <a:t>创作背景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0720" y="786130"/>
            <a:ext cx="9909810" cy="5888990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2400" b="1"/>
              <a:t>    </a:t>
            </a:r>
            <a:r>
              <a:rPr lang="zh-CN" altLang="en-US" sz="2400" b="1"/>
              <a:t>天宝八载，他充安西四镇节度使</a:t>
            </a:r>
            <a:r>
              <a:rPr lang="zh-CN" altLang="en-US" sz="2400" b="1">
                <a:solidFill>
                  <a:srgbClr val="00B0F0"/>
                </a:solidFill>
              </a:rPr>
              <a:t>高仙芝</a:t>
            </a:r>
            <a:r>
              <a:rPr lang="zh-CN" altLang="en-US" sz="2400" b="1"/>
              <a:t>幕府书记，赴安西，十载回长安。十三载</a:t>
            </a:r>
            <a:r>
              <a:rPr lang="zh-CN" altLang="en-US" sz="2400" b="1">
                <a:sym typeface="+mn-ea"/>
              </a:rPr>
              <a:t>（754年）</a:t>
            </a:r>
            <a:r>
              <a:rPr lang="zh-CN" altLang="en-US" sz="2400" b="1"/>
              <a:t>又作安西北庭节度使</a:t>
            </a:r>
            <a:r>
              <a:rPr lang="zh-CN" altLang="en-US" sz="2400" b="1">
                <a:solidFill>
                  <a:srgbClr val="00B0F0"/>
                </a:solidFill>
              </a:rPr>
              <a:t>封常清</a:t>
            </a:r>
            <a:r>
              <a:rPr lang="zh-CN" altLang="en-US" sz="2400" b="1"/>
              <a:t>的判官</a:t>
            </a:r>
            <a:r>
              <a:rPr lang="zh-CN" altLang="en-US" sz="2400" b="1">
                <a:sym typeface="+mn-ea"/>
              </a:rPr>
              <a:t>（节度使的僚属）</a:t>
            </a:r>
            <a:r>
              <a:rPr lang="zh-CN" altLang="en-US" sz="2400" b="1"/>
              <a:t>，再度出塞。安史乱后，至德二载</a:t>
            </a:r>
            <a:r>
              <a:rPr lang="zh-CN" altLang="en-US" sz="2400" b="1">
                <a:sym typeface="+mn-ea"/>
              </a:rPr>
              <a:t>（757年）</a:t>
            </a:r>
            <a:r>
              <a:rPr lang="zh-CN" altLang="en-US" sz="2400" b="1"/>
              <a:t>才回朝。前后两次在边塞共六年。</a:t>
            </a:r>
          </a:p>
          <a:p>
            <a:pPr>
              <a:lnSpc>
                <a:spcPct val="160000"/>
              </a:lnSpc>
            </a:pPr>
            <a:r>
              <a:rPr lang="zh-CN" altLang="en-US" sz="2400" b="1"/>
              <a:t>     当时西北边疆一带，战事频繁，岑参怀着到塞外建功立业的志向，两度出塞，久佐戎幕，六年的边塞生活让他对</a:t>
            </a:r>
            <a:r>
              <a:rPr lang="zh-CN" altLang="en-US" sz="2400" b="1">
                <a:solidFill>
                  <a:srgbClr val="C00000"/>
                </a:solidFill>
              </a:rPr>
              <a:t>鞍马风尘的征战生活</a:t>
            </a:r>
            <a:r>
              <a:rPr lang="zh-CN" altLang="en-US" sz="2400" b="1"/>
              <a:t>与</a:t>
            </a:r>
            <a:r>
              <a:rPr lang="zh-CN" altLang="en-US" sz="2400" b="1">
                <a:solidFill>
                  <a:srgbClr val="C00000"/>
                </a:solidFill>
              </a:rPr>
              <a:t>冰天雪地的塞外风光</a:t>
            </a:r>
            <a:r>
              <a:rPr lang="zh-CN" altLang="en-US" sz="2400" b="1"/>
              <a:t>有长期的观察与体会。</a:t>
            </a:r>
          </a:p>
          <a:p>
            <a:pPr>
              <a:lnSpc>
                <a:spcPct val="160000"/>
              </a:lnSpc>
            </a:pPr>
            <a:r>
              <a:rPr lang="zh-CN" altLang="en-US" sz="2400" b="1"/>
              <a:t>     </a:t>
            </a:r>
            <a:r>
              <a:rPr lang="zh-CN" altLang="en-US" sz="2400" b="1">
                <a:sym typeface="+mn-ea"/>
              </a:rPr>
              <a:t>此诗当作于</a:t>
            </a:r>
            <a:r>
              <a:rPr lang="zh-CN" altLang="en-US" sz="2400" b="1"/>
              <a:t>天宝十三载岑参</a:t>
            </a:r>
            <a:r>
              <a:rPr lang="zh-CN" altLang="en-US" sz="2400" b="1">
                <a:solidFill>
                  <a:srgbClr val="7030A0"/>
                </a:solidFill>
              </a:rPr>
              <a:t>第二次出塞时期</a:t>
            </a:r>
            <a:r>
              <a:rPr lang="zh-CN" altLang="en-US" sz="2400" b="1"/>
              <a:t>。武判官即其前任，诗人在轮台送他归京（唐代都城长安）而写下了此诗。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72706" name="Text Box 2"/>
          <p:cNvSpPr txBox="1"/>
          <p:nvPr/>
        </p:nvSpPr>
        <p:spPr>
          <a:xfrm>
            <a:off x="1965325" y="3962400"/>
            <a:ext cx="131127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u="sng" dirty="0">
                <a:latin typeface="Times New Roman" panose="02020603050405020304" pitchFamily="18" charset="0"/>
                <a:ea typeface="华文细黑" panose="02010600040101010101" pitchFamily="2" charset="-122"/>
              </a:rPr>
              <a:t>诗歌的分类</a:t>
            </a:r>
          </a:p>
        </p:txBody>
      </p:sp>
      <p:sp>
        <p:nvSpPr>
          <p:cNvPr id="72707" name="AutoShape 3"/>
          <p:cNvSpPr/>
          <p:nvPr/>
        </p:nvSpPr>
        <p:spPr>
          <a:xfrm>
            <a:off x="3287713" y="3124200"/>
            <a:ext cx="228600" cy="3352800"/>
          </a:xfrm>
          <a:prstGeom prst="leftBrace">
            <a:avLst>
              <a:gd name="adj1" fmla="val 122222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08" name="Text Box 4"/>
          <p:cNvSpPr txBox="1"/>
          <p:nvPr/>
        </p:nvSpPr>
        <p:spPr>
          <a:xfrm>
            <a:off x="3575050" y="3071813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古代诗歌</a:t>
            </a:r>
          </a:p>
        </p:txBody>
      </p:sp>
      <p:sp>
        <p:nvSpPr>
          <p:cNvPr id="72709" name="Text Box 5"/>
          <p:cNvSpPr txBox="1"/>
          <p:nvPr/>
        </p:nvSpPr>
        <p:spPr>
          <a:xfrm>
            <a:off x="3575050" y="6019800"/>
            <a:ext cx="4283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现代诗歌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（又称新诗、自由诗）</a:t>
            </a:r>
          </a:p>
        </p:txBody>
      </p:sp>
      <p:sp>
        <p:nvSpPr>
          <p:cNvPr id="72710" name="AutoShape 6"/>
          <p:cNvSpPr/>
          <p:nvPr/>
        </p:nvSpPr>
        <p:spPr>
          <a:xfrm>
            <a:off x="5448300" y="2320925"/>
            <a:ext cx="152400" cy="3200400"/>
          </a:xfrm>
          <a:prstGeom prst="leftBrace">
            <a:avLst>
              <a:gd name="adj1" fmla="val 175000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1" name="Text Box 7"/>
          <p:cNvSpPr txBox="1"/>
          <p:nvPr/>
        </p:nvSpPr>
        <p:spPr>
          <a:xfrm>
            <a:off x="5664200" y="2125663"/>
            <a:ext cx="1997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（古风、古诗）</a:t>
            </a:r>
          </a:p>
        </p:txBody>
      </p:sp>
      <p:sp>
        <p:nvSpPr>
          <p:cNvPr id="72712" name="AutoShape 8"/>
          <p:cNvSpPr/>
          <p:nvPr/>
        </p:nvSpPr>
        <p:spPr>
          <a:xfrm>
            <a:off x="7608888" y="1646238"/>
            <a:ext cx="258762" cy="2362200"/>
          </a:xfrm>
          <a:prstGeom prst="leftBrace">
            <a:avLst>
              <a:gd name="adj1" fmla="val 7607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3" name="Text Box 9"/>
          <p:cNvSpPr txBox="1"/>
          <p:nvPr/>
        </p:nvSpPr>
        <p:spPr>
          <a:xfrm>
            <a:off x="8040688" y="1371600"/>
            <a:ext cx="1920875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乐府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杂诗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二言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三言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四言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五言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骚体</a:t>
            </a:r>
          </a:p>
          <a:p>
            <a:r>
              <a:rPr lang="en-US" altLang="zh-CN" sz="2400" b="1" dirty="0">
                <a:latin typeface="华文细黑" panose="02010600040101010101" pitchFamily="2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714" name="Text Box 10"/>
          <p:cNvSpPr txBox="1"/>
          <p:nvPr/>
        </p:nvSpPr>
        <p:spPr>
          <a:xfrm>
            <a:off x="5808663" y="4897438"/>
            <a:ext cx="22256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近体诗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（今体诗）</a:t>
            </a:r>
          </a:p>
        </p:txBody>
      </p:sp>
      <p:sp>
        <p:nvSpPr>
          <p:cNvPr id="72715" name="AutoShape 11"/>
          <p:cNvSpPr/>
          <p:nvPr/>
        </p:nvSpPr>
        <p:spPr>
          <a:xfrm>
            <a:off x="7896225" y="4797425"/>
            <a:ext cx="314325" cy="1371600"/>
          </a:xfrm>
          <a:prstGeom prst="leftBrace">
            <a:avLst>
              <a:gd name="adj1" fmla="val 3636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6" name="Text Box 12"/>
          <p:cNvSpPr txBox="1"/>
          <p:nvPr/>
        </p:nvSpPr>
        <p:spPr>
          <a:xfrm>
            <a:off x="8328025" y="4611688"/>
            <a:ext cx="161607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律诗</a:t>
            </a: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绝句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5290" y="414655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ldLvl="0" animBg="1"/>
      <p:bldP spid="72708" grpId="0"/>
      <p:bldP spid="72709" grpId="0"/>
      <p:bldP spid="72710" grpId="0" bldLvl="0" animBg="1"/>
      <p:bldP spid="72711" grpId="0"/>
      <p:bldP spid="72712" grpId="0" bldLvl="0" animBg="1"/>
      <p:bldP spid="72713" grpId="0"/>
      <p:bldP spid="72714" grpId="0"/>
      <p:bldP spid="72715" grpId="0" bldLvl="0" animBg="1"/>
      <p:bldP spid="727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62280" y="101346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</a:p>
        </p:txBody>
      </p:sp>
      <p:sp>
        <p:nvSpPr>
          <p:cNvPr id="330759" name="TextBox 8"/>
          <p:cNvSpPr txBox="1"/>
          <p:nvPr/>
        </p:nvSpPr>
        <p:spPr>
          <a:xfrm>
            <a:off x="909320" y="2365375"/>
            <a:ext cx="1037209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诗题中的“歌”表明这首诗的体裁是古诗中的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歌行体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（如杜甫《茅屋为秋风所破歌》）。 </a:t>
            </a:r>
          </a:p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汉魏以下的乐府诗，题名为“歌”和“行”的颇多，后遂有“歌行”一体。其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音节、格律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一般比较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自由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采用五言、七言、杂言的古体，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富于变化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152650" y="247015"/>
            <a:ext cx="7886700" cy="1325880"/>
          </a:xfrm>
        </p:spPr>
        <p:txBody>
          <a:bodyPr/>
          <a:lstStyle/>
          <a:p>
            <a:r>
              <a:rPr lang="zh-CN" altLang="en-US"/>
              <a:t>解题：从标题你能看出什么？</a:t>
            </a:r>
          </a:p>
        </p:txBody>
      </p:sp>
      <p:sp>
        <p:nvSpPr>
          <p:cNvPr id="324613" name="矩形 324612"/>
          <p:cNvSpPr/>
          <p:nvPr/>
        </p:nvSpPr>
        <p:spPr>
          <a:xfrm>
            <a:off x="1943100" y="1765935"/>
            <a:ext cx="8305800" cy="160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白雪歌送武判官归京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06650" y="4117340"/>
            <a:ext cx="737806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“白雪歌”：咏雪诗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“送武判官归京”：送别诗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66"/>
                </a:solidFill>
                <a:sym typeface="+mn-ea"/>
              </a:rPr>
              <a:t>雪中送别诗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4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305" y="-38100"/>
            <a:ext cx="12273280" cy="6899275"/>
          </a:xfrm>
          <a:prstGeom prst="rect">
            <a:avLst/>
          </a:prstGeom>
        </p:spPr>
      </p:pic>
      <p:sp>
        <p:nvSpPr>
          <p:cNvPr id="12290" name="Text Box 2"/>
          <p:cNvSpPr txBox="1"/>
          <p:nvPr/>
        </p:nvSpPr>
        <p:spPr>
          <a:xfrm>
            <a:off x="3643630" y="17938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白草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折，胡天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八月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置酒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饮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辕门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，风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掣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grpSp>
        <p:nvGrpSpPr>
          <p:cNvPr id="2" name="Group 3"/>
          <p:cNvGrpSpPr/>
          <p:nvPr/>
        </p:nvGrpSpPr>
        <p:grpSpPr>
          <a:xfrm>
            <a:off x="3753485" y="615315"/>
            <a:ext cx="5411788" cy="5091113"/>
            <a:chOff x="967" y="230"/>
            <a:chExt cx="3409" cy="3207"/>
          </a:xfrm>
        </p:grpSpPr>
        <p:sp>
          <p:nvSpPr>
            <p:cNvPr id="12306" name="Text Box 4"/>
            <p:cNvSpPr txBox="1"/>
            <p:nvPr/>
          </p:nvSpPr>
          <p:spPr>
            <a:xfrm>
              <a:off x="3464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7" name="Text Box 5"/>
            <p:cNvSpPr txBox="1"/>
            <p:nvPr/>
          </p:nvSpPr>
          <p:spPr>
            <a:xfrm>
              <a:off x="3000" y="2992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8" name="Text Box 6"/>
            <p:cNvSpPr txBox="1"/>
            <p:nvPr/>
          </p:nvSpPr>
          <p:spPr>
            <a:xfrm>
              <a:off x="3896" y="253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9" name="Text Box 7"/>
            <p:cNvSpPr txBox="1"/>
            <p:nvPr/>
          </p:nvSpPr>
          <p:spPr>
            <a:xfrm>
              <a:off x="3240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0" name="Text Box 8"/>
            <p:cNvSpPr txBox="1"/>
            <p:nvPr/>
          </p:nvSpPr>
          <p:spPr>
            <a:xfrm>
              <a:off x="4136" y="1605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1" name="Text Box 9"/>
            <p:cNvSpPr txBox="1"/>
            <p:nvPr/>
          </p:nvSpPr>
          <p:spPr>
            <a:xfrm>
              <a:off x="3873" y="1200"/>
              <a:ext cx="263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2" name="Text Box 10"/>
            <p:cNvSpPr txBox="1"/>
            <p:nvPr/>
          </p:nvSpPr>
          <p:spPr>
            <a:xfrm>
              <a:off x="2990" y="1200"/>
              <a:ext cx="562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3" name="Text Box 11"/>
            <p:cNvSpPr txBox="1"/>
            <p:nvPr/>
          </p:nvSpPr>
          <p:spPr>
            <a:xfrm>
              <a:off x="967" y="1200"/>
              <a:ext cx="257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4" name="Text Box 12"/>
            <p:cNvSpPr txBox="1"/>
            <p:nvPr/>
          </p:nvSpPr>
          <p:spPr>
            <a:xfrm>
              <a:off x="2345" y="230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3566160" y="15240"/>
            <a:ext cx="6348413" cy="4893292"/>
            <a:chOff x="889" y="-39"/>
            <a:chExt cx="3999" cy="2967"/>
          </a:xfrm>
        </p:grpSpPr>
        <p:sp>
          <p:nvSpPr>
            <p:cNvPr id="12297" name="Text Box 14"/>
            <p:cNvSpPr txBox="1"/>
            <p:nvPr/>
          </p:nvSpPr>
          <p:spPr>
            <a:xfrm>
              <a:off x="2320" y="-39"/>
              <a:ext cx="480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zhé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298" name="Text Box 15"/>
            <p:cNvSpPr txBox="1"/>
            <p:nvPr/>
          </p:nvSpPr>
          <p:spPr>
            <a:xfrm>
              <a:off x="889" y="839"/>
              <a:ext cx="432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sàn</a:t>
              </a: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299" name="Text Box 16"/>
            <p:cNvSpPr txBox="1"/>
            <p:nvPr/>
          </p:nvSpPr>
          <p:spPr>
            <a:xfrm>
              <a:off x="3856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qīn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0" name="Text Box 17"/>
            <p:cNvSpPr txBox="1"/>
            <p:nvPr/>
          </p:nvSpPr>
          <p:spPr>
            <a:xfrm>
              <a:off x="4360" y="1407"/>
              <a:ext cx="52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zhuó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1" name="Text Box 18"/>
            <p:cNvSpPr txBox="1"/>
            <p:nvPr/>
          </p:nvSpPr>
          <p:spPr>
            <a:xfrm>
              <a:off x="3217" y="2179"/>
              <a:ext cx="28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pí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2" name="Text Box 19"/>
            <p:cNvSpPr txBox="1"/>
            <p:nvPr/>
          </p:nvSpPr>
          <p:spPr>
            <a:xfrm>
              <a:off x="3503" y="2177"/>
              <a:ext cx="384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pa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3" name="Text Box 20"/>
            <p:cNvSpPr txBox="1"/>
            <p:nvPr/>
          </p:nvSpPr>
          <p:spPr>
            <a:xfrm>
              <a:off x="3921" y="2179"/>
              <a:ext cx="67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qiāng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4" name="Text Box 21"/>
            <p:cNvSpPr txBox="1"/>
            <p:nvPr/>
          </p:nvSpPr>
          <p:spPr>
            <a:xfrm>
              <a:off x="2997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qiú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5" name="Text Box 22"/>
            <p:cNvSpPr txBox="1"/>
            <p:nvPr/>
          </p:nvSpPr>
          <p:spPr>
            <a:xfrm>
              <a:off x="3001" y="2649"/>
              <a:ext cx="480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chè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</p:grpSp>
      <p:sp>
        <p:nvSpPr>
          <p:cNvPr id="12293" name="Text Box 23"/>
          <p:cNvSpPr txBox="1"/>
          <p:nvPr/>
        </p:nvSpPr>
        <p:spPr>
          <a:xfrm>
            <a:off x="1990725" y="996315"/>
            <a:ext cx="859790" cy="61198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solidFill>
                  <a:srgbClr val="99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白雪歌送武判官归京</a:t>
            </a:r>
          </a:p>
        </p:txBody>
      </p:sp>
      <p:sp>
        <p:nvSpPr>
          <p:cNvPr id="12294" name="Text Box 24"/>
          <p:cNvSpPr txBox="1"/>
          <p:nvPr/>
        </p:nvSpPr>
        <p:spPr>
          <a:xfrm>
            <a:off x="2830830" y="5315903"/>
            <a:ext cx="736600" cy="12239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Comic Sans MS" panose="030F0702030302020204" pitchFamily="66" charset="0"/>
                <a:ea typeface="黑体" panose="02010609060101010101" pitchFamily="49" charset="-122"/>
              </a:rPr>
              <a:t>岑参</a:t>
            </a:r>
          </a:p>
        </p:txBody>
      </p:sp>
      <p:sp>
        <p:nvSpPr>
          <p:cNvPr id="4" name="Text Box 9"/>
          <p:cNvSpPr txBox="1"/>
          <p:nvPr/>
        </p:nvSpPr>
        <p:spPr>
          <a:xfrm>
            <a:off x="8784590" y="2135505"/>
            <a:ext cx="3810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 Box 16"/>
          <p:cNvSpPr txBox="1"/>
          <p:nvPr/>
        </p:nvSpPr>
        <p:spPr>
          <a:xfrm>
            <a:off x="8962390" y="1524000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bó </a:t>
            </a:r>
          </a:p>
        </p:txBody>
      </p:sp>
      <p:sp>
        <p:nvSpPr>
          <p:cNvPr id="9" name="Text Box 11"/>
          <p:cNvSpPr txBox="1"/>
          <p:nvPr/>
        </p:nvSpPr>
        <p:spPr>
          <a:xfrm>
            <a:off x="3758565" y="360807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 Box 16"/>
          <p:cNvSpPr txBox="1"/>
          <p:nvPr/>
        </p:nvSpPr>
        <p:spPr>
          <a:xfrm>
            <a:off x="3643630" y="302577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hàn </a:t>
            </a:r>
          </a:p>
        </p:txBody>
      </p:sp>
      <p:sp>
        <p:nvSpPr>
          <p:cNvPr id="11" name="Text Box 11"/>
          <p:cNvSpPr txBox="1"/>
          <p:nvPr/>
        </p:nvSpPr>
        <p:spPr>
          <a:xfrm>
            <a:off x="5165725" y="428371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Text Box 16"/>
          <p:cNvSpPr txBox="1"/>
          <p:nvPr/>
        </p:nvSpPr>
        <p:spPr>
          <a:xfrm>
            <a:off x="5050790" y="370141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yìn </a:t>
            </a:r>
          </a:p>
        </p:txBody>
      </p:sp>
      <p:sp>
        <p:nvSpPr>
          <p:cNvPr id="13" name="Text Box 11"/>
          <p:cNvSpPr txBox="1"/>
          <p:nvPr/>
        </p:nvSpPr>
        <p:spPr>
          <a:xfrm>
            <a:off x="5521325" y="503555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Text Box 16"/>
          <p:cNvSpPr txBox="1"/>
          <p:nvPr/>
        </p:nvSpPr>
        <p:spPr>
          <a:xfrm>
            <a:off x="5406390" y="4453255"/>
            <a:ext cx="1016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yuán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23215" y="10541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朗读正音</a:t>
            </a:r>
          </a:p>
        </p:txBody>
      </p:sp>
      <p:sp>
        <p:nvSpPr>
          <p:cNvPr id="29705" name="AutoShape 9"/>
          <p:cNvSpPr/>
          <p:nvPr/>
        </p:nvSpPr>
        <p:spPr>
          <a:xfrm>
            <a:off x="10174605" y="2661285"/>
            <a:ext cx="1244600" cy="624840"/>
          </a:xfrm>
          <a:prstGeom prst="wedgeRoundRectCallout">
            <a:avLst>
              <a:gd name="adj1" fmla="val -115102"/>
              <a:gd name="adj2" fmla="val -2439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eaLnBrk="1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互文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07975" y="944880"/>
            <a:ext cx="1200150" cy="45231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/>
              <a:t>注意加点字的读音和标红字词的含义</a:t>
            </a:r>
          </a:p>
        </p:txBody>
      </p:sp>
    </p:spTree>
  </p:cSld>
  <p:clrMapOvr>
    <a:masterClrMapping/>
  </p:clrMapOvr>
  <p:transition>
    <p:zoom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/>
          <p:nvPr/>
        </p:nvSpPr>
        <p:spPr>
          <a:xfrm>
            <a:off x="1238885" y="2286000"/>
            <a:ext cx="844169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诗题</a:t>
            </a:r>
            <a:r>
              <a:rPr lang="en-US" altLang="zh-CN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白雪歌送武判官归京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包含了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咏雪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和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送别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，你能据此找出诗中对应的内容吗？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3" name="WordArt 3"/>
          <p:cNvSpPr>
            <a:spLocks noTextEdit="1"/>
          </p:cNvSpPr>
          <p:nvPr/>
        </p:nvSpPr>
        <p:spPr>
          <a:xfrm>
            <a:off x="1774825" y="620713"/>
            <a:ext cx="4679950" cy="1296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想一想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/>
          <p:nvPr/>
        </p:nvSpPr>
        <p:spPr>
          <a:xfrm>
            <a:off x="3157220" y="1936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北风卷地白草折，胡天八月即飞雪。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中军置酒饮归客，胡琴琵琶与羌笛。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纷纷暮雪下辕门，风掣红旗冻不翻。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14692" name="Rectangle 4"/>
          <p:cNvSpPr/>
          <p:nvPr/>
        </p:nvSpPr>
        <p:spPr>
          <a:xfrm>
            <a:off x="-26670" y="926465"/>
            <a:ext cx="31451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咏雪</a:t>
            </a:r>
          </a:p>
          <a:p>
            <a:pPr algn="ctr"/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瀚海雪景图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3100070" y="170180"/>
            <a:ext cx="5793740" cy="3524250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117850" y="3812540"/>
            <a:ext cx="5775325" cy="2888615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011285" y="4453255"/>
            <a:ext cx="30562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送别</a:t>
            </a:r>
          </a:p>
          <a:p>
            <a:pPr lvl="0" algn="ctr">
              <a:buClrTx/>
              <a:buSzTx/>
              <a:buFontTx/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风雪送客图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ldLvl="0" animBg="1"/>
      <p:bldP spid="2" grpId="0" animBg="1"/>
      <p:bldP spid="3" grpId="0" bldLvl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ctrTitle"/>
          </p:nvPr>
        </p:nvSpPr>
        <p:spPr>
          <a:xfrm>
            <a:off x="3126740" y="1982470"/>
            <a:ext cx="4968240" cy="1327150"/>
          </a:xfrm>
        </p:spPr>
        <p:txBody>
          <a:bodyPr wrap="square" anchor="ctr">
            <a:noAutofit/>
          </a:bodyPr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赏“奇”景</a:t>
            </a:r>
          </a:p>
        </p:txBody>
      </p:sp>
      <p:sp>
        <p:nvSpPr>
          <p:cNvPr id="8196" name="Rectangle 3"/>
          <p:cNvSpPr>
            <a:spLocks noGrp="1"/>
          </p:cNvSpPr>
          <p:nvPr>
            <p:ph type="subTitle"/>
          </p:nvPr>
        </p:nvSpPr>
        <p:spPr>
          <a:xfrm>
            <a:off x="1676400" y="3465195"/>
            <a:ext cx="9144000" cy="2249805"/>
          </a:xfrm>
        </p:spPr>
        <p:txBody>
          <a:bodyPr wrap="square" anchor="t">
            <a:normAutofit lnSpcReduction="100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buNone/>
            </a:pP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x-none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这场雪</a:t>
            </a:r>
            <a:r>
              <a:rPr lang="zh-CN" altLang="en-US" sz="5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x-none" sz="40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得出奇，诗中写道</a:t>
            </a:r>
            <a:r>
              <a:rPr lang="en-US" altLang="x-none" sz="5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x-none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l" eaLnBrk="1" hangingPunct="1">
              <a:buNone/>
            </a:pPr>
            <a:endParaRPr lang="zh-CN" altLang="en-US" sz="36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90470" y="516255"/>
            <a:ext cx="721106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岑参以好</a:t>
            </a:r>
            <a:r>
              <a:rPr lang="zh-CN" altLang="en-US" sz="40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奇</a:t>
            </a:r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的热情和瑰丽的色彩表现塞外之景。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Text Box 3"/>
          <p:cNvSpPr txBox="1"/>
          <p:nvPr/>
        </p:nvSpPr>
        <p:spPr>
          <a:xfrm>
            <a:off x="8534400" y="2895600"/>
            <a:ext cx="16764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zh-CN" sz="4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09" name="Text Box 5"/>
          <p:cNvSpPr txBox="1"/>
          <p:nvPr/>
        </p:nvSpPr>
        <p:spPr>
          <a:xfrm>
            <a:off x="579755" y="264160"/>
            <a:ext cx="7086600" cy="166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忽如一夜春风来，</a:t>
            </a:r>
          </a:p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千树万树梨花开</a:t>
            </a: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98310" name="Text Box 6"/>
          <p:cNvSpPr txBox="1"/>
          <p:nvPr/>
        </p:nvSpPr>
        <p:spPr>
          <a:xfrm>
            <a:off x="673735" y="2273935"/>
            <a:ext cx="10534015" cy="35369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好像是一夜之间春风突然吹来，千树万树的梨花同时盛开。</a:t>
            </a:r>
          </a:p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诗人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想像奇特，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梨花喻雪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春暖显奇寒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写出了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雪的洁白晶莹，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其飞舞的姿态如被春风摇曳的嫩枝，亦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富有动态感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比喻新颖传神，既表现了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边塞特有的奇异壮丽风光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，又写出了诗人的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惊喜之情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98311" name="AutoShape 7"/>
          <p:cNvSpPr/>
          <p:nvPr/>
        </p:nvSpPr>
        <p:spPr>
          <a:xfrm>
            <a:off x="7902575" y="328295"/>
            <a:ext cx="3729355" cy="1532255"/>
          </a:xfrm>
          <a:prstGeom prst="cloudCallout">
            <a:avLst>
              <a:gd name="adj1" fmla="val -93518"/>
              <a:gd name="adj2" fmla="val -145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千古传诵的咏雪佳句</a:t>
            </a:r>
            <a:b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</a:b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 Box 4"/>
          <p:cNvSpPr txBox="1"/>
          <p:nvPr/>
        </p:nvSpPr>
        <p:spPr>
          <a:xfrm>
            <a:off x="2667000" y="381000"/>
            <a:ext cx="7315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将军角弓不得控，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都护铁衣冷难着。</a:t>
            </a:r>
          </a:p>
        </p:txBody>
      </p:sp>
      <p:sp>
        <p:nvSpPr>
          <p:cNvPr id="40965" name="Text Box 5"/>
          <p:cNvSpPr txBox="1"/>
          <p:nvPr/>
        </p:nvSpPr>
        <p:spPr>
          <a:xfrm>
            <a:off x="648335" y="2571750"/>
            <a:ext cx="10238740" cy="361569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</a:rPr>
              <a:t>       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角弓不得控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和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铁衣冷难着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，生动地表现了胡天的</a:t>
            </a:r>
            <a:r>
              <a:rPr lang="zh-CN" altLang="en-US" sz="3600" b="1" dirty="0">
                <a:solidFill>
                  <a:srgbClr val="0066FF"/>
                </a:solidFill>
                <a:latin typeface="Arial" panose="020B0604020202020204" pitchFamily="34" charset="0"/>
              </a:rPr>
              <a:t>奇寒</a:t>
            </a:r>
            <a:r>
              <a:rPr lang="zh-CN" altLang="en-US" sz="3600" b="1" dirty="0">
                <a:latin typeface="Arial" panose="020B0604020202020204" pitchFamily="34" charset="0"/>
              </a:rPr>
              <a:t>叫人难以忍受，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将军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都护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尚且如此，一般士兵就可想而知了。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</a:rPr>
              <a:t>这两句与前两句既</a:t>
            </a:r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</a:rPr>
              <a:t>正面表现</a:t>
            </a:r>
            <a:r>
              <a:rPr lang="en-US" altLang="zh-CN" sz="3200" b="1" dirty="0">
                <a:solidFill>
                  <a:srgbClr val="0066FF"/>
                </a:solidFill>
                <a:latin typeface="Arial" panose="020B0604020202020204" pitchFamily="34" charset="0"/>
              </a:rPr>
              <a:t>__________</a:t>
            </a:r>
            <a:r>
              <a:rPr lang="zh-CN" altLang="en-US" sz="3200" b="1" dirty="0">
                <a:latin typeface="Arial" panose="020B0604020202020204" pitchFamily="34" charset="0"/>
              </a:rPr>
              <a:t>，又</a:t>
            </a:r>
            <a:r>
              <a:rPr lang="zh-CN" altLang="en-US" sz="3200" b="1" u="sng" dirty="0">
                <a:latin typeface="Arial" panose="020B0604020202020204" pitchFamily="34" charset="0"/>
              </a:rPr>
              <a:t>从</a:t>
            </a:r>
            <a:r>
              <a:rPr lang="zh-CN" altLang="en-US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侧面烘托出了</a:t>
            </a:r>
            <a:r>
              <a:rPr lang="en-US" altLang="zh-CN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_________________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80902" name="Rectangle 6"/>
          <p:cNvSpPr/>
          <p:nvPr/>
        </p:nvSpPr>
        <p:spPr>
          <a:xfrm>
            <a:off x="5798185" y="4533265"/>
            <a:ext cx="2362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u="sng" dirty="0">
                <a:solidFill>
                  <a:srgbClr val="FF3300"/>
                </a:solidFill>
                <a:latin typeface="Arial" panose="020B0604020202020204" pitchFamily="34" charset="0"/>
              </a:rPr>
              <a:t>边地军营中将士的苦寒生活</a:t>
            </a:r>
          </a:p>
        </p:txBody>
      </p:sp>
      <p:sp>
        <p:nvSpPr>
          <p:cNvPr id="80903" name="Rectangle 7"/>
          <p:cNvSpPr/>
          <p:nvPr/>
        </p:nvSpPr>
        <p:spPr>
          <a:xfrm>
            <a:off x="2541905" y="5442585"/>
            <a:ext cx="2468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u="sng" dirty="0">
                <a:solidFill>
                  <a:srgbClr val="FF3300"/>
                </a:solidFill>
                <a:latin typeface="Arial" panose="020B0604020202020204" pitchFamily="34" charset="0"/>
              </a:rPr>
              <a:t>大雪的寒威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 bldLvl="0" animBg="1"/>
      <p:bldP spid="80902" grpId="0"/>
      <p:bldP spid="809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 Box 3"/>
          <p:cNvSpPr txBox="1"/>
          <p:nvPr/>
        </p:nvSpPr>
        <p:spPr>
          <a:xfrm>
            <a:off x="2209800" y="457200"/>
            <a:ext cx="8077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瀚海阑干百丈冰，</a:t>
            </a: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愁云惨淡万里凝。</a:t>
            </a:r>
          </a:p>
        </p:txBody>
      </p:sp>
      <p:sp>
        <p:nvSpPr>
          <p:cNvPr id="41988" name="Text Box 4"/>
          <p:cNvSpPr txBox="1"/>
          <p:nvPr/>
        </p:nvSpPr>
        <p:spPr>
          <a:xfrm>
            <a:off x="1214755" y="2284730"/>
            <a:ext cx="10086340" cy="43719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这两句写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野外雪景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绘出了非常开阔的画面；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夸张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的说法，极言奇寒。一个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字，具有浓烈的感情色彩，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为饯别场面酝酿了气氛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其中，“愁”字写出了诗人为好友的长途跋涉而产生的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之情，为转入写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作铺垫。</a:t>
            </a:r>
          </a:p>
        </p:txBody>
      </p:sp>
      <p:sp>
        <p:nvSpPr>
          <p:cNvPr id="41989" name="Rectangle 5"/>
          <p:cNvSpPr/>
          <p:nvPr/>
        </p:nvSpPr>
        <p:spPr>
          <a:xfrm>
            <a:off x="2409825" y="3037205"/>
            <a:ext cx="2273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瀚海阑干</a:t>
            </a:r>
          </a:p>
        </p:txBody>
      </p:sp>
      <p:sp>
        <p:nvSpPr>
          <p:cNvPr id="41990" name="Rectangle 6"/>
          <p:cNvSpPr/>
          <p:nvPr/>
        </p:nvSpPr>
        <p:spPr>
          <a:xfrm>
            <a:off x="9545320" y="294259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百丈冰</a:t>
            </a:r>
          </a:p>
        </p:txBody>
      </p:sp>
      <p:sp>
        <p:nvSpPr>
          <p:cNvPr id="41991" name="Rectangle 7"/>
          <p:cNvSpPr/>
          <p:nvPr/>
        </p:nvSpPr>
        <p:spPr>
          <a:xfrm>
            <a:off x="7428230" y="3620770"/>
            <a:ext cx="539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愁</a:t>
            </a:r>
          </a:p>
        </p:txBody>
      </p:sp>
      <p:sp>
        <p:nvSpPr>
          <p:cNvPr id="41992" name="Rectangle 8"/>
          <p:cNvSpPr/>
          <p:nvPr/>
        </p:nvSpPr>
        <p:spPr>
          <a:xfrm>
            <a:off x="1890395" y="4135120"/>
            <a:ext cx="7264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惨</a:t>
            </a:r>
          </a:p>
        </p:txBody>
      </p:sp>
      <p:sp>
        <p:nvSpPr>
          <p:cNvPr id="2" name="Rectangle 8"/>
          <p:cNvSpPr/>
          <p:nvPr/>
        </p:nvSpPr>
        <p:spPr>
          <a:xfrm>
            <a:off x="2101850" y="601218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担忧</a:t>
            </a:r>
          </a:p>
        </p:txBody>
      </p:sp>
      <p:sp>
        <p:nvSpPr>
          <p:cNvPr id="3" name="Rectangle 8"/>
          <p:cNvSpPr/>
          <p:nvPr/>
        </p:nvSpPr>
        <p:spPr>
          <a:xfrm>
            <a:off x="6160135" y="596773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送别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  <p:bldP spid="41992" grpId="0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ctrTitle"/>
          </p:nvPr>
        </p:nvSpPr>
        <p:spPr>
          <a:xfrm>
            <a:off x="367665" y="109855"/>
            <a:ext cx="7772400" cy="1057275"/>
          </a:xfrm>
        </p:spPr>
        <p:txBody>
          <a:bodyPr wrap="square" anchor="ctr"/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悟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别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情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subTitle"/>
          </p:nvPr>
        </p:nvSpPr>
        <p:spPr>
          <a:xfrm>
            <a:off x="2173605" y="1008380"/>
            <a:ext cx="8763635" cy="3657600"/>
          </a:xfrm>
        </p:spPr>
        <p:txBody>
          <a:bodyPr wrap="square" anchor="t">
            <a:normAutofit fontScale="975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lnSpc>
                <a:spcPct val="140000"/>
              </a:lnSpc>
              <a:buNone/>
            </a:pP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中军置酒饮归客，胡琴琵琶与羌笛。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纷纷暮雪下辕门，风掣红旗冻不翻。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轮台东门送君去，去时雪满天山路。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山回路转不见君，雪上空留马行处。</a:t>
            </a:r>
          </a:p>
        </p:txBody>
      </p:sp>
      <p:sp>
        <p:nvSpPr>
          <p:cNvPr id="15365" name="Text Box 5"/>
          <p:cNvSpPr txBox="1"/>
          <p:nvPr/>
        </p:nvSpPr>
        <p:spPr>
          <a:xfrm>
            <a:off x="367665" y="5758180"/>
            <a:ext cx="167640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中军帐</a:t>
            </a:r>
          </a:p>
        </p:txBody>
      </p:sp>
      <p:sp>
        <p:nvSpPr>
          <p:cNvPr id="15366" name="Line 6"/>
          <p:cNvSpPr/>
          <p:nvPr/>
        </p:nvSpPr>
        <p:spPr>
          <a:xfrm>
            <a:off x="2094230" y="6095365"/>
            <a:ext cx="576263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7" name="Line 7"/>
          <p:cNvSpPr/>
          <p:nvPr/>
        </p:nvSpPr>
        <p:spPr>
          <a:xfrm>
            <a:off x="3949065" y="6051550"/>
            <a:ext cx="57467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8" name="Line 8"/>
          <p:cNvSpPr/>
          <p:nvPr/>
        </p:nvSpPr>
        <p:spPr>
          <a:xfrm>
            <a:off x="5701665" y="6040120"/>
            <a:ext cx="503238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9" name="Text Box 9"/>
          <p:cNvSpPr txBox="1"/>
          <p:nvPr/>
        </p:nvSpPr>
        <p:spPr>
          <a:xfrm>
            <a:off x="2806065" y="569976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辕门</a:t>
            </a:r>
          </a:p>
        </p:txBody>
      </p:sp>
      <p:sp>
        <p:nvSpPr>
          <p:cNvPr id="15370" name="Text Box 10"/>
          <p:cNvSpPr txBox="1"/>
          <p:nvPr/>
        </p:nvSpPr>
        <p:spPr>
          <a:xfrm>
            <a:off x="4602480" y="5673725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轮台</a:t>
            </a:r>
          </a:p>
        </p:txBody>
      </p:sp>
      <p:sp>
        <p:nvSpPr>
          <p:cNvPr id="15371" name="Text Box 11"/>
          <p:cNvSpPr txBox="1"/>
          <p:nvPr/>
        </p:nvSpPr>
        <p:spPr>
          <a:xfrm>
            <a:off x="6296660" y="565912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天山</a:t>
            </a:r>
          </a:p>
        </p:txBody>
      </p:sp>
      <p:sp>
        <p:nvSpPr>
          <p:cNvPr id="15372" name="Text Box 12"/>
          <p:cNvSpPr txBox="1"/>
          <p:nvPr/>
        </p:nvSpPr>
        <p:spPr>
          <a:xfrm>
            <a:off x="901065" y="4767580"/>
            <a:ext cx="6705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送别地点的经过几次转换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929880" y="4841240"/>
            <a:ext cx="4079240" cy="11988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由热闹的宴饮场面到萧索的孤影伫立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9" grpId="0"/>
      <p:bldP spid="15370" grpId="0"/>
      <p:bldP spid="15371" grpId="0"/>
      <p:bldP spid="15372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ext Box 3"/>
          <p:cNvSpPr txBox="1"/>
          <p:nvPr/>
        </p:nvSpPr>
        <p:spPr>
          <a:xfrm>
            <a:off x="2209800" y="533400"/>
            <a:ext cx="81534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雪上空留马行处。</a:t>
            </a:r>
          </a:p>
        </p:txBody>
      </p:sp>
      <p:sp>
        <p:nvSpPr>
          <p:cNvPr id="46084" name="Text Box 4"/>
          <p:cNvSpPr txBox="1"/>
          <p:nvPr/>
        </p:nvSpPr>
        <p:spPr>
          <a:xfrm>
            <a:off x="967105" y="3136900"/>
            <a:ext cx="9579610" cy="274828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写与朋友的告别，着力表现诗人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伫立远望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的情形，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和一个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字，均传达出</a:t>
            </a:r>
            <a:r>
              <a:rPr lang="zh-CN" altLang="en-US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诗人因朋友的离去而产生的无限</a:t>
            </a:r>
            <a:r>
              <a:rPr lang="en-US" altLang="zh-CN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zh-CN" altLang="en-US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之情。</a:t>
            </a:r>
          </a:p>
        </p:txBody>
      </p:sp>
      <p:sp>
        <p:nvSpPr>
          <p:cNvPr id="46085" name="Rectangle 5"/>
          <p:cNvSpPr/>
          <p:nvPr/>
        </p:nvSpPr>
        <p:spPr>
          <a:xfrm>
            <a:off x="3555365" y="3849370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不见</a:t>
            </a:r>
          </a:p>
        </p:txBody>
      </p:sp>
      <p:sp>
        <p:nvSpPr>
          <p:cNvPr id="46086" name="Rectangle 6"/>
          <p:cNvSpPr/>
          <p:nvPr/>
        </p:nvSpPr>
        <p:spPr>
          <a:xfrm>
            <a:off x="7604443" y="3787775"/>
            <a:ext cx="64198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空</a:t>
            </a:r>
          </a:p>
        </p:txBody>
      </p:sp>
      <p:sp>
        <p:nvSpPr>
          <p:cNvPr id="87047" name="Rectangle 7"/>
          <p:cNvSpPr/>
          <p:nvPr/>
        </p:nvSpPr>
        <p:spPr>
          <a:xfrm>
            <a:off x="1078865" y="5100320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000" b="1" dirty="0">
                <a:solidFill>
                  <a:srgbClr val="EB13C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惆怅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  <p:bldP spid="46086" grpId="0"/>
      <p:bldP spid="870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905000" y="500698"/>
            <a:ext cx="8305800" cy="59391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00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</a:p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这首咏雪送别诗，前十句写雪，从侧面反衬出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大雪的酷寒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和边关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将士奇寒难熬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艰苦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生活；后八句写送别，抒发因友人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离别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而产生的无限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怅惘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之情。</a:t>
            </a:r>
            <a:r>
              <a:rPr kumimoji="1"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全诗以“雪”为线索，</a:t>
            </a:r>
            <a:r>
              <a:rPr kumimoji="1" lang="zh-CN" altLang="en-US" sz="40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以雪景衬托送别，送别中又描写雪景，</a:t>
            </a:r>
            <a:r>
              <a:rPr kumimoji="1"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情景交融，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意境鲜明壮伟，具有极强的艺术感染力。</a:t>
            </a:r>
            <a:endParaRPr kumimoji="1" lang="zh-CN" altLang="en-US" sz="4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/>
          <p:nvPr/>
        </p:nvSpPr>
        <p:spPr>
          <a:xfrm>
            <a:off x="941705" y="1107440"/>
            <a:ext cx="43948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雪上空留马行处。</a:t>
            </a:r>
          </a:p>
        </p:txBody>
      </p:sp>
      <p:sp>
        <p:nvSpPr>
          <p:cNvPr id="120837" name="Rectangle 5"/>
          <p:cNvSpPr/>
          <p:nvPr/>
        </p:nvSpPr>
        <p:spPr>
          <a:xfrm>
            <a:off x="941705" y="4744085"/>
            <a:ext cx="76993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</a:rPr>
              <a:t>与“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孤帆远影碧空尽，惟见长江天际流</a:t>
            </a:r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</a:rPr>
              <a:t>”有着异曲同工之妙。</a:t>
            </a:r>
          </a:p>
        </p:txBody>
      </p:sp>
      <p:sp>
        <p:nvSpPr>
          <p:cNvPr id="120839" name="Rectangle 7"/>
          <p:cNvSpPr>
            <a:spLocks noGrp="1"/>
          </p:cNvSpPr>
          <p:nvPr>
            <p:ph type="title"/>
          </p:nvPr>
        </p:nvSpPr>
        <p:spPr>
          <a:xfrm>
            <a:off x="5715000" y="621665"/>
            <a:ext cx="4724400" cy="2267585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这与我们学过的哪首诗的哪一句有异曲同工之妙？</a:t>
            </a:r>
            <a:endParaRPr lang="zh-CN" altLang="en-US" sz="3200" b="1" dirty="0"/>
          </a:p>
        </p:txBody>
      </p:sp>
      <p:sp>
        <p:nvSpPr>
          <p:cNvPr id="120840" name="Rectangle 8"/>
          <p:cNvSpPr/>
          <p:nvPr/>
        </p:nvSpPr>
        <p:spPr>
          <a:xfrm>
            <a:off x="7086600" y="288925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李白的</a:t>
            </a:r>
          </a:p>
        </p:txBody>
      </p:sp>
      <p:sp>
        <p:nvSpPr>
          <p:cNvPr id="120841" name="Rectangle 9"/>
          <p:cNvSpPr/>
          <p:nvPr/>
        </p:nvSpPr>
        <p:spPr>
          <a:xfrm>
            <a:off x="6096000" y="3657600"/>
            <a:ext cx="429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送孟浩然之广陵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7" grpId="0"/>
      <p:bldP spid="120839" grpId="0"/>
      <p:bldP spid="120840" grpId="0"/>
      <p:bldP spid="1208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/>
          <p:nvPr/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r:id="rId3" imgW="4572000" imgH="3429000" progId="PowerPoint.Slide.8">
                  <p:embed/>
                </p:oleObj>
              </mc:Choice>
              <mc:Fallback>
                <p:oleObj r:id="rId3" imgW="4572000" imgH="3429000" progId="PowerPoint.Slide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2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1" name="Text Box 3"/>
          <p:cNvSpPr txBox="1"/>
          <p:nvPr/>
        </p:nvSpPr>
        <p:spPr>
          <a:xfrm>
            <a:off x="5519738" y="2619375"/>
            <a:ext cx="5148262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海内存知己，</a:t>
            </a:r>
          </a:p>
          <a:p>
            <a:r>
              <a:rPr lang="zh-CN" altLang="en-US" sz="4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      天涯若比邻</a:t>
            </a:r>
          </a:p>
        </p:txBody>
      </p:sp>
      <p:sp>
        <p:nvSpPr>
          <p:cNvPr id="68612" name="Text Box 4"/>
          <p:cNvSpPr txBox="1"/>
          <p:nvPr/>
        </p:nvSpPr>
        <p:spPr>
          <a:xfrm>
            <a:off x="6518275" y="4195763"/>
            <a:ext cx="41605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  <a:ea typeface="文鼎粗行楷简" pitchFamily="49" charset="-122"/>
              </a:rPr>
              <a:t>——</a:t>
            </a:r>
            <a:r>
              <a:rPr lang="zh-CN" altLang="en-US" sz="2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王勃</a:t>
            </a:r>
            <a:r>
              <a:rPr lang="en-US" altLang="zh-CN" sz="2400" b="1" dirty="0">
                <a:solidFill>
                  <a:srgbClr val="003399"/>
                </a:solidFill>
                <a:latin typeface="宋体" panose="02010600030101010101" pitchFamily="2" charset="-122"/>
                <a:ea typeface="文鼎粗行楷简" pitchFamily="49" charset="-122"/>
              </a:rPr>
              <a:t>«</a:t>
            </a:r>
            <a:r>
              <a:rPr lang="zh-CN" altLang="en-US" sz="2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送杜少府之任蜀州</a:t>
            </a:r>
            <a:r>
              <a:rPr lang="en-US" altLang="zh-CN" sz="2400" b="1" dirty="0">
                <a:solidFill>
                  <a:srgbClr val="003399"/>
                </a:solidFill>
                <a:latin typeface="宋体" panose="02010600030101010101" pitchFamily="2" charset="-122"/>
                <a:ea typeface="文鼎粗行楷简" pitchFamily="49" charset="-122"/>
              </a:rPr>
              <a:t>»</a:t>
            </a:r>
            <a:endParaRPr lang="en-US" altLang="zh-CN" sz="2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/>
          <p:nvPr/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r:id="rId3" imgW="4580890" imgH="3435985" progId="PowerPoint.Slide.8">
                  <p:embed/>
                </p:oleObj>
              </mc:Choice>
              <mc:Fallback>
                <p:oleObj r:id="rId3" imgW="4580890" imgH="3435985" progId="PowerPoint.Slide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59" name="Text Box 3"/>
          <p:cNvSpPr txBox="1"/>
          <p:nvPr/>
        </p:nvSpPr>
        <p:spPr>
          <a:xfrm>
            <a:off x="8767128" y="260350"/>
            <a:ext cx="1721485" cy="576103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莫愁前路无知己，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天下谁人不识君。</a:t>
            </a:r>
            <a:endParaRPr lang="zh-CN" altLang="en-US" sz="40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0660" name="Text Box 4"/>
          <p:cNvSpPr txBox="1"/>
          <p:nvPr/>
        </p:nvSpPr>
        <p:spPr>
          <a:xfrm>
            <a:off x="8181023" y="3068638"/>
            <a:ext cx="551815" cy="32400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高适</a:t>
            </a: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别董大</a:t>
            </a: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706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>
              <a:buClrTx/>
              <a:buSzTx/>
              <a:buFontTx/>
            </a:pPr>
            <a:endParaRPr lang="zh-CN" altLang="zh-CN" dirty="0"/>
          </a:p>
        </p:txBody>
      </p:sp>
      <p:sp>
        <p:nvSpPr>
          <p:cNvPr id="54275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>
              <a:buClrTx/>
              <a:buSzTx/>
              <a:buFontTx/>
            </a:pPr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54276" name="Picture 4" descr="S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513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5" name="Rectangle 5"/>
          <p:cNvSpPr/>
          <p:nvPr/>
        </p:nvSpPr>
        <p:spPr>
          <a:xfrm>
            <a:off x="1847850" y="4005263"/>
            <a:ext cx="5688013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山回路转不见君，</a:t>
            </a:r>
          </a:p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 雪上空留马行处。</a:t>
            </a:r>
            <a:endParaRPr lang="zh-CN" altLang="en-US" sz="129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sz="4800" dirty="0">
                <a:solidFill>
                  <a:srgbClr val="7030A0"/>
                </a:solidFill>
              </a:rPr>
              <a:t>课后积累</a:t>
            </a:r>
          </a:p>
        </p:txBody>
      </p:sp>
      <p:sp>
        <p:nvSpPr>
          <p:cNvPr id="91143" name="Text Box 7"/>
          <p:cNvSpPr txBox="1"/>
          <p:nvPr/>
        </p:nvSpPr>
        <p:spPr>
          <a:xfrm>
            <a:off x="5801678" y="620713"/>
            <a:ext cx="1013460" cy="5545137"/>
          </a:xfrm>
          <a:prstGeom prst="rect">
            <a:avLst/>
          </a:prstGeom>
          <a:solidFill>
            <a:srgbClr val="FFCC99"/>
          </a:solidFill>
          <a:ln w="38100" cap="flat" cmpd="sng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 dirty="0">
                <a:latin typeface="Comic Sans MS" panose="030F0702030302020204" pitchFamily="66" charset="0"/>
              </a:rPr>
              <a:t> </a:t>
            </a:r>
            <a:r>
              <a:rPr lang="zh-CN" altLang="en-US" sz="5400" b="1" dirty="0">
                <a:solidFill>
                  <a:srgbClr val="0000CC"/>
                </a:solidFill>
                <a:latin typeface="Comic Sans MS" panose="030F0702030302020204" pitchFamily="66" charset="0"/>
              </a:rPr>
              <a:t>咏雪名句知多少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1460</Words>
  <Application>Microsoft Office PowerPoint</Application>
  <PresentationFormat>宽屏</PresentationFormat>
  <Paragraphs>135</Paragraphs>
  <Slides>23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仿宋</vt:lpstr>
      <vt:lpstr>黑体</vt:lpstr>
      <vt:lpstr>华文行楷</vt:lpstr>
      <vt:lpstr>华文隶书</vt:lpstr>
      <vt:lpstr>华文细黑</vt:lpstr>
      <vt:lpstr>华文新魏</vt:lpstr>
      <vt:lpstr>隶书</vt:lpstr>
      <vt:lpstr>宋体</vt:lpstr>
      <vt:lpstr>微软雅黑</vt:lpstr>
      <vt:lpstr>文鼎粗行楷简</vt:lpstr>
      <vt:lpstr>Arial</vt:lpstr>
      <vt:lpstr>Comic Sans MS</vt:lpstr>
      <vt:lpstr>Tahoma</vt:lpstr>
      <vt:lpstr>Times New Roman</vt:lpstr>
      <vt:lpstr>Office 主题​​</vt:lpstr>
      <vt:lpstr>Microsoft PowerPoint 97-2003 Slide</vt:lpstr>
      <vt:lpstr>白雪歌送武判官归京 </vt:lpstr>
      <vt:lpstr>PowerPoint 演示文稿</vt:lpstr>
      <vt:lpstr>创作背景</vt:lpstr>
      <vt:lpstr>PowerPoint 演示文稿</vt:lpstr>
      <vt:lpstr>PowerPoint 演示文稿</vt:lpstr>
      <vt:lpstr>解题：从标题你能看出什么？</vt:lpstr>
      <vt:lpstr>PowerPoint 演示文稿</vt:lpstr>
      <vt:lpstr>PowerPoint 演示文稿</vt:lpstr>
      <vt:lpstr>PowerPoint 演示文稿</vt:lpstr>
      <vt:lpstr>赏“奇”景</vt:lpstr>
      <vt:lpstr>PowerPoint 演示文稿</vt:lpstr>
      <vt:lpstr>PowerPoint 演示文稿</vt:lpstr>
      <vt:lpstr>PowerPoint 演示文稿</vt:lpstr>
      <vt:lpstr>悟“别”情</vt:lpstr>
      <vt:lpstr>PowerPoint 演示文稿</vt:lpstr>
      <vt:lpstr>PowerPoint 演示文稿</vt:lpstr>
      <vt:lpstr>这与我们学过的哪首诗的哪一句有异曲同工之妙？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课后积累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白雪歌送武判官归京 </dc:title>
  <dc:creator/>
  <cp:lastModifiedBy>NAT</cp:lastModifiedBy>
  <cp:revision>8</cp:revision>
  <dcterms:created xsi:type="dcterms:W3CDTF">2020-02-17T07:57:36Z</dcterms:created>
  <dcterms:modified xsi:type="dcterms:W3CDTF">2020-02-18T08:25:22Z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