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20"/>
  </p:notesMasterIdLst>
  <p:sldIdLst>
    <p:sldId id="297" r:id="rId2"/>
    <p:sldId id="271" r:id="rId3"/>
    <p:sldId id="281" r:id="rId4"/>
    <p:sldId id="302" r:id="rId5"/>
    <p:sldId id="282" r:id="rId6"/>
    <p:sldId id="284" r:id="rId7"/>
    <p:sldId id="290" r:id="rId8"/>
    <p:sldId id="285" r:id="rId9"/>
    <p:sldId id="288" r:id="rId10"/>
    <p:sldId id="304" r:id="rId11"/>
    <p:sldId id="305" r:id="rId12"/>
    <p:sldId id="359" r:id="rId13"/>
    <p:sldId id="306" r:id="rId14"/>
    <p:sldId id="371" r:id="rId15"/>
    <p:sldId id="309" r:id="rId16"/>
    <p:sldId id="307" r:id="rId17"/>
    <p:sldId id="372" r:id="rId18"/>
    <p:sldId id="301" r:id="rId19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000"/>
    <a:srgbClr val="FF0000"/>
    <a:srgbClr val="0033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867" autoAdjust="0"/>
  </p:normalViewPr>
  <p:slideViewPr>
    <p:cSldViewPr>
      <p:cViewPr varScale="1">
        <p:scale>
          <a:sx n="81" d="100"/>
          <a:sy n="81" d="100"/>
        </p:scale>
        <p:origin x="725" y="5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CF9D2-82C9-42C9-B942-BB689C35BC7F}" type="datetimeFigureOut">
              <a:rPr lang="zh-CN" altLang="en-US" smtClean="0"/>
              <a:pPr/>
              <a:t>2022/1/10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C4070-CE26-48AD-A803-B89F603AE24F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17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514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645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645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645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645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645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645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45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645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645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645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645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93F7E0-FF71-4739-A79F-6F4303C7869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91057-2E59-45C1-9C47-0A7BBCD47E3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7FDF87-AADC-4D26-997A-7533B5A22E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DBB85B-8F37-479B-B7AB-E9A871E2CC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FE3F5-EEBD-4B2C-9026-1AD0CD3D50C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EB18F-5AB4-4756-B3B5-459B9CA8F9D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C31CE9-C631-4872-9EBA-27E98A63333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F35B08-9915-48DA-BDBE-AA2004D8576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E50EC7-716B-451E-8292-BE157A482ED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72AA00-C1E1-49E3-B0E7-B2955B7CC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7297AD-858D-482A-B4E9-D249A6BBF0F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1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3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4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5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634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634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34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635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635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7C9091DD-24D7-4DE2-A6D4-8A1CE6CB80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../../../&#20061;&#24180;&#32423;&#21270;&#23398;&#23454;&#39564;/&#20061;&#24180;&#32423;&#21270;&#23398;&#19978;&#20876;&#23454;&#39564;/&#31532;&#19968;&#21333;&#20803;%20&#36208;&#36827;&#21270;&#23398;&#19990;&#30028;/&#35838;&#39064;3%20&#36208;&#36827;&#21270;&#23398;&#23454;&#39564;&#23460;/&#20202;&#22120;&#30340;&#27927;&#28068;.rm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WordArt 5"/>
          <p:cNvSpPr>
            <a:spLocks noChangeArrowheads="1" noChangeShapeType="1" noTextEdit="1"/>
          </p:cNvSpPr>
          <p:nvPr/>
        </p:nvSpPr>
        <p:spPr bwMode="auto">
          <a:xfrm>
            <a:off x="5663158" y="3789040"/>
            <a:ext cx="5184576" cy="50405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第</a:t>
            </a:r>
            <a:r>
              <a:rPr lang="en-US" altLang="zh-CN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3</a:t>
            </a:r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课时  物质的加热和连接仪器装置</a:t>
            </a:r>
            <a:endParaRPr lang="zh-CN" altLang="en-US" sz="3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  <a:ea typeface="+mn-ea"/>
              <a:cs typeface="黑体" panose="02010609060101010101" pitchFamily="2" charset="-122"/>
            </a:endParaRP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2062758" y="190475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3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走进化学实验室</a:t>
            </a:r>
          </a:p>
        </p:txBody>
      </p:sp>
      <p:sp>
        <p:nvSpPr>
          <p:cNvPr id="6" name="Text Box 30"/>
          <p:cNvSpPr txBox="1">
            <a:spLocks noChangeArrowheads="1"/>
          </p:cNvSpPr>
          <p:nvPr/>
        </p:nvSpPr>
        <p:spPr bwMode="auto">
          <a:xfrm>
            <a:off x="8471470" y="5570076"/>
            <a:ext cx="30823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8000"/>
                </a:solidFill>
              </a:rPr>
              <a:t>2021</a:t>
            </a:r>
            <a:r>
              <a:rPr lang="zh-CN" altLang="en-US" sz="2800" dirty="0">
                <a:solidFill>
                  <a:srgbClr val="008000"/>
                </a:solidFill>
              </a:rPr>
              <a:t>年</a:t>
            </a:r>
            <a:r>
              <a:rPr lang="en-US" altLang="zh-CN" sz="2800" dirty="0">
                <a:solidFill>
                  <a:srgbClr val="008000"/>
                </a:solidFill>
              </a:rPr>
              <a:t>9</a:t>
            </a:r>
            <a:r>
              <a:rPr lang="zh-CN" altLang="en-US" sz="2800" dirty="0">
                <a:solidFill>
                  <a:srgbClr val="008000"/>
                </a:solidFill>
              </a:rPr>
              <a:t>月</a:t>
            </a:r>
            <a:r>
              <a:rPr lang="en-US" altLang="zh-CN" sz="2800" dirty="0">
                <a:solidFill>
                  <a:srgbClr val="008000"/>
                </a:solidFill>
              </a:rPr>
              <a:t>10</a:t>
            </a:r>
            <a:r>
              <a:rPr lang="zh-CN" altLang="en-US" sz="2800" dirty="0">
                <a:solidFill>
                  <a:srgbClr val="008000"/>
                </a:solidFill>
              </a:rPr>
              <a:t>日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070870" y="4699992"/>
            <a:ext cx="520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老师</a:t>
            </a:r>
          </a:p>
        </p:txBody>
      </p:sp>
    </p:spTree>
    <p:extLst>
      <p:ext uri="{BB962C8B-B14F-4D97-AF65-F5344CB8AC3E}">
        <p14:creationId xmlns:p14="http://schemas.microsoft.com/office/powerpoint/2010/main" val="1405985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4302806" y="1116033"/>
            <a:ext cx="2656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+mn-ea"/>
                <a:ea typeface="+mn-ea"/>
              </a:rPr>
              <a:t>学习目标</a:t>
            </a:r>
            <a:r>
              <a:rPr lang="en-US" altLang="zh-CN" sz="3200" dirty="0">
                <a:solidFill>
                  <a:srgbClr val="008000"/>
                </a:solidFill>
                <a:latin typeface="+mn-ea"/>
                <a:ea typeface="+mn-ea"/>
              </a:rPr>
              <a:t>】</a:t>
            </a:r>
            <a:endParaRPr lang="zh-CN" altLang="en-US" sz="3200" dirty="0">
              <a:solidFill>
                <a:srgbClr val="008000"/>
              </a:solidFill>
              <a:latin typeface="+mn-ea"/>
              <a:ea typeface="+mn-ea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1585176" y="2401724"/>
            <a:ext cx="40458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练习给物质加热</a:t>
            </a:r>
            <a:r>
              <a:rPr lang="zh-CN" altLang="en-US" sz="2800" dirty="0">
                <a:latin typeface="+mn-ea"/>
                <a:ea typeface="+mn-ea"/>
              </a:rPr>
              <a:t>；</a:t>
            </a:r>
          </a:p>
        </p:txBody>
      </p:sp>
      <p:sp>
        <p:nvSpPr>
          <p:cNvPr id="6" name="矩形 5"/>
          <p:cNvSpPr/>
          <p:nvPr/>
        </p:nvSpPr>
        <p:spPr>
          <a:xfrm>
            <a:off x="1523771" y="4345940"/>
            <a:ext cx="48594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、知道仪器的洗涤方法。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57661" y="3429000"/>
            <a:ext cx="91460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、熟悉一些常见仪器的连接，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掌握装置气密性的检查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；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三、物质的加热</a:t>
            </a:r>
          </a:p>
        </p:txBody>
      </p:sp>
      <p:pic>
        <p:nvPicPr>
          <p:cNvPr id="5" name="图片 1" descr="T1VtfYXdNnXXb5QdZ8_100204">
            <a:extLst>
              <a:ext uri="{FF2B5EF4-FFF2-40B4-BE49-F238E27FC236}">
                <a16:creationId xmlns:a16="http://schemas.microsoft.com/office/drawing/2014/main" id="{F4E6C790-FA84-43B6-8FD7-CA3E813E88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1909" y="2127918"/>
            <a:ext cx="3134783" cy="3530600"/>
          </a:xfrm>
          <a:prstGeom prst="roundRect">
            <a:avLst/>
          </a:prstGeom>
          <a:noFill/>
          <a:ln w="9525">
            <a:noFill/>
          </a:ln>
        </p:spPr>
      </p:pic>
      <p:sp>
        <p:nvSpPr>
          <p:cNvPr id="7" name="虚尾箭头 1">
            <a:extLst>
              <a:ext uri="{FF2B5EF4-FFF2-40B4-BE49-F238E27FC236}">
                <a16:creationId xmlns:a16="http://schemas.microsoft.com/office/drawing/2014/main" id="{9A594C6E-2AAE-42A9-9B16-3DFA435151D7}"/>
              </a:ext>
            </a:extLst>
          </p:cNvPr>
          <p:cNvSpPr/>
          <p:nvPr/>
        </p:nvSpPr>
        <p:spPr>
          <a:xfrm>
            <a:off x="4603843" y="2676135"/>
            <a:ext cx="2400300" cy="190500"/>
          </a:xfrm>
          <a:prstGeom prst="striped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C853AA0C-6698-4D06-8247-2E05B068065F}"/>
              </a:ext>
            </a:extLst>
          </p:cNvPr>
          <p:cNvGrpSpPr/>
          <p:nvPr/>
        </p:nvGrpSpPr>
        <p:grpSpPr>
          <a:xfrm>
            <a:off x="7319526" y="2318418"/>
            <a:ext cx="2275612" cy="597597"/>
            <a:chOff x="8090" y="2525"/>
            <a:chExt cx="2666" cy="84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9" name="流程图: 可选过程 8">
              <a:extLst>
                <a:ext uri="{FF2B5EF4-FFF2-40B4-BE49-F238E27FC236}">
                  <a16:creationId xmlns:a16="http://schemas.microsoft.com/office/drawing/2014/main" id="{6601375B-A874-4245-BE4F-E5B4B20DC866}"/>
                </a:ext>
              </a:extLst>
            </p:cNvPr>
            <p:cNvSpPr/>
            <p:nvPr/>
          </p:nvSpPr>
          <p:spPr>
            <a:xfrm>
              <a:off x="8108" y="2525"/>
              <a:ext cx="2493" cy="844"/>
            </a:xfrm>
            <a:prstGeom prst="flowChartAlternateProcess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0" name="文本框 3">
              <a:extLst>
                <a:ext uri="{FF2B5EF4-FFF2-40B4-BE49-F238E27FC236}">
                  <a16:creationId xmlns:a16="http://schemas.microsoft.com/office/drawing/2014/main" id="{67C753C0-12D5-4055-A8EC-B67528328AB4}"/>
                </a:ext>
              </a:extLst>
            </p:cNvPr>
            <p:cNvSpPr txBox="1"/>
            <p:nvPr/>
          </p:nvSpPr>
          <p:spPr>
            <a:xfrm>
              <a:off x="8090" y="2619"/>
              <a:ext cx="2666" cy="7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dirty="0">
                  <a:latin typeface="+mn-ea"/>
                </a:rPr>
                <a:t>灯帽（塑料）</a:t>
              </a:r>
            </a:p>
          </p:txBody>
        </p:sp>
      </p:grpSp>
      <p:sp>
        <p:nvSpPr>
          <p:cNvPr id="11" name="虚尾箭头 4">
            <a:extLst>
              <a:ext uri="{FF2B5EF4-FFF2-40B4-BE49-F238E27FC236}">
                <a16:creationId xmlns:a16="http://schemas.microsoft.com/office/drawing/2014/main" id="{6D29AA0E-8461-47AC-9A95-9E1B9EAF6F8F}"/>
              </a:ext>
            </a:extLst>
          </p:cNvPr>
          <p:cNvSpPr/>
          <p:nvPr/>
        </p:nvSpPr>
        <p:spPr>
          <a:xfrm>
            <a:off x="4603843" y="3817018"/>
            <a:ext cx="2400300" cy="192617"/>
          </a:xfrm>
          <a:prstGeom prst="striped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ACCDE46B-6662-4DEB-BFE9-D818859A649B}"/>
              </a:ext>
            </a:extLst>
          </p:cNvPr>
          <p:cNvGrpSpPr/>
          <p:nvPr/>
        </p:nvGrpSpPr>
        <p:grpSpPr>
          <a:xfrm>
            <a:off x="7289893" y="3575719"/>
            <a:ext cx="2275612" cy="597420"/>
            <a:chOff x="8055" y="4010"/>
            <a:chExt cx="2643" cy="834"/>
          </a:xfrm>
        </p:grpSpPr>
        <p:sp>
          <p:nvSpPr>
            <p:cNvPr id="13" name="流程图: 可选过程 12">
              <a:extLst>
                <a:ext uri="{FF2B5EF4-FFF2-40B4-BE49-F238E27FC236}">
                  <a16:creationId xmlns:a16="http://schemas.microsoft.com/office/drawing/2014/main" id="{DAA70008-789D-4263-8643-5A1DCE2EB9FA}"/>
                </a:ext>
              </a:extLst>
            </p:cNvPr>
            <p:cNvSpPr/>
            <p:nvPr/>
          </p:nvSpPr>
          <p:spPr>
            <a:xfrm>
              <a:off x="8090" y="4010"/>
              <a:ext cx="2494" cy="834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4" name="文本框 5">
              <a:extLst>
                <a:ext uri="{FF2B5EF4-FFF2-40B4-BE49-F238E27FC236}">
                  <a16:creationId xmlns:a16="http://schemas.microsoft.com/office/drawing/2014/main" id="{74C17FA5-A1E2-4CD9-806B-7C5823F69F16}"/>
                </a:ext>
              </a:extLst>
            </p:cNvPr>
            <p:cNvSpPr txBox="1"/>
            <p:nvPr/>
          </p:nvSpPr>
          <p:spPr>
            <a:xfrm>
              <a:off x="8055" y="4080"/>
              <a:ext cx="2643" cy="7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r>
                <a:rPr lang="zh-CN" altLang="en-US" sz="2800" dirty="0">
                  <a:latin typeface="+mn-ea"/>
                </a:rPr>
                <a:t>灯芯（棉线）</a:t>
              </a:r>
              <a:endParaRPr lang="en-US" altLang="zh-CN" sz="2800" dirty="0">
                <a:latin typeface="+mn-ea"/>
              </a:endParaRPr>
            </a:p>
          </p:txBody>
        </p:sp>
      </p:grpSp>
      <p:sp>
        <p:nvSpPr>
          <p:cNvPr id="15" name="虚尾箭头 8">
            <a:extLst>
              <a:ext uri="{FF2B5EF4-FFF2-40B4-BE49-F238E27FC236}">
                <a16:creationId xmlns:a16="http://schemas.microsoft.com/office/drawing/2014/main" id="{A14A11A0-DDB7-4BF3-AEC4-C97191AF3A3A}"/>
              </a:ext>
            </a:extLst>
          </p:cNvPr>
          <p:cNvSpPr/>
          <p:nvPr/>
        </p:nvSpPr>
        <p:spPr>
          <a:xfrm>
            <a:off x="5037759" y="5002351"/>
            <a:ext cx="1945217" cy="207433"/>
          </a:xfrm>
          <a:prstGeom prst="striped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885934A7-CA7C-464B-A987-BB8307172576}"/>
              </a:ext>
            </a:extLst>
          </p:cNvPr>
          <p:cNvGrpSpPr/>
          <p:nvPr/>
        </p:nvGrpSpPr>
        <p:grpSpPr>
          <a:xfrm>
            <a:off x="7247559" y="4816086"/>
            <a:ext cx="2215276" cy="988937"/>
            <a:chOff x="8005" y="5473"/>
            <a:chExt cx="2519" cy="1316"/>
          </a:xfrm>
        </p:grpSpPr>
        <p:sp>
          <p:nvSpPr>
            <p:cNvPr id="17" name="流程图: 可选过程 16">
              <a:extLst>
                <a:ext uri="{FF2B5EF4-FFF2-40B4-BE49-F238E27FC236}">
                  <a16:creationId xmlns:a16="http://schemas.microsoft.com/office/drawing/2014/main" id="{5FEF16F5-AAA3-4D4B-80C7-BF1612D7664A}"/>
                </a:ext>
              </a:extLst>
            </p:cNvPr>
            <p:cNvSpPr/>
            <p:nvPr/>
          </p:nvSpPr>
          <p:spPr>
            <a:xfrm>
              <a:off x="8030" y="5473"/>
              <a:ext cx="2494" cy="795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18" name="文本框 9">
              <a:extLst>
                <a:ext uri="{FF2B5EF4-FFF2-40B4-BE49-F238E27FC236}">
                  <a16:creationId xmlns:a16="http://schemas.microsoft.com/office/drawing/2014/main" id="{92DBD85F-A290-4320-937F-4F8680F55A3B}"/>
                </a:ext>
              </a:extLst>
            </p:cNvPr>
            <p:cNvSpPr txBox="1"/>
            <p:nvPr/>
          </p:nvSpPr>
          <p:spPr>
            <a:xfrm>
              <a:off x="8005" y="5519"/>
              <a:ext cx="2365" cy="1270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800" dirty="0">
                  <a:latin typeface="+mn-ea"/>
                </a:rPr>
                <a:t>灯壶（玻璃）</a:t>
              </a:r>
            </a:p>
          </p:txBody>
        </p:sp>
      </p:grpSp>
      <p:sp>
        <p:nvSpPr>
          <p:cNvPr id="19" name="圆角右箭头 16">
            <a:extLst>
              <a:ext uri="{FF2B5EF4-FFF2-40B4-BE49-F238E27FC236}">
                <a16:creationId xmlns:a16="http://schemas.microsoft.com/office/drawing/2014/main" id="{284AB40A-F811-4FCE-8EFB-9375CF00A0FF}"/>
              </a:ext>
            </a:extLst>
          </p:cNvPr>
          <p:cNvSpPr/>
          <p:nvPr/>
        </p:nvSpPr>
        <p:spPr>
          <a:xfrm flipV="1">
            <a:off x="4180509" y="5658518"/>
            <a:ext cx="2823633" cy="493184"/>
          </a:xfrm>
          <a:prstGeom prst="ben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cs typeface="+mn-cs"/>
            </a:endParaRPr>
          </a:p>
        </p:txBody>
      </p:sp>
      <p:grpSp>
        <p:nvGrpSpPr>
          <p:cNvPr id="20" name="组合 24">
            <a:extLst>
              <a:ext uri="{FF2B5EF4-FFF2-40B4-BE49-F238E27FC236}">
                <a16:creationId xmlns:a16="http://schemas.microsoft.com/office/drawing/2014/main" id="{A043BFF7-F5A9-45F2-A39A-37C521DC65D2}"/>
              </a:ext>
            </a:extLst>
          </p:cNvPr>
          <p:cNvGrpSpPr/>
          <p:nvPr/>
        </p:nvGrpSpPr>
        <p:grpSpPr>
          <a:xfrm>
            <a:off x="7224276" y="5700488"/>
            <a:ext cx="2615346" cy="697419"/>
            <a:chOff x="7978" y="6689"/>
            <a:chExt cx="2923" cy="978"/>
          </a:xfrm>
        </p:grpSpPr>
        <p:sp>
          <p:nvSpPr>
            <p:cNvPr id="21" name="流程图: 可选过程 20">
              <a:extLst>
                <a:ext uri="{FF2B5EF4-FFF2-40B4-BE49-F238E27FC236}">
                  <a16:creationId xmlns:a16="http://schemas.microsoft.com/office/drawing/2014/main" id="{9BF368E5-911D-4205-8605-9CD882958D60}"/>
                </a:ext>
              </a:extLst>
            </p:cNvPr>
            <p:cNvSpPr/>
            <p:nvPr/>
          </p:nvSpPr>
          <p:spPr>
            <a:xfrm>
              <a:off x="8003" y="6689"/>
              <a:ext cx="2582" cy="978"/>
            </a:xfrm>
            <a:prstGeom prst="flowChartAlternateProcess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cs typeface="+mn-cs"/>
              </a:endParaRPr>
            </a:p>
          </p:txBody>
        </p:sp>
        <p:sp>
          <p:nvSpPr>
            <p:cNvPr id="22" name="文本框 18">
              <a:extLst>
                <a:ext uri="{FF2B5EF4-FFF2-40B4-BE49-F238E27FC236}">
                  <a16:creationId xmlns:a16="http://schemas.microsoft.com/office/drawing/2014/main" id="{F4DB2112-D498-4488-8DFB-738CC1A7CA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978" y="6827"/>
              <a:ext cx="2923" cy="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ea"/>
                  <a:ea typeface="+mn-ea"/>
                  <a:cs typeface="+mn-cs"/>
                </a:rPr>
                <a:t>酒精 </a:t>
              </a:r>
              <a:r>
                <a:rPr kumimoji="0" lang="en-US" altLang="zh-CN" sz="2800" i="1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ea"/>
                  <a:ea typeface="+mn-ea"/>
                  <a:cs typeface="+mn-cs"/>
                </a:rPr>
                <a:t>V </a:t>
              </a:r>
              <a:r>
                <a:rPr kumimoji="0" lang="en-US" altLang="zh-CN" sz="280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ea"/>
                  <a:ea typeface="+mn-ea"/>
                  <a:cs typeface="+mn-cs"/>
                </a:rPr>
                <a:t>─  </a:t>
              </a:r>
              <a:r>
                <a:rPr kumimoji="0" lang="en-US" altLang="zh-CN" sz="2800" i="1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+mn-ea"/>
                  <a:ea typeface="+mn-ea"/>
                  <a:cs typeface="+mn-cs"/>
                </a:rPr>
                <a:t>V</a:t>
              </a:r>
              <a:endParaRPr kumimoji="0" lang="zh-CN" altLang="en-US" sz="280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ea"/>
                <a:ea typeface="+mn-ea"/>
                <a:cs typeface="+mn-cs"/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对象 20">
                  <a:extLst>
                    <a:ext uri="{FF2B5EF4-FFF2-40B4-BE49-F238E27FC236}">
                      <a16:creationId xmlns:a16="http://schemas.microsoft.com/office/drawing/2014/main" id="{52AE1B45-3302-49EC-ACA1-B1DE8EA43F2C}"/>
                    </a:ext>
                  </a:extLst>
                </p:cNvPr>
                <p:cNvSpPr txBox="1"/>
                <p:nvPr/>
              </p:nvSpPr>
              <p:spPr>
                <a:xfrm>
                  <a:off x="8809" y="6735"/>
                  <a:ext cx="292" cy="766"/>
                </a:xfrm>
                <a:prstGeom prst="rect">
                  <a:avLst/>
                </a:prstGeom>
                <a:noFill/>
                <a:ln w="38100">
                  <a:noFill/>
                  <a:miter/>
                </a:ln>
              </p:spPr>
              <p:txBody>
                <a:bodyPr>
                  <a:no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zh-CN" altLang="en-US" sz="20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zh-CN" alt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zh-CN" sz="2000" b="1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3" name="对象 20">
                  <a:extLst>
                    <a:ext uri="{FF2B5EF4-FFF2-40B4-BE49-F238E27FC236}">
                      <a16:creationId xmlns:a16="http://schemas.microsoft.com/office/drawing/2014/main" id="{52AE1B45-3302-49EC-ACA1-B1DE8EA43F2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809" y="6735"/>
                  <a:ext cx="292" cy="766"/>
                </a:xfrm>
                <a:prstGeom prst="rect">
                  <a:avLst/>
                </a:prstGeom>
                <a:blipFill>
                  <a:blip r:embed="rId3"/>
                  <a:stretch>
                    <a:fillRect b="-14607"/>
                  </a:stretch>
                </a:blipFill>
                <a:ln w="38100">
                  <a:noFill/>
                  <a:miter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4" name="对象 22">
                  <a:extLst>
                    <a:ext uri="{FF2B5EF4-FFF2-40B4-BE49-F238E27FC236}">
                      <a16:creationId xmlns:a16="http://schemas.microsoft.com/office/drawing/2014/main" id="{00A920E5-D27D-4D86-A0A1-B205F12C551F}"/>
                    </a:ext>
                  </a:extLst>
                </p:cNvPr>
                <p:cNvSpPr txBox="1"/>
                <p:nvPr/>
              </p:nvSpPr>
              <p:spPr>
                <a:xfrm>
                  <a:off x="9960" y="6735"/>
                  <a:ext cx="399" cy="730"/>
                </a:xfrm>
                <a:prstGeom prst="rect">
                  <a:avLst/>
                </a:prstGeom>
                <a:noFill/>
                <a:ln w="38100">
                  <a:noFill/>
                  <a:miter/>
                </a:ln>
              </p:spPr>
              <p:txBody>
                <a:bodyPr>
                  <a:no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f>
                          <m:fPr>
                            <m:ctrlPr>
                              <a:rPr lang="zh-CN" alt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zh-CN" alt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num>
                          <m:den>
                            <m:r>
                              <a:rPr lang="zh-CN" altLang="en-US" sz="20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  <m:t>3</m:t>
                            </m:r>
                          </m:den>
                        </m:f>
                      </m:oMath>
                    </m:oMathPara>
                  </a14:m>
                  <a:endParaRPr lang="zh-CN" altLang="en-US" sz="2000" dirty="0"/>
                </a:p>
              </p:txBody>
            </p:sp>
          </mc:Choice>
          <mc:Fallback xmlns="">
            <p:sp>
              <p:nvSpPr>
                <p:cNvPr id="24" name="对象 22">
                  <a:extLst>
                    <a:ext uri="{FF2B5EF4-FFF2-40B4-BE49-F238E27FC236}">
                      <a16:creationId xmlns:a16="http://schemas.microsoft.com/office/drawing/2014/main" id="{00A920E5-D27D-4D86-A0A1-B205F12C551F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960" y="6735"/>
                  <a:ext cx="399" cy="730"/>
                </a:xfrm>
                <a:prstGeom prst="rect">
                  <a:avLst/>
                </a:prstGeom>
                <a:blipFill>
                  <a:blip r:embed="rId4"/>
                  <a:stretch>
                    <a:fillRect b="-20000"/>
                  </a:stretch>
                </a:blipFill>
                <a:ln w="38100">
                  <a:noFill/>
                  <a:miter/>
                </a:ln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1339916" y="1212375"/>
            <a:ext cx="52269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宋体" pitchFamily="2" charset="-122"/>
              </a:rPr>
              <a:t>1</a:t>
            </a:r>
            <a:r>
              <a:rPr lang="zh-CN" altLang="en-US" sz="2800" dirty="0">
                <a:latin typeface="宋体" pitchFamily="2" charset="-122"/>
              </a:rPr>
              <a:t>、酒精灯的使用方法（</a:t>
            </a:r>
            <a:r>
              <a:rPr lang="en-US" altLang="zh-CN" sz="2800" dirty="0">
                <a:latin typeface="宋体" pitchFamily="2" charset="-122"/>
              </a:rPr>
              <a:t>P</a:t>
            </a:r>
            <a:r>
              <a:rPr lang="en-US" altLang="zh-CN" sz="2800" baseline="-25000" dirty="0">
                <a:latin typeface="宋体" pitchFamily="2" charset="-122"/>
              </a:rPr>
              <a:t>20-21</a:t>
            </a:r>
            <a:r>
              <a:rPr lang="zh-CN" altLang="en-US" sz="2800" dirty="0">
                <a:latin typeface="宋体" pitchFamily="2" charset="-122"/>
              </a:rPr>
              <a:t>）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E25A4E6-75D3-46EB-B677-A339978FC8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814" y="4258352"/>
            <a:ext cx="1687098" cy="1978960"/>
          </a:xfrm>
          <a:prstGeom prst="rect">
            <a:avLst/>
          </a:prstGeom>
        </p:spPr>
      </p:pic>
      <p:grpSp>
        <p:nvGrpSpPr>
          <p:cNvPr id="9" name="组合 17">
            <a:extLst>
              <a:ext uri="{FF2B5EF4-FFF2-40B4-BE49-F238E27FC236}">
                <a16:creationId xmlns:a16="http://schemas.microsoft.com/office/drawing/2014/main" id="{0EE7C34C-20CA-496C-B45D-2ACF41C9F5EF}"/>
              </a:ext>
            </a:extLst>
          </p:cNvPr>
          <p:cNvGrpSpPr/>
          <p:nvPr/>
        </p:nvGrpSpPr>
        <p:grpSpPr>
          <a:xfrm>
            <a:off x="6582947" y="419921"/>
            <a:ext cx="2658315" cy="1224535"/>
            <a:chOff x="10715" y="5012"/>
            <a:chExt cx="3481" cy="1192"/>
          </a:xfrm>
          <a:solidFill>
            <a:srgbClr val="0000FF"/>
          </a:solidFill>
        </p:grpSpPr>
        <p:sp>
          <p:nvSpPr>
            <p:cNvPr id="10" name="圆角矩形 16">
              <a:extLst>
                <a:ext uri="{FF2B5EF4-FFF2-40B4-BE49-F238E27FC236}">
                  <a16:creationId xmlns:a16="http://schemas.microsoft.com/office/drawing/2014/main" id="{2A0B3784-A7FE-41BD-AE25-B3E38035EBE9}"/>
                </a:ext>
              </a:extLst>
            </p:cNvPr>
            <p:cNvSpPr/>
            <p:nvPr/>
          </p:nvSpPr>
          <p:spPr>
            <a:xfrm>
              <a:off x="10715" y="5020"/>
              <a:ext cx="3402" cy="118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+mn-ea"/>
                <a:cs typeface="+mn-cs"/>
              </a:endParaRPr>
            </a:p>
          </p:txBody>
        </p:sp>
        <p:sp>
          <p:nvSpPr>
            <p:cNvPr id="11" name="文本框 15">
              <a:extLst>
                <a:ext uri="{FF2B5EF4-FFF2-40B4-BE49-F238E27FC236}">
                  <a16:creationId xmlns:a16="http://schemas.microsoft.com/office/drawing/2014/main" id="{0902E5AF-4B43-40C3-ACF9-0BA35BA1C830}"/>
                </a:ext>
              </a:extLst>
            </p:cNvPr>
            <p:cNvSpPr txBox="1"/>
            <p:nvPr/>
          </p:nvSpPr>
          <p:spPr>
            <a:xfrm>
              <a:off x="10926" y="5012"/>
              <a:ext cx="3270" cy="91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酒精灯洒出失火，用湿抹布盖灭。</a:t>
              </a:r>
            </a:p>
          </p:txBody>
        </p:sp>
      </p:grpSp>
      <p:grpSp>
        <p:nvGrpSpPr>
          <p:cNvPr id="12" name="组合 14">
            <a:extLst>
              <a:ext uri="{FF2B5EF4-FFF2-40B4-BE49-F238E27FC236}">
                <a16:creationId xmlns:a16="http://schemas.microsoft.com/office/drawing/2014/main" id="{1B4723E1-B856-44AF-9D7B-086DC77D8757}"/>
              </a:ext>
            </a:extLst>
          </p:cNvPr>
          <p:cNvGrpSpPr/>
          <p:nvPr/>
        </p:nvGrpSpPr>
        <p:grpSpPr>
          <a:xfrm>
            <a:off x="1151027" y="4464064"/>
            <a:ext cx="866775" cy="478156"/>
            <a:chOff x="1502" y="5109"/>
            <a:chExt cx="1025" cy="565"/>
          </a:xfrm>
        </p:grpSpPr>
        <p:sp>
          <p:nvSpPr>
            <p:cNvPr id="13" name="圆角矩形 11">
              <a:extLst>
                <a:ext uri="{FF2B5EF4-FFF2-40B4-BE49-F238E27FC236}">
                  <a16:creationId xmlns:a16="http://schemas.microsoft.com/office/drawing/2014/main" id="{7BA65013-C04E-4B41-A3E8-7CC06FF01136}"/>
                </a:ext>
              </a:extLst>
            </p:cNvPr>
            <p:cNvSpPr/>
            <p:nvPr/>
          </p:nvSpPr>
          <p:spPr>
            <a:xfrm>
              <a:off x="1533" y="5109"/>
              <a:ext cx="908" cy="565"/>
            </a:xfrm>
            <a:prstGeom prst="roundRect">
              <a:avLst/>
            </a:prstGeom>
            <a:solidFill>
              <a:srgbClr val="00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文本框 12">
              <a:extLst>
                <a:ext uri="{FF2B5EF4-FFF2-40B4-BE49-F238E27FC236}">
                  <a16:creationId xmlns:a16="http://schemas.microsoft.com/office/drawing/2014/main" id="{5EC55BA7-6F87-40E3-8D02-91E3290BC287}"/>
                </a:ext>
              </a:extLst>
            </p:cNvPr>
            <p:cNvSpPr txBox="1"/>
            <p:nvPr/>
          </p:nvSpPr>
          <p:spPr>
            <a:xfrm>
              <a:off x="1502" y="5129"/>
              <a:ext cx="1025" cy="54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熄灭</a:t>
              </a:r>
            </a:p>
          </p:txBody>
        </p:sp>
      </p:grpSp>
      <p:sp>
        <p:nvSpPr>
          <p:cNvPr id="15" name=" 2050">
            <a:extLst>
              <a:ext uri="{FF2B5EF4-FFF2-40B4-BE49-F238E27FC236}">
                <a16:creationId xmlns:a16="http://schemas.microsoft.com/office/drawing/2014/main" id="{54BBD53B-C42E-401A-971D-1F445A4FC129}"/>
              </a:ext>
            </a:extLst>
          </p:cNvPr>
          <p:cNvSpPr/>
          <p:nvPr/>
        </p:nvSpPr>
        <p:spPr>
          <a:xfrm>
            <a:off x="9212976" y="5517232"/>
            <a:ext cx="770662" cy="576037"/>
          </a:xfrm>
          <a:custGeom>
            <a:avLst/>
            <a:gdLst/>
            <a:ahLst/>
            <a:cxnLst>
              <a:cxn ang="0">
                <a:pos x="910" y="27"/>
              </a:cxn>
              <a:cxn ang="0">
                <a:pos x="814" y="85"/>
              </a:cxn>
              <a:cxn ang="0">
                <a:pos x="720" y="150"/>
              </a:cxn>
              <a:cxn ang="0">
                <a:pos x="630" y="222"/>
              </a:cxn>
              <a:cxn ang="0">
                <a:pos x="544" y="301"/>
              </a:cxn>
              <a:cxn ang="0">
                <a:pos x="464" y="383"/>
              </a:cxn>
              <a:cxn ang="0">
                <a:pos x="397" y="466"/>
              </a:cxn>
              <a:cxn ang="0">
                <a:pos x="342" y="546"/>
              </a:cxn>
              <a:cxn ang="0">
                <a:pos x="298" y="626"/>
              </a:cxn>
              <a:cxn ang="0">
                <a:pos x="251" y="651"/>
              </a:cxn>
              <a:cxn ang="0">
                <a:pos x="217" y="670"/>
              </a:cxn>
              <a:cxn ang="0">
                <a:pos x="199" y="669"/>
              </a:cxn>
              <a:cxn ang="0">
                <a:pos x="187" y="639"/>
              </a:cxn>
              <a:cxn ang="0">
                <a:pos x="161" y="590"/>
              </a:cxn>
              <a:cxn ang="0">
                <a:pos x="137" y="545"/>
              </a:cxn>
              <a:cxn ang="0">
                <a:pos x="114" y="507"/>
              </a:cxn>
              <a:cxn ang="0">
                <a:pos x="94" y="477"/>
              </a:cxn>
              <a:cxn ang="0">
                <a:pos x="74" y="454"/>
              </a:cxn>
              <a:cxn ang="0">
                <a:pos x="58" y="437"/>
              </a:cxn>
              <a:cxn ang="0">
                <a:pos x="39" y="425"/>
              </a:cxn>
              <a:cxn ang="0">
                <a:pos x="19" y="417"/>
              </a:cxn>
              <a:cxn ang="0">
                <a:pos x="0" y="413"/>
              </a:cxn>
              <a:cxn ang="0">
                <a:pos x="25" y="396"/>
              </a:cxn>
              <a:cxn ang="0">
                <a:pos x="52" y="383"/>
              </a:cxn>
              <a:cxn ang="0">
                <a:pos x="73" y="377"/>
              </a:cxn>
              <a:cxn ang="0">
                <a:pos x="95" y="374"/>
              </a:cxn>
              <a:cxn ang="0">
                <a:pos x="123" y="381"/>
              </a:cxn>
              <a:cxn ang="0">
                <a:pos x="155" y="404"/>
              </a:cxn>
              <a:cxn ang="0">
                <a:pos x="185" y="440"/>
              </a:cxn>
              <a:cxn ang="0">
                <a:pos x="219" y="491"/>
              </a:cxn>
              <a:cxn ang="0">
                <a:pos x="274" y="492"/>
              </a:cxn>
              <a:cxn ang="0">
                <a:pos x="339" y="412"/>
              </a:cxn>
              <a:cxn ang="0">
                <a:pos x="412" y="335"/>
              </a:cxn>
              <a:cxn ang="0">
                <a:pos x="490" y="262"/>
              </a:cxn>
              <a:cxn ang="0">
                <a:pos x="575" y="193"/>
              </a:cxn>
              <a:cxn ang="0">
                <a:pos x="662" y="130"/>
              </a:cxn>
              <a:cxn ang="0">
                <a:pos x="752" y="72"/>
              </a:cxn>
              <a:cxn ang="0">
                <a:pos x="843" y="22"/>
              </a:cxn>
            </a:cxnLst>
            <a:rect l="0" t="0" r="0" b="0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 sz="2400" dirty="0"/>
          </a:p>
        </p:txBody>
      </p:sp>
      <p:grpSp>
        <p:nvGrpSpPr>
          <p:cNvPr id="16" name="组合 1">
            <a:extLst>
              <a:ext uri="{FF2B5EF4-FFF2-40B4-BE49-F238E27FC236}">
                <a16:creationId xmlns:a16="http://schemas.microsoft.com/office/drawing/2014/main" id="{50AB9EE3-BE1E-4012-927E-67DF73D0CF20}"/>
              </a:ext>
            </a:extLst>
          </p:cNvPr>
          <p:cNvGrpSpPr/>
          <p:nvPr/>
        </p:nvGrpSpPr>
        <p:grpSpPr>
          <a:xfrm>
            <a:off x="1183145" y="2123925"/>
            <a:ext cx="3418241" cy="1825838"/>
            <a:chOff x="1571" y="2241"/>
            <a:chExt cx="4038" cy="2155"/>
          </a:xfrm>
        </p:grpSpPr>
        <p:grpSp>
          <p:nvGrpSpPr>
            <p:cNvPr id="17" name="组合 13">
              <a:extLst>
                <a:ext uri="{FF2B5EF4-FFF2-40B4-BE49-F238E27FC236}">
                  <a16:creationId xmlns:a16="http://schemas.microsoft.com/office/drawing/2014/main" id="{FDF976B5-CE33-4DBD-9167-022F699441C0}"/>
                </a:ext>
              </a:extLst>
            </p:cNvPr>
            <p:cNvGrpSpPr/>
            <p:nvPr/>
          </p:nvGrpSpPr>
          <p:grpSpPr>
            <a:xfrm>
              <a:off x="1571" y="2241"/>
              <a:ext cx="4038" cy="2155"/>
              <a:chOff x="1570" y="2242"/>
              <a:chExt cx="4040" cy="2155"/>
            </a:xfrm>
          </p:grpSpPr>
          <p:pic>
            <p:nvPicPr>
              <p:cNvPr id="19" name="图片 8">
                <a:extLst>
                  <a:ext uri="{FF2B5EF4-FFF2-40B4-BE49-F238E27FC236}">
                    <a16:creationId xmlns:a16="http://schemas.microsoft.com/office/drawing/2014/main" id="{57BE3718-4346-47CA-8E9A-394655AB96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20" y="2242"/>
                <a:ext cx="2490" cy="2155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20" name="圆角矩形 10">
                <a:extLst>
                  <a:ext uri="{FF2B5EF4-FFF2-40B4-BE49-F238E27FC236}">
                    <a16:creationId xmlns:a16="http://schemas.microsoft.com/office/drawing/2014/main" id="{A7FDC10E-4058-4323-96F1-7E880E2CD632}"/>
                  </a:ext>
                </a:extLst>
              </p:cNvPr>
              <p:cNvSpPr/>
              <p:nvPr/>
            </p:nvSpPr>
            <p:spPr>
              <a:xfrm>
                <a:off x="1597" y="2811"/>
                <a:ext cx="908" cy="567"/>
              </a:xfrm>
              <a:prstGeom prst="round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  <a:defRPr/>
                </a:pPr>
                <a:endParaRPr kumimoji="0" lang="zh-CN" altLang="en-US" sz="3200" b="0" i="0" u="none" strike="noStrike" kern="1200" cap="none" spc="0" normalizeH="0" baseline="0" noProof="1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文本框 9">
                <a:extLst>
                  <a:ext uri="{FF2B5EF4-FFF2-40B4-BE49-F238E27FC236}">
                    <a16:creationId xmlns:a16="http://schemas.microsoft.com/office/drawing/2014/main" id="{4BB6DC56-84E5-4EEC-9729-D6FF20557E4D}"/>
                  </a:ext>
                </a:extLst>
              </p:cNvPr>
              <p:cNvSpPr txBox="1"/>
              <p:nvPr/>
            </p:nvSpPr>
            <p:spPr>
              <a:xfrm>
                <a:off x="1570" y="2803"/>
                <a:ext cx="1025" cy="54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r>
                  <a:rPr lang="zh-CN" altLang="en-US" sz="24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燃着</a:t>
                </a:r>
              </a:p>
            </p:txBody>
          </p:sp>
        </p:grpSp>
        <p:sp>
          <p:nvSpPr>
            <p:cNvPr id="18" name="乘号 17">
              <a:extLst>
                <a:ext uri="{FF2B5EF4-FFF2-40B4-BE49-F238E27FC236}">
                  <a16:creationId xmlns:a16="http://schemas.microsoft.com/office/drawing/2014/main" id="{208EF841-91D4-4FB4-93F5-639B87631A31}"/>
                </a:ext>
              </a:extLst>
            </p:cNvPr>
            <p:cNvSpPr/>
            <p:nvPr/>
          </p:nvSpPr>
          <p:spPr>
            <a:xfrm>
              <a:off x="4514" y="3332"/>
              <a:ext cx="718" cy="914"/>
            </a:xfrm>
            <a:prstGeom prst="mathMultiply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2" name="乘号 21">
            <a:extLst>
              <a:ext uri="{FF2B5EF4-FFF2-40B4-BE49-F238E27FC236}">
                <a16:creationId xmlns:a16="http://schemas.microsoft.com/office/drawing/2014/main" id="{4DBDDF58-69F8-45F1-97E2-085C3A7B2968}"/>
              </a:ext>
            </a:extLst>
          </p:cNvPr>
          <p:cNvSpPr/>
          <p:nvPr/>
        </p:nvSpPr>
        <p:spPr>
          <a:xfrm>
            <a:off x="3761824" y="5121233"/>
            <a:ext cx="607338" cy="774410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3200" b="0" noProof="1"/>
          </a:p>
        </p:txBody>
      </p:sp>
      <p:pic>
        <p:nvPicPr>
          <p:cNvPr id="23" name="图片 22">
            <a:extLst>
              <a:ext uri="{FF2B5EF4-FFF2-40B4-BE49-F238E27FC236}">
                <a16:creationId xmlns:a16="http://schemas.microsoft.com/office/drawing/2014/main" id="{E0ACB3EF-4E84-4941-871F-A26A4F5799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6279" y="2181784"/>
            <a:ext cx="1996463" cy="1854618"/>
          </a:xfrm>
          <a:prstGeom prst="rect">
            <a:avLst/>
          </a:prstGeom>
        </p:spPr>
      </p:pic>
      <p:pic>
        <p:nvPicPr>
          <p:cNvPr id="24" name="图片 23">
            <a:extLst>
              <a:ext uri="{FF2B5EF4-FFF2-40B4-BE49-F238E27FC236}">
                <a16:creationId xmlns:a16="http://schemas.microsoft.com/office/drawing/2014/main" id="{51B5B847-C2F5-4A8B-8B81-5D954D15C0D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053" y="2172410"/>
            <a:ext cx="1388420" cy="1650520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9789A7A7-BA59-4A75-9700-D7AB2B8542A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5673" y="4265038"/>
            <a:ext cx="2126149" cy="1971454"/>
          </a:xfrm>
          <a:prstGeom prst="rect">
            <a:avLst/>
          </a:prstGeom>
        </p:spPr>
      </p:pic>
      <p:sp>
        <p:nvSpPr>
          <p:cNvPr id="26" name="乘号 25">
            <a:extLst>
              <a:ext uri="{FF2B5EF4-FFF2-40B4-BE49-F238E27FC236}">
                <a16:creationId xmlns:a16="http://schemas.microsoft.com/office/drawing/2014/main" id="{8954EE2A-735D-4384-A484-50F7D2E9E4D7}"/>
              </a:ext>
            </a:extLst>
          </p:cNvPr>
          <p:cNvSpPr/>
          <p:nvPr/>
        </p:nvSpPr>
        <p:spPr>
          <a:xfrm>
            <a:off x="5176676" y="2123925"/>
            <a:ext cx="607338" cy="774410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 2050">
            <a:extLst>
              <a:ext uri="{FF2B5EF4-FFF2-40B4-BE49-F238E27FC236}">
                <a16:creationId xmlns:a16="http://schemas.microsoft.com/office/drawing/2014/main" id="{118EC543-48DD-45FE-B4C6-747FD65530CB}"/>
              </a:ext>
            </a:extLst>
          </p:cNvPr>
          <p:cNvSpPr/>
          <p:nvPr/>
        </p:nvSpPr>
        <p:spPr>
          <a:xfrm>
            <a:off x="9213332" y="3304569"/>
            <a:ext cx="770306" cy="575734"/>
          </a:xfrm>
          <a:custGeom>
            <a:avLst/>
            <a:gdLst/>
            <a:ahLst/>
            <a:cxnLst>
              <a:cxn ang="0">
                <a:pos x="910" y="27"/>
              </a:cxn>
              <a:cxn ang="0">
                <a:pos x="814" y="85"/>
              </a:cxn>
              <a:cxn ang="0">
                <a:pos x="720" y="150"/>
              </a:cxn>
              <a:cxn ang="0">
                <a:pos x="630" y="222"/>
              </a:cxn>
              <a:cxn ang="0">
                <a:pos x="544" y="301"/>
              </a:cxn>
              <a:cxn ang="0">
                <a:pos x="464" y="383"/>
              </a:cxn>
              <a:cxn ang="0">
                <a:pos x="397" y="466"/>
              </a:cxn>
              <a:cxn ang="0">
                <a:pos x="342" y="546"/>
              </a:cxn>
              <a:cxn ang="0">
                <a:pos x="298" y="626"/>
              </a:cxn>
              <a:cxn ang="0">
                <a:pos x="251" y="651"/>
              </a:cxn>
              <a:cxn ang="0">
                <a:pos x="217" y="670"/>
              </a:cxn>
              <a:cxn ang="0">
                <a:pos x="199" y="669"/>
              </a:cxn>
              <a:cxn ang="0">
                <a:pos x="187" y="639"/>
              </a:cxn>
              <a:cxn ang="0">
                <a:pos x="161" y="590"/>
              </a:cxn>
              <a:cxn ang="0">
                <a:pos x="137" y="545"/>
              </a:cxn>
              <a:cxn ang="0">
                <a:pos x="114" y="507"/>
              </a:cxn>
              <a:cxn ang="0">
                <a:pos x="94" y="477"/>
              </a:cxn>
              <a:cxn ang="0">
                <a:pos x="74" y="454"/>
              </a:cxn>
              <a:cxn ang="0">
                <a:pos x="58" y="437"/>
              </a:cxn>
              <a:cxn ang="0">
                <a:pos x="39" y="425"/>
              </a:cxn>
              <a:cxn ang="0">
                <a:pos x="19" y="417"/>
              </a:cxn>
              <a:cxn ang="0">
                <a:pos x="0" y="413"/>
              </a:cxn>
              <a:cxn ang="0">
                <a:pos x="25" y="396"/>
              </a:cxn>
              <a:cxn ang="0">
                <a:pos x="52" y="383"/>
              </a:cxn>
              <a:cxn ang="0">
                <a:pos x="73" y="377"/>
              </a:cxn>
              <a:cxn ang="0">
                <a:pos x="95" y="374"/>
              </a:cxn>
              <a:cxn ang="0">
                <a:pos x="123" y="381"/>
              </a:cxn>
              <a:cxn ang="0">
                <a:pos x="155" y="404"/>
              </a:cxn>
              <a:cxn ang="0">
                <a:pos x="185" y="440"/>
              </a:cxn>
              <a:cxn ang="0">
                <a:pos x="219" y="491"/>
              </a:cxn>
              <a:cxn ang="0">
                <a:pos x="274" y="492"/>
              </a:cxn>
              <a:cxn ang="0">
                <a:pos x="339" y="412"/>
              </a:cxn>
              <a:cxn ang="0">
                <a:pos x="412" y="335"/>
              </a:cxn>
              <a:cxn ang="0">
                <a:pos x="490" y="262"/>
              </a:cxn>
              <a:cxn ang="0">
                <a:pos x="575" y="193"/>
              </a:cxn>
              <a:cxn ang="0">
                <a:pos x="662" y="130"/>
              </a:cxn>
              <a:cxn ang="0">
                <a:pos x="752" y="72"/>
              </a:cxn>
              <a:cxn ang="0">
                <a:pos x="843" y="22"/>
              </a:cxn>
            </a:cxnLst>
            <a:rect l="0" t="0" r="0" b="0"/>
            <a:pathLst>
              <a:path w="1360" h="1358">
                <a:moveTo>
                  <a:pt x="1331" y="0"/>
                </a:moveTo>
                <a:lnTo>
                  <a:pt x="1360" y="54"/>
                </a:lnTo>
                <a:lnTo>
                  <a:pt x="1287" y="109"/>
                </a:lnTo>
                <a:lnTo>
                  <a:pt x="1216" y="169"/>
                </a:lnTo>
                <a:lnTo>
                  <a:pt x="1145" y="232"/>
                </a:lnTo>
                <a:lnTo>
                  <a:pt x="1076" y="299"/>
                </a:lnTo>
                <a:lnTo>
                  <a:pt x="1007" y="368"/>
                </a:lnTo>
                <a:lnTo>
                  <a:pt x="941" y="443"/>
                </a:lnTo>
                <a:lnTo>
                  <a:pt x="876" y="520"/>
                </a:lnTo>
                <a:lnTo>
                  <a:pt x="813" y="602"/>
                </a:lnTo>
                <a:lnTo>
                  <a:pt x="751" y="685"/>
                </a:lnTo>
                <a:lnTo>
                  <a:pt x="693" y="765"/>
                </a:lnTo>
                <a:lnTo>
                  <a:pt x="642" y="848"/>
                </a:lnTo>
                <a:lnTo>
                  <a:pt x="594" y="930"/>
                </a:lnTo>
                <a:lnTo>
                  <a:pt x="551" y="1011"/>
                </a:lnTo>
                <a:lnTo>
                  <a:pt x="511" y="1091"/>
                </a:lnTo>
                <a:lnTo>
                  <a:pt x="476" y="1172"/>
                </a:lnTo>
                <a:lnTo>
                  <a:pt x="446" y="1251"/>
                </a:lnTo>
                <a:lnTo>
                  <a:pt x="401" y="1281"/>
                </a:lnTo>
                <a:lnTo>
                  <a:pt x="375" y="1300"/>
                </a:lnTo>
                <a:lnTo>
                  <a:pt x="348" y="1320"/>
                </a:lnTo>
                <a:lnTo>
                  <a:pt x="325" y="1339"/>
                </a:lnTo>
                <a:lnTo>
                  <a:pt x="304" y="1358"/>
                </a:lnTo>
                <a:lnTo>
                  <a:pt x="298" y="1337"/>
                </a:lnTo>
                <a:lnTo>
                  <a:pt x="290" y="1310"/>
                </a:lnTo>
                <a:lnTo>
                  <a:pt x="279" y="1276"/>
                </a:lnTo>
                <a:lnTo>
                  <a:pt x="263" y="1237"/>
                </a:lnTo>
                <a:lnTo>
                  <a:pt x="240" y="1178"/>
                </a:lnTo>
                <a:lnTo>
                  <a:pt x="221" y="1132"/>
                </a:lnTo>
                <a:lnTo>
                  <a:pt x="204" y="1088"/>
                </a:lnTo>
                <a:lnTo>
                  <a:pt x="186" y="1049"/>
                </a:lnTo>
                <a:lnTo>
                  <a:pt x="171" y="1013"/>
                </a:lnTo>
                <a:lnTo>
                  <a:pt x="156" y="982"/>
                </a:lnTo>
                <a:lnTo>
                  <a:pt x="140" y="953"/>
                </a:lnTo>
                <a:lnTo>
                  <a:pt x="125" y="928"/>
                </a:lnTo>
                <a:lnTo>
                  <a:pt x="111" y="907"/>
                </a:lnTo>
                <a:lnTo>
                  <a:pt x="100" y="890"/>
                </a:lnTo>
                <a:lnTo>
                  <a:pt x="86" y="873"/>
                </a:lnTo>
                <a:lnTo>
                  <a:pt x="71" y="859"/>
                </a:lnTo>
                <a:lnTo>
                  <a:pt x="58" y="848"/>
                </a:lnTo>
                <a:lnTo>
                  <a:pt x="44" y="838"/>
                </a:lnTo>
                <a:lnTo>
                  <a:pt x="29" y="832"/>
                </a:lnTo>
                <a:lnTo>
                  <a:pt x="15" y="827"/>
                </a:lnTo>
                <a:lnTo>
                  <a:pt x="0" y="825"/>
                </a:lnTo>
                <a:lnTo>
                  <a:pt x="19" y="806"/>
                </a:lnTo>
                <a:lnTo>
                  <a:pt x="38" y="790"/>
                </a:lnTo>
                <a:lnTo>
                  <a:pt x="58" y="777"/>
                </a:lnTo>
                <a:lnTo>
                  <a:pt x="77" y="765"/>
                </a:lnTo>
                <a:lnTo>
                  <a:pt x="94" y="758"/>
                </a:lnTo>
                <a:lnTo>
                  <a:pt x="109" y="752"/>
                </a:lnTo>
                <a:lnTo>
                  <a:pt x="127" y="748"/>
                </a:lnTo>
                <a:lnTo>
                  <a:pt x="142" y="746"/>
                </a:lnTo>
                <a:lnTo>
                  <a:pt x="163" y="750"/>
                </a:lnTo>
                <a:lnTo>
                  <a:pt x="184" y="761"/>
                </a:lnTo>
                <a:lnTo>
                  <a:pt x="207" y="779"/>
                </a:lnTo>
                <a:lnTo>
                  <a:pt x="231" y="806"/>
                </a:lnTo>
                <a:lnTo>
                  <a:pt x="254" y="838"/>
                </a:lnTo>
                <a:lnTo>
                  <a:pt x="277" y="878"/>
                </a:lnTo>
                <a:lnTo>
                  <a:pt x="302" y="924"/>
                </a:lnTo>
                <a:lnTo>
                  <a:pt x="327" y="980"/>
                </a:lnTo>
                <a:lnTo>
                  <a:pt x="363" y="1063"/>
                </a:lnTo>
                <a:lnTo>
                  <a:pt x="409" y="982"/>
                </a:lnTo>
                <a:lnTo>
                  <a:pt x="457" y="901"/>
                </a:lnTo>
                <a:lnTo>
                  <a:pt x="507" y="823"/>
                </a:lnTo>
                <a:lnTo>
                  <a:pt x="561" y="744"/>
                </a:lnTo>
                <a:lnTo>
                  <a:pt x="615" y="669"/>
                </a:lnTo>
                <a:lnTo>
                  <a:pt x="672" y="596"/>
                </a:lnTo>
                <a:lnTo>
                  <a:pt x="732" y="524"/>
                </a:lnTo>
                <a:lnTo>
                  <a:pt x="795" y="453"/>
                </a:lnTo>
                <a:lnTo>
                  <a:pt x="859" y="385"/>
                </a:lnTo>
                <a:lnTo>
                  <a:pt x="924" y="320"/>
                </a:lnTo>
                <a:lnTo>
                  <a:pt x="989" y="259"/>
                </a:lnTo>
                <a:lnTo>
                  <a:pt x="1055" y="199"/>
                </a:lnTo>
                <a:lnTo>
                  <a:pt x="1124" y="144"/>
                </a:lnTo>
                <a:lnTo>
                  <a:pt x="1191" y="92"/>
                </a:lnTo>
                <a:lnTo>
                  <a:pt x="1260" y="44"/>
                </a:lnTo>
                <a:lnTo>
                  <a:pt x="1331" y="0"/>
                </a:lnTo>
                <a:close/>
              </a:path>
            </a:pathLst>
          </a:custGeom>
          <a:solidFill>
            <a:srgbClr val="FF0000"/>
          </a:solidFill>
          <a:ln w="9525">
            <a:noFill/>
          </a:ln>
        </p:spPr>
        <p:txBody>
          <a:bodyPr/>
          <a:lstStyle/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12963413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22" grpId="0" animBg="1"/>
      <p:bldP spid="22" grpId="1" animBg="1"/>
      <p:bldP spid="26" grpId="0" animBg="1"/>
      <p:bldP spid="27" grpId="0" animBg="1"/>
      <p:bldP spid="2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4756469" y="1142352"/>
            <a:ext cx="267747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3200" dirty="0">
                <a:solidFill>
                  <a:srgbClr val="008000"/>
                </a:solidFill>
                <a:latin typeface="Arial" charset="0"/>
              </a:rPr>
              <a:t>【</a:t>
            </a:r>
            <a:r>
              <a:rPr lang="zh-CN" altLang="en-US" sz="3200" dirty="0">
                <a:solidFill>
                  <a:srgbClr val="008000"/>
                </a:solidFill>
                <a:latin typeface="Arial" charset="0"/>
              </a:rPr>
              <a:t>注意事项</a:t>
            </a:r>
            <a:r>
              <a:rPr lang="en-US" altLang="zh-CN" sz="3200" dirty="0">
                <a:solidFill>
                  <a:srgbClr val="008000"/>
                </a:solidFill>
                <a:latin typeface="Arial" charset="0"/>
              </a:rPr>
              <a:t>】</a:t>
            </a:r>
          </a:p>
        </p:txBody>
      </p:sp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721994" y="2060848"/>
            <a:ext cx="48691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①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酒精灯的灯芯要平整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721996" y="2564904"/>
            <a:ext cx="1098983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②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添加酒精时，不超过酒精灯容积的</a:t>
            </a:r>
            <a:r>
              <a:rPr lang="en-US" altLang="zh-CN" dirty="0">
                <a:latin typeface="+mn-ea"/>
                <a:ea typeface="+mn-ea"/>
              </a:rPr>
              <a:t>_____</a:t>
            </a:r>
            <a:r>
              <a:rPr lang="zh-CN" altLang="zh-CN" dirty="0">
                <a:latin typeface="+mn-ea"/>
                <a:ea typeface="+mn-ea"/>
              </a:rPr>
              <a:t>，也不能少于</a:t>
            </a:r>
            <a:r>
              <a:rPr lang="en-US" altLang="zh-CN" u="sng" dirty="0">
                <a:latin typeface="+mn-ea"/>
                <a:ea typeface="+mn-ea"/>
              </a:rPr>
              <a:t>      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721997" y="3212976"/>
            <a:ext cx="875758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③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绝对禁止向燃着的酒精灯里添加酒精，</a:t>
            </a:r>
            <a:r>
              <a:rPr lang="zh-CN" altLang="zh-CN" u="sng" dirty="0">
                <a:solidFill>
                  <a:srgbClr val="FF0000"/>
                </a:solidFill>
                <a:latin typeface="+mn-ea"/>
                <a:ea typeface="+mn-ea"/>
              </a:rPr>
              <a:t>以免失火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694606" y="3789040"/>
            <a:ext cx="87129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④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绝对禁止用酒精灯引燃另一只酒精灯，</a:t>
            </a:r>
            <a:r>
              <a:rPr lang="zh-CN" altLang="zh-CN" u="sng" dirty="0">
                <a:solidFill>
                  <a:srgbClr val="FF0000"/>
                </a:solidFill>
                <a:latin typeface="+mn-ea"/>
                <a:ea typeface="+mn-ea"/>
              </a:rPr>
              <a:t>以免失火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2" name="矩形 1"/>
          <p:cNvSpPr/>
          <p:nvPr/>
        </p:nvSpPr>
        <p:spPr>
          <a:xfrm>
            <a:off x="694606" y="4365104"/>
            <a:ext cx="92890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⑤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用完酒精灯后，必须用</a:t>
            </a:r>
            <a:r>
              <a:rPr lang="en-US" altLang="zh-CN" dirty="0">
                <a:latin typeface="+mn-ea"/>
                <a:ea typeface="+mn-ea"/>
              </a:rPr>
              <a:t>______</a:t>
            </a:r>
            <a:r>
              <a:rPr lang="zh-CN" altLang="zh-CN" dirty="0">
                <a:latin typeface="+mn-ea"/>
                <a:ea typeface="+mn-ea"/>
              </a:rPr>
              <a:t>盖灭，不可用嘴去吹</a:t>
            </a:r>
            <a:r>
              <a:rPr lang="zh-CN" altLang="en-US" dirty="0">
                <a:latin typeface="+mn-ea"/>
                <a:ea typeface="+mn-ea"/>
              </a:rPr>
              <a:t>；</a:t>
            </a:r>
          </a:p>
        </p:txBody>
      </p:sp>
      <p:sp>
        <p:nvSpPr>
          <p:cNvPr id="3" name="矩形 2"/>
          <p:cNvSpPr/>
          <p:nvPr/>
        </p:nvSpPr>
        <p:spPr>
          <a:xfrm>
            <a:off x="694606" y="4941168"/>
            <a:ext cx="1101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>
                <a:latin typeface="+mn-ea"/>
                <a:ea typeface="+mn-ea"/>
              </a:rPr>
              <a:t>⑥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不要碰倒酒精灯，万一洒出的酒精在桌上燃烧起来，应立即</a:t>
            </a:r>
            <a:r>
              <a:rPr lang="en-US" altLang="zh-CN" dirty="0">
                <a:latin typeface="+mn-ea"/>
                <a:ea typeface="+mn-ea"/>
              </a:rPr>
              <a:t>______________</a:t>
            </a:r>
            <a:r>
              <a:rPr lang="zh-CN" altLang="zh-CN" dirty="0">
                <a:latin typeface="+mn-ea"/>
                <a:ea typeface="+mn-ea"/>
              </a:rPr>
              <a:t>。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94606" y="5373216"/>
            <a:ext cx="11017224" cy="1113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dirty="0">
                <a:latin typeface="+mn-ea"/>
                <a:ea typeface="+mn-ea"/>
              </a:rPr>
              <a:t>⑦</a:t>
            </a:r>
            <a:r>
              <a:rPr lang="en-US" altLang="zh-CN" dirty="0">
                <a:latin typeface="+mn-ea"/>
                <a:ea typeface="+mn-ea"/>
              </a:rPr>
              <a:t> </a:t>
            </a:r>
            <a:r>
              <a:rPr lang="zh-CN" altLang="zh-CN" dirty="0">
                <a:latin typeface="+mn-ea"/>
                <a:ea typeface="+mn-ea"/>
              </a:rPr>
              <a:t>酒精灯火焰分为</a:t>
            </a:r>
            <a:r>
              <a:rPr lang="en-US" altLang="zh-CN" u="sng" dirty="0">
                <a:latin typeface="+mn-ea"/>
                <a:ea typeface="+mn-ea"/>
              </a:rPr>
              <a:t>         </a:t>
            </a:r>
            <a:r>
              <a:rPr lang="zh-CN" altLang="zh-CN" dirty="0">
                <a:latin typeface="+mn-ea"/>
                <a:ea typeface="+mn-ea"/>
              </a:rPr>
              <a:t>、</a:t>
            </a:r>
            <a:r>
              <a:rPr lang="zh-CN" altLang="zh-CN" u="sng" dirty="0">
                <a:latin typeface="+mn-ea"/>
                <a:ea typeface="+mn-ea"/>
              </a:rPr>
              <a:t> </a:t>
            </a:r>
            <a:r>
              <a:rPr lang="en-US" altLang="zh-CN" u="sng" dirty="0">
                <a:latin typeface="+mn-ea"/>
                <a:ea typeface="+mn-ea"/>
              </a:rPr>
              <a:t>      </a:t>
            </a:r>
            <a:r>
              <a:rPr lang="zh-CN" altLang="zh-CN" dirty="0">
                <a:latin typeface="+mn-ea"/>
                <a:ea typeface="+mn-ea"/>
              </a:rPr>
              <a:t>、</a:t>
            </a:r>
            <a:r>
              <a:rPr lang="en-US" altLang="zh-CN" u="sng" dirty="0">
                <a:latin typeface="+mn-ea"/>
                <a:ea typeface="+mn-ea"/>
              </a:rPr>
              <a:t>        </a:t>
            </a:r>
            <a:r>
              <a:rPr lang="zh-CN" altLang="zh-CN" dirty="0">
                <a:latin typeface="+mn-ea"/>
                <a:ea typeface="+mn-ea"/>
              </a:rPr>
              <a:t>，其中</a:t>
            </a:r>
            <a:r>
              <a:rPr lang="en-US" altLang="zh-CN" u="sng" dirty="0">
                <a:latin typeface="+mn-ea"/>
                <a:ea typeface="+mn-ea"/>
              </a:rPr>
              <a:t>       </a:t>
            </a:r>
            <a:r>
              <a:rPr lang="zh-CN" altLang="zh-CN" dirty="0">
                <a:latin typeface="+mn-ea"/>
                <a:ea typeface="+mn-ea"/>
              </a:rPr>
              <a:t>温度最高，所</a:t>
            </a:r>
            <a:endParaRPr lang="en-US" altLang="zh-CN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latin typeface="+mn-ea"/>
                <a:ea typeface="+mn-ea"/>
              </a:rPr>
              <a:t>   </a:t>
            </a:r>
            <a:r>
              <a:rPr lang="zh-CN" altLang="zh-CN" dirty="0">
                <a:latin typeface="+mn-ea"/>
                <a:ea typeface="+mn-ea"/>
              </a:rPr>
              <a:t>以应用</a:t>
            </a:r>
            <a:r>
              <a:rPr lang="en-US" altLang="zh-CN" u="sng" dirty="0">
                <a:latin typeface="+mn-ea"/>
                <a:ea typeface="+mn-ea"/>
              </a:rPr>
              <a:t>      </a:t>
            </a:r>
            <a:r>
              <a:rPr lang="zh-CN" altLang="zh-CN" dirty="0">
                <a:latin typeface="+mn-ea"/>
                <a:ea typeface="+mn-ea"/>
              </a:rPr>
              <a:t>焰加热。</a:t>
            </a:r>
            <a:endParaRPr lang="zh-CN" altLang="en-US" dirty="0">
              <a:latin typeface="+mn-ea"/>
              <a:ea typeface="+mn-ea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0" name="Picture 10" descr="酒精灯与灯帽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70554" y="575718"/>
            <a:ext cx="2127891" cy="898366"/>
          </a:xfrm>
          <a:prstGeom prst="rect">
            <a:avLst/>
          </a:prstGeom>
          <a:noFill/>
        </p:spPr>
      </p:pic>
      <p:pic>
        <p:nvPicPr>
          <p:cNvPr id="5131" name="Picture 11" descr="酒精灯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3158" y="260351"/>
            <a:ext cx="2209512" cy="1408113"/>
          </a:xfrm>
          <a:prstGeom prst="rect">
            <a:avLst/>
          </a:prstGeom>
          <a:noFill/>
        </p:spPr>
      </p:pic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2276631" y="4839543"/>
            <a:ext cx="194636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【</a:t>
            </a:r>
            <a:r>
              <a:rPr lang="zh-CN" altLang="en-US" dirty="0">
                <a:latin typeface="+mn-ea"/>
                <a:ea typeface="+mn-ea"/>
              </a:rPr>
              <a:t>实验</a:t>
            </a:r>
            <a:r>
              <a:rPr lang="en-US" altLang="zh-CN" dirty="0">
                <a:latin typeface="+mn-ea"/>
                <a:ea typeface="+mn-ea"/>
              </a:rPr>
              <a:t>1-5】</a:t>
            </a:r>
          </a:p>
        </p:txBody>
      </p:sp>
      <p:pic>
        <p:nvPicPr>
          <p:cNvPr id="5143" name="Picture 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3428" y="2663566"/>
            <a:ext cx="2349194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4943890" y="2881053"/>
            <a:ext cx="4321671" cy="1871663"/>
            <a:chOff x="3061" y="2750"/>
            <a:chExt cx="2223" cy="1406"/>
          </a:xfrm>
        </p:grpSpPr>
        <p:pic>
          <p:nvPicPr>
            <p:cNvPr id="5145" name="Picture 2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131" y="2750"/>
              <a:ext cx="1153" cy="1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46" name="Line 26"/>
            <p:cNvSpPr>
              <a:spLocks noChangeShapeType="1"/>
            </p:cNvSpPr>
            <p:nvPr/>
          </p:nvSpPr>
          <p:spPr bwMode="auto">
            <a:xfrm>
              <a:off x="3061" y="3475"/>
              <a:ext cx="998" cy="0"/>
            </a:xfrm>
            <a:prstGeom prst="line">
              <a:avLst/>
            </a:prstGeom>
            <a:noFill/>
            <a:ln w="76200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3528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三、物质的加热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201197" y="1196752"/>
            <a:ext cx="359786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800">
                <a:solidFill>
                  <a:srgbClr val="008000"/>
                </a:solidFill>
                <a:latin typeface="+mn-ea"/>
                <a:ea typeface="+mn-ea"/>
              </a:rPr>
              <a:t>【</a:t>
            </a:r>
            <a:r>
              <a:rPr lang="zh-CN" altLang="en-US" sz="2800">
                <a:solidFill>
                  <a:srgbClr val="008000"/>
                </a:solidFill>
                <a:latin typeface="+mn-ea"/>
                <a:ea typeface="+mn-ea"/>
              </a:rPr>
              <a:t>实验</a:t>
            </a:r>
            <a:r>
              <a:rPr lang="en-US" altLang="zh-CN" sz="2800">
                <a:solidFill>
                  <a:srgbClr val="008000"/>
                </a:solidFill>
                <a:latin typeface="+mn-ea"/>
                <a:ea typeface="+mn-ea"/>
              </a:rPr>
              <a:t>1</a:t>
            </a:r>
            <a:r>
              <a:rPr lang="zh-CN" altLang="en-US" sz="2800">
                <a:solidFill>
                  <a:srgbClr val="008000"/>
                </a:solidFill>
                <a:latin typeface="+mn-ea"/>
                <a:ea typeface="+mn-ea"/>
              </a:rPr>
              <a:t>－</a:t>
            </a:r>
            <a:r>
              <a:rPr lang="en-US" altLang="zh-CN" sz="2800">
                <a:solidFill>
                  <a:srgbClr val="008000"/>
                </a:solidFill>
                <a:latin typeface="+mn-ea"/>
                <a:ea typeface="+mn-ea"/>
              </a:rPr>
              <a:t>6】P</a:t>
            </a:r>
            <a:r>
              <a:rPr lang="en-US" altLang="zh-CN" sz="2800" baseline="-25000">
                <a:solidFill>
                  <a:srgbClr val="008000"/>
                </a:solidFill>
                <a:latin typeface="+mn-ea"/>
                <a:ea typeface="+mn-ea"/>
              </a:rPr>
              <a:t>21</a:t>
            </a:r>
            <a:endParaRPr lang="en-US" altLang="zh-CN" sz="2800">
              <a:solidFill>
                <a:srgbClr val="008000"/>
              </a:solidFill>
              <a:latin typeface="+mn-ea"/>
              <a:ea typeface="+mn-ea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624133" y="1954213"/>
            <a:ext cx="9935569" cy="1303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Times New Roman" pitchFamily="18" charset="0"/>
              </a:rPr>
              <a:t>用</a:t>
            </a:r>
            <a:r>
              <a:rPr lang="en-US" altLang="zh-CN" sz="2800" dirty="0">
                <a:latin typeface="Times New Roman" pitchFamily="18" charset="0"/>
              </a:rPr>
              <a:t>10mL</a:t>
            </a:r>
            <a:r>
              <a:rPr lang="zh-CN" altLang="en-US" sz="2800" dirty="0">
                <a:latin typeface="Times New Roman" pitchFamily="18" charset="0"/>
              </a:rPr>
              <a:t>量筒量取</a:t>
            </a:r>
            <a:r>
              <a:rPr lang="en-US" altLang="zh-CN" sz="2800" dirty="0">
                <a:latin typeface="Times New Roman" pitchFamily="18" charset="0"/>
              </a:rPr>
              <a:t>2mL</a:t>
            </a:r>
            <a:r>
              <a:rPr lang="zh-CN" altLang="en-US" sz="2800" dirty="0">
                <a:latin typeface="Times New Roman" pitchFamily="18" charset="0"/>
              </a:rPr>
              <a:t>氢氧化钠溶液，倒入试管中，然后向该试管中滴加硫酸铜溶液，观察有什么现象发生。</a:t>
            </a:r>
          </a:p>
        </p:txBody>
      </p:sp>
      <p:pic>
        <p:nvPicPr>
          <p:cNvPr id="31750" name="Picture 6" descr="图1-34 滴管的使用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43678" y="333375"/>
            <a:ext cx="1576712" cy="2808288"/>
          </a:xfrm>
          <a:prstGeom prst="rect">
            <a:avLst/>
          </a:prstGeom>
          <a:noFill/>
        </p:spPr>
      </p:pic>
      <p:graphicFrame>
        <p:nvGraphicFramePr>
          <p:cNvPr id="31787" name="Group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3801481"/>
              </p:ext>
            </p:extLst>
          </p:nvPr>
        </p:nvGraphicFramePr>
        <p:xfrm>
          <a:off x="622598" y="3502049"/>
          <a:ext cx="10463438" cy="2735263"/>
        </p:xfrm>
        <a:graphic>
          <a:graphicData uri="http://schemas.openxmlformats.org/drawingml/2006/table">
            <a:tbl>
              <a:tblPr/>
              <a:tblGrid>
                <a:gridCol w="5183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803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实    验</a:t>
                      </a:r>
                    </a:p>
                  </a:txBody>
                  <a:tcPr marL="121904" marR="12190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宋体" pitchFamily="2" charset="-122"/>
                        </a:rPr>
                        <a:t>现      象</a:t>
                      </a: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latin typeface="Times New Roman" pitchFamily="18" charset="0"/>
                        </a:rPr>
                        <a:t>氢氧化钠与硫酸铜</a:t>
                      </a:r>
                    </a:p>
                  </a:txBody>
                  <a:tcPr marL="121904" marR="12190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79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zh-CN" altLang="en-US" sz="2800" b="1" dirty="0">
                          <a:latin typeface="Times New Roman" pitchFamily="18" charset="0"/>
                        </a:rPr>
                        <a:t>加热上述反应生成的产物</a:t>
                      </a:r>
                    </a:p>
                  </a:txBody>
                  <a:tcPr marL="121904" marR="121904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endParaRPr kumimoji="0" lang="zh-CN" altLang="zh-CN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宋体" pitchFamily="2" charset="-122"/>
                      </a:endParaRPr>
                    </a:p>
                  </a:txBody>
                  <a:tcPr marL="121904" marR="12190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1788" name="Text Box 44"/>
          <p:cNvSpPr txBox="1">
            <a:spLocks noChangeArrowheads="1"/>
          </p:cNvSpPr>
          <p:nvPr/>
        </p:nvSpPr>
        <p:spPr bwMode="auto">
          <a:xfrm>
            <a:off x="6645468" y="4438673"/>
            <a:ext cx="348146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800" dirty="0">
                <a:latin typeface="Times New Roman" pitchFamily="18" charset="0"/>
              </a:rPr>
              <a:t>有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</a:rPr>
              <a:t>蓝色沉淀</a:t>
            </a:r>
            <a:r>
              <a:rPr lang="zh-CN" altLang="en-US" sz="2800" dirty="0">
                <a:latin typeface="Times New Roman" pitchFamily="18" charset="0"/>
              </a:rPr>
              <a:t>产生</a:t>
            </a:r>
          </a:p>
        </p:txBody>
      </p:sp>
      <p:sp>
        <p:nvSpPr>
          <p:cNvPr id="31789" name="Text Box 45"/>
          <p:cNvSpPr txBox="1">
            <a:spLocks noChangeArrowheads="1"/>
          </p:cNvSpPr>
          <p:nvPr/>
        </p:nvSpPr>
        <p:spPr bwMode="auto">
          <a:xfrm>
            <a:off x="6478275" y="5446736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0000FF"/>
                </a:solidFill>
                <a:latin typeface="Times New Roman" pitchFamily="18" charset="0"/>
              </a:rPr>
              <a:t>蓝色沉淀</a:t>
            </a:r>
            <a:r>
              <a:rPr lang="zh-CN" altLang="en-US" sz="2800">
                <a:latin typeface="Times New Roman" pitchFamily="18" charset="0"/>
              </a:rPr>
              <a:t>变成黑色沉淀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1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1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88" grpId="0"/>
      <p:bldP spid="3178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1198663" y="1249596"/>
            <a:ext cx="43204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【讨论】加热的</a:t>
            </a:r>
            <a:r>
              <a:rPr lang="zh-CN" altLang="zh-CN" sz="2800" kern="100" dirty="0">
                <a:solidFill>
                  <a:srgbClr val="008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注意事项</a:t>
            </a:r>
            <a:endParaRPr lang="zh-CN" altLang="en-US" sz="2800" dirty="0">
              <a:solidFill>
                <a:srgbClr val="008000"/>
              </a:solidFill>
              <a:latin typeface="宋体" pitchFamily="2" charset="-122"/>
            </a:endParaRPr>
          </a:p>
        </p:txBody>
      </p:sp>
      <p:pic>
        <p:nvPicPr>
          <p:cNvPr id="4116" name="Picture 20" descr="图1-37 加热的方法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03118" y="819524"/>
            <a:ext cx="6480720" cy="1693863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766614" y="2251777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、怎样用试管夹夹持试管？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14686" y="2852936"/>
            <a:ext cx="10050127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打开试管夹，</a:t>
            </a:r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从试管底部往上套，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套至离试管口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1/3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处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（或试管的中上部）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，手持长柄。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6614" y="4325062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、实验前，怎样使试管受热均匀？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378682" y="5103493"/>
            <a:ext cx="8280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用试管夹夹住试管，在酒精灯外焰处</a:t>
            </a:r>
            <a:r>
              <a:rPr lang="zh-CN" altLang="en-US" sz="2800" dirty="0">
                <a:solidFill>
                  <a:srgbClr val="0000FF"/>
                </a:solidFill>
              </a:rPr>
              <a:t>上下来回移动</a:t>
            </a:r>
            <a:r>
              <a:rPr lang="zh-CN" altLang="en-US" sz="2800" dirty="0">
                <a:solidFill>
                  <a:srgbClr val="FF0000"/>
                </a:solidFill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94606" y="2132856"/>
            <a:ext cx="1044116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3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、试管外壁有水没有擦干而直接加热，导致的后果是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</a:t>
            </a:r>
          </a:p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4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、加热试管时，试管触及灯芯，导致的后果是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_______________</a:t>
            </a:r>
            <a:endParaRPr lang="zh-CN" altLang="zh-CN" sz="2800" kern="100" dirty="0">
              <a:effectLst/>
              <a:latin typeface="+mn-ea"/>
              <a:ea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5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、加热后的试管，不能立即用冷水冲洗，以免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_______________</a:t>
            </a:r>
            <a:endParaRPr lang="zh-CN" altLang="zh-CN" sz="2800" kern="100" dirty="0">
              <a:effectLst/>
              <a:latin typeface="+mn-ea"/>
              <a:ea typeface="+mn-ea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</a:rPr>
              <a:t>6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、试管加热时，局部受热时间不能太长，以免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_______________</a:t>
            </a:r>
            <a:endParaRPr lang="zh-CN" altLang="zh-CN" sz="2800" kern="100" dirty="0">
              <a:effectLst/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7</a:t>
            </a: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、加热固体时，试管口应</a:t>
            </a:r>
            <a:r>
              <a:rPr lang="en-US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__________________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Text Box 19">
            <a:extLst>
              <a:ext uri="{FF2B5EF4-FFF2-40B4-BE49-F238E27FC236}">
                <a16:creationId xmlns:a16="http://schemas.microsoft.com/office/drawing/2014/main" id="{2E9B94D9-D594-418B-B39B-E0F489D76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8663" y="1249596"/>
            <a:ext cx="43204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zh-CN" sz="2800" kern="100" dirty="0"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【讨论】加热的</a:t>
            </a:r>
            <a:r>
              <a:rPr lang="zh-CN" altLang="zh-CN" sz="2800" kern="100" dirty="0">
                <a:solidFill>
                  <a:srgbClr val="008000"/>
                </a:solidFill>
                <a:effectLst/>
                <a:ea typeface="宋体" panose="02010600030101010101" pitchFamily="2" charset="-122"/>
                <a:cs typeface="Times New Roman" panose="02020603050405020304" pitchFamily="18" charset="0"/>
              </a:rPr>
              <a:t>注意事项</a:t>
            </a:r>
            <a:endParaRPr lang="zh-CN" altLang="en-US" sz="2800" dirty="0">
              <a:solidFill>
                <a:srgbClr val="008000"/>
              </a:solidFill>
              <a:latin typeface="宋体" pitchFamily="2" charset="-122"/>
            </a:endParaRPr>
          </a:p>
        </p:txBody>
      </p:sp>
      <p:sp>
        <p:nvSpPr>
          <p:cNvPr id="5" name="Text Box 44">
            <a:extLst>
              <a:ext uri="{FF2B5EF4-FFF2-40B4-BE49-F238E27FC236}">
                <a16:creationId xmlns:a16="http://schemas.microsoft.com/office/drawing/2014/main" id="{C5CD7174-F1AD-4D3C-A2A8-9722F315EA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91550" y="2185700"/>
            <a:ext cx="17787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炸裂试管</a:t>
            </a:r>
          </a:p>
        </p:txBody>
      </p:sp>
      <p:sp>
        <p:nvSpPr>
          <p:cNvPr id="6" name="Text Box 44">
            <a:extLst>
              <a:ext uri="{FF2B5EF4-FFF2-40B4-BE49-F238E27FC236}">
                <a16:creationId xmlns:a16="http://schemas.microsoft.com/office/drawing/2014/main" id="{34352A90-E271-4BFB-B8E7-532AF95139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2177" y="2833772"/>
            <a:ext cx="17787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炸裂试管</a:t>
            </a:r>
          </a:p>
        </p:txBody>
      </p:sp>
      <p:sp>
        <p:nvSpPr>
          <p:cNvPr id="7" name="Text Box 44">
            <a:extLst>
              <a:ext uri="{FF2B5EF4-FFF2-40B4-BE49-F238E27FC236}">
                <a16:creationId xmlns:a16="http://schemas.microsoft.com/office/drawing/2014/main" id="{186A33E4-8376-4559-A1BD-9120732256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7487" y="3476973"/>
            <a:ext cx="17787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炸裂试管</a:t>
            </a:r>
          </a:p>
        </p:txBody>
      </p:sp>
      <p:sp>
        <p:nvSpPr>
          <p:cNvPr id="8" name="Text Box 44">
            <a:extLst>
              <a:ext uri="{FF2B5EF4-FFF2-40B4-BE49-F238E27FC236}">
                <a16:creationId xmlns:a16="http://schemas.microsoft.com/office/drawing/2014/main" id="{4F32DFF5-1472-4D88-A9A9-6B5D2315BE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85159" y="4129916"/>
            <a:ext cx="17787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炸裂试管</a:t>
            </a:r>
          </a:p>
        </p:txBody>
      </p:sp>
      <p:sp>
        <p:nvSpPr>
          <p:cNvPr id="9" name="Text Box 44">
            <a:extLst>
              <a:ext uri="{FF2B5EF4-FFF2-40B4-BE49-F238E27FC236}">
                <a16:creationId xmlns:a16="http://schemas.microsoft.com/office/drawing/2014/main" id="{21BB7781-A655-4321-AC7E-5AE8F9FF47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25813" y="4801018"/>
            <a:ext cx="26535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向下略倾斜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A81FD0D-A012-4744-A1B1-BDF9AFEBF319}"/>
              </a:ext>
            </a:extLst>
          </p:cNvPr>
          <p:cNvSpPr txBox="1"/>
          <p:nvPr/>
        </p:nvSpPr>
        <p:spPr>
          <a:xfrm>
            <a:off x="813149" y="2367983"/>
            <a:ext cx="9530529" cy="3869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① 用酒精灯外焰给试管加热；</a:t>
            </a:r>
            <a:r>
              <a:rPr lang="en-US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   </a:t>
            </a: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② 加热前试管外壁的水没有擦干；</a:t>
            </a:r>
            <a:endParaRPr lang="en-US" altLang="zh-CN" sz="2800" kern="100" dirty="0"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③ 加热时试管底部触及灯芯；   </a:t>
            </a:r>
            <a:endParaRPr lang="en-US" altLang="zh-CN" sz="2800" kern="100" dirty="0"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④ 试管里液体体积超过试管容积的</a:t>
            </a:r>
            <a:r>
              <a:rPr lang="en-US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1/3</a:t>
            </a: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；</a:t>
            </a:r>
            <a:endParaRPr lang="en-US" altLang="zh-CN" sz="2800" kern="100" dirty="0"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⑤ 加热时试管没有倾斜；</a:t>
            </a:r>
            <a:endParaRPr lang="en-US" altLang="zh-CN" sz="2800" kern="100" dirty="0">
              <a:effectLst/>
              <a:latin typeface="+mn-ea"/>
              <a:ea typeface="+mn-ea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sz="2800" kern="100" dirty="0">
                <a:effectLst/>
                <a:latin typeface="+mn-ea"/>
                <a:ea typeface="+mn-ea"/>
                <a:cs typeface="Times New Roman" panose="02020603050405020304" pitchFamily="18" charset="0"/>
              </a:rPr>
              <a:t>⑥ 没有进行预热，直接用火焰加热试管里液体的中下部。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F56D409-7023-43A9-AF19-C3FE4B86F0ED}"/>
              </a:ext>
            </a:extLst>
          </p:cNvPr>
          <p:cNvSpPr txBox="1"/>
          <p:nvPr/>
        </p:nvSpPr>
        <p:spPr>
          <a:xfrm>
            <a:off x="1198662" y="1052736"/>
            <a:ext cx="10297144" cy="12840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altLang="zh-CN" sz="2800" kern="100" dirty="0">
                <a:latin typeface="+mn-ea"/>
                <a:ea typeface="+mn-ea"/>
              </a:rPr>
              <a:t>【</a:t>
            </a:r>
            <a:r>
              <a:rPr lang="zh-CN" altLang="en-US" sz="2800" kern="100" dirty="0">
                <a:latin typeface="+mn-ea"/>
                <a:ea typeface="+mn-ea"/>
              </a:rPr>
              <a:t>练习</a:t>
            </a:r>
            <a:r>
              <a:rPr lang="en-US" altLang="zh-CN" sz="2800" kern="100" dirty="0">
                <a:latin typeface="+mn-ea"/>
                <a:ea typeface="+mn-ea"/>
              </a:rPr>
              <a:t>】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用酒精灯给试管里的液体</a:t>
            </a:r>
            <a:r>
              <a:rPr lang="zh-CN" altLang="zh-CN" sz="2800" kern="100" dirty="0">
                <a:solidFill>
                  <a:srgbClr val="0000FF"/>
                </a:solidFill>
                <a:effectLst/>
                <a:latin typeface="+mn-ea"/>
                <a:ea typeface="+mn-ea"/>
              </a:rPr>
              <a:t>加热时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，发现试管破裂，可能</a:t>
            </a:r>
            <a:endParaRPr lang="en-US" altLang="zh-CN" sz="2800" kern="100" dirty="0">
              <a:effectLst/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2800" kern="100" dirty="0">
                <a:latin typeface="+mn-ea"/>
                <a:ea typeface="+mn-ea"/>
              </a:rPr>
              <a:t>        </a:t>
            </a:r>
            <a:r>
              <a:rPr lang="zh-CN" altLang="zh-CN" sz="2800" kern="100" dirty="0">
                <a:effectLst/>
                <a:latin typeface="+mn-ea"/>
                <a:ea typeface="+mn-ea"/>
              </a:rPr>
              <a:t>的原因是：</a:t>
            </a:r>
            <a:r>
              <a:rPr lang="en-US" altLang="zh-CN" sz="2800" kern="100" dirty="0">
                <a:effectLst/>
                <a:latin typeface="+mn-ea"/>
                <a:ea typeface="+mn-ea"/>
              </a:rPr>
              <a:t>_____________</a:t>
            </a:r>
            <a:endParaRPr lang="zh-CN" altLang="zh-CN" sz="2800" kern="100" dirty="0">
              <a:effectLst/>
              <a:latin typeface="+mn-ea"/>
              <a:ea typeface="+mn-ea"/>
            </a:endParaRPr>
          </a:p>
        </p:txBody>
      </p:sp>
      <p:sp>
        <p:nvSpPr>
          <p:cNvPr id="7" name="Text Box 44">
            <a:extLst>
              <a:ext uri="{FF2B5EF4-FFF2-40B4-BE49-F238E27FC236}">
                <a16:creationId xmlns:a16="http://schemas.microsoft.com/office/drawing/2014/main" id="{FCD1B5D8-83D7-44D8-95CA-98F7DBD470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062" y="1794834"/>
            <a:ext cx="18722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②③⑥</a:t>
            </a:r>
          </a:p>
        </p:txBody>
      </p:sp>
    </p:spTree>
    <p:extLst>
      <p:ext uri="{BB962C8B-B14F-4D97-AF65-F5344CB8AC3E}">
        <p14:creationId xmlns:p14="http://schemas.microsoft.com/office/powerpoint/2010/main" val="769198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A6DB5ED2-5C06-4F4C-B266-3AF793A476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8702" y="1181696"/>
            <a:ext cx="446449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四、连接仪器装置</a:t>
            </a:r>
          </a:p>
        </p:txBody>
      </p:sp>
      <p:pic>
        <p:nvPicPr>
          <p:cNvPr id="5" name="Picture 10">
            <a:extLst>
              <a:ext uri="{FF2B5EF4-FFF2-40B4-BE49-F238E27FC236}">
                <a16:creationId xmlns:a16="http://schemas.microsoft.com/office/drawing/2014/main" id="{C089B8A3-86D6-489E-8471-9564FDA44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1150" y="1679773"/>
            <a:ext cx="2495224" cy="1173163"/>
          </a:xfrm>
          <a:prstGeom prst="rect">
            <a:avLst/>
          </a:prstGeom>
          <a:noFill/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FB4CCA1C-E514-47C6-AC02-C14FC6D7FB81}"/>
              </a:ext>
            </a:extLst>
          </p:cNvPr>
          <p:cNvSpPr/>
          <p:nvPr/>
        </p:nvSpPr>
        <p:spPr>
          <a:xfrm>
            <a:off x="550590" y="2060848"/>
            <a:ext cx="1152128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zh-CN" sz="2800" dirty="0">
                <a:latin typeface="+mn-ea"/>
                <a:ea typeface="+mn-ea"/>
              </a:rPr>
              <a:t>、把玻璃管插入带孔橡胶塞：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先用水</a:t>
            </a:r>
            <a:r>
              <a:rPr lang="en-US" altLang="zh-CN" sz="2800" dirty="0">
                <a:latin typeface="+mn-ea"/>
                <a:ea typeface="+mn-ea"/>
              </a:rPr>
              <a:t>__________</a:t>
            </a:r>
            <a:r>
              <a:rPr lang="zh-CN" altLang="zh-CN" sz="2800" dirty="0">
                <a:latin typeface="+mn-ea"/>
                <a:ea typeface="+mn-ea"/>
              </a:rPr>
              <a:t>，然后对准橡胶塞上的孔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稍稍用力转动</a:t>
            </a:r>
            <a:r>
              <a:rPr lang="zh-CN" altLang="zh-CN" sz="2800" dirty="0">
                <a:latin typeface="+mn-ea"/>
                <a:ea typeface="+mn-ea"/>
              </a:rPr>
              <a:t>，将其插入。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7" name="Picture 11">
            <a:extLst>
              <a:ext uri="{FF2B5EF4-FFF2-40B4-BE49-F238E27FC236}">
                <a16:creationId xmlns:a16="http://schemas.microsoft.com/office/drawing/2014/main" id="{18A3B3A7-0A4A-4DA7-A69C-05790A8D2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16307" y="3933056"/>
            <a:ext cx="3263475" cy="989012"/>
          </a:xfrm>
          <a:prstGeom prst="rect">
            <a:avLst/>
          </a:prstGeom>
          <a:noFill/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F8CFCB0A-6C8E-475E-BC1F-1A176F148891}"/>
              </a:ext>
            </a:extLst>
          </p:cNvPr>
          <p:cNvSpPr/>
          <p:nvPr/>
        </p:nvSpPr>
        <p:spPr>
          <a:xfrm>
            <a:off x="540911" y="3369130"/>
            <a:ext cx="1189099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、连接玻璃管的胶皮管：先用水</a:t>
            </a:r>
            <a:r>
              <a:rPr lang="en-US" altLang="zh-CN" sz="2800" dirty="0">
                <a:latin typeface="+mn-ea"/>
                <a:ea typeface="+mn-ea"/>
              </a:rPr>
              <a:t>___________</a:t>
            </a:r>
            <a:r>
              <a:rPr lang="zh-CN" altLang="zh-CN" sz="2800" dirty="0">
                <a:latin typeface="+mn-ea"/>
                <a:ea typeface="+mn-ea"/>
              </a:rPr>
              <a:t>，然后</a:t>
            </a:r>
            <a:r>
              <a:rPr lang="en-US" altLang="zh-CN" sz="2800" dirty="0">
                <a:latin typeface="+mn-ea"/>
                <a:ea typeface="+mn-ea"/>
              </a:rPr>
              <a:t>__________</a:t>
            </a:r>
            <a:r>
              <a:rPr lang="zh-CN" altLang="zh-CN" sz="2800" dirty="0">
                <a:latin typeface="+mn-ea"/>
                <a:ea typeface="+mn-ea"/>
              </a:rPr>
              <a:t>即可把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导管插入橡皮管。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3CCB004-F834-46AC-984F-C551B00C1A8E}"/>
              </a:ext>
            </a:extLst>
          </p:cNvPr>
          <p:cNvSpPr/>
          <p:nvPr/>
        </p:nvSpPr>
        <p:spPr>
          <a:xfrm>
            <a:off x="528365" y="4779031"/>
            <a:ext cx="108952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zh-CN" sz="2800" dirty="0">
                <a:latin typeface="+mn-ea"/>
                <a:ea typeface="+mn-ea"/>
              </a:rPr>
              <a:t>、在容器口塞橡胶塞：应把橡胶塞慢慢</a:t>
            </a:r>
            <a:r>
              <a:rPr lang="en-US" altLang="zh-CN" sz="2800" dirty="0">
                <a:latin typeface="+mn-ea"/>
                <a:ea typeface="+mn-ea"/>
              </a:rPr>
              <a:t>_______</a:t>
            </a:r>
            <a:r>
              <a:rPr lang="zh-CN" altLang="zh-CN" sz="2800" dirty="0">
                <a:latin typeface="+mn-ea"/>
                <a:ea typeface="+mn-ea"/>
              </a:rPr>
              <a:t>着塞进容器口。</a:t>
            </a:r>
            <a:endParaRPr lang="zh-CN" altLang="en-US" sz="2800" dirty="0">
              <a:latin typeface="+mn-ea"/>
              <a:ea typeface="+mn-ea"/>
            </a:endParaRPr>
          </a:p>
        </p:txBody>
      </p:sp>
      <p:pic>
        <p:nvPicPr>
          <p:cNvPr id="10" name="Picture 12">
            <a:extLst>
              <a:ext uri="{FF2B5EF4-FFF2-40B4-BE49-F238E27FC236}">
                <a16:creationId xmlns:a16="http://schemas.microsoft.com/office/drawing/2014/main" id="{2D642A6A-9AC3-430F-A7CF-54C6A4A12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66897" y="5402833"/>
            <a:ext cx="2975646" cy="1265237"/>
          </a:xfrm>
          <a:prstGeom prst="rect">
            <a:avLst/>
          </a:prstGeom>
          <a:noFill/>
        </p:spPr>
      </p:pic>
      <p:sp>
        <p:nvSpPr>
          <p:cNvPr id="11" name="Text Box 44">
            <a:extLst>
              <a:ext uri="{FF2B5EF4-FFF2-40B4-BE49-F238E27FC236}">
                <a16:creationId xmlns:a16="http://schemas.microsoft.com/office/drawing/2014/main" id="{3C94C7E4-1DE1-4801-B0AE-7EC4A691B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2118" y="3481844"/>
            <a:ext cx="23042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润湿导管口</a:t>
            </a:r>
          </a:p>
        </p:txBody>
      </p:sp>
      <p:sp>
        <p:nvSpPr>
          <p:cNvPr id="12" name="Text Box 44">
            <a:extLst>
              <a:ext uri="{FF2B5EF4-FFF2-40B4-BE49-F238E27FC236}">
                <a16:creationId xmlns:a16="http://schemas.microsoft.com/office/drawing/2014/main" id="{AC46FFD9-981D-44AB-A369-9EC1FB4377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1253" y="2780928"/>
            <a:ext cx="230425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润湿导管口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6C900A4-DFEA-4448-8E40-024D292A6548}"/>
              </a:ext>
            </a:extLst>
          </p:cNvPr>
          <p:cNvSpPr txBox="1"/>
          <p:nvPr/>
        </p:nvSpPr>
        <p:spPr>
          <a:xfrm>
            <a:off x="8975526" y="3446240"/>
            <a:ext cx="172819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稍稍用力</a:t>
            </a:r>
            <a:endParaRPr lang="zh-CN" altLang="en-US" sz="2800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A65DD9A0-5DB4-4659-88F4-73920808A074}"/>
              </a:ext>
            </a:extLst>
          </p:cNvPr>
          <p:cNvSpPr txBox="1"/>
          <p:nvPr/>
        </p:nvSpPr>
        <p:spPr>
          <a:xfrm>
            <a:off x="6935044" y="4748042"/>
            <a:ext cx="115133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转动</a:t>
            </a:r>
          </a:p>
        </p:txBody>
      </p:sp>
    </p:spTree>
    <p:extLst>
      <p:ext uri="{BB962C8B-B14F-4D97-AF65-F5344CB8AC3E}">
        <p14:creationId xmlns:p14="http://schemas.microsoft.com/office/powerpoint/2010/main" val="1833296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>
            <a:extLst>
              <a:ext uri="{FF2B5EF4-FFF2-40B4-BE49-F238E27FC236}">
                <a16:creationId xmlns:a16="http://schemas.microsoft.com/office/drawing/2014/main" id="{3B2085FA-63A8-447C-B6B2-FE8EC93C1B1D}"/>
              </a:ext>
            </a:extLst>
          </p:cNvPr>
          <p:cNvSpPr/>
          <p:nvPr/>
        </p:nvSpPr>
        <p:spPr>
          <a:xfrm>
            <a:off x="1414686" y="1126485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zh-CN" sz="2800" dirty="0">
                <a:latin typeface="+mn-ea"/>
                <a:ea typeface="+mn-ea"/>
              </a:rPr>
              <a:t>、检查装置气密性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0792FC7-4E4D-45B4-9727-4E5C15A114B9}"/>
              </a:ext>
            </a:extLst>
          </p:cNvPr>
          <p:cNvSpPr/>
          <p:nvPr/>
        </p:nvSpPr>
        <p:spPr>
          <a:xfrm>
            <a:off x="550590" y="2132856"/>
            <a:ext cx="684076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方法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①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ea typeface="+mn-ea"/>
              </a:rPr>
              <a:t>微热法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如右图，连接好仪器后，先把导管的一端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伸入</a:t>
            </a:r>
            <a:r>
              <a:rPr lang="en-US" altLang="zh-CN" sz="2800" u="sng" dirty="0">
                <a:latin typeface="+mn-ea"/>
                <a:ea typeface="+mn-ea"/>
              </a:rPr>
              <a:t>            _____ </a:t>
            </a:r>
            <a:r>
              <a:rPr lang="zh-CN" altLang="zh-CN" sz="2800" dirty="0">
                <a:latin typeface="+mn-ea"/>
                <a:ea typeface="+mn-ea"/>
              </a:rPr>
              <a:t>中，</a:t>
            </a:r>
            <a:r>
              <a:rPr lang="en-US" altLang="zh-CN" sz="2800" u="sng" dirty="0">
                <a:latin typeface="+mn-ea"/>
                <a:ea typeface="+mn-ea"/>
              </a:rPr>
              <a:t>      </a:t>
            </a:r>
            <a:r>
              <a:rPr lang="zh-CN" altLang="zh-CN" sz="2800" dirty="0">
                <a:latin typeface="+mn-ea"/>
                <a:ea typeface="+mn-ea"/>
              </a:rPr>
              <a:t>紧握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住试管；</a:t>
            </a:r>
            <a:r>
              <a:rPr lang="en-US" altLang="zh-CN" sz="2800" dirty="0">
                <a:latin typeface="+mn-ea"/>
                <a:ea typeface="+mn-ea"/>
              </a:rPr>
              <a:t>____________________</a:t>
            </a:r>
            <a:r>
              <a:rPr lang="zh-CN" altLang="zh-CN" sz="2800" dirty="0">
                <a:latin typeface="+mn-ea"/>
                <a:ea typeface="+mn-ea"/>
              </a:rPr>
              <a:t>，说明装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置气密性良好。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1" name="TextBox 3">
            <a:extLst>
              <a:ext uri="{FF2B5EF4-FFF2-40B4-BE49-F238E27FC236}">
                <a16:creationId xmlns:a16="http://schemas.microsoft.com/office/drawing/2014/main" id="{50A7E16F-2449-424D-97D8-0B52D5DDF98B}"/>
              </a:ext>
            </a:extLst>
          </p:cNvPr>
          <p:cNvSpPr txBox="1"/>
          <p:nvPr/>
        </p:nvSpPr>
        <p:spPr>
          <a:xfrm>
            <a:off x="5375126" y="3416997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用手</a:t>
            </a: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DEAAFBA2-AB1B-4153-AEDB-92E801346A01}"/>
              </a:ext>
            </a:extLst>
          </p:cNvPr>
          <p:cNvSpPr txBox="1"/>
          <p:nvPr/>
        </p:nvSpPr>
        <p:spPr>
          <a:xfrm>
            <a:off x="1990750" y="4063260"/>
            <a:ext cx="3848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水中导管口有气泡冒出</a:t>
            </a:r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5F3FEF1A-3FB6-4275-AABC-DE859A8A6CA4}"/>
              </a:ext>
            </a:extLst>
          </p:cNvPr>
          <p:cNvSpPr txBox="1"/>
          <p:nvPr/>
        </p:nvSpPr>
        <p:spPr>
          <a:xfrm>
            <a:off x="1502972" y="3481844"/>
            <a:ext cx="34238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装有少量水的烧杯</a:t>
            </a:r>
          </a:p>
        </p:txBody>
      </p:sp>
      <p:pic>
        <p:nvPicPr>
          <p:cNvPr id="16" name="图片 15" descr="图1-34　检查装置的气密性.jpg">
            <a:extLst>
              <a:ext uri="{FF2B5EF4-FFF2-40B4-BE49-F238E27FC236}">
                <a16:creationId xmlns:a16="http://schemas.microsoft.com/office/drawing/2014/main" id="{0C8624C3-FA69-463F-AD9C-FF8EDEA60A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846569" y="2500306"/>
            <a:ext cx="3809531" cy="1857388"/>
          </a:xfrm>
          <a:prstGeom prst="rect">
            <a:avLst/>
          </a:prstGeom>
        </p:spPr>
      </p:pic>
      <p:sp>
        <p:nvSpPr>
          <p:cNvPr id="17" name="AutoShape 13">
            <a:extLst>
              <a:ext uri="{FF2B5EF4-FFF2-40B4-BE49-F238E27FC236}">
                <a16:creationId xmlns:a16="http://schemas.microsoft.com/office/drawing/2014/main" id="{D6C70C08-17C8-450E-9792-2F08F2039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75126" y="514429"/>
            <a:ext cx="2880320" cy="1224111"/>
          </a:xfrm>
          <a:prstGeom prst="wedgeRoundRectCallout">
            <a:avLst>
              <a:gd name="adj1" fmla="val 69531"/>
              <a:gd name="adj2" fmla="val 113918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 sz="2800" dirty="0"/>
              <a:t>夏天天气热，怎么检验？</a:t>
            </a:r>
          </a:p>
        </p:txBody>
      </p:sp>
    </p:spTree>
    <p:extLst>
      <p:ext uri="{BB962C8B-B14F-4D97-AF65-F5344CB8AC3E}">
        <p14:creationId xmlns:p14="http://schemas.microsoft.com/office/powerpoint/2010/main" val="23486599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5" grpId="0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779C5DB5-BE49-4934-977A-C72FCC79FDFF}"/>
              </a:ext>
            </a:extLst>
          </p:cNvPr>
          <p:cNvSpPr/>
          <p:nvPr/>
        </p:nvSpPr>
        <p:spPr>
          <a:xfrm>
            <a:off x="1414686" y="1126485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zh-CN" sz="2800" dirty="0">
                <a:latin typeface="+mn-ea"/>
                <a:ea typeface="+mn-ea"/>
              </a:rPr>
              <a:t>、检查装置气密性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0A138986-D3B0-42C9-BA70-2C472619D8E4}"/>
              </a:ext>
            </a:extLst>
          </p:cNvPr>
          <p:cNvSpPr/>
          <p:nvPr/>
        </p:nvSpPr>
        <p:spPr>
          <a:xfrm>
            <a:off x="551364" y="2799136"/>
            <a:ext cx="8146583" cy="2576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如右图，先用</a:t>
            </a:r>
            <a:r>
              <a:rPr lang="en-US" altLang="zh-CN" sz="2800" dirty="0">
                <a:latin typeface="+mn-ea"/>
                <a:ea typeface="+mn-ea"/>
              </a:rPr>
              <a:t>________</a:t>
            </a:r>
            <a:r>
              <a:rPr lang="zh-CN" altLang="zh-CN" sz="2800" dirty="0">
                <a:latin typeface="+mn-ea"/>
                <a:ea typeface="+mn-ea"/>
              </a:rPr>
              <a:t>夹紧与导管相连的橡皮管，再向</a:t>
            </a:r>
            <a:r>
              <a:rPr lang="en-US" altLang="zh-CN" sz="2800" dirty="0">
                <a:latin typeface="+mn-ea"/>
                <a:ea typeface="+mn-ea"/>
              </a:rPr>
              <a:t>___________</a:t>
            </a:r>
            <a:r>
              <a:rPr lang="zh-CN" altLang="zh-CN" sz="2800" dirty="0">
                <a:latin typeface="+mn-ea"/>
                <a:ea typeface="+mn-ea"/>
              </a:rPr>
              <a:t>中倒入少量水，</a:t>
            </a:r>
            <a:r>
              <a:rPr lang="en-US" altLang="zh-CN" sz="2800" dirty="0">
                <a:latin typeface="+mn-ea"/>
                <a:ea typeface="+mn-ea"/>
              </a:rPr>
              <a:t>_____________</a:t>
            </a:r>
            <a:r>
              <a:rPr lang="zh-CN" altLang="zh-CN" sz="2800" dirty="0">
                <a:latin typeface="+mn-ea"/>
                <a:ea typeface="+mn-ea"/>
              </a:rPr>
              <a:t>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静置</a:t>
            </a:r>
            <a:r>
              <a:rPr lang="zh-CN" altLang="zh-CN" sz="2800" dirty="0">
                <a:latin typeface="+mn-ea"/>
                <a:ea typeface="+mn-ea"/>
              </a:rPr>
              <a:t>观察一段时间，</a:t>
            </a:r>
            <a:r>
              <a:rPr lang="en-US" altLang="zh-CN" sz="2800" dirty="0">
                <a:latin typeface="+mn-ea"/>
                <a:ea typeface="+mn-ea"/>
              </a:rPr>
              <a:t>_________________</a:t>
            </a:r>
            <a:r>
              <a:rPr lang="zh-CN" altLang="zh-CN" sz="2800" dirty="0">
                <a:latin typeface="+mn-ea"/>
                <a:ea typeface="+mn-ea"/>
              </a:rPr>
              <a:t>，说明装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zh-CN" altLang="zh-CN" sz="2800" dirty="0">
                <a:latin typeface="+mn-ea"/>
                <a:ea typeface="+mn-ea"/>
              </a:rPr>
              <a:t>置气密性良好。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TextBox 17">
            <a:extLst>
              <a:ext uri="{FF2B5EF4-FFF2-40B4-BE49-F238E27FC236}">
                <a16:creationId xmlns:a16="http://schemas.microsoft.com/office/drawing/2014/main" id="{C50BEC5C-A2C5-4245-B081-407EB0A70129}"/>
              </a:ext>
            </a:extLst>
          </p:cNvPr>
          <p:cNvSpPr txBox="1"/>
          <p:nvPr/>
        </p:nvSpPr>
        <p:spPr>
          <a:xfrm>
            <a:off x="2782838" y="2905780"/>
            <a:ext cx="15414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止水夹</a:t>
            </a:r>
          </a:p>
        </p:txBody>
      </p:sp>
      <p:sp>
        <p:nvSpPr>
          <p:cNvPr id="5" name="TextBox 18">
            <a:extLst>
              <a:ext uri="{FF2B5EF4-FFF2-40B4-BE49-F238E27FC236}">
                <a16:creationId xmlns:a16="http://schemas.microsoft.com/office/drawing/2014/main" id="{D74B6771-CF44-4B8B-BDC9-A9CBA2C98BFF}"/>
              </a:ext>
            </a:extLst>
          </p:cNvPr>
          <p:cNvSpPr txBox="1"/>
          <p:nvPr/>
        </p:nvSpPr>
        <p:spPr>
          <a:xfrm>
            <a:off x="1486694" y="3537724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长颈漏斗</a:t>
            </a:r>
          </a:p>
        </p:txBody>
      </p:sp>
      <p:sp>
        <p:nvSpPr>
          <p:cNvPr id="6" name="TextBox 19">
            <a:extLst>
              <a:ext uri="{FF2B5EF4-FFF2-40B4-BE49-F238E27FC236}">
                <a16:creationId xmlns:a16="http://schemas.microsoft.com/office/drawing/2014/main" id="{1393C0A7-AF8F-4769-8B7E-EFA9D6D95CE0}"/>
              </a:ext>
            </a:extLst>
          </p:cNvPr>
          <p:cNvSpPr txBox="1"/>
          <p:nvPr/>
        </p:nvSpPr>
        <p:spPr>
          <a:xfrm>
            <a:off x="5816436" y="3503503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形成一段水柱</a:t>
            </a:r>
          </a:p>
        </p:txBody>
      </p:sp>
      <p:sp>
        <p:nvSpPr>
          <p:cNvPr id="7" name="TextBox 20">
            <a:extLst>
              <a:ext uri="{FF2B5EF4-FFF2-40B4-BE49-F238E27FC236}">
                <a16:creationId xmlns:a16="http://schemas.microsoft.com/office/drawing/2014/main" id="{0AC7FF84-B02A-4717-86F1-FF5AB2E99FDA}"/>
              </a:ext>
            </a:extLst>
          </p:cNvPr>
          <p:cNvSpPr txBox="1"/>
          <p:nvPr/>
        </p:nvSpPr>
        <p:spPr>
          <a:xfrm>
            <a:off x="3862958" y="4178043"/>
            <a:ext cx="3015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水柱液面不下降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7E07B8D-0C72-4334-BBB3-6442F4C7BC84}"/>
              </a:ext>
            </a:extLst>
          </p:cNvPr>
          <p:cNvSpPr/>
          <p:nvPr/>
        </p:nvSpPr>
        <p:spPr>
          <a:xfrm>
            <a:off x="550590" y="2132856"/>
            <a:ext cx="3168352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方法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②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液封</a:t>
            </a:r>
            <a:r>
              <a:rPr lang="zh-CN" altLang="zh-CN" sz="2800" dirty="0">
                <a:solidFill>
                  <a:srgbClr val="FF0000"/>
                </a:solidFill>
                <a:latin typeface="+mn-ea"/>
                <a:ea typeface="+mn-ea"/>
              </a:rPr>
              <a:t>法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15EF1810-69E1-4C93-9E8A-1EB94CB0743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4812" y="2422986"/>
            <a:ext cx="2065858" cy="2684253"/>
          </a:xfrm>
          <a:prstGeom prst="rect">
            <a:avLst/>
          </a:prstGeom>
        </p:spPr>
      </p:pic>
      <p:sp>
        <p:nvSpPr>
          <p:cNvPr id="10" name="AutoShape 13">
            <a:extLst>
              <a:ext uri="{FF2B5EF4-FFF2-40B4-BE49-F238E27FC236}">
                <a16:creationId xmlns:a16="http://schemas.microsoft.com/office/drawing/2014/main" id="{7E4701BD-7EB4-47C9-8C1E-3692713742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67214" y="692697"/>
            <a:ext cx="2880320" cy="1539504"/>
          </a:xfrm>
          <a:prstGeom prst="wedgeRoundRectCallout">
            <a:avLst>
              <a:gd name="adj1" fmla="val 75749"/>
              <a:gd name="adj2" fmla="val 97385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r>
              <a:rPr lang="zh-CN" altLang="en-US" sz="2800" dirty="0"/>
              <a:t>将长颈漏斗改为分液漏斗，怎么检验？</a:t>
            </a:r>
          </a:p>
        </p:txBody>
      </p:sp>
    </p:spTree>
    <p:extLst>
      <p:ext uri="{BB962C8B-B14F-4D97-AF65-F5344CB8AC3E}">
        <p14:creationId xmlns:p14="http://schemas.microsoft.com/office/powerpoint/2010/main" val="239361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8BE9F078-7979-4A41-BCB3-B0657B75DC81}"/>
              </a:ext>
            </a:extLst>
          </p:cNvPr>
          <p:cNvSpPr/>
          <p:nvPr/>
        </p:nvSpPr>
        <p:spPr>
          <a:xfrm>
            <a:off x="1414686" y="1129495"/>
            <a:ext cx="9596267" cy="648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练习：下列所示装置图不能用来检查装置气密性的是 </a:t>
            </a:r>
            <a:r>
              <a:rPr lang="en-US" altLang="zh-CN" sz="2800" dirty="0">
                <a:latin typeface="+mn-ea"/>
                <a:ea typeface="+mn-ea"/>
              </a:rPr>
              <a:t>(</a:t>
            </a:r>
            <a:r>
              <a:rPr lang="zh-CN" altLang="en-US" sz="2800" dirty="0">
                <a:latin typeface="+mn-ea"/>
                <a:ea typeface="+mn-ea"/>
              </a:rPr>
              <a:t>　　</a:t>
            </a:r>
            <a:r>
              <a:rPr lang="en-US" altLang="zh-CN" sz="2800" dirty="0">
                <a:latin typeface="+mn-ea"/>
                <a:ea typeface="+mn-ea"/>
              </a:rPr>
              <a:t>)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850610-7504-47EE-9DAD-EA86768788C7}"/>
              </a:ext>
            </a:extLst>
          </p:cNvPr>
          <p:cNvSpPr txBox="1"/>
          <p:nvPr/>
        </p:nvSpPr>
        <p:spPr>
          <a:xfrm>
            <a:off x="10252816" y="1254898"/>
            <a:ext cx="522912" cy="523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A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9DAF6E7F-9BD7-4412-986F-80CA10C5D7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41" y="2852937"/>
            <a:ext cx="2505895" cy="1709117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5D944E5-5B89-4E6D-AB26-04FB862D4F5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DEA"/>
              </a:clrFrom>
              <a:clrTo>
                <a:srgbClr val="FFFDE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18942" y="2852936"/>
            <a:ext cx="2282171" cy="1879865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24D2FFCE-6D11-4B09-A889-B1CAFA779C8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DEA"/>
              </a:clrFrom>
              <a:clrTo>
                <a:srgbClr val="FFFDE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722115" y="2658821"/>
            <a:ext cx="2236460" cy="1998605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82624A84-4A05-484F-A061-0405B89955E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DEA"/>
              </a:clrFrom>
              <a:clrTo>
                <a:srgbClr val="FFFDEA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36619" y="2583447"/>
            <a:ext cx="1850372" cy="2149355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id="{591BD581-0870-4526-B5DC-CEA0991BC22F}"/>
              </a:ext>
            </a:extLst>
          </p:cNvPr>
          <p:cNvSpPr txBox="1"/>
          <p:nvPr/>
        </p:nvSpPr>
        <p:spPr>
          <a:xfrm>
            <a:off x="1895715" y="4731328"/>
            <a:ext cx="914710" cy="461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A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7FFCC2EA-59E2-443E-91E2-85F969AB8DEF}"/>
              </a:ext>
            </a:extLst>
          </p:cNvPr>
          <p:cNvSpPr txBox="1"/>
          <p:nvPr/>
        </p:nvSpPr>
        <p:spPr>
          <a:xfrm>
            <a:off x="4745422" y="4816835"/>
            <a:ext cx="914710" cy="461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B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505F92A-F3D4-493A-9670-53DB9BF5227E}"/>
              </a:ext>
            </a:extLst>
          </p:cNvPr>
          <p:cNvSpPr txBox="1"/>
          <p:nvPr/>
        </p:nvSpPr>
        <p:spPr>
          <a:xfrm>
            <a:off x="7595129" y="4755076"/>
            <a:ext cx="914710" cy="461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C</a:t>
            </a:r>
            <a:endParaRPr lang="zh-CN" altLang="en-US" dirty="0">
              <a:latin typeface="+mn-ea"/>
              <a:ea typeface="+mn-ea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6445759-AD30-4B0C-876D-5B58C248D4B0}"/>
              </a:ext>
            </a:extLst>
          </p:cNvPr>
          <p:cNvSpPr txBox="1"/>
          <p:nvPr/>
        </p:nvSpPr>
        <p:spPr>
          <a:xfrm>
            <a:off x="10011916" y="4755075"/>
            <a:ext cx="914710" cy="461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n-ea"/>
                <a:ea typeface="+mn-ea"/>
              </a:rPr>
              <a:t>D</a:t>
            </a:r>
            <a:endParaRPr lang="zh-CN" altLang="en-US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9542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_318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9604" y="115888"/>
            <a:ext cx="6241237" cy="1597025"/>
          </a:xfrm>
          <a:prstGeom prst="rect">
            <a:avLst/>
          </a:prstGeom>
          <a:noFill/>
        </p:spPr>
      </p:pic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526983" y="2205038"/>
            <a:ext cx="18085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、步骤：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1007403" y="2936999"/>
            <a:ext cx="43332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>
                <a:latin typeface="+mn-ea"/>
                <a:ea typeface="+mn-ea"/>
              </a:rPr>
              <a:t>a</a:t>
            </a:r>
            <a:r>
              <a:rPr lang="zh-CN" altLang="en-US" sz="2800">
                <a:latin typeface="+mn-ea"/>
                <a:ea typeface="+mn-ea"/>
              </a:rPr>
              <a:t>、将试管内的废液倒掉，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989948" y="3637176"/>
            <a:ext cx="992611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、注入少量水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（不超试管的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1/2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r>
              <a:rPr lang="zh-CN" altLang="en-US" sz="2800" dirty="0">
                <a:latin typeface="+mn-ea"/>
                <a:ea typeface="+mn-ea"/>
              </a:rPr>
              <a:t>，振荡后倒掉，重复几次，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990799" y="4370571"/>
            <a:ext cx="10104048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c</a:t>
            </a:r>
            <a:r>
              <a:rPr lang="zh-CN" altLang="en-US" sz="2800" dirty="0">
                <a:latin typeface="+mn-ea"/>
                <a:ea typeface="+mn-ea"/>
              </a:rPr>
              <a:t>、若，试管中有不易洗掉的物质，再注入少量水，用试管刷上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en-US" sz="2800" dirty="0">
                <a:latin typeface="+mn-ea"/>
                <a:ea typeface="+mn-ea"/>
              </a:rPr>
              <a:t>下移动刷洗，然后将水倒掉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989948" y="5858108"/>
            <a:ext cx="505458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d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、再注入少量水，振荡后倒掉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33843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五、</a:t>
            </a:r>
            <a:r>
              <a:rPr lang="zh-CN" altLang="en-US" sz="3200" dirty="0">
                <a:solidFill>
                  <a:srgbClr val="008000"/>
                </a:solidFill>
                <a:latin typeface="宋体" pitchFamily="2" charset="-122"/>
              </a:rPr>
              <a:t>仪器的洗涤</a:t>
            </a:r>
          </a:p>
        </p:txBody>
      </p:sp>
    </p:spTree>
    <p:extLst>
      <p:ext uri="{BB962C8B-B14F-4D97-AF65-F5344CB8AC3E}">
        <p14:creationId xmlns:p14="http://schemas.microsoft.com/office/powerpoint/2010/main" val="15800027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  <p:bldP spid="3083" grpId="0"/>
      <p:bldP spid="3084" grpId="0"/>
      <p:bldP spid="308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_31801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9604" y="115888"/>
            <a:ext cx="6241237" cy="1597025"/>
          </a:xfrm>
          <a:prstGeom prst="rect">
            <a:avLst/>
          </a:prstGeom>
          <a:noFill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1126654" y="2989274"/>
            <a:ext cx="9050519" cy="52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+mn-ea"/>
                <a:ea typeface="+mn-ea"/>
              </a:rPr>
              <a:t>仪器内壁均匀附着水，水</a:t>
            </a: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既不聚成水滴，也不成股流下</a:t>
            </a:r>
            <a:r>
              <a:rPr kumimoji="1"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22598" y="3789040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六、振荡操作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550590" y="2276872"/>
            <a:ext cx="259046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 sz="2800" dirty="0">
                <a:latin typeface="+mn-ea"/>
                <a:ea typeface="+mn-ea"/>
              </a:rPr>
              <a:t>2</a:t>
            </a:r>
            <a:r>
              <a:rPr kumimoji="1" lang="zh-CN" altLang="en-US" sz="2800" dirty="0">
                <a:latin typeface="+mn-ea"/>
                <a:ea typeface="+mn-ea"/>
              </a:rPr>
              <a:t>、标准：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558702" y="1181696"/>
            <a:ext cx="33843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3200" dirty="0">
                <a:solidFill>
                  <a:srgbClr val="008000"/>
                </a:solidFill>
                <a:latin typeface="Comic Sans MS" pitchFamily="66" charset="0"/>
              </a:rPr>
              <a:t>五、</a:t>
            </a:r>
            <a:r>
              <a:rPr lang="zh-CN" altLang="en-US" sz="3200" dirty="0">
                <a:solidFill>
                  <a:srgbClr val="008000"/>
                </a:solidFill>
                <a:latin typeface="宋体" pitchFamily="2" charset="-122"/>
              </a:rPr>
              <a:t>仪器的洗涤</a:t>
            </a: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1342678" y="4601172"/>
            <a:ext cx="684076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作业：完成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《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一遍过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》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课题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3  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第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</a:rPr>
              <a:t>课时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Times New Roman" pitchFamily="18" charset="0"/>
              </a:rPr>
              <a:t>8-9</a:t>
            </a:r>
            <a:endParaRPr lang="zh-CN" altLang="en-US" sz="2800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7176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  <p:bldP spid="3078" grpId="0"/>
      <p:bldP spid="3081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66">
            <a:extLst>
              <a:ext uri="{FF2B5EF4-FFF2-40B4-BE49-F238E27FC236}">
                <a16:creationId xmlns:a16="http://schemas.microsoft.com/office/drawing/2014/main" id="{4073889E-666D-434C-A05B-DD54464F833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839770" y="1254664"/>
            <a:ext cx="1869500" cy="35479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3" name="Line 68">
            <a:extLst>
              <a:ext uri="{FF2B5EF4-FFF2-40B4-BE49-F238E27FC236}">
                <a16:creationId xmlns:a16="http://schemas.microsoft.com/office/drawing/2014/main" id="{D1500B60-6455-45DF-B8CD-E350F0C5430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230115" y="5104686"/>
            <a:ext cx="532195" cy="395734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4" name="Text Box 75">
            <a:extLst>
              <a:ext uri="{FF2B5EF4-FFF2-40B4-BE49-F238E27FC236}">
                <a16:creationId xmlns:a16="http://schemas.microsoft.com/office/drawing/2014/main" id="{F4E59811-F130-44E3-B5EC-3DAE303E14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2507" y="1144213"/>
            <a:ext cx="1197473" cy="91928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物质的加热</a:t>
            </a:r>
          </a:p>
        </p:txBody>
      </p:sp>
      <p:sp>
        <p:nvSpPr>
          <p:cNvPr id="5" name="Text Box 78">
            <a:extLst>
              <a:ext uri="{FF2B5EF4-FFF2-40B4-BE49-F238E27FC236}">
                <a16:creationId xmlns:a16="http://schemas.microsoft.com/office/drawing/2014/main" id="{D1040113-9E70-4BAE-AB8E-25C3D6277E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19792" y="839532"/>
            <a:ext cx="1873006" cy="919281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使用酒精灯的注意事项</a:t>
            </a:r>
          </a:p>
        </p:txBody>
      </p:sp>
      <p:sp>
        <p:nvSpPr>
          <p:cNvPr id="6" name="Text Box 81">
            <a:extLst>
              <a:ext uri="{FF2B5EF4-FFF2-40B4-BE49-F238E27FC236}">
                <a16:creationId xmlns:a16="http://schemas.microsoft.com/office/drawing/2014/main" id="{607880E4-4C3F-47BD-ACD4-667467ACE6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3711" y="1893185"/>
            <a:ext cx="2373122" cy="919281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液体加热的要点</a:t>
            </a:r>
          </a:p>
        </p:txBody>
      </p:sp>
      <p:sp>
        <p:nvSpPr>
          <p:cNvPr id="7" name="Text Box 84">
            <a:extLst>
              <a:ext uri="{FF2B5EF4-FFF2-40B4-BE49-F238E27FC236}">
                <a16:creationId xmlns:a16="http://schemas.microsoft.com/office/drawing/2014/main" id="{ACFA7239-46F4-4578-A958-1866219AC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39982" y="4441239"/>
            <a:ext cx="1571206" cy="510711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洗涤方法</a:t>
            </a:r>
          </a:p>
        </p:txBody>
      </p:sp>
      <p:sp>
        <p:nvSpPr>
          <p:cNvPr id="8" name="Text Box 99">
            <a:extLst>
              <a:ext uri="{FF2B5EF4-FFF2-40B4-BE49-F238E27FC236}">
                <a16:creationId xmlns:a16="http://schemas.microsoft.com/office/drawing/2014/main" id="{A6088BC5-D8F8-4A42-A1E2-AFEFBE91E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0566" y="5411384"/>
            <a:ext cx="3954306" cy="919281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玻璃仪器内壁附着的水既不聚成水滴，也不成股流下</a:t>
            </a:r>
          </a:p>
        </p:txBody>
      </p:sp>
      <p:sp>
        <p:nvSpPr>
          <p:cNvPr id="9" name="Line 103">
            <a:extLst>
              <a:ext uri="{FF2B5EF4-FFF2-40B4-BE49-F238E27FC236}">
                <a16:creationId xmlns:a16="http://schemas.microsoft.com/office/drawing/2014/main" id="{79D9E49A-4BFB-476B-985E-75853EC012B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897543" y="4352302"/>
            <a:ext cx="941573" cy="313856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10" name="Text Box 106">
            <a:extLst>
              <a:ext uri="{FF2B5EF4-FFF2-40B4-BE49-F238E27FC236}">
                <a16:creationId xmlns:a16="http://schemas.microsoft.com/office/drawing/2014/main" id="{588F3FFA-AF58-488F-B585-8B2FEBB106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4556" y="2775579"/>
            <a:ext cx="1357966" cy="91928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连接仪器装置</a:t>
            </a:r>
          </a:p>
        </p:txBody>
      </p:sp>
      <p:sp>
        <p:nvSpPr>
          <p:cNvPr id="11" name="Text Box 109">
            <a:extLst>
              <a:ext uri="{FF2B5EF4-FFF2-40B4-BE49-F238E27FC236}">
                <a16:creationId xmlns:a16="http://schemas.microsoft.com/office/drawing/2014/main" id="{4E140C2C-2CE4-4625-A120-D0BEB49145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154" y="4278278"/>
            <a:ext cx="1269076" cy="919281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 w="25400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洗涤玻璃仪器</a:t>
            </a:r>
          </a:p>
        </p:txBody>
      </p:sp>
      <p:sp>
        <p:nvSpPr>
          <p:cNvPr id="12" name="Text Box 112">
            <a:extLst>
              <a:ext uri="{FF2B5EF4-FFF2-40B4-BE49-F238E27FC236}">
                <a16:creationId xmlns:a16="http://schemas.microsoft.com/office/drawing/2014/main" id="{4F1CE4AB-9D02-4422-8097-AC723137A5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4419" y="2524243"/>
            <a:ext cx="1555547" cy="919617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用水润湿用力转动</a:t>
            </a:r>
          </a:p>
        </p:txBody>
      </p:sp>
      <p:sp>
        <p:nvSpPr>
          <p:cNvPr id="13" name="Text Box 115">
            <a:extLst>
              <a:ext uri="{FF2B5EF4-FFF2-40B4-BE49-F238E27FC236}">
                <a16:creationId xmlns:a16="http://schemas.microsoft.com/office/drawing/2014/main" id="{540E93FE-88F4-4F85-BE56-38DE887D9A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9485" y="3530496"/>
            <a:ext cx="2527566" cy="510711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 wrap="square"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sz="2400">
                <a:latin typeface="+mn-ea"/>
              </a:defRPr>
            </a:lvl1pPr>
          </a:lstStyle>
          <a:p>
            <a:r>
              <a:rPr lang="zh-CN" altLang="en-US" dirty="0"/>
              <a:t>检查装置气密性</a:t>
            </a:r>
          </a:p>
        </p:txBody>
      </p:sp>
      <p:sp>
        <p:nvSpPr>
          <p:cNvPr id="14" name="Text Box 118">
            <a:extLst>
              <a:ext uri="{FF2B5EF4-FFF2-40B4-BE49-F238E27FC236}">
                <a16:creationId xmlns:a16="http://schemas.microsoft.com/office/drawing/2014/main" id="{331CB123-0FB6-40CE-9BAE-EFA97156D0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8384" y="4107031"/>
            <a:ext cx="915013" cy="510711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水洗</a:t>
            </a:r>
          </a:p>
        </p:txBody>
      </p:sp>
      <p:sp>
        <p:nvSpPr>
          <p:cNvPr id="15" name="Text Box 121">
            <a:extLst>
              <a:ext uri="{FF2B5EF4-FFF2-40B4-BE49-F238E27FC236}">
                <a16:creationId xmlns:a16="http://schemas.microsoft.com/office/drawing/2014/main" id="{1E7AC5AD-57F9-4022-998C-1217EAB767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2028" y="4777461"/>
            <a:ext cx="901369" cy="510711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刷洗</a:t>
            </a:r>
          </a:p>
        </p:txBody>
      </p:sp>
      <p:sp>
        <p:nvSpPr>
          <p:cNvPr id="16" name="Text Box 124">
            <a:extLst>
              <a:ext uri="{FF2B5EF4-FFF2-40B4-BE49-F238E27FC236}">
                <a16:creationId xmlns:a16="http://schemas.microsoft.com/office/drawing/2014/main" id="{B80F468C-D8A2-45E7-84F8-EFB1CD377D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8767" y="5282955"/>
            <a:ext cx="2101481" cy="510711"/>
          </a:xfrm>
          <a:prstGeom prst="roundRect">
            <a:avLst/>
          </a:prstGeom>
          <a:noFill/>
          <a:ln w="25400" algn="ctr">
            <a:solidFill>
              <a:schemeClr val="accent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+mn-ea"/>
              </a:rPr>
              <a:t>洗干净的标准</a:t>
            </a:r>
          </a:p>
        </p:txBody>
      </p:sp>
      <p:sp>
        <p:nvSpPr>
          <p:cNvPr id="17" name="Line 127">
            <a:extLst>
              <a:ext uri="{FF2B5EF4-FFF2-40B4-BE49-F238E27FC236}">
                <a16:creationId xmlns:a16="http://schemas.microsoft.com/office/drawing/2014/main" id="{1E86C38C-983F-43F3-97C9-0D5C5DF0409F}"/>
              </a:ext>
            </a:extLst>
          </p:cNvPr>
          <p:cNvSpPr>
            <a:spLocks noChangeShapeType="1"/>
          </p:cNvSpPr>
          <p:nvPr/>
        </p:nvSpPr>
        <p:spPr bwMode="auto">
          <a:xfrm>
            <a:off x="2839771" y="1609460"/>
            <a:ext cx="1884425" cy="59831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18" name="Line 130">
            <a:extLst>
              <a:ext uri="{FF2B5EF4-FFF2-40B4-BE49-F238E27FC236}">
                <a16:creationId xmlns:a16="http://schemas.microsoft.com/office/drawing/2014/main" id="{BE28AEC6-91FA-4FE7-BB00-6E85BF73D3D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2894592" y="4692386"/>
            <a:ext cx="431744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pic>
        <p:nvPicPr>
          <p:cNvPr id="19" name="Picture 134">
            <a:extLst>
              <a:ext uri="{FF2B5EF4-FFF2-40B4-BE49-F238E27FC236}">
                <a16:creationId xmlns:a16="http://schemas.microsoft.com/office/drawing/2014/main" id="{B28B1EED-1B13-40F5-B394-C223EBBE5B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2937"/>
          <a:stretch>
            <a:fillRect/>
          </a:stretch>
        </p:blipFill>
        <p:spPr bwMode="auto">
          <a:xfrm>
            <a:off x="7417582" y="600605"/>
            <a:ext cx="1382401" cy="1407332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</p:pic>
      <p:pic>
        <p:nvPicPr>
          <p:cNvPr id="20" name="Picture 135">
            <a:extLst>
              <a:ext uri="{FF2B5EF4-FFF2-40B4-BE49-F238E27FC236}">
                <a16:creationId xmlns:a16="http://schemas.microsoft.com/office/drawing/2014/main" id="{A168A66F-158D-470D-BA83-6148E9BD7B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 t="3364" r="4381"/>
          <a:stretch>
            <a:fillRect/>
          </a:stretch>
        </p:blipFill>
        <p:spPr bwMode="auto">
          <a:xfrm>
            <a:off x="6753814" y="2704527"/>
            <a:ext cx="1748447" cy="552204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</p:pic>
      <p:pic>
        <p:nvPicPr>
          <p:cNvPr id="21" name="Picture 136">
            <a:extLst>
              <a:ext uri="{FF2B5EF4-FFF2-40B4-BE49-F238E27FC236}">
                <a16:creationId xmlns:a16="http://schemas.microsoft.com/office/drawing/2014/main" id="{30963674-B197-4663-9483-CE6169AB0B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t="4522" r="4307"/>
          <a:stretch>
            <a:fillRect/>
          </a:stretch>
        </p:blipFill>
        <p:spPr bwMode="auto">
          <a:xfrm>
            <a:off x="8934484" y="2375959"/>
            <a:ext cx="1102743" cy="1154824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</p:pic>
      <p:pic>
        <p:nvPicPr>
          <p:cNvPr id="22" name="Picture 137">
            <a:extLst>
              <a:ext uri="{FF2B5EF4-FFF2-40B4-BE49-F238E27FC236}">
                <a16:creationId xmlns:a16="http://schemas.microsoft.com/office/drawing/2014/main" id="{BACC3643-1117-4C55-BC2E-F778D8B24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>
                  <a:alpha val="100000"/>
                </a:srgbClr>
              </a:clrFrom>
              <a:clrTo>
                <a:srgbClr val="FEFEFE">
                  <a:alpha val="100000"/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79629" y="4196954"/>
            <a:ext cx="2095227" cy="990471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  <a:effectLst/>
        </p:spPr>
      </p:pic>
      <p:sp>
        <p:nvSpPr>
          <p:cNvPr id="23" name="Line 70">
            <a:extLst>
              <a:ext uri="{FF2B5EF4-FFF2-40B4-BE49-F238E27FC236}">
                <a16:creationId xmlns:a16="http://schemas.microsoft.com/office/drawing/2014/main" id="{C5E38B31-3D94-456A-AEE7-F5F95E8A2BF2}"/>
              </a:ext>
            </a:extLst>
          </p:cNvPr>
          <p:cNvSpPr>
            <a:spLocks noChangeShapeType="1"/>
          </p:cNvSpPr>
          <p:nvPr/>
        </p:nvSpPr>
        <p:spPr bwMode="auto">
          <a:xfrm>
            <a:off x="4870253" y="5512212"/>
            <a:ext cx="450317" cy="109167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24" name="Line 101">
            <a:extLst>
              <a:ext uri="{FF2B5EF4-FFF2-40B4-BE49-F238E27FC236}">
                <a16:creationId xmlns:a16="http://schemas.microsoft.com/office/drawing/2014/main" id="{ED169A4A-0C20-4FE1-877F-32AEF602C023}"/>
              </a:ext>
            </a:extLst>
          </p:cNvPr>
          <p:cNvSpPr>
            <a:spLocks noChangeShapeType="1"/>
          </p:cNvSpPr>
          <p:nvPr/>
        </p:nvSpPr>
        <p:spPr bwMode="auto">
          <a:xfrm>
            <a:off x="4924835" y="4720744"/>
            <a:ext cx="914281" cy="35479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25" name="Line 66">
            <a:extLst>
              <a:ext uri="{FF2B5EF4-FFF2-40B4-BE49-F238E27FC236}">
                <a16:creationId xmlns:a16="http://schemas.microsoft.com/office/drawing/2014/main" id="{A6890E56-44E3-4163-A61A-6A45CE171EA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39985" y="2823721"/>
            <a:ext cx="1869500" cy="35479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26" name="Line 127">
            <a:extLst>
              <a:ext uri="{FF2B5EF4-FFF2-40B4-BE49-F238E27FC236}">
                <a16:creationId xmlns:a16="http://schemas.microsoft.com/office/drawing/2014/main" id="{CE5EF914-E880-4C4C-A9A1-3DF9B56B68C1}"/>
              </a:ext>
            </a:extLst>
          </p:cNvPr>
          <p:cNvSpPr>
            <a:spLocks noChangeShapeType="1"/>
          </p:cNvSpPr>
          <p:nvPr/>
        </p:nvSpPr>
        <p:spPr bwMode="auto">
          <a:xfrm>
            <a:off x="2917753" y="3184042"/>
            <a:ext cx="1884425" cy="59831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</a:ln>
          <a:effectLst/>
        </p:spPr>
        <p:txBody>
          <a:bodyPr wrap="square" anchor="ctr">
            <a:spAutoFit/>
          </a:bodyPr>
          <a:lstStyle/>
          <a:p>
            <a:endParaRPr lang="zh-CN" altLang="en-US">
              <a:latin typeface="+mn-ea"/>
            </a:endParaRPr>
          </a:p>
        </p:txBody>
      </p:sp>
      <p:sp>
        <p:nvSpPr>
          <p:cNvPr id="27" name="圆角矩形 28">
            <a:extLst>
              <a:ext uri="{FF2B5EF4-FFF2-40B4-BE49-F238E27FC236}">
                <a16:creationId xmlns:a16="http://schemas.microsoft.com/office/drawing/2014/main" id="{7E6A3FE0-D0FD-4B51-989B-FD2094FA569E}"/>
              </a:ext>
            </a:extLst>
          </p:cNvPr>
          <p:cNvSpPr/>
          <p:nvPr/>
        </p:nvSpPr>
        <p:spPr>
          <a:xfrm>
            <a:off x="0" y="72680"/>
            <a:ext cx="1678268" cy="48638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</a:rPr>
              <a:t>课堂小结</a:t>
            </a:r>
          </a:p>
        </p:txBody>
      </p:sp>
    </p:spTree>
    <p:extLst>
      <p:ext uri="{BB962C8B-B14F-4D97-AF65-F5344CB8AC3E}">
        <p14:creationId xmlns:p14="http://schemas.microsoft.com/office/powerpoint/2010/main" val="2176373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:a16="http://schemas.microsoft.com/office/drawing/2014/main" id="{06CDF084-622B-4891-9B8D-A655E07E955B}"/>
              </a:ext>
            </a:extLst>
          </p:cNvPr>
          <p:cNvGrpSpPr/>
          <p:nvPr/>
        </p:nvGrpSpPr>
        <p:grpSpPr>
          <a:xfrm>
            <a:off x="2239214" y="188641"/>
            <a:ext cx="8319908" cy="4752528"/>
            <a:chOff x="107504" y="202706"/>
            <a:chExt cx="8928992" cy="6345331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A921A86F-BBE7-4414-B13B-22CA6FC51F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8975" t="8039" r="43700" b="11570"/>
            <a:stretch/>
          </p:blipFill>
          <p:spPr>
            <a:xfrm>
              <a:off x="107504" y="2011533"/>
              <a:ext cx="1584176" cy="4536504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FC14803A-DD34-4C8B-8DC1-815149532D5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125" t="6950" r="40550" b="9050"/>
            <a:stretch/>
          </p:blipFill>
          <p:spPr>
            <a:xfrm>
              <a:off x="1760600" y="1537375"/>
              <a:ext cx="1584176" cy="5010662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DE171F47-2315-4986-A249-63B1DF67A1C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550" t="6951" r="41338" b="6951"/>
            <a:stretch/>
          </p:blipFill>
          <p:spPr>
            <a:xfrm>
              <a:off x="3413697" y="1249343"/>
              <a:ext cx="1656184" cy="5298694"/>
            </a:xfrm>
            <a:prstGeom prst="rect">
              <a:avLst/>
            </a:prstGeom>
          </p:spPr>
        </p:pic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7FE01E5F-1313-40B2-94CD-60121A6EE0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763" t="8000" r="42913" b="9051"/>
            <a:stretch/>
          </p:blipFill>
          <p:spPr>
            <a:xfrm>
              <a:off x="5148064" y="620688"/>
              <a:ext cx="1728192" cy="5927349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E2278CF7-B4A1-418D-9134-4EC20252A6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400" b="33201"/>
            <a:stretch/>
          </p:blipFill>
          <p:spPr>
            <a:xfrm rot="5400000">
              <a:off x="4840889" y="2352431"/>
              <a:ext cx="6345331" cy="2045882"/>
            </a:xfrm>
            <a:prstGeom prst="rect">
              <a:avLst/>
            </a:prstGeom>
          </p:spPr>
        </p:pic>
      </p:grpSp>
      <p:sp>
        <p:nvSpPr>
          <p:cNvPr id="13" name="文本框 12">
            <a:extLst>
              <a:ext uri="{FF2B5EF4-FFF2-40B4-BE49-F238E27FC236}">
                <a16:creationId xmlns:a16="http://schemas.microsoft.com/office/drawing/2014/main" id="{2C66504B-6102-4902-9656-97099FC9BD1B}"/>
              </a:ext>
            </a:extLst>
          </p:cNvPr>
          <p:cNvSpPr txBox="1"/>
          <p:nvPr/>
        </p:nvSpPr>
        <p:spPr>
          <a:xfrm>
            <a:off x="2358535" y="5649054"/>
            <a:ext cx="12312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  <a:ea typeface="+mn-ea"/>
              </a:rPr>
              <a:t>4.2ml</a:t>
            </a:r>
            <a:endParaRPr lang="zh-CN" altLang="en-US" sz="2800" b="1" dirty="0">
              <a:latin typeface="+mn-ea"/>
              <a:ea typeface="+mn-ea"/>
            </a:endParaRPr>
          </a:p>
          <a:p>
            <a:r>
              <a:rPr lang="en-US" altLang="zh-CN" sz="2800" b="1">
                <a:latin typeface="+mn-ea"/>
                <a:ea typeface="+mn-ea"/>
              </a:rPr>
              <a:t>4.4ml</a:t>
            </a:r>
            <a:endParaRPr lang="zh-CN" altLang="en-US" sz="2800" b="1" dirty="0">
              <a:latin typeface="+mn-ea"/>
              <a:ea typeface="+mn-ea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424BBE15-70B7-49FB-8565-25F2F1053D4E}"/>
              </a:ext>
            </a:extLst>
          </p:cNvPr>
          <p:cNvSpPr txBox="1"/>
          <p:nvPr/>
        </p:nvSpPr>
        <p:spPr>
          <a:xfrm>
            <a:off x="313320" y="181189"/>
            <a:ext cx="26639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FF0000"/>
                </a:solidFill>
              </a:rPr>
              <a:t>量筒读数举例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7E09716-0033-4EB8-B768-E57FD1B5B8EF}"/>
              </a:ext>
            </a:extLst>
          </p:cNvPr>
          <p:cNvSpPr txBox="1"/>
          <p:nvPr/>
        </p:nvSpPr>
        <p:spPr>
          <a:xfrm>
            <a:off x="4079151" y="5616655"/>
            <a:ext cx="12959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  <a:ea typeface="+mn-ea"/>
              </a:rPr>
              <a:t>15.5ml</a:t>
            </a:r>
          </a:p>
          <a:p>
            <a:r>
              <a:rPr lang="en-US" altLang="zh-CN" sz="2800" b="1" dirty="0">
                <a:latin typeface="+mn-ea"/>
                <a:ea typeface="+mn-ea"/>
              </a:rPr>
              <a:t>16.0ml</a:t>
            </a:r>
            <a:endParaRPr lang="zh-CN" altLang="en-US" sz="2800" b="1" dirty="0">
              <a:latin typeface="+mn-ea"/>
              <a:ea typeface="+mn-ea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6E583402-4D34-4183-B565-A24547A53707}"/>
              </a:ext>
            </a:extLst>
          </p:cNvPr>
          <p:cNvSpPr txBox="1"/>
          <p:nvPr/>
        </p:nvSpPr>
        <p:spPr>
          <a:xfrm>
            <a:off x="5735335" y="5626868"/>
            <a:ext cx="12959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  <a:ea typeface="+mn-ea"/>
              </a:rPr>
              <a:t>20.5ml</a:t>
            </a:r>
          </a:p>
          <a:p>
            <a:r>
              <a:rPr lang="en-US" altLang="zh-CN" sz="2800" b="1" dirty="0">
                <a:latin typeface="+mn-ea"/>
                <a:ea typeface="+mn-ea"/>
              </a:rPr>
              <a:t>21.0ml</a:t>
            </a:r>
            <a:endParaRPr lang="zh-CN" altLang="en-US" sz="2800" b="1" dirty="0">
              <a:latin typeface="+mn-ea"/>
              <a:ea typeface="+mn-ea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508ED5C9-EC9B-400C-9BFE-25D5E067BF90}"/>
              </a:ext>
            </a:extLst>
          </p:cNvPr>
          <p:cNvSpPr txBox="1"/>
          <p:nvPr/>
        </p:nvSpPr>
        <p:spPr>
          <a:xfrm>
            <a:off x="7431481" y="5597912"/>
            <a:ext cx="12959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  <a:ea typeface="+mn-ea"/>
              </a:rPr>
              <a:t>31ml</a:t>
            </a:r>
          </a:p>
          <a:p>
            <a:r>
              <a:rPr lang="en-US" altLang="zh-CN" sz="2800" b="1" dirty="0">
                <a:latin typeface="+mn-ea"/>
                <a:ea typeface="+mn-ea"/>
              </a:rPr>
              <a:t>32ml</a:t>
            </a:r>
            <a:endParaRPr lang="zh-CN" altLang="en-US" sz="2800" b="1" dirty="0">
              <a:latin typeface="+mn-ea"/>
              <a:ea typeface="+mn-ea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9FF4B2B0-1096-4E1A-923D-978907F5A249}"/>
              </a:ext>
            </a:extLst>
          </p:cNvPr>
          <p:cNvSpPr txBox="1"/>
          <p:nvPr/>
        </p:nvSpPr>
        <p:spPr>
          <a:xfrm>
            <a:off x="8942072" y="5633237"/>
            <a:ext cx="12959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+mn-ea"/>
                <a:ea typeface="+mn-ea"/>
              </a:rPr>
              <a:t>105ml</a:t>
            </a:r>
          </a:p>
          <a:p>
            <a:r>
              <a:rPr lang="en-US" altLang="zh-CN" sz="2800" b="1" dirty="0">
                <a:latin typeface="+mn-ea"/>
                <a:ea typeface="+mn-ea"/>
              </a:rPr>
              <a:t>110ml</a:t>
            </a:r>
            <a:endParaRPr lang="zh-CN" altLang="en-US" sz="2800" b="1" dirty="0">
              <a:latin typeface="+mn-ea"/>
              <a:ea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FB264972-9E36-436C-A104-C980C7D480A5}"/>
              </a:ext>
            </a:extLst>
          </p:cNvPr>
          <p:cNvSpPr txBox="1"/>
          <p:nvPr/>
        </p:nvSpPr>
        <p:spPr>
          <a:xfrm>
            <a:off x="417068" y="5093434"/>
            <a:ext cx="9820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最小刻度   </a:t>
            </a:r>
            <a:r>
              <a:rPr lang="en-US" altLang="zh-CN" sz="2800" b="1" dirty="0">
                <a:latin typeface="+mn-ea"/>
                <a:ea typeface="+mn-ea"/>
              </a:rPr>
              <a:t>0.2ml     0.5ml</a:t>
            </a:r>
            <a:r>
              <a:rPr lang="zh-CN" altLang="en-US" sz="2800" b="1" dirty="0">
                <a:latin typeface="+mn-ea"/>
                <a:ea typeface="+mn-ea"/>
              </a:rPr>
              <a:t>    </a:t>
            </a:r>
            <a:r>
              <a:rPr lang="en-US" altLang="zh-CN" sz="2800" b="1" dirty="0">
                <a:latin typeface="+mn-ea"/>
                <a:ea typeface="+mn-ea"/>
              </a:rPr>
              <a:t>0.5ml</a:t>
            </a:r>
            <a:r>
              <a:rPr lang="zh-CN" altLang="en-US" sz="2800" b="1" dirty="0">
                <a:latin typeface="+mn-ea"/>
                <a:ea typeface="+mn-ea"/>
              </a:rPr>
              <a:t>    </a:t>
            </a:r>
            <a:r>
              <a:rPr lang="en-US" altLang="zh-CN" sz="2800" b="1" dirty="0">
                <a:latin typeface="+mn-ea"/>
                <a:ea typeface="+mn-ea"/>
              </a:rPr>
              <a:t>1ml</a:t>
            </a:r>
            <a:r>
              <a:rPr lang="zh-CN" altLang="en-US" sz="2800" b="1" dirty="0">
                <a:latin typeface="+mn-ea"/>
                <a:ea typeface="+mn-ea"/>
              </a:rPr>
              <a:t>      </a:t>
            </a:r>
            <a:r>
              <a:rPr lang="en-US" altLang="zh-CN" sz="2800" b="1" dirty="0">
                <a:latin typeface="+mn-ea"/>
                <a:ea typeface="+mn-ea"/>
              </a:rPr>
              <a:t>5ml</a:t>
            </a:r>
            <a:endParaRPr lang="zh-CN" altLang="en-US" sz="2800" b="1" dirty="0">
              <a:latin typeface="+mn-ea"/>
              <a:ea typeface="+mn-ea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27C8850E-0BE2-4F1D-B5B0-E3575D85BA41}"/>
              </a:ext>
            </a:extLst>
          </p:cNvPr>
          <p:cNvSpPr txBox="1"/>
          <p:nvPr/>
        </p:nvSpPr>
        <p:spPr>
          <a:xfrm>
            <a:off x="355214" y="5866419"/>
            <a:ext cx="161946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+mn-ea"/>
                <a:ea typeface="+mn-ea"/>
              </a:rPr>
              <a:t>读数举例</a:t>
            </a:r>
          </a:p>
        </p:txBody>
      </p:sp>
    </p:spTree>
    <p:extLst>
      <p:ext uri="{BB962C8B-B14F-4D97-AF65-F5344CB8AC3E}">
        <p14:creationId xmlns:p14="http://schemas.microsoft.com/office/powerpoint/2010/main" val="768263447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2702</TotalTime>
  <Words>978</Words>
  <Application>Microsoft Office PowerPoint</Application>
  <PresentationFormat>自定义</PresentationFormat>
  <Paragraphs>138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0" baseType="lpstr">
      <vt:lpstr>Monotype Sorts</vt:lpstr>
      <vt:lpstr>楷体</vt:lpstr>
      <vt:lpstr>宋体</vt:lpstr>
      <vt:lpstr>微软雅黑</vt:lpstr>
      <vt:lpstr>Arial</vt:lpstr>
      <vt:lpstr>Calibri</vt:lpstr>
      <vt:lpstr>Cambria Math</vt:lpstr>
      <vt:lpstr>Comic Sans MS</vt:lpstr>
      <vt:lpstr>Tahoma</vt:lpstr>
      <vt:lpstr>Times New Roman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中大附中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邓珂平</dc:creator>
  <cp:lastModifiedBy>邓 作逵</cp:lastModifiedBy>
  <cp:revision>156</cp:revision>
  <dcterms:created xsi:type="dcterms:W3CDTF">2004-09-04T08:14:41Z</dcterms:created>
  <dcterms:modified xsi:type="dcterms:W3CDTF">2022-01-10T07:39:51Z</dcterms:modified>
</cp:coreProperties>
</file>