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legacyDocTextInfo.bin" ContentType="application/vnd.ms-office.legacyDocTextInfo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Default Extension="bin" ContentType="application/vnd.ms-office.legacyDiagramText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1" r:id="rId1"/>
  </p:sldMasterIdLst>
  <p:sldIdLst>
    <p:sldId id="278" r:id="rId2"/>
    <p:sldId id="270" r:id="rId3"/>
    <p:sldId id="279" r:id="rId4"/>
    <p:sldId id="280" r:id="rId5"/>
    <p:sldId id="281" r:id="rId6"/>
    <p:sldId id="282" r:id="rId7"/>
    <p:sldId id="283" r:id="rId8"/>
    <p:sldId id="311" r:id="rId9"/>
    <p:sldId id="310" r:id="rId10"/>
    <p:sldId id="284" r:id="rId11"/>
    <p:sldId id="285" r:id="rId12"/>
    <p:sldId id="286" r:id="rId13"/>
    <p:sldId id="287" r:id="rId14"/>
    <p:sldId id="288" r:id="rId15"/>
    <p:sldId id="289" r:id="rId16"/>
    <p:sldId id="290" r:id="rId17"/>
    <p:sldId id="291" r:id="rId18"/>
    <p:sldId id="303" r:id="rId19"/>
    <p:sldId id="299" r:id="rId20"/>
    <p:sldId id="298" r:id="rId21"/>
    <p:sldId id="304" r:id="rId22"/>
    <p:sldId id="305" r:id="rId23"/>
    <p:sldId id="307" r:id="rId24"/>
    <p:sldId id="308" r:id="rId25"/>
    <p:sldId id="309" r:id="rId26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C"/>
    <a:srgbClr val="66FF33"/>
    <a:srgbClr val="FA120C"/>
    <a:srgbClr val="792001"/>
    <a:srgbClr val="663300"/>
    <a:srgbClr val="0099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536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microsoft.com/office/2006/relationships/legacyDocTextInfo" Target="legacyDocTextInfo.bin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3" Type="http://schemas.microsoft.com/office/2006/relationships/legacyDiagramText" Target="legacyDiagramText3.bin"/><Relationship Id="rId2" Type="http://schemas.microsoft.com/office/2006/relationships/legacyDiagramText" Target="legacyDiagramText2.bin"/><Relationship Id="rId1" Type="http://schemas.microsoft.com/office/2006/relationships/legacyDiagramText" Target="legacyDiagramText1.bin"/><Relationship Id="rId5" Type="http://schemas.microsoft.com/office/2006/relationships/legacyDiagramText" Target="legacyDiagramText5.bin"/><Relationship Id="rId4" Type="http://schemas.microsoft.com/office/2006/relationships/legacyDiagramText" Target="legacyDiagramText4.bin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0178" name="Group 2"/>
          <p:cNvGrpSpPr>
            <a:grpSpLocks/>
          </p:cNvGrpSpPr>
          <p:nvPr/>
        </p:nvGrpSpPr>
        <p:grpSpPr bwMode="auto">
          <a:xfrm>
            <a:off x="0" y="2438400"/>
            <a:ext cx="9009063" cy="1052513"/>
            <a:chOff x="0" y="1536"/>
            <a:chExt cx="5675" cy="663"/>
          </a:xfrm>
        </p:grpSpPr>
        <p:grpSp>
          <p:nvGrpSpPr>
            <p:cNvPr id="50179" name="Group 3"/>
            <p:cNvGrpSpPr>
              <a:grpSpLocks/>
            </p:cNvGrpSpPr>
            <p:nvPr/>
          </p:nvGrpSpPr>
          <p:grpSpPr bwMode="auto">
            <a:xfrm>
              <a:off x="183" y="1604"/>
              <a:ext cx="448" cy="299"/>
              <a:chOff x="720" y="336"/>
              <a:chExt cx="624" cy="432"/>
            </a:xfrm>
          </p:grpSpPr>
          <p:sp>
            <p:nvSpPr>
              <p:cNvPr id="50180" name="Rectangle 4"/>
              <p:cNvSpPr>
                <a:spLocks noChangeArrowheads="1"/>
              </p:cNvSpPr>
              <p:nvPr/>
            </p:nvSpPr>
            <p:spPr bwMode="auto">
              <a:xfrm>
                <a:off x="720" y="336"/>
                <a:ext cx="384" cy="432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50181" name="Rectangle 5"/>
              <p:cNvSpPr>
                <a:spLocks noChangeArrowheads="1"/>
              </p:cNvSpPr>
              <p:nvPr/>
            </p:nvSpPr>
            <p:spPr bwMode="auto">
              <a:xfrm>
                <a:off x="1056" y="336"/>
                <a:ext cx="288" cy="432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  <p:grpSp>
          <p:nvGrpSpPr>
            <p:cNvPr id="50182" name="Group 6"/>
            <p:cNvGrpSpPr>
              <a:grpSpLocks/>
            </p:cNvGrpSpPr>
            <p:nvPr/>
          </p:nvGrpSpPr>
          <p:grpSpPr bwMode="auto">
            <a:xfrm>
              <a:off x="261" y="1870"/>
              <a:ext cx="465" cy="299"/>
              <a:chOff x="912" y="2640"/>
              <a:chExt cx="672" cy="432"/>
            </a:xfrm>
          </p:grpSpPr>
          <p:sp>
            <p:nvSpPr>
              <p:cNvPr id="50183" name="Rectangle 7"/>
              <p:cNvSpPr>
                <a:spLocks noChangeArrowheads="1"/>
              </p:cNvSpPr>
              <p:nvPr/>
            </p:nvSpPr>
            <p:spPr bwMode="auto">
              <a:xfrm>
                <a:off x="912" y="2640"/>
                <a:ext cx="384" cy="432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50184" name="Rectangle 8"/>
              <p:cNvSpPr>
                <a:spLocks noChangeArrowheads="1"/>
              </p:cNvSpPr>
              <p:nvPr/>
            </p:nvSpPr>
            <p:spPr bwMode="auto">
              <a:xfrm>
                <a:off x="1248" y="2640"/>
                <a:ext cx="336" cy="432"/>
              </a:xfrm>
              <a:prstGeom prst="rect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  <p:sp>
          <p:nvSpPr>
            <p:cNvPr id="50185" name="Rectangle 9"/>
            <p:cNvSpPr>
              <a:spLocks noChangeArrowheads="1"/>
            </p:cNvSpPr>
            <p:nvPr/>
          </p:nvSpPr>
          <p:spPr bwMode="auto">
            <a:xfrm>
              <a:off x="0" y="1824"/>
              <a:ext cx="353" cy="26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189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0186" name="Rectangle 10"/>
            <p:cNvSpPr>
              <a:spLocks noChangeArrowheads="1"/>
            </p:cNvSpPr>
            <p:nvPr/>
          </p:nvSpPr>
          <p:spPr bwMode="auto">
            <a:xfrm>
              <a:off x="400" y="1536"/>
              <a:ext cx="20" cy="663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0187" name="Rectangle 11"/>
            <p:cNvSpPr>
              <a:spLocks noChangeArrowheads="1"/>
            </p:cNvSpPr>
            <p:nvPr/>
          </p:nvSpPr>
          <p:spPr bwMode="auto">
            <a:xfrm flipV="1">
              <a:off x="199" y="2054"/>
              <a:ext cx="5476" cy="35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</p:grpSp>
      <p:sp>
        <p:nvSpPr>
          <p:cNvPr id="50188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990600" y="1676400"/>
            <a:ext cx="7772400" cy="1462088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50189" name="Rectangle 1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50190" name="Rectangle 14"/>
          <p:cNvSpPr>
            <a:spLocks noGrp="1" noChangeArrowheads="1"/>
          </p:cNvSpPr>
          <p:nvPr>
            <p:ph type="dt" sz="half" idx="2"/>
          </p:nvPr>
        </p:nvSpPr>
        <p:spPr>
          <a:xfrm>
            <a:off x="990600" y="6248400"/>
            <a:ext cx="19050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endParaRPr lang="en-US" altLang="zh-CN"/>
          </a:p>
        </p:txBody>
      </p:sp>
      <p:sp>
        <p:nvSpPr>
          <p:cNvPr id="50191" name="Rectangle 15"/>
          <p:cNvSpPr>
            <a:spLocks noGrp="1" noChangeArrowheads="1"/>
          </p:cNvSpPr>
          <p:nvPr>
            <p:ph type="ftr" sz="quarter" idx="3"/>
          </p:nvPr>
        </p:nvSpPr>
        <p:spPr>
          <a:xfrm>
            <a:off x="3429000" y="6248400"/>
            <a:ext cx="28956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endParaRPr lang="en-US" altLang="zh-CN"/>
          </a:p>
        </p:txBody>
      </p:sp>
      <p:sp>
        <p:nvSpPr>
          <p:cNvPr id="50192" name="Rectangle 1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858000" y="6248400"/>
            <a:ext cx="19050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AE2EFF6A-CA84-4F1F-87BA-BA30D4ABDADC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47ADF4-693D-4715-936B-D8B788801618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6315546-B11A-491A-BC57-07757AE69D18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1450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6E3E90F-DF75-4383-A081-6CF7CDB8F597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0FECAA4-A4B7-47DF-B85A-3325B3916688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C5BD8CF-C432-4754-9898-9C199BBB010C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2227146-09BE-40AD-A1D3-45EC953D8969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B280ECA-FD84-4E86-A8C8-1365FFA94ACD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E642A64-C126-468E-9BBA-5576E8D95477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F62E7FE-E2B5-4302-B283-8E6BDE12CB62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7004050" y="214313"/>
            <a:ext cx="1951038" cy="591820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150938" y="214313"/>
            <a:ext cx="5700712" cy="591820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C15EAC4-AE60-4169-8CF9-F2906766C84E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ChangeArrowheads="1"/>
          </p:cNvSpPr>
          <p:nvPr/>
        </p:nvSpPr>
        <p:spPr bwMode="ltGray">
          <a:xfrm>
            <a:off x="417513" y="1098550"/>
            <a:ext cx="438150" cy="474663"/>
          </a:xfrm>
          <a:prstGeom prst="rect">
            <a:avLst/>
          </a:prstGeom>
          <a:solidFill>
            <a:schemeClr val="accent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b="0"/>
          </a:p>
        </p:txBody>
      </p:sp>
      <p:sp>
        <p:nvSpPr>
          <p:cNvPr id="49155" name="Rectangle 3"/>
          <p:cNvSpPr>
            <a:spLocks noChangeArrowheads="1"/>
          </p:cNvSpPr>
          <p:nvPr/>
        </p:nvSpPr>
        <p:spPr bwMode="ltGray">
          <a:xfrm>
            <a:off x="800100" y="1098550"/>
            <a:ext cx="328613" cy="474663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b="0"/>
          </a:p>
        </p:txBody>
      </p:sp>
      <p:sp>
        <p:nvSpPr>
          <p:cNvPr id="49156" name="Rectangle 4"/>
          <p:cNvSpPr>
            <a:spLocks noChangeArrowheads="1"/>
          </p:cNvSpPr>
          <p:nvPr/>
        </p:nvSpPr>
        <p:spPr bwMode="ltGray">
          <a:xfrm>
            <a:off x="541338" y="1520825"/>
            <a:ext cx="422275" cy="474663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b="0"/>
          </a:p>
        </p:txBody>
      </p:sp>
      <p:sp>
        <p:nvSpPr>
          <p:cNvPr id="49157" name="Rectangle 5"/>
          <p:cNvSpPr>
            <a:spLocks noChangeArrowheads="1"/>
          </p:cNvSpPr>
          <p:nvPr/>
        </p:nvSpPr>
        <p:spPr bwMode="ltGray">
          <a:xfrm>
            <a:off x="911225" y="1520825"/>
            <a:ext cx="368300" cy="474663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b="0"/>
          </a:p>
        </p:txBody>
      </p:sp>
      <p:sp>
        <p:nvSpPr>
          <p:cNvPr id="49158" name="Rectangle 6"/>
          <p:cNvSpPr>
            <a:spLocks noChangeArrowheads="1"/>
          </p:cNvSpPr>
          <p:nvPr/>
        </p:nvSpPr>
        <p:spPr bwMode="ltGray">
          <a:xfrm>
            <a:off x="127000" y="1447800"/>
            <a:ext cx="560388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b="0"/>
          </a:p>
        </p:txBody>
      </p:sp>
      <p:sp>
        <p:nvSpPr>
          <p:cNvPr id="49159" name="Rectangle 7"/>
          <p:cNvSpPr>
            <a:spLocks noChangeArrowheads="1"/>
          </p:cNvSpPr>
          <p:nvPr/>
        </p:nvSpPr>
        <p:spPr bwMode="gray">
          <a:xfrm>
            <a:off x="762000" y="990600"/>
            <a:ext cx="31750" cy="1052513"/>
          </a:xfrm>
          <a:prstGeom prst="rect">
            <a:avLst/>
          </a:prstGeom>
          <a:solidFill>
            <a:schemeClr val="bg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b="0"/>
          </a:p>
        </p:txBody>
      </p:sp>
      <p:sp>
        <p:nvSpPr>
          <p:cNvPr id="49160" name="Rectangle 8"/>
          <p:cNvSpPr>
            <a:spLocks noChangeArrowheads="1"/>
          </p:cNvSpPr>
          <p:nvPr/>
        </p:nvSpPr>
        <p:spPr bwMode="gray">
          <a:xfrm>
            <a:off x="442913" y="1781175"/>
            <a:ext cx="8226425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b="0"/>
          </a:p>
        </p:txBody>
      </p:sp>
      <p:sp>
        <p:nvSpPr>
          <p:cNvPr id="49161" name="Rectangle 9"/>
          <p:cNvSpPr>
            <a:spLocks noGrp="1" noChangeArrowheads="1"/>
          </p:cNvSpPr>
          <p:nvPr>
            <p:ph type="title"/>
          </p:nvPr>
        </p:nvSpPr>
        <p:spPr bwMode="auto">
          <a:xfrm>
            <a:off x="1150938" y="214313"/>
            <a:ext cx="7793037" cy="1462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49162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82688" y="2017713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49163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62050" y="6243638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400" b="0"/>
            </a:lvl1pPr>
          </a:lstStyle>
          <a:p>
            <a:endParaRPr lang="en-US" altLang="zh-CN"/>
          </a:p>
        </p:txBody>
      </p:sp>
      <p:sp>
        <p:nvSpPr>
          <p:cNvPr id="49164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657600" y="6243638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 b="0"/>
            </a:lvl1pPr>
          </a:lstStyle>
          <a:p>
            <a:endParaRPr lang="en-US" altLang="zh-CN"/>
          </a:p>
        </p:txBody>
      </p:sp>
      <p:sp>
        <p:nvSpPr>
          <p:cNvPr id="49165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42150" y="6243638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 b="0"/>
            </a:lvl1pPr>
          </a:lstStyle>
          <a:p>
            <a:fld id="{C4439EE4-A0C6-486F-BB30-ACFAA7557BD9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2pPr>
      <a:lvl3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3pPr>
      <a:lvl4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4pPr>
      <a:lvl5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itchFamily="2" charset="2"/>
        <a:buChar char="n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itchFamily="2" charset="2"/>
        <a:buChar char="n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WordArt 2"/>
          <p:cNvSpPr>
            <a:spLocks noChangeArrowheads="1" noChangeShapeType="1" noTextEdit="1"/>
          </p:cNvSpPr>
          <p:nvPr/>
        </p:nvSpPr>
        <p:spPr bwMode="auto">
          <a:xfrm>
            <a:off x="1116013" y="1773238"/>
            <a:ext cx="6913562" cy="86518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宋体"/>
                <a:ea typeface="宋体"/>
              </a:rPr>
              <a:t>课题</a:t>
            </a:r>
            <a:r>
              <a:rPr lang="en-US" altLang="zh-CN" sz="36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宋体"/>
                <a:ea typeface="宋体"/>
              </a:rPr>
              <a:t>2  </a:t>
            </a:r>
            <a:r>
              <a:rPr lang="zh-CN" altLang="en-US" sz="36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宋体"/>
                <a:ea typeface="宋体"/>
              </a:rPr>
              <a:t>化学元素与人体健康</a:t>
            </a:r>
          </a:p>
        </p:txBody>
      </p:sp>
      <p:sp>
        <p:nvSpPr>
          <p:cNvPr id="58371" name="Text Box 3"/>
          <p:cNvSpPr txBox="1">
            <a:spLocks noChangeArrowheads="1"/>
          </p:cNvSpPr>
          <p:nvPr/>
        </p:nvSpPr>
        <p:spPr bwMode="auto">
          <a:xfrm>
            <a:off x="5797550" y="5502275"/>
            <a:ext cx="309562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buClr>
                <a:schemeClr val="accent2"/>
              </a:buClr>
              <a:buSzPct val="75000"/>
              <a:buFont typeface="Monotype Sorts" pitchFamily="2" charset="2"/>
              <a:buNone/>
            </a:pPr>
            <a:r>
              <a:rPr lang="en-US" altLang="zh-CN" sz="2800" dirty="0" smtClean="0">
                <a:solidFill>
                  <a:srgbClr val="008000"/>
                </a:solidFill>
                <a:latin typeface="宋体" pitchFamily="2" charset="-122"/>
              </a:rPr>
              <a:t>2017</a:t>
            </a:r>
            <a:r>
              <a:rPr lang="zh-CN" altLang="en-US" sz="2800" dirty="0" smtClean="0">
                <a:solidFill>
                  <a:srgbClr val="008000"/>
                </a:solidFill>
                <a:latin typeface="宋体" pitchFamily="2" charset="-122"/>
              </a:rPr>
              <a:t>年</a:t>
            </a:r>
            <a:r>
              <a:rPr lang="en-US" altLang="zh-CN" sz="2800" dirty="0" smtClean="0">
                <a:solidFill>
                  <a:srgbClr val="008000"/>
                </a:solidFill>
                <a:latin typeface="宋体" pitchFamily="2" charset="-122"/>
              </a:rPr>
              <a:t>12</a:t>
            </a:r>
            <a:r>
              <a:rPr lang="zh-CN" altLang="en-US" sz="2800" dirty="0" smtClean="0">
                <a:solidFill>
                  <a:srgbClr val="008000"/>
                </a:solidFill>
                <a:latin typeface="宋体" pitchFamily="2" charset="-122"/>
              </a:rPr>
              <a:t>月</a:t>
            </a:r>
            <a:r>
              <a:rPr lang="en-US" altLang="zh-CN" sz="2800" dirty="0" smtClean="0">
                <a:solidFill>
                  <a:srgbClr val="008000"/>
                </a:solidFill>
                <a:latin typeface="宋体" pitchFamily="2" charset="-122"/>
              </a:rPr>
              <a:t>29</a:t>
            </a:r>
            <a:r>
              <a:rPr lang="zh-CN" altLang="en-US" sz="2800" dirty="0" smtClean="0">
                <a:solidFill>
                  <a:srgbClr val="008000"/>
                </a:solidFill>
                <a:latin typeface="宋体" pitchFamily="2" charset="-122"/>
              </a:rPr>
              <a:t>日</a:t>
            </a:r>
            <a:endParaRPr lang="zh-CN" altLang="en-US" sz="2800" dirty="0">
              <a:solidFill>
                <a:srgbClr val="008000"/>
              </a:solidFill>
              <a:latin typeface="宋体" pitchFamily="2" charset="-122"/>
            </a:endParaRPr>
          </a:p>
        </p:txBody>
      </p:sp>
      <p:sp>
        <p:nvSpPr>
          <p:cNvPr id="58372" name="Text Box 4"/>
          <p:cNvSpPr txBox="1">
            <a:spLocks noChangeArrowheads="1"/>
          </p:cNvSpPr>
          <p:nvPr/>
        </p:nvSpPr>
        <p:spPr bwMode="auto">
          <a:xfrm>
            <a:off x="2024063" y="4149725"/>
            <a:ext cx="61483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/>
              <a:t>中山大学附属中学－－邓作逵老师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80" name="Picture 24" descr="000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33538" y="2276475"/>
            <a:ext cx="2217737" cy="2808288"/>
          </a:xfrm>
          <a:prstGeom prst="rect">
            <a:avLst/>
          </a:prstGeom>
          <a:noFill/>
        </p:spPr>
      </p:pic>
      <p:pic>
        <p:nvPicPr>
          <p:cNvPr id="45081" name="Picture 25" descr="000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498975" y="2466975"/>
            <a:ext cx="3744913" cy="2330450"/>
          </a:xfrm>
          <a:prstGeom prst="rect">
            <a:avLst/>
          </a:prstGeom>
          <a:noFill/>
        </p:spPr>
      </p:pic>
      <p:sp>
        <p:nvSpPr>
          <p:cNvPr id="45082" name="Text Box 26"/>
          <p:cNvSpPr txBox="1">
            <a:spLocks noChangeArrowheads="1"/>
          </p:cNvSpPr>
          <p:nvPr/>
        </p:nvSpPr>
        <p:spPr bwMode="auto">
          <a:xfrm>
            <a:off x="1619250" y="5156200"/>
            <a:ext cx="2232025" cy="519113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2800">
                <a:solidFill>
                  <a:srgbClr val="FF0000"/>
                </a:solidFill>
                <a:latin typeface="Times New Roman" pitchFamily="18" charset="0"/>
              </a:rPr>
              <a:t>甲状腺肿大</a:t>
            </a:r>
          </a:p>
        </p:txBody>
      </p:sp>
      <p:sp>
        <p:nvSpPr>
          <p:cNvPr id="45083" name="Text Box 27"/>
          <p:cNvSpPr txBox="1">
            <a:spLocks noChangeArrowheads="1"/>
          </p:cNvSpPr>
          <p:nvPr/>
        </p:nvSpPr>
        <p:spPr bwMode="auto">
          <a:xfrm>
            <a:off x="5146675" y="5156200"/>
            <a:ext cx="2232025" cy="519113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2800">
                <a:solidFill>
                  <a:srgbClr val="FF0000"/>
                </a:solidFill>
                <a:latin typeface="Times New Roman" pitchFamily="18" charset="0"/>
              </a:rPr>
              <a:t>佝偻病</a:t>
            </a:r>
          </a:p>
        </p:txBody>
      </p:sp>
      <p:sp>
        <p:nvSpPr>
          <p:cNvPr id="45084" name="Rectangle 28"/>
          <p:cNvSpPr>
            <a:spLocks noChangeArrowheads="1"/>
          </p:cNvSpPr>
          <p:nvPr/>
        </p:nvSpPr>
        <p:spPr bwMode="auto">
          <a:xfrm>
            <a:off x="1804988" y="5732463"/>
            <a:ext cx="898525" cy="519112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>
                <a:solidFill>
                  <a:srgbClr val="0000CC"/>
                </a:solidFill>
                <a:latin typeface="Times New Roman" pitchFamily="18" charset="0"/>
              </a:rPr>
              <a:t>缺碘</a:t>
            </a:r>
          </a:p>
        </p:txBody>
      </p:sp>
      <p:sp>
        <p:nvSpPr>
          <p:cNvPr id="45085" name="Rectangle 29"/>
          <p:cNvSpPr>
            <a:spLocks noChangeArrowheads="1"/>
          </p:cNvSpPr>
          <p:nvPr/>
        </p:nvSpPr>
        <p:spPr bwMode="auto">
          <a:xfrm>
            <a:off x="5722938" y="5661025"/>
            <a:ext cx="898525" cy="519113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>
                <a:solidFill>
                  <a:srgbClr val="0000CC"/>
                </a:solidFill>
                <a:latin typeface="Times New Roman" pitchFamily="18" charset="0"/>
              </a:rPr>
              <a:t>缺钙</a:t>
            </a:r>
          </a:p>
        </p:txBody>
      </p:sp>
      <p:sp>
        <p:nvSpPr>
          <p:cNvPr id="45086" name="Rectangle 30"/>
          <p:cNvSpPr>
            <a:spLocks noChangeArrowheads="1"/>
          </p:cNvSpPr>
          <p:nvPr/>
        </p:nvSpPr>
        <p:spPr bwMode="auto">
          <a:xfrm>
            <a:off x="1042988" y="1206500"/>
            <a:ext cx="7483475" cy="48895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r>
              <a:rPr lang="en-US" altLang="zh-CN" sz="2600">
                <a:solidFill>
                  <a:schemeClr val="folHlink"/>
                </a:solidFill>
              </a:rPr>
              <a:t>【</a:t>
            </a:r>
            <a:r>
              <a:rPr lang="zh-CN" altLang="en-US" sz="2600">
                <a:solidFill>
                  <a:schemeClr val="folHlink"/>
                </a:solidFill>
              </a:rPr>
              <a:t>想一想</a:t>
            </a:r>
            <a:r>
              <a:rPr lang="en-US" altLang="zh-CN" sz="2600">
                <a:solidFill>
                  <a:schemeClr val="folHlink"/>
                </a:solidFill>
              </a:rPr>
              <a:t>】</a:t>
            </a:r>
            <a:r>
              <a:rPr lang="zh-CN" altLang="en-US" sz="2600">
                <a:solidFill>
                  <a:schemeClr val="folHlink"/>
                </a:solidFill>
              </a:rPr>
              <a:t>他们患了什么病？是因为什么引起的？</a:t>
            </a:r>
          </a:p>
        </p:txBody>
      </p:sp>
      <p:sp>
        <p:nvSpPr>
          <p:cNvPr id="45087" name="Text Box 31"/>
          <p:cNvSpPr txBox="1">
            <a:spLocks noChangeArrowheads="1"/>
          </p:cNvSpPr>
          <p:nvPr/>
        </p:nvSpPr>
        <p:spPr bwMode="auto">
          <a:xfrm>
            <a:off x="2454275" y="5681663"/>
            <a:ext cx="1612900" cy="519112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>
                <a:solidFill>
                  <a:schemeClr val="hlink"/>
                </a:solidFill>
              </a:rPr>
              <a:t>（元素）</a:t>
            </a:r>
          </a:p>
        </p:txBody>
      </p:sp>
      <p:sp>
        <p:nvSpPr>
          <p:cNvPr id="45088" name="Text Box 32"/>
          <p:cNvSpPr txBox="1">
            <a:spLocks noChangeArrowheads="1"/>
          </p:cNvSpPr>
          <p:nvPr/>
        </p:nvSpPr>
        <p:spPr bwMode="auto">
          <a:xfrm>
            <a:off x="6343650" y="5661025"/>
            <a:ext cx="1612900" cy="519113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>
                <a:solidFill>
                  <a:schemeClr val="hlink"/>
                </a:solidFill>
              </a:rPr>
              <a:t>（元素）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45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450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45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2000"/>
                                        <p:tgtEl>
                                          <p:spTgt spid="450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7" dur="2000"/>
                                        <p:tgtEl>
                                          <p:spTgt spid="450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2" dur="2000"/>
                                        <p:tgtEl>
                                          <p:spTgt spid="450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082" grpId="0"/>
      <p:bldP spid="45083" grpId="0"/>
      <p:bldP spid="45084" grpId="0"/>
      <p:bldP spid="45085" grpId="0"/>
      <p:bldP spid="45087" grpId="0"/>
      <p:bldP spid="4508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4" name="Text Box 4"/>
          <p:cNvSpPr txBox="1">
            <a:spLocks noChangeArrowheads="1"/>
          </p:cNvSpPr>
          <p:nvPr/>
        </p:nvSpPr>
        <p:spPr bwMode="auto">
          <a:xfrm>
            <a:off x="1042988" y="1243013"/>
            <a:ext cx="6381750" cy="4572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r>
              <a:rPr lang="en-US" altLang="zh-CN">
                <a:solidFill>
                  <a:srgbClr val="0000CC"/>
                </a:solidFill>
                <a:latin typeface="宋体" pitchFamily="2" charset="-122"/>
              </a:rPr>
              <a:t>【</a:t>
            </a:r>
            <a:r>
              <a:rPr lang="zh-CN" altLang="en-US">
                <a:solidFill>
                  <a:srgbClr val="0000CC"/>
                </a:solidFill>
                <a:latin typeface="宋体" pitchFamily="2" charset="-122"/>
              </a:rPr>
              <a:t>阅读教材</a:t>
            </a:r>
            <a:r>
              <a:rPr lang="en-US" altLang="zh-CN">
                <a:solidFill>
                  <a:srgbClr val="0000CC"/>
                </a:solidFill>
                <a:latin typeface="宋体" pitchFamily="2" charset="-122"/>
              </a:rPr>
              <a:t>】</a:t>
            </a:r>
            <a:r>
              <a:rPr lang="zh-CN" altLang="en-US">
                <a:solidFill>
                  <a:srgbClr val="0000CC"/>
                </a:solidFill>
                <a:latin typeface="宋体" pitchFamily="2" charset="-122"/>
              </a:rPr>
              <a:t>认真阅读</a:t>
            </a:r>
            <a:r>
              <a:rPr lang="en-US" altLang="zh-CN">
                <a:solidFill>
                  <a:srgbClr val="0000CC"/>
                </a:solidFill>
                <a:latin typeface="宋体" pitchFamily="2" charset="-122"/>
              </a:rPr>
              <a:t>P</a:t>
            </a:r>
            <a:r>
              <a:rPr lang="en-US" altLang="zh-CN" baseline="-25000">
                <a:solidFill>
                  <a:srgbClr val="0000CC"/>
                </a:solidFill>
                <a:latin typeface="宋体" pitchFamily="2" charset="-122"/>
              </a:rPr>
              <a:t>97</a:t>
            </a:r>
            <a:r>
              <a:rPr lang="zh-CN" altLang="en-US">
                <a:solidFill>
                  <a:srgbClr val="0000CC"/>
                </a:solidFill>
                <a:latin typeface="宋体" pitchFamily="2" charset="-122"/>
              </a:rPr>
              <a:t>到</a:t>
            </a:r>
            <a:r>
              <a:rPr lang="en-US" altLang="zh-CN">
                <a:solidFill>
                  <a:srgbClr val="0000CC"/>
                </a:solidFill>
                <a:latin typeface="宋体" pitchFamily="2" charset="-122"/>
              </a:rPr>
              <a:t>P</a:t>
            </a:r>
            <a:r>
              <a:rPr lang="en-US" altLang="zh-CN" baseline="-25000">
                <a:solidFill>
                  <a:srgbClr val="0000CC"/>
                </a:solidFill>
                <a:latin typeface="宋体" pitchFamily="2" charset="-122"/>
              </a:rPr>
              <a:t>98</a:t>
            </a:r>
            <a:r>
              <a:rPr lang="zh-CN" altLang="en-US">
                <a:solidFill>
                  <a:srgbClr val="0000CC"/>
                </a:solidFill>
                <a:latin typeface="宋体" pitchFamily="2" charset="-122"/>
              </a:rPr>
              <a:t>，完成下列问题</a:t>
            </a:r>
            <a:endParaRPr lang="zh-CN" altLang="en-US" baseline="-25000">
              <a:solidFill>
                <a:srgbClr val="0000CC"/>
              </a:solidFill>
              <a:latin typeface="宋体" pitchFamily="2" charset="-122"/>
            </a:endParaRPr>
          </a:p>
        </p:txBody>
      </p:sp>
      <p:sp>
        <p:nvSpPr>
          <p:cNvPr id="61445" name="Rectangle 5"/>
          <p:cNvSpPr>
            <a:spLocks noChangeArrowheads="1"/>
          </p:cNvSpPr>
          <p:nvPr/>
        </p:nvSpPr>
        <p:spPr bwMode="auto">
          <a:xfrm>
            <a:off x="900113" y="1989138"/>
            <a:ext cx="5280025" cy="4572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r>
              <a:rPr lang="en-US" altLang="zh-CN"/>
              <a:t>1</a:t>
            </a:r>
            <a:r>
              <a:rPr lang="zh-CN" altLang="en-US"/>
              <a:t>．组成人体自身的元素约有多少种？</a:t>
            </a:r>
          </a:p>
        </p:txBody>
      </p:sp>
      <p:sp>
        <p:nvSpPr>
          <p:cNvPr id="61446" name="Rectangle 6"/>
          <p:cNvSpPr>
            <a:spLocks noChangeArrowheads="1"/>
          </p:cNvSpPr>
          <p:nvPr/>
        </p:nvSpPr>
        <p:spPr bwMode="auto">
          <a:xfrm>
            <a:off x="900113" y="2420938"/>
            <a:ext cx="5254625" cy="822325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r>
              <a:rPr lang="en-US" altLang="zh-CN"/>
              <a:t>2</a:t>
            </a:r>
            <a:r>
              <a:rPr lang="zh-CN" altLang="en-US"/>
              <a:t>．人体中含量较多的元素有多少种？</a:t>
            </a:r>
          </a:p>
          <a:p>
            <a:r>
              <a:rPr lang="zh-CN" altLang="en-US"/>
              <a:t>      约占人体质量的百分之几？</a:t>
            </a:r>
          </a:p>
        </p:txBody>
      </p:sp>
      <p:sp>
        <p:nvSpPr>
          <p:cNvPr id="61447" name="Rectangle 7"/>
          <p:cNvSpPr>
            <a:spLocks noChangeArrowheads="1"/>
          </p:cNvSpPr>
          <p:nvPr/>
        </p:nvSpPr>
        <p:spPr bwMode="auto">
          <a:xfrm>
            <a:off x="900113" y="3171825"/>
            <a:ext cx="6048375" cy="822325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r>
              <a:rPr lang="en-US" altLang="zh-CN"/>
              <a:t>3</a:t>
            </a:r>
            <a:r>
              <a:rPr lang="zh-CN" altLang="en-US"/>
              <a:t>．以水、糖类、油脂、蛋白质和维生素的</a:t>
            </a:r>
          </a:p>
          <a:p>
            <a:r>
              <a:rPr lang="zh-CN" altLang="en-US"/>
              <a:t>      形式存在的元素有哪几种？</a:t>
            </a:r>
          </a:p>
        </p:txBody>
      </p:sp>
      <p:sp>
        <p:nvSpPr>
          <p:cNvPr id="61448" name="Rectangle 8"/>
          <p:cNvSpPr>
            <a:spLocks noChangeArrowheads="1"/>
          </p:cNvSpPr>
          <p:nvPr/>
        </p:nvSpPr>
        <p:spPr bwMode="auto">
          <a:xfrm>
            <a:off x="900113" y="3963988"/>
            <a:ext cx="5864225" cy="822325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r>
              <a:rPr lang="en-US" altLang="zh-CN"/>
              <a:t>4</a:t>
            </a:r>
            <a:r>
              <a:rPr lang="zh-CN" altLang="en-US"/>
              <a:t>．以无机盐形式存在的元素可以分为哪两</a:t>
            </a:r>
          </a:p>
          <a:p>
            <a:r>
              <a:rPr lang="zh-CN" altLang="en-US"/>
              <a:t>      类？它们的分界点是多少？</a:t>
            </a:r>
          </a:p>
        </p:txBody>
      </p:sp>
      <p:sp>
        <p:nvSpPr>
          <p:cNvPr id="61449" name="Rectangle 9"/>
          <p:cNvSpPr>
            <a:spLocks noChangeArrowheads="1"/>
          </p:cNvSpPr>
          <p:nvPr/>
        </p:nvSpPr>
        <p:spPr bwMode="auto">
          <a:xfrm>
            <a:off x="900113" y="4756150"/>
            <a:ext cx="5864225" cy="4572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r>
              <a:rPr lang="en-US" altLang="zh-CN"/>
              <a:t>5</a:t>
            </a:r>
            <a:r>
              <a:rPr lang="zh-CN" altLang="en-US"/>
              <a:t>．钙、钠、钾三种元素都是微量元素吗？</a:t>
            </a:r>
          </a:p>
        </p:txBody>
      </p:sp>
      <p:sp>
        <p:nvSpPr>
          <p:cNvPr id="61450" name="Rectangle 10"/>
          <p:cNvSpPr>
            <a:spLocks noChangeArrowheads="1"/>
          </p:cNvSpPr>
          <p:nvPr/>
        </p:nvSpPr>
        <p:spPr bwMode="auto">
          <a:xfrm>
            <a:off x="900113" y="5203825"/>
            <a:ext cx="4645025" cy="4572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r>
              <a:rPr lang="en-US" altLang="zh-CN"/>
              <a:t>6</a:t>
            </a:r>
            <a:r>
              <a:rPr lang="zh-CN" altLang="en-US"/>
              <a:t>．人体必需的微量元素有哪些？</a:t>
            </a:r>
          </a:p>
        </p:txBody>
      </p:sp>
      <p:sp>
        <p:nvSpPr>
          <p:cNvPr id="61451" name="Rectangle 11"/>
          <p:cNvSpPr>
            <a:spLocks noChangeArrowheads="1"/>
          </p:cNvSpPr>
          <p:nvPr/>
        </p:nvSpPr>
        <p:spPr bwMode="auto">
          <a:xfrm>
            <a:off x="900113" y="5702300"/>
            <a:ext cx="5310187" cy="4572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r>
              <a:rPr lang="en-US" altLang="zh-CN"/>
              <a:t>7 </a:t>
            </a:r>
            <a:r>
              <a:rPr lang="zh-CN" altLang="en-US"/>
              <a:t>．常见对人体有害的元素有哪些？</a:t>
            </a:r>
          </a:p>
        </p:txBody>
      </p:sp>
      <p:sp>
        <p:nvSpPr>
          <p:cNvPr id="61452" name="Text Box 12"/>
          <p:cNvSpPr txBox="1">
            <a:spLocks noChangeArrowheads="1"/>
          </p:cNvSpPr>
          <p:nvPr/>
        </p:nvSpPr>
        <p:spPr bwMode="auto">
          <a:xfrm>
            <a:off x="7105650" y="1989138"/>
            <a:ext cx="1498600" cy="4572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>
                <a:solidFill>
                  <a:srgbClr val="FF0000"/>
                </a:solidFill>
                <a:latin typeface="Times New Roman" pitchFamily="18" charset="0"/>
              </a:rPr>
              <a:t>50</a:t>
            </a:r>
            <a:r>
              <a:rPr lang="zh-CN" altLang="en-US">
                <a:solidFill>
                  <a:srgbClr val="FF0000"/>
                </a:solidFill>
                <a:latin typeface="Times New Roman" pitchFamily="18" charset="0"/>
              </a:rPr>
              <a:t>多种</a:t>
            </a:r>
          </a:p>
        </p:txBody>
      </p:sp>
      <p:sp>
        <p:nvSpPr>
          <p:cNvPr id="61453" name="Text Box 13"/>
          <p:cNvSpPr txBox="1">
            <a:spLocks noChangeArrowheads="1"/>
          </p:cNvSpPr>
          <p:nvPr/>
        </p:nvSpPr>
        <p:spPr bwMode="auto">
          <a:xfrm>
            <a:off x="7092950" y="2349500"/>
            <a:ext cx="1008063" cy="4572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>
                <a:solidFill>
                  <a:srgbClr val="0000CC"/>
                </a:solidFill>
                <a:latin typeface="Times New Roman" pitchFamily="18" charset="0"/>
              </a:rPr>
              <a:t>11</a:t>
            </a:r>
            <a:r>
              <a:rPr lang="zh-CN" altLang="en-US">
                <a:solidFill>
                  <a:srgbClr val="0000CC"/>
                </a:solidFill>
                <a:latin typeface="Times New Roman" pitchFamily="18" charset="0"/>
              </a:rPr>
              <a:t>种</a:t>
            </a:r>
          </a:p>
        </p:txBody>
      </p:sp>
      <p:sp>
        <p:nvSpPr>
          <p:cNvPr id="61454" name="Text Box 14"/>
          <p:cNvSpPr txBox="1">
            <a:spLocks noChangeArrowheads="1"/>
          </p:cNvSpPr>
          <p:nvPr/>
        </p:nvSpPr>
        <p:spPr bwMode="auto">
          <a:xfrm>
            <a:off x="7091363" y="2708275"/>
            <a:ext cx="1441450" cy="4572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>
                <a:solidFill>
                  <a:srgbClr val="FF0000"/>
                </a:solidFill>
                <a:latin typeface="Times New Roman" pitchFamily="18" charset="0"/>
              </a:rPr>
              <a:t>99.95%</a:t>
            </a:r>
          </a:p>
        </p:txBody>
      </p:sp>
      <p:sp>
        <p:nvSpPr>
          <p:cNvPr id="61455" name="Rectangle 15"/>
          <p:cNvSpPr>
            <a:spLocks noChangeArrowheads="1"/>
          </p:cNvSpPr>
          <p:nvPr/>
        </p:nvSpPr>
        <p:spPr bwMode="auto">
          <a:xfrm>
            <a:off x="7092950" y="3213100"/>
            <a:ext cx="1319213" cy="822325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r>
              <a:rPr lang="en-US" altLang="zh-CN">
                <a:solidFill>
                  <a:srgbClr val="0000CC"/>
                </a:solidFill>
              </a:rPr>
              <a:t>C</a:t>
            </a:r>
            <a:r>
              <a:rPr lang="zh-CN" altLang="en-US">
                <a:solidFill>
                  <a:srgbClr val="0000CC"/>
                </a:solidFill>
              </a:rPr>
              <a:t>、</a:t>
            </a:r>
            <a:r>
              <a:rPr lang="en-US" altLang="zh-CN">
                <a:solidFill>
                  <a:srgbClr val="0000CC"/>
                </a:solidFill>
              </a:rPr>
              <a:t>H</a:t>
            </a:r>
            <a:r>
              <a:rPr lang="zh-CN" altLang="en-US">
                <a:solidFill>
                  <a:srgbClr val="0000CC"/>
                </a:solidFill>
              </a:rPr>
              <a:t>、 </a:t>
            </a:r>
          </a:p>
          <a:p>
            <a:r>
              <a:rPr lang="en-US" altLang="zh-CN">
                <a:solidFill>
                  <a:srgbClr val="0000CC"/>
                </a:solidFill>
              </a:rPr>
              <a:t>O</a:t>
            </a:r>
            <a:r>
              <a:rPr lang="zh-CN" altLang="en-US">
                <a:solidFill>
                  <a:srgbClr val="0000CC"/>
                </a:solidFill>
              </a:rPr>
              <a:t>、 </a:t>
            </a:r>
            <a:r>
              <a:rPr lang="en-US" altLang="zh-CN">
                <a:solidFill>
                  <a:srgbClr val="0000CC"/>
                </a:solidFill>
              </a:rPr>
              <a:t>N</a:t>
            </a:r>
          </a:p>
        </p:txBody>
      </p:sp>
      <p:sp>
        <p:nvSpPr>
          <p:cNvPr id="61456" name="Text Box 16"/>
          <p:cNvSpPr txBox="1">
            <a:spLocks noChangeArrowheads="1"/>
          </p:cNvSpPr>
          <p:nvPr/>
        </p:nvSpPr>
        <p:spPr bwMode="auto">
          <a:xfrm>
            <a:off x="5148263" y="4327525"/>
            <a:ext cx="2592387" cy="396875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000">
                <a:solidFill>
                  <a:srgbClr val="FF0000"/>
                </a:solidFill>
                <a:latin typeface="Times New Roman" pitchFamily="18" charset="0"/>
              </a:rPr>
              <a:t>常量元素和微量元素</a:t>
            </a:r>
          </a:p>
        </p:txBody>
      </p:sp>
      <p:sp>
        <p:nvSpPr>
          <p:cNvPr id="61457" name="Text Box 17"/>
          <p:cNvSpPr txBox="1">
            <a:spLocks noChangeArrowheads="1"/>
          </p:cNvSpPr>
          <p:nvPr/>
        </p:nvSpPr>
        <p:spPr bwMode="auto">
          <a:xfrm>
            <a:off x="7739063" y="4292600"/>
            <a:ext cx="1154112" cy="4572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>
                <a:solidFill>
                  <a:srgbClr val="0000CC"/>
                </a:solidFill>
                <a:latin typeface="Times New Roman" pitchFamily="18" charset="0"/>
              </a:rPr>
              <a:t>0.01%</a:t>
            </a:r>
          </a:p>
        </p:txBody>
      </p:sp>
      <p:sp>
        <p:nvSpPr>
          <p:cNvPr id="61458" name="Text Box 18"/>
          <p:cNvSpPr txBox="1">
            <a:spLocks noChangeArrowheads="1"/>
          </p:cNvSpPr>
          <p:nvPr/>
        </p:nvSpPr>
        <p:spPr bwMode="auto">
          <a:xfrm>
            <a:off x="7092950" y="4724400"/>
            <a:ext cx="1008063" cy="4572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>
                <a:solidFill>
                  <a:srgbClr val="FF0000"/>
                </a:solidFill>
                <a:latin typeface="Times New Roman" pitchFamily="18" charset="0"/>
              </a:rPr>
              <a:t>不是</a:t>
            </a:r>
          </a:p>
        </p:txBody>
      </p:sp>
      <p:sp>
        <p:nvSpPr>
          <p:cNvPr id="61459" name="Text Box 19"/>
          <p:cNvSpPr txBox="1">
            <a:spLocks noChangeArrowheads="1"/>
          </p:cNvSpPr>
          <p:nvPr/>
        </p:nvSpPr>
        <p:spPr bwMode="auto">
          <a:xfrm>
            <a:off x="5719763" y="5192713"/>
            <a:ext cx="2955925" cy="427037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r>
              <a:rPr lang="en-US" altLang="zh-CN" sz="2200">
                <a:solidFill>
                  <a:srgbClr val="0000CC"/>
                </a:solidFill>
              </a:rPr>
              <a:t>Fe</a:t>
            </a:r>
            <a:r>
              <a:rPr lang="zh-CN" altLang="en-US" sz="2200">
                <a:solidFill>
                  <a:srgbClr val="0000CC"/>
                </a:solidFill>
              </a:rPr>
              <a:t>、</a:t>
            </a:r>
            <a:r>
              <a:rPr lang="en-US" altLang="zh-CN" sz="2200">
                <a:solidFill>
                  <a:srgbClr val="0000CC"/>
                </a:solidFill>
              </a:rPr>
              <a:t>Co </a:t>
            </a:r>
            <a:r>
              <a:rPr lang="zh-CN" altLang="en-US" sz="2200">
                <a:solidFill>
                  <a:srgbClr val="0000CC"/>
                </a:solidFill>
              </a:rPr>
              <a:t>、</a:t>
            </a:r>
            <a:r>
              <a:rPr lang="en-US" altLang="zh-CN" sz="2200">
                <a:solidFill>
                  <a:srgbClr val="0000CC"/>
                </a:solidFill>
              </a:rPr>
              <a:t>Cu </a:t>
            </a:r>
            <a:r>
              <a:rPr lang="zh-CN" altLang="en-US" sz="2200">
                <a:solidFill>
                  <a:srgbClr val="0000CC"/>
                </a:solidFill>
              </a:rPr>
              <a:t>、</a:t>
            </a:r>
            <a:r>
              <a:rPr lang="en-US" altLang="zh-CN" sz="2200">
                <a:solidFill>
                  <a:srgbClr val="0000CC"/>
                </a:solidFill>
              </a:rPr>
              <a:t>Zn </a:t>
            </a:r>
            <a:r>
              <a:rPr lang="zh-CN" altLang="en-US" sz="2200">
                <a:solidFill>
                  <a:srgbClr val="0000CC"/>
                </a:solidFill>
              </a:rPr>
              <a:t>等</a:t>
            </a:r>
          </a:p>
        </p:txBody>
      </p:sp>
      <p:sp>
        <p:nvSpPr>
          <p:cNvPr id="61460" name="Text Box 20"/>
          <p:cNvSpPr txBox="1">
            <a:spLocks noChangeArrowheads="1"/>
          </p:cNvSpPr>
          <p:nvPr/>
        </p:nvSpPr>
        <p:spPr bwMode="auto">
          <a:xfrm>
            <a:off x="5722938" y="5661025"/>
            <a:ext cx="3386137" cy="427038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r>
              <a:rPr lang="en-US" altLang="zh-CN" sz="2200">
                <a:solidFill>
                  <a:schemeClr val="hlink"/>
                </a:solidFill>
              </a:rPr>
              <a:t>Hg</a:t>
            </a:r>
            <a:r>
              <a:rPr lang="zh-CN" altLang="en-US" sz="2200">
                <a:solidFill>
                  <a:schemeClr val="hlink"/>
                </a:solidFill>
              </a:rPr>
              <a:t>、</a:t>
            </a:r>
            <a:r>
              <a:rPr lang="en-US" altLang="zh-CN" sz="2200">
                <a:solidFill>
                  <a:schemeClr val="hlink"/>
                </a:solidFill>
              </a:rPr>
              <a:t>Pb</a:t>
            </a:r>
            <a:r>
              <a:rPr lang="zh-CN" altLang="en-US" sz="2200">
                <a:solidFill>
                  <a:schemeClr val="hlink"/>
                </a:solidFill>
              </a:rPr>
              <a:t>、</a:t>
            </a:r>
            <a:r>
              <a:rPr lang="en-US" altLang="zh-CN" sz="2200">
                <a:solidFill>
                  <a:schemeClr val="hlink"/>
                </a:solidFill>
              </a:rPr>
              <a:t>Cd</a:t>
            </a:r>
            <a:r>
              <a:rPr lang="zh-CN" altLang="en-US" sz="2200">
                <a:solidFill>
                  <a:schemeClr val="hlink"/>
                </a:solidFill>
              </a:rPr>
              <a:t>、</a:t>
            </a:r>
            <a:r>
              <a:rPr lang="en-US" altLang="zh-CN" sz="2200">
                <a:solidFill>
                  <a:schemeClr val="hlink"/>
                </a:solidFill>
              </a:rPr>
              <a:t>Ba</a:t>
            </a:r>
            <a:r>
              <a:rPr lang="zh-CN" altLang="en-US" sz="2200">
                <a:solidFill>
                  <a:schemeClr val="hlink"/>
                </a:solidFill>
              </a:rPr>
              <a:t>、</a:t>
            </a:r>
            <a:r>
              <a:rPr lang="en-US" altLang="zh-CN" sz="2200">
                <a:solidFill>
                  <a:schemeClr val="hlink"/>
                </a:solidFill>
              </a:rPr>
              <a:t>As</a:t>
            </a:r>
            <a:r>
              <a:rPr lang="zh-CN" altLang="en-US" sz="2200">
                <a:solidFill>
                  <a:schemeClr val="hlink"/>
                </a:solidFill>
              </a:rPr>
              <a:t>等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614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614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614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614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7" dur="2000"/>
                                        <p:tgtEl>
                                          <p:spTgt spid="614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2" dur="2000"/>
                                        <p:tgtEl>
                                          <p:spTgt spid="614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7" dur="2000"/>
                                        <p:tgtEl>
                                          <p:spTgt spid="61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" dur="2000"/>
                                        <p:tgtEl>
                                          <p:spTgt spid="61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7" dur="2000"/>
                                        <p:tgtEl>
                                          <p:spTgt spid="61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52" grpId="0"/>
      <p:bldP spid="61453" grpId="0"/>
      <p:bldP spid="61454" grpId="0"/>
      <p:bldP spid="61455" grpId="0"/>
      <p:bldP spid="61456" grpId="0"/>
      <p:bldP spid="61457" grpId="0"/>
      <p:bldP spid="61458" grpId="0"/>
      <p:bldP spid="61459" grpId="0"/>
      <p:bldP spid="6146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Text Box 2"/>
          <p:cNvSpPr txBox="1">
            <a:spLocks noChangeArrowheads="1"/>
          </p:cNvSpPr>
          <p:nvPr/>
        </p:nvSpPr>
        <p:spPr bwMode="auto">
          <a:xfrm>
            <a:off x="395288" y="1978025"/>
            <a:ext cx="4752975" cy="118745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r>
              <a:rPr lang="en-US" altLang="zh-CN">
                <a:latin typeface="Times New Roman" pitchFamily="18" charset="0"/>
              </a:rPr>
              <a:t>1</a:t>
            </a:r>
            <a:r>
              <a:rPr lang="zh-CN" altLang="en-US">
                <a:latin typeface="Times New Roman" pitchFamily="18" charset="0"/>
              </a:rPr>
              <a:t>、图</a:t>
            </a:r>
            <a:r>
              <a:rPr lang="en-US" altLang="zh-CN">
                <a:latin typeface="Times New Roman" pitchFamily="18" charset="0"/>
              </a:rPr>
              <a:t>12-9</a:t>
            </a:r>
            <a:r>
              <a:rPr lang="zh-CN" altLang="en-US">
                <a:latin typeface="Times New Roman" pitchFamily="18" charset="0"/>
              </a:rPr>
              <a:t>中的几种营养强化食品</a:t>
            </a:r>
          </a:p>
          <a:p>
            <a:r>
              <a:rPr lang="zh-CN" altLang="en-US">
                <a:latin typeface="Times New Roman" pitchFamily="18" charset="0"/>
              </a:rPr>
              <a:t>      有哪些共同之处？你还能列出</a:t>
            </a:r>
          </a:p>
          <a:p>
            <a:r>
              <a:rPr lang="zh-CN" altLang="en-US">
                <a:latin typeface="Times New Roman" pitchFamily="18" charset="0"/>
              </a:rPr>
              <a:t>      哪些类似的食品？</a:t>
            </a:r>
          </a:p>
        </p:txBody>
      </p:sp>
      <p:sp>
        <p:nvSpPr>
          <p:cNvPr id="62467" name="Rectangle 3"/>
          <p:cNvSpPr>
            <a:spLocks noChangeArrowheads="1"/>
          </p:cNvSpPr>
          <p:nvPr/>
        </p:nvSpPr>
        <p:spPr bwMode="auto">
          <a:xfrm>
            <a:off x="1042988" y="1141413"/>
            <a:ext cx="1809750" cy="579437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r>
              <a:rPr lang="en-US" altLang="zh-CN" sz="3200">
                <a:solidFill>
                  <a:srgbClr val="0000CC"/>
                </a:solidFill>
              </a:rPr>
              <a:t>【</a:t>
            </a:r>
            <a:r>
              <a:rPr lang="zh-CN" altLang="en-US" sz="3200">
                <a:solidFill>
                  <a:srgbClr val="0000CC"/>
                </a:solidFill>
              </a:rPr>
              <a:t>讨论</a:t>
            </a:r>
            <a:r>
              <a:rPr lang="en-US" altLang="zh-CN" sz="3200">
                <a:solidFill>
                  <a:srgbClr val="0000CC"/>
                </a:solidFill>
              </a:rPr>
              <a:t>】</a:t>
            </a:r>
          </a:p>
        </p:txBody>
      </p:sp>
      <p:sp>
        <p:nvSpPr>
          <p:cNvPr id="62468" name="Text Box 4"/>
          <p:cNvSpPr txBox="1">
            <a:spLocks noChangeArrowheads="1"/>
          </p:cNvSpPr>
          <p:nvPr/>
        </p:nvSpPr>
        <p:spPr bwMode="auto">
          <a:xfrm>
            <a:off x="395288" y="4556125"/>
            <a:ext cx="4340225" cy="822325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r>
              <a:rPr lang="en-US" altLang="zh-CN"/>
              <a:t>2</a:t>
            </a:r>
            <a:r>
              <a:rPr lang="zh-CN" altLang="en-US"/>
              <a:t>、人类为什么要生产营养强化</a:t>
            </a:r>
          </a:p>
          <a:p>
            <a:r>
              <a:rPr lang="zh-CN" altLang="en-US"/>
              <a:t>      食品？</a:t>
            </a:r>
          </a:p>
        </p:txBody>
      </p:sp>
      <p:sp>
        <p:nvSpPr>
          <p:cNvPr id="62469" name="Text Box 5"/>
          <p:cNvSpPr txBox="1">
            <a:spLocks noChangeArrowheads="1"/>
          </p:cNvSpPr>
          <p:nvPr/>
        </p:nvSpPr>
        <p:spPr bwMode="auto">
          <a:xfrm>
            <a:off x="900113" y="3213100"/>
            <a:ext cx="2622550" cy="4572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chemeClr val="hlink"/>
                </a:solidFill>
              </a:rPr>
              <a:t>都添加了某种元素</a:t>
            </a:r>
          </a:p>
        </p:txBody>
      </p:sp>
      <p:sp>
        <p:nvSpPr>
          <p:cNvPr id="62470" name="Text Box 6"/>
          <p:cNvSpPr txBox="1">
            <a:spLocks noChangeArrowheads="1"/>
          </p:cNvSpPr>
          <p:nvPr/>
        </p:nvSpPr>
        <p:spPr bwMode="auto">
          <a:xfrm>
            <a:off x="900113" y="3692525"/>
            <a:ext cx="3841750" cy="822325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0000CC"/>
                </a:solidFill>
              </a:rPr>
              <a:t>如：高钙饼干、高钙牛奶、</a:t>
            </a:r>
          </a:p>
          <a:p>
            <a:r>
              <a:rPr lang="zh-CN" altLang="en-US">
                <a:solidFill>
                  <a:srgbClr val="0000CC"/>
                </a:solidFill>
              </a:rPr>
              <a:t>加锌食盐、加铁食盐等</a:t>
            </a:r>
          </a:p>
        </p:txBody>
      </p:sp>
      <p:sp>
        <p:nvSpPr>
          <p:cNvPr id="62471" name="Text Box 7"/>
          <p:cNvSpPr txBox="1">
            <a:spLocks noChangeArrowheads="1"/>
          </p:cNvSpPr>
          <p:nvPr/>
        </p:nvSpPr>
        <p:spPr bwMode="auto">
          <a:xfrm>
            <a:off x="900113" y="5373688"/>
            <a:ext cx="5060950" cy="822325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chemeClr val="hlink"/>
                </a:solidFill>
              </a:rPr>
              <a:t>为某些特殊人群提供人体所需元素，</a:t>
            </a:r>
          </a:p>
          <a:p>
            <a:r>
              <a:rPr lang="zh-CN" altLang="en-US">
                <a:solidFill>
                  <a:schemeClr val="hlink"/>
                </a:solidFill>
              </a:rPr>
              <a:t>以维持人体正常的生命活动</a:t>
            </a:r>
          </a:p>
        </p:txBody>
      </p:sp>
      <p:pic>
        <p:nvPicPr>
          <p:cNvPr id="62472" name="Picture 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76825" y="2081213"/>
            <a:ext cx="3636963" cy="2139950"/>
          </a:xfrm>
          <a:prstGeom prst="rect">
            <a:avLst/>
          </a:prstGeom>
          <a:noFill/>
        </p:spPr>
      </p:pic>
      <p:sp>
        <p:nvSpPr>
          <p:cNvPr id="62473" name="Text Box 9"/>
          <p:cNvSpPr txBox="1">
            <a:spLocks noChangeArrowheads="1"/>
          </p:cNvSpPr>
          <p:nvPr/>
        </p:nvSpPr>
        <p:spPr bwMode="auto">
          <a:xfrm>
            <a:off x="5148263" y="4473575"/>
            <a:ext cx="3435350" cy="427038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r>
              <a:rPr lang="zh-CN" altLang="en-US" sz="2200"/>
              <a:t>图</a:t>
            </a:r>
            <a:r>
              <a:rPr lang="en-US" altLang="zh-CN" sz="2200"/>
              <a:t>12-9 </a:t>
            </a:r>
            <a:r>
              <a:rPr lang="zh-CN" altLang="en-US" sz="2200"/>
              <a:t>几种营养强化食品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624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624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2000"/>
                                        <p:tgtEl>
                                          <p:spTgt spid="624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624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468" grpId="0"/>
      <p:bldP spid="62469" grpId="0"/>
      <p:bldP spid="62470" grpId="0"/>
      <p:bldP spid="6247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16013" y="1917700"/>
            <a:ext cx="6407150" cy="4824413"/>
          </a:xfrm>
          <a:prstGeom prst="rect">
            <a:avLst/>
          </a:prstGeom>
          <a:noFill/>
        </p:spPr>
      </p:pic>
      <p:sp>
        <p:nvSpPr>
          <p:cNvPr id="63491" name="Text Box 3"/>
          <p:cNvSpPr txBox="1">
            <a:spLocks noChangeArrowheads="1"/>
          </p:cNvSpPr>
          <p:nvPr/>
        </p:nvSpPr>
        <p:spPr bwMode="auto">
          <a:xfrm>
            <a:off x="1384300" y="1171575"/>
            <a:ext cx="5141913" cy="4572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r>
              <a:rPr lang="zh-CN" altLang="en-US"/>
              <a:t>图</a:t>
            </a:r>
            <a:r>
              <a:rPr lang="en-US" altLang="zh-CN"/>
              <a:t>12-10 </a:t>
            </a:r>
            <a:r>
              <a:rPr lang="zh-CN" altLang="en-US"/>
              <a:t>人体中常见必需元素的含量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4514" name="Organization Chart 2"/>
          <p:cNvGraphicFramePr>
            <a:graphicFrameLocks/>
          </p:cNvGraphicFramePr>
          <p:nvPr/>
        </p:nvGraphicFramePr>
        <p:xfrm>
          <a:off x="468313" y="2133600"/>
          <a:ext cx="8353425" cy="4032250"/>
        </p:xfrm>
        <a:graphic>
          <a:graphicData uri="http://schemas.openxmlformats.org/drawingml/2006/compatibility">
            <com:legacyDrawing xmlns:com="http://schemas.openxmlformats.org/drawingml/2006/compatibility" spid="_x0000_s64514"/>
          </a:graphicData>
        </a:graphic>
      </p:graphicFrame>
      <p:sp>
        <p:nvSpPr>
          <p:cNvPr id="64525" name="Rectangle 13"/>
          <p:cNvSpPr>
            <a:spLocks noChangeArrowheads="1"/>
          </p:cNvSpPr>
          <p:nvPr/>
        </p:nvSpPr>
        <p:spPr bwMode="auto">
          <a:xfrm>
            <a:off x="1260475" y="1109663"/>
            <a:ext cx="5975350" cy="519112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r>
              <a:rPr lang="zh-CN" altLang="en-US" sz="2800"/>
              <a:t>一、人体中元素的存在形式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Text Box 2"/>
          <p:cNvSpPr txBox="1">
            <a:spLocks noChangeArrowheads="1"/>
          </p:cNvSpPr>
          <p:nvPr/>
        </p:nvSpPr>
        <p:spPr bwMode="auto">
          <a:xfrm>
            <a:off x="1116013" y="1196975"/>
            <a:ext cx="5651500" cy="519113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800">
                <a:latin typeface="宋体" pitchFamily="2" charset="-122"/>
              </a:rPr>
              <a:t>二、化学元素对人体健康的影响</a:t>
            </a:r>
          </a:p>
        </p:txBody>
      </p:sp>
      <p:grpSp>
        <p:nvGrpSpPr>
          <p:cNvPr id="65539" name="Group 3"/>
          <p:cNvGrpSpPr>
            <a:grpSpLocks/>
          </p:cNvGrpSpPr>
          <p:nvPr/>
        </p:nvGrpSpPr>
        <p:grpSpPr bwMode="auto">
          <a:xfrm>
            <a:off x="2700338" y="2189163"/>
            <a:ext cx="3168650" cy="3111500"/>
            <a:chOff x="1701" y="2069"/>
            <a:chExt cx="1996" cy="1960"/>
          </a:xfrm>
        </p:grpSpPr>
        <p:sp>
          <p:nvSpPr>
            <p:cNvPr id="65540" name="Text Box 4">
              <a:hlinkClick r:id="" action="ppaction://noaction" highlightClick="1"/>
              <a:hlinkHover r:id="" action="ppaction://noaction" highlightClick="1"/>
            </p:cNvPr>
            <p:cNvSpPr txBox="1">
              <a:spLocks noChangeArrowheads="1"/>
            </p:cNvSpPr>
            <p:nvPr/>
          </p:nvSpPr>
          <p:spPr bwMode="auto">
            <a:xfrm rot="-2120096">
              <a:off x="2156" y="2069"/>
              <a:ext cx="362" cy="335"/>
            </a:xfrm>
            <a:prstGeom prst="rect">
              <a:avLst/>
            </a:prstGeom>
            <a:solidFill>
              <a:srgbClr val="0000CC"/>
            </a:solidFill>
            <a:ln w="12700" cap="sq">
              <a:solidFill>
                <a:srgbClr val="3333CC"/>
              </a:solidFill>
              <a:miter lim="800000"/>
              <a:headEnd type="none" w="sm" len="sm"/>
              <a:tailEnd type="none" w="sm" len="sm"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zh-CN" altLang="en-US" sz="2800">
                  <a:solidFill>
                    <a:srgbClr val="FFFFFF"/>
                  </a:solidFill>
                  <a:latin typeface="Times New Roman" pitchFamily="18" charset="0"/>
                </a:rPr>
                <a:t>钙</a:t>
              </a:r>
            </a:p>
          </p:txBody>
        </p:sp>
        <p:sp>
          <p:nvSpPr>
            <p:cNvPr id="65541" name="Text Box 5">
              <a:hlinkClick r:id="" action="ppaction://noaction" highlightClick="1"/>
              <a:hlinkHover r:id="" action="ppaction://noaction" highlightClick="1"/>
            </p:cNvPr>
            <p:cNvSpPr txBox="1">
              <a:spLocks noChangeArrowheads="1"/>
            </p:cNvSpPr>
            <p:nvPr/>
          </p:nvSpPr>
          <p:spPr bwMode="auto">
            <a:xfrm>
              <a:off x="1701" y="2651"/>
              <a:ext cx="362" cy="335"/>
            </a:xfrm>
            <a:prstGeom prst="rect">
              <a:avLst/>
            </a:prstGeom>
            <a:solidFill>
              <a:srgbClr val="0000CC"/>
            </a:solidFill>
            <a:ln w="12700" cap="sq">
              <a:solidFill>
                <a:srgbClr val="3333CC"/>
              </a:solidFill>
              <a:miter lim="800000"/>
              <a:headEnd type="none" w="sm" len="sm"/>
              <a:tailEnd type="none" w="sm" len="sm"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zh-CN" altLang="en-US" sz="2800">
                  <a:solidFill>
                    <a:srgbClr val="FFFFFF"/>
                  </a:solidFill>
                  <a:latin typeface="Times New Roman" pitchFamily="18" charset="0"/>
                </a:rPr>
                <a:t>铁</a:t>
              </a:r>
            </a:p>
          </p:txBody>
        </p:sp>
        <p:sp>
          <p:nvSpPr>
            <p:cNvPr id="65542" name="Text Box 6">
              <a:hlinkClick r:id="" action="ppaction://noaction" highlightClick="1"/>
              <a:hlinkHover r:id="" action="ppaction://noaction" highlightClick="1"/>
            </p:cNvPr>
            <p:cNvSpPr txBox="1">
              <a:spLocks noChangeArrowheads="1"/>
            </p:cNvSpPr>
            <p:nvPr/>
          </p:nvSpPr>
          <p:spPr bwMode="auto">
            <a:xfrm>
              <a:off x="1701" y="3195"/>
              <a:ext cx="362" cy="335"/>
            </a:xfrm>
            <a:prstGeom prst="rect">
              <a:avLst/>
            </a:prstGeom>
            <a:solidFill>
              <a:srgbClr val="0000CC"/>
            </a:solidFill>
            <a:ln w="12700" cap="sq">
              <a:solidFill>
                <a:srgbClr val="3333CC"/>
              </a:solidFill>
              <a:miter lim="800000"/>
              <a:headEnd type="none" w="sm" len="sm"/>
              <a:tailEnd type="none" w="sm" len="sm"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zh-CN" altLang="en-US" sz="2800">
                  <a:solidFill>
                    <a:srgbClr val="FFFFFF"/>
                  </a:solidFill>
                  <a:latin typeface="Times New Roman" pitchFamily="18" charset="0"/>
                </a:rPr>
                <a:t>锌</a:t>
              </a:r>
            </a:p>
          </p:txBody>
        </p:sp>
        <p:sp>
          <p:nvSpPr>
            <p:cNvPr id="65543" name="Text Box 7">
              <a:hlinkClick r:id="" action="ppaction://noaction" highlightClick="1"/>
              <a:hlinkHover r:id="" action="ppaction://noaction" highlightClick="1"/>
            </p:cNvPr>
            <p:cNvSpPr txBox="1">
              <a:spLocks noChangeArrowheads="1"/>
            </p:cNvSpPr>
            <p:nvPr/>
          </p:nvSpPr>
          <p:spPr bwMode="auto">
            <a:xfrm rot="1416568">
              <a:off x="2198" y="3693"/>
              <a:ext cx="362" cy="335"/>
            </a:xfrm>
            <a:prstGeom prst="rect">
              <a:avLst/>
            </a:prstGeom>
            <a:solidFill>
              <a:srgbClr val="0000CC"/>
            </a:solidFill>
            <a:ln w="12700" cap="sq">
              <a:solidFill>
                <a:srgbClr val="3333CC"/>
              </a:solidFill>
              <a:miter lim="800000"/>
              <a:headEnd type="none" w="sm" len="sm"/>
              <a:tailEnd type="none" w="sm" len="sm"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zh-CN" altLang="en-US" sz="2800">
                  <a:solidFill>
                    <a:srgbClr val="FFFFFF"/>
                  </a:solidFill>
                  <a:latin typeface="Times New Roman" pitchFamily="18" charset="0"/>
                </a:rPr>
                <a:t>硒</a:t>
              </a:r>
            </a:p>
          </p:txBody>
        </p:sp>
        <p:sp>
          <p:nvSpPr>
            <p:cNvPr id="65544" name="Text Box 8">
              <a:hlinkClick r:id="" action="ppaction://noaction" highlightClick="1"/>
              <a:hlinkHover r:id="" action="ppaction://noaction" highlightClick="1"/>
            </p:cNvPr>
            <p:cNvSpPr txBox="1">
              <a:spLocks noChangeArrowheads="1"/>
            </p:cNvSpPr>
            <p:nvPr/>
          </p:nvSpPr>
          <p:spPr bwMode="auto">
            <a:xfrm rot="2431701">
              <a:off x="2832" y="2069"/>
              <a:ext cx="363" cy="335"/>
            </a:xfrm>
            <a:prstGeom prst="rect">
              <a:avLst/>
            </a:prstGeom>
            <a:solidFill>
              <a:srgbClr val="0000CC"/>
            </a:solidFill>
            <a:ln w="12700" cap="sq">
              <a:solidFill>
                <a:srgbClr val="3333CC"/>
              </a:solidFill>
              <a:miter lim="800000"/>
              <a:headEnd type="none" w="sm" len="sm"/>
              <a:tailEnd type="none" w="sm" len="sm"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zh-CN" altLang="en-US" sz="2800">
                  <a:solidFill>
                    <a:srgbClr val="FFFFFF"/>
                  </a:solidFill>
                  <a:latin typeface="Times New Roman" pitchFamily="18" charset="0"/>
                </a:rPr>
                <a:t>碘</a:t>
              </a:r>
            </a:p>
          </p:txBody>
        </p:sp>
        <p:sp>
          <p:nvSpPr>
            <p:cNvPr id="65545" name="Text Box 9">
              <a:hlinkClick r:id="" action="ppaction://noaction" highlightClick="1"/>
              <a:hlinkHover r:id="" action="ppaction://noaction" highlightClick="1"/>
            </p:cNvPr>
            <p:cNvSpPr txBox="1">
              <a:spLocks noChangeArrowheads="1"/>
            </p:cNvSpPr>
            <p:nvPr/>
          </p:nvSpPr>
          <p:spPr bwMode="auto">
            <a:xfrm>
              <a:off x="3334" y="2615"/>
              <a:ext cx="363" cy="335"/>
            </a:xfrm>
            <a:prstGeom prst="rect">
              <a:avLst/>
            </a:prstGeom>
            <a:solidFill>
              <a:srgbClr val="0000CC"/>
            </a:solidFill>
            <a:ln w="12700" cap="sq">
              <a:solidFill>
                <a:srgbClr val="3333CC"/>
              </a:solidFill>
              <a:miter lim="800000"/>
              <a:headEnd type="none" w="sm" len="sm"/>
              <a:tailEnd type="none" w="sm" len="sm"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zh-CN" altLang="en-US" sz="2800">
                  <a:solidFill>
                    <a:srgbClr val="FFFFFF"/>
                  </a:solidFill>
                  <a:latin typeface="Times New Roman" pitchFamily="18" charset="0"/>
                </a:rPr>
                <a:t>氟</a:t>
              </a:r>
            </a:p>
          </p:txBody>
        </p:sp>
        <p:sp>
          <p:nvSpPr>
            <p:cNvPr id="65546" name="Text Box 10">
              <a:hlinkClick r:id="" action="ppaction://noaction" highlightClick="1"/>
              <a:hlinkHover r:id="" action="ppaction://noaction" highlightClick="1"/>
            </p:cNvPr>
            <p:cNvSpPr txBox="1">
              <a:spLocks noChangeArrowheads="1"/>
            </p:cNvSpPr>
            <p:nvPr/>
          </p:nvSpPr>
          <p:spPr bwMode="auto">
            <a:xfrm>
              <a:off x="3334" y="3195"/>
              <a:ext cx="363" cy="335"/>
            </a:xfrm>
            <a:prstGeom prst="rect">
              <a:avLst/>
            </a:prstGeom>
            <a:solidFill>
              <a:srgbClr val="0000CC"/>
            </a:solidFill>
            <a:ln w="12700" cap="sq">
              <a:solidFill>
                <a:srgbClr val="3333CC"/>
              </a:solidFill>
              <a:miter lim="800000"/>
              <a:headEnd type="none" w="sm" len="sm"/>
              <a:tailEnd type="none" w="sm" len="sm"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zh-CN" altLang="en-US" sz="2800">
                  <a:solidFill>
                    <a:srgbClr val="FFFFFF"/>
                  </a:solidFill>
                  <a:latin typeface="Times New Roman" pitchFamily="18" charset="0"/>
                </a:rPr>
                <a:t>钠</a:t>
              </a:r>
            </a:p>
          </p:txBody>
        </p:sp>
        <p:sp>
          <p:nvSpPr>
            <p:cNvPr id="65547" name="Text Box 11">
              <a:hlinkClick r:id="" action="ppaction://noaction" highlightClick="1"/>
              <a:hlinkHover r:id="" action="ppaction://noaction" highlightClick="1"/>
            </p:cNvPr>
            <p:cNvSpPr txBox="1">
              <a:spLocks noChangeArrowheads="1"/>
            </p:cNvSpPr>
            <p:nvPr/>
          </p:nvSpPr>
          <p:spPr bwMode="auto">
            <a:xfrm rot="-1349057">
              <a:off x="2835" y="3694"/>
              <a:ext cx="363" cy="335"/>
            </a:xfrm>
            <a:prstGeom prst="rect">
              <a:avLst/>
            </a:prstGeom>
            <a:solidFill>
              <a:srgbClr val="0000CC"/>
            </a:solidFill>
            <a:ln w="12700" cap="sq">
              <a:solidFill>
                <a:srgbClr val="3333CC"/>
              </a:solidFill>
              <a:miter lim="800000"/>
              <a:headEnd type="none" w="sm" len="sm"/>
              <a:tailEnd type="none" w="sm" len="sm"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zh-CN" altLang="en-US" sz="2800">
                  <a:solidFill>
                    <a:srgbClr val="FFFFFF"/>
                  </a:solidFill>
                  <a:latin typeface="Times New Roman" pitchFamily="18" charset="0"/>
                </a:rPr>
                <a:t>钾</a:t>
              </a:r>
            </a:p>
          </p:txBody>
        </p:sp>
        <p:sp>
          <p:nvSpPr>
            <p:cNvPr id="65548" name="Text Box 12"/>
            <p:cNvSpPr txBox="1">
              <a:spLocks noChangeArrowheads="1"/>
            </p:cNvSpPr>
            <p:nvPr/>
          </p:nvSpPr>
          <p:spPr bwMode="auto">
            <a:xfrm>
              <a:off x="2472" y="2704"/>
              <a:ext cx="423" cy="589"/>
            </a:xfrm>
            <a:prstGeom prst="rect">
              <a:avLst/>
            </a:prstGeom>
            <a:solidFill>
              <a:srgbClr val="FF0000"/>
            </a:solidFill>
            <a:ln w="12700" cap="sq">
              <a:noFill/>
              <a:miter lim="800000"/>
              <a:headEnd type="none" w="sm" len="sm"/>
              <a:tailEnd type="none" w="sm" len="sm"/>
            </a:ln>
            <a:effectLst/>
          </p:spPr>
          <p:txBody>
            <a:bodyPr vert="eaVert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zh-CN" altLang="en-US" sz="3200">
                  <a:solidFill>
                    <a:schemeClr val="bg1"/>
                  </a:solidFill>
                  <a:latin typeface="Times New Roman" pitchFamily="18" charset="0"/>
                  <a:ea typeface="黑体" pitchFamily="49" charset="-122"/>
                </a:rPr>
                <a:t>健康</a:t>
              </a:r>
            </a:p>
          </p:txBody>
        </p:sp>
      </p:grpSp>
      <p:sp>
        <p:nvSpPr>
          <p:cNvPr id="65549" name="Rectangle 13"/>
          <p:cNvSpPr>
            <a:spLocks noChangeArrowheads="1"/>
          </p:cNvSpPr>
          <p:nvPr/>
        </p:nvSpPr>
        <p:spPr bwMode="auto">
          <a:xfrm>
            <a:off x="971550" y="5613400"/>
            <a:ext cx="6832600" cy="898525"/>
          </a:xfrm>
          <a:prstGeom prst="rect">
            <a:avLst/>
          </a:prstGeom>
          <a:solidFill>
            <a:srgbClr val="FF0000"/>
          </a:solidFill>
          <a:ln w="12700" cap="sq">
            <a:solidFill>
              <a:srgbClr val="0000CC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r>
              <a:rPr lang="zh-CN" altLang="en-US" sz="2600">
                <a:solidFill>
                  <a:schemeClr val="bg1"/>
                </a:solidFill>
              </a:rPr>
              <a:t>化学元素能够调节人体的新陈代谢，促进身体</a:t>
            </a:r>
          </a:p>
          <a:p>
            <a:r>
              <a:rPr lang="zh-CN" altLang="en-US" sz="2600">
                <a:solidFill>
                  <a:schemeClr val="bg1"/>
                </a:solidFill>
              </a:rPr>
              <a:t>健康，有些元素是构成人体组织的重要材料。</a:t>
            </a:r>
          </a:p>
        </p:txBody>
      </p:sp>
      <p:sp>
        <p:nvSpPr>
          <p:cNvPr id="65550" name="Text Box 14"/>
          <p:cNvSpPr txBox="1">
            <a:spLocks noChangeArrowheads="1"/>
          </p:cNvSpPr>
          <p:nvPr/>
        </p:nvSpPr>
        <p:spPr bwMode="auto">
          <a:xfrm>
            <a:off x="449263" y="4941888"/>
            <a:ext cx="2143125" cy="457200"/>
          </a:xfrm>
          <a:prstGeom prst="rect">
            <a:avLst/>
          </a:prstGeom>
          <a:noFill/>
          <a:ln w="349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r>
              <a:rPr lang="en-US" altLang="zh-CN"/>
              <a:t>P</a:t>
            </a:r>
            <a:r>
              <a:rPr lang="en-US" altLang="zh-CN" baseline="-25000"/>
              <a:t>98</a:t>
            </a:r>
            <a:r>
              <a:rPr lang="en-US" altLang="zh-CN"/>
              <a:t> </a:t>
            </a:r>
            <a:r>
              <a:rPr lang="zh-CN" altLang="en-US"/>
              <a:t>第</a:t>
            </a:r>
            <a:r>
              <a:rPr lang="en-US" altLang="zh-CN"/>
              <a:t>1</a:t>
            </a:r>
            <a:r>
              <a:rPr lang="zh-CN" altLang="en-US"/>
              <a:t>自然段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655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2" name="Text Box 4"/>
          <p:cNvSpPr txBox="1">
            <a:spLocks noChangeArrowheads="1"/>
          </p:cNvSpPr>
          <p:nvPr/>
        </p:nvSpPr>
        <p:spPr bwMode="auto">
          <a:xfrm>
            <a:off x="395288" y="1978025"/>
            <a:ext cx="7848600" cy="822325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r>
              <a:rPr lang="en-US" altLang="zh-CN">
                <a:latin typeface="Times New Roman" pitchFamily="18" charset="0"/>
              </a:rPr>
              <a:t>        </a:t>
            </a:r>
            <a:r>
              <a:rPr lang="zh-CN" altLang="en-US">
                <a:latin typeface="Times New Roman" pitchFamily="18" charset="0"/>
              </a:rPr>
              <a:t>运动员在剧烈运动、大量出汗之后，常会饮用一些含有无机盐的运动饮料。为什么？</a:t>
            </a:r>
          </a:p>
        </p:txBody>
      </p:sp>
      <p:sp>
        <p:nvSpPr>
          <p:cNvPr id="94213" name="Rectangle 5"/>
          <p:cNvSpPr>
            <a:spLocks noChangeArrowheads="1"/>
          </p:cNvSpPr>
          <p:nvPr/>
        </p:nvSpPr>
        <p:spPr bwMode="auto">
          <a:xfrm>
            <a:off x="1042988" y="1141413"/>
            <a:ext cx="1809750" cy="579437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r>
              <a:rPr lang="en-US" altLang="zh-CN" sz="3200">
                <a:solidFill>
                  <a:srgbClr val="0000CC"/>
                </a:solidFill>
              </a:rPr>
              <a:t>【</a:t>
            </a:r>
            <a:r>
              <a:rPr lang="zh-CN" altLang="en-US" sz="3200">
                <a:solidFill>
                  <a:srgbClr val="0000CC"/>
                </a:solidFill>
              </a:rPr>
              <a:t>讨论</a:t>
            </a:r>
            <a:r>
              <a:rPr lang="en-US" altLang="zh-CN" sz="3200">
                <a:solidFill>
                  <a:srgbClr val="0000CC"/>
                </a:solidFill>
              </a:rPr>
              <a:t>】</a:t>
            </a:r>
          </a:p>
        </p:txBody>
      </p:sp>
      <p:sp>
        <p:nvSpPr>
          <p:cNvPr id="94214" name="Text Box 6"/>
          <p:cNvSpPr txBox="1">
            <a:spLocks noChangeArrowheads="1"/>
          </p:cNvSpPr>
          <p:nvPr/>
        </p:nvSpPr>
        <p:spPr bwMode="auto">
          <a:xfrm>
            <a:off x="684213" y="3213100"/>
            <a:ext cx="7343775" cy="4572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r>
              <a:rPr lang="zh-CN" altLang="en-US">
                <a:solidFill>
                  <a:schemeClr val="hlink"/>
                </a:solidFill>
              </a:rPr>
              <a:t>补充人体所需的元素，以维持人体正常的生命活动。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942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421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318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03350" y="1989138"/>
            <a:ext cx="6553200" cy="4527550"/>
          </a:xfrm>
          <a:prstGeom prst="rect">
            <a:avLst/>
          </a:prstGeom>
          <a:noFill/>
        </p:spPr>
      </p:pic>
      <p:sp>
        <p:nvSpPr>
          <p:cNvPr id="93187" name="Text Box 3"/>
          <p:cNvSpPr txBox="1">
            <a:spLocks noChangeArrowheads="1"/>
          </p:cNvSpPr>
          <p:nvPr/>
        </p:nvSpPr>
        <p:spPr bwMode="auto">
          <a:xfrm>
            <a:off x="1116013" y="1196975"/>
            <a:ext cx="5651500" cy="519113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800">
                <a:latin typeface="宋体" pitchFamily="2" charset="-122"/>
              </a:rPr>
              <a:t>二、化学元素对人体健康的影响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Text Box 2"/>
          <p:cNvSpPr txBox="1">
            <a:spLocks noChangeArrowheads="1"/>
          </p:cNvSpPr>
          <p:nvPr/>
        </p:nvSpPr>
        <p:spPr bwMode="auto">
          <a:xfrm>
            <a:off x="1260475" y="3284538"/>
            <a:ext cx="5975350" cy="4572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>
                <a:solidFill>
                  <a:srgbClr val="0000CC"/>
                </a:solidFill>
                <a:latin typeface="宋体" pitchFamily="2" charset="-122"/>
              </a:rPr>
              <a:t>钙使得骨骼和牙齿具有坚硬的结构支架</a:t>
            </a:r>
            <a:r>
              <a:rPr kumimoji="1" lang="zh-CN" altLang="en-US">
                <a:latin typeface="宋体" pitchFamily="2" charset="-122"/>
              </a:rPr>
              <a:t>。</a:t>
            </a:r>
          </a:p>
        </p:txBody>
      </p:sp>
      <p:sp>
        <p:nvSpPr>
          <p:cNvPr id="66563" name="Rectangle 3"/>
          <p:cNvSpPr>
            <a:spLocks noChangeArrowheads="1"/>
          </p:cNvSpPr>
          <p:nvPr/>
        </p:nvSpPr>
        <p:spPr bwMode="auto">
          <a:xfrm>
            <a:off x="1187450" y="938213"/>
            <a:ext cx="744538" cy="7620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r>
              <a:rPr lang="zh-CN" altLang="en-US" sz="4400">
                <a:solidFill>
                  <a:srgbClr val="FF0000"/>
                </a:solidFill>
              </a:rPr>
              <a:t>钙</a:t>
            </a:r>
          </a:p>
        </p:txBody>
      </p:sp>
      <p:sp>
        <p:nvSpPr>
          <p:cNvPr id="66564" name="Text Box 4"/>
          <p:cNvSpPr txBox="1">
            <a:spLocks noChangeArrowheads="1"/>
          </p:cNvSpPr>
          <p:nvPr/>
        </p:nvSpPr>
        <p:spPr bwMode="auto">
          <a:xfrm>
            <a:off x="1908175" y="1125538"/>
            <a:ext cx="4827588" cy="519112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>
                <a:solidFill>
                  <a:srgbClr val="0000CC"/>
                </a:solidFill>
              </a:rPr>
              <a:t>：人体重含量最高的</a:t>
            </a:r>
            <a:r>
              <a:rPr lang="zh-CN" altLang="en-US" sz="2800">
                <a:solidFill>
                  <a:schemeClr val="hlink"/>
                </a:solidFill>
              </a:rPr>
              <a:t>金属</a:t>
            </a:r>
            <a:r>
              <a:rPr lang="zh-CN" altLang="en-US" sz="2800">
                <a:solidFill>
                  <a:srgbClr val="0000CC"/>
                </a:solidFill>
              </a:rPr>
              <a:t>元素</a:t>
            </a:r>
          </a:p>
        </p:txBody>
      </p:sp>
      <p:sp>
        <p:nvSpPr>
          <p:cNvPr id="66565" name="Text Box 5"/>
          <p:cNvSpPr txBox="1">
            <a:spLocks noChangeArrowheads="1"/>
          </p:cNvSpPr>
          <p:nvPr/>
        </p:nvSpPr>
        <p:spPr bwMode="auto">
          <a:xfrm>
            <a:off x="611188" y="2336800"/>
            <a:ext cx="8159750" cy="822325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r>
              <a:rPr lang="en-US" altLang="zh-CN">
                <a:latin typeface="宋体" pitchFamily="2" charset="-122"/>
              </a:rPr>
              <a:t>    </a:t>
            </a:r>
            <a:r>
              <a:rPr lang="zh-CN" altLang="en-US">
                <a:latin typeface="宋体" pitchFamily="2" charset="-122"/>
              </a:rPr>
              <a:t>成人体内约含有</a:t>
            </a:r>
            <a:r>
              <a:rPr lang="en-US" altLang="zh-CN">
                <a:latin typeface="宋体" pitchFamily="2" charset="-122"/>
              </a:rPr>
              <a:t>1.2kg</a:t>
            </a:r>
            <a:r>
              <a:rPr lang="zh-CN" altLang="en-US">
                <a:latin typeface="宋体" pitchFamily="2" charset="-122"/>
              </a:rPr>
              <a:t>，其中</a:t>
            </a:r>
            <a:r>
              <a:rPr lang="en-US" altLang="zh-CN">
                <a:latin typeface="宋体" pitchFamily="2" charset="-122"/>
              </a:rPr>
              <a:t>99%</a:t>
            </a:r>
            <a:r>
              <a:rPr lang="zh-CN" altLang="en-US">
                <a:latin typeface="宋体" pitchFamily="2" charset="-122"/>
              </a:rPr>
              <a:t>存在于骨骼和牙齿中，</a:t>
            </a:r>
          </a:p>
          <a:p>
            <a:r>
              <a:rPr lang="zh-CN" altLang="en-US">
                <a:latin typeface="宋体" pitchFamily="2" charset="-122"/>
              </a:rPr>
              <a:t>主要以</a:t>
            </a:r>
            <a:r>
              <a:rPr lang="zh-CN" altLang="en-US">
                <a:solidFill>
                  <a:schemeClr val="hlink"/>
                </a:solidFill>
                <a:latin typeface="宋体" pitchFamily="2" charset="-122"/>
              </a:rPr>
              <a:t>羟基磷酸钙</a:t>
            </a:r>
            <a:r>
              <a:rPr lang="en-US" altLang="zh-CN">
                <a:latin typeface="宋体" pitchFamily="2" charset="-122"/>
              </a:rPr>
              <a:t>[</a:t>
            </a:r>
            <a:r>
              <a:rPr lang="en-US" altLang="zh-CN">
                <a:solidFill>
                  <a:srgbClr val="0000CC"/>
                </a:solidFill>
                <a:latin typeface="宋体" pitchFamily="2" charset="-122"/>
              </a:rPr>
              <a:t>Ca</a:t>
            </a:r>
            <a:r>
              <a:rPr lang="en-US" altLang="zh-CN" baseline="-25000">
                <a:solidFill>
                  <a:srgbClr val="0000CC"/>
                </a:solidFill>
                <a:latin typeface="宋体" pitchFamily="2" charset="-122"/>
              </a:rPr>
              <a:t>10</a:t>
            </a:r>
            <a:r>
              <a:rPr lang="en-US" altLang="zh-CN">
                <a:solidFill>
                  <a:srgbClr val="0000CC"/>
                </a:solidFill>
                <a:latin typeface="宋体" pitchFamily="2" charset="-122"/>
              </a:rPr>
              <a:t>(PO</a:t>
            </a:r>
            <a:r>
              <a:rPr lang="en-US" altLang="zh-CN" baseline="-25000">
                <a:solidFill>
                  <a:srgbClr val="0000CC"/>
                </a:solidFill>
                <a:latin typeface="宋体" pitchFamily="2" charset="-122"/>
              </a:rPr>
              <a:t>4</a:t>
            </a:r>
            <a:r>
              <a:rPr lang="en-US" altLang="zh-CN">
                <a:solidFill>
                  <a:srgbClr val="0000CC"/>
                </a:solidFill>
                <a:latin typeface="宋体" pitchFamily="2" charset="-122"/>
              </a:rPr>
              <a:t>)</a:t>
            </a:r>
            <a:r>
              <a:rPr lang="en-US" altLang="zh-CN" baseline="-25000">
                <a:solidFill>
                  <a:srgbClr val="0000CC"/>
                </a:solidFill>
                <a:latin typeface="宋体" pitchFamily="2" charset="-122"/>
              </a:rPr>
              <a:t>6</a:t>
            </a:r>
            <a:r>
              <a:rPr lang="en-US" altLang="zh-CN">
                <a:solidFill>
                  <a:srgbClr val="0000CC"/>
                </a:solidFill>
                <a:latin typeface="宋体" pitchFamily="2" charset="-122"/>
              </a:rPr>
              <a:t>(OH)</a:t>
            </a:r>
            <a:r>
              <a:rPr lang="en-US" altLang="zh-CN" baseline="-25000">
                <a:solidFill>
                  <a:srgbClr val="0000CC"/>
                </a:solidFill>
                <a:latin typeface="宋体" pitchFamily="2" charset="-122"/>
              </a:rPr>
              <a:t>2</a:t>
            </a:r>
            <a:r>
              <a:rPr lang="en-US" altLang="zh-CN">
                <a:latin typeface="宋体" pitchFamily="2" charset="-122"/>
              </a:rPr>
              <a:t>]</a:t>
            </a:r>
            <a:r>
              <a:rPr lang="zh-CN" altLang="en-US">
                <a:latin typeface="宋体" pitchFamily="2" charset="-122"/>
              </a:rPr>
              <a:t>晶体的形式存在。</a:t>
            </a:r>
          </a:p>
        </p:txBody>
      </p:sp>
      <p:sp>
        <p:nvSpPr>
          <p:cNvPr id="66566" name="Rectangle 6"/>
          <p:cNvSpPr>
            <a:spLocks noChangeArrowheads="1"/>
          </p:cNvSpPr>
          <p:nvPr/>
        </p:nvSpPr>
        <p:spPr bwMode="auto">
          <a:xfrm>
            <a:off x="1270000" y="4722813"/>
            <a:ext cx="2022475" cy="4572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>
                <a:solidFill>
                  <a:srgbClr val="FF0000"/>
                </a:solidFill>
              </a:rPr>
              <a:t>老年人</a:t>
            </a:r>
            <a:r>
              <a:rPr kumimoji="1" lang="zh-CN" altLang="en-US"/>
              <a:t>缺钙：</a:t>
            </a:r>
          </a:p>
        </p:txBody>
      </p:sp>
      <p:sp>
        <p:nvSpPr>
          <p:cNvPr id="66567" name="Rectangle 7"/>
          <p:cNvSpPr>
            <a:spLocks noChangeArrowheads="1"/>
          </p:cNvSpPr>
          <p:nvPr/>
        </p:nvSpPr>
        <p:spPr bwMode="auto">
          <a:xfrm>
            <a:off x="1270000" y="4122738"/>
            <a:ext cx="2941638" cy="4572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r>
              <a:rPr kumimoji="1" lang="zh-CN" altLang="en-US">
                <a:solidFill>
                  <a:srgbClr val="FF0000"/>
                </a:solidFill>
              </a:rPr>
              <a:t>幼儿及青少年</a:t>
            </a:r>
            <a:r>
              <a:rPr kumimoji="1" lang="zh-CN" altLang="en-US"/>
              <a:t>缺钙：</a:t>
            </a:r>
          </a:p>
        </p:txBody>
      </p:sp>
      <p:sp>
        <p:nvSpPr>
          <p:cNvPr id="66568" name="Rectangle 8"/>
          <p:cNvSpPr>
            <a:spLocks noChangeArrowheads="1"/>
          </p:cNvSpPr>
          <p:nvPr/>
        </p:nvSpPr>
        <p:spPr bwMode="auto">
          <a:xfrm>
            <a:off x="4078288" y="4076700"/>
            <a:ext cx="2635250" cy="4572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r>
              <a:rPr kumimoji="1" lang="zh-CN" altLang="en-US">
                <a:solidFill>
                  <a:srgbClr val="0000CC"/>
                </a:solidFill>
              </a:rPr>
              <a:t>佝偻病和发育不良</a:t>
            </a:r>
          </a:p>
        </p:txBody>
      </p:sp>
      <p:sp>
        <p:nvSpPr>
          <p:cNvPr id="66569" name="Rectangle 9"/>
          <p:cNvSpPr>
            <a:spLocks noChangeArrowheads="1"/>
          </p:cNvSpPr>
          <p:nvPr/>
        </p:nvSpPr>
        <p:spPr bwMode="auto">
          <a:xfrm>
            <a:off x="4078288" y="4722813"/>
            <a:ext cx="2941637" cy="4572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>
                <a:solidFill>
                  <a:srgbClr val="0000CC"/>
                </a:solidFill>
              </a:rPr>
              <a:t>骨质疏松，容易骨折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665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665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" dur="2000"/>
                                        <p:tgtEl>
                                          <p:spTgt spid="665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0" dur="2000"/>
                                        <p:tgtEl>
                                          <p:spTgt spid="665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5" dur="2000"/>
                                        <p:tgtEl>
                                          <p:spTgt spid="665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562" grpId="0"/>
      <p:bldP spid="66566" grpId="0"/>
      <p:bldP spid="66567" grpId="0"/>
      <p:bldP spid="66568" grpId="0"/>
      <p:bldP spid="6656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Text Box 2"/>
          <p:cNvSpPr txBox="1">
            <a:spLocks noChangeArrowheads="1"/>
          </p:cNvSpPr>
          <p:nvPr/>
        </p:nvSpPr>
        <p:spPr bwMode="auto">
          <a:xfrm>
            <a:off x="576263" y="2282825"/>
            <a:ext cx="5724525" cy="2282825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r>
              <a:rPr kumimoji="1" lang="en-US" altLang="zh-CN">
                <a:latin typeface="宋体" pitchFamily="2" charset="-122"/>
              </a:rPr>
              <a:t>    </a:t>
            </a:r>
            <a:r>
              <a:rPr kumimoji="1" lang="zh-CN" altLang="en-US">
                <a:latin typeface="宋体" pitchFamily="2" charset="-122"/>
              </a:rPr>
              <a:t>钠</a:t>
            </a:r>
            <a:r>
              <a:rPr kumimoji="1" lang="zh-CN" altLang="en-US">
                <a:solidFill>
                  <a:schemeClr val="hlink"/>
                </a:solidFill>
                <a:latin typeface="宋体" pitchFamily="2" charset="-122"/>
              </a:rPr>
              <a:t>参于水的代谢</a:t>
            </a:r>
            <a:r>
              <a:rPr kumimoji="1" lang="zh-CN" altLang="en-US">
                <a:latin typeface="宋体" pitchFamily="2" charset="-122"/>
              </a:rPr>
              <a:t>，保证体内水的平</a:t>
            </a:r>
          </a:p>
          <a:p>
            <a:r>
              <a:rPr kumimoji="1" lang="zh-CN" altLang="en-US">
                <a:latin typeface="宋体" pitchFamily="2" charset="-122"/>
              </a:rPr>
              <a:t>衡，维持体内酸和碱的平衡，是胰汁、</a:t>
            </a:r>
          </a:p>
          <a:p>
            <a:r>
              <a:rPr kumimoji="1" lang="zh-CN" altLang="en-US">
                <a:latin typeface="宋体" pitchFamily="2" charset="-122"/>
              </a:rPr>
              <a:t>胆汁、汗和泪水的组成成分。钠缺乏症</a:t>
            </a:r>
          </a:p>
          <a:p>
            <a:r>
              <a:rPr kumimoji="1" lang="zh-CN" altLang="en-US">
                <a:latin typeface="宋体" pitchFamily="2" charset="-122"/>
              </a:rPr>
              <a:t>可造成生长缓慢、食欲减退、由于失水</a:t>
            </a:r>
          </a:p>
          <a:p>
            <a:r>
              <a:rPr kumimoji="1" lang="zh-CN" altLang="en-US">
                <a:latin typeface="宋体" pitchFamily="2" charset="-122"/>
              </a:rPr>
              <a:t>体重减轻、哺乳期的母亲奶水减少、肌</a:t>
            </a:r>
          </a:p>
          <a:p>
            <a:r>
              <a:rPr kumimoji="1" lang="zh-CN" altLang="en-US">
                <a:latin typeface="宋体" pitchFamily="2" charset="-122"/>
              </a:rPr>
              <a:t>肉痉挛、恶心、腹泻和头痛。    </a:t>
            </a:r>
          </a:p>
        </p:txBody>
      </p:sp>
      <p:pic>
        <p:nvPicPr>
          <p:cNvPr id="6758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32500" y="2205038"/>
            <a:ext cx="3076575" cy="3529012"/>
          </a:xfrm>
          <a:prstGeom prst="rect">
            <a:avLst/>
          </a:prstGeom>
          <a:noFill/>
        </p:spPr>
      </p:pic>
      <p:sp>
        <p:nvSpPr>
          <p:cNvPr id="67588" name="Rectangle 4"/>
          <p:cNvSpPr>
            <a:spLocks noChangeArrowheads="1"/>
          </p:cNvSpPr>
          <p:nvPr/>
        </p:nvSpPr>
        <p:spPr bwMode="auto">
          <a:xfrm>
            <a:off x="1187450" y="938213"/>
            <a:ext cx="744538" cy="7620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r>
              <a:rPr lang="zh-CN" altLang="en-US" sz="4400">
                <a:solidFill>
                  <a:srgbClr val="FF0000"/>
                </a:solidFill>
              </a:rPr>
              <a:t>钠</a:t>
            </a:r>
          </a:p>
        </p:txBody>
      </p:sp>
      <p:sp>
        <p:nvSpPr>
          <p:cNvPr id="67589" name="Text Box 5"/>
          <p:cNvSpPr txBox="1">
            <a:spLocks noChangeArrowheads="1"/>
          </p:cNvSpPr>
          <p:nvPr/>
        </p:nvSpPr>
        <p:spPr bwMode="auto">
          <a:xfrm>
            <a:off x="1908175" y="1144588"/>
            <a:ext cx="5638800" cy="519112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>
                <a:solidFill>
                  <a:srgbClr val="0000CC"/>
                </a:solidFill>
                <a:latin typeface="宋体" pitchFamily="2" charset="-122"/>
              </a:rPr>
              <a:t>：以</a:t>
            </a:r>
            <a:r>
              <a:rPr lang="en-US" altLang="zh-CN" sz="2800">
                <a:solidFill>
                  <a:schemeClr val="hlink"/>
                </a:solidFill>
                <a:latin typeface="宋体" pitchFamily="2" charset="-122"/>
              </a:rPr>
              <a:t>Na</a:t>
            </a:r>
            <a:r>
              <a:rPr lang="en-US" altLang="zh-CN" sz="2800" baseline="30000">
                <a:solidFill>
                  <a:schemeClr val="hlink"/>
                </a:solidFill>
                <a:latin typeface="宋体" pitchFamily="2" charset="-122"/>
              </a:rPr>
              <a:t>+</a:t>
            </a:r>
            <a:r>
              <a:rPr lang="zh-CN" altLang="en-US" sz="2800">
                <a:solidFill>
                  <a:srgbClr val="0000CC"/>
                </a:solidFill>
                <a:latin typeface="宋体" pitchFamily="2" charset="-122"/>
              </a:rPr>
              <a:t>的形式存在于细胞</a:t>
            </a:r>
            <a:r>
              <a:rPr lang="zh-CN" altLang="en-US" sz="2800">
                <a:solidFill>
                  <a:schemeClr val="hlink"/>
                </a:solidFill>
                <a:latin typeface="宋体" pitchFamily="2" charset="-122"/>
              </a:rPr>
              <a:t>外液</a:t>
            </a:r>
            <a:r>
              <a:rPr lang="zh-CN" altLang="en-US" sz="2800">
                <a:solidFill>
                  <a:srgbClr val="0000CC"/>
                </a:solidFill>
                <a:latin typeface="宋体" pitchFamily="2" charset="-122"/>
              </a:rPr>
              <a:t>中。</a:t>
            </a:r>
          </a:p>
        </p:txBody>
      </p:sp>
      <p:sp>
        <p:nvSpPr>
          <p:cNvPr id="67590" name="Rectangle 6"/>
          <p:cNvSpPr>
            <a:spLocks noChangeArrowheads="1"/>
          </p:cNvSpPr>
          <p:nvPr/>
        </p:nvSpPr>
        <p:spPr bwMode="auto">
          <a:xfrm>
            <a:off x="611188" y="4652963"/>
            <a:ext cx="5616575" cy="118745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r>
              <a:rPr kumimoji="1" lang="en-US" altLang="zh-CN"/>
              <a:t>       </a:t>
            </a:r>
            <a:r>
              <a:rPr kumimoji="1" lang="zh-CN" altLang="en-US"/>
              <a:t>膳食中</a:t>
            </a:r>
            <a:r>
              <a:rPr kumimoji="1" lang="zh-CN" altLang="en-US">
                <a:solidFill>
                  <a:srgbClr val="0000CC"/>
                </a:solidFill>
              </a:rPr>
              <a:t>长期摄入过多的钠将导致高</a:t>
            </a:r>
          </a:p>
          <a:p>
            <a:r>
              <a:rPr kumimoji="1" lang="zh-CN" altLang="en-US">
                <a:solidFill>
                  <a:srgbClr val="0000CC"/>
                </a:solidFill>
              </a:rPr>
              <a:t>血压</a:t>
            </a:r>
            <a:r>
              <a:rPr kumimoji="1" lang="zh-CN" altLang="en-US"/>
              <a:t>，如果误将食盐当作食糖给婴幼儿</a:t>
            </a:r>
          </a:p>
          <a:p>
            <a:r>
              <a:rPr kumimoji="1" lang="zh-CN" altLang="en-US"/>
              <a:t>食用，有可能导致死亡。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Text Box 2"/>
          <p:cNvSpPr txBox="1">
            <a:spLocks noChangeArrowheads="1"/>
          </p:cNvSpPr>
          <p:nvPr/>
        </p:nvSpPr>
        <p:spPr bwMode="auto">
          <a:xfrm>
            <a:off x="682625" y="2271713"/>
            <a:ext cx="7993063" cy="2282825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r>
              <a:rPr kumimoji="1" lang="en-US" altLang="zh-CN" b="0">
                <a:latin typeface="宋体" pitchFamily="2" charset="-122"/>
              </a:rPr>
              <a:t>    </a:t>
            </a:r>
            <a:r>
              <a:rPr kumimoji="1" lang="zh-CN" altLang="en-US">
                <a:solidFill>
                  <a:schemeClr val="hlink"/>
                </a:solidFill>
                <a:latin typeface="宋体" pitchFamily="2" charset="-122"/>
              </a:rPr>
              <a:t>钾的大部分生理功能都是在与钠协同作用中发挥的</a:t>
            </a:r>
            <a:r>
              <a:rPr kumimoji="1" lang="zh-CN" altLang="en-US">
                <a:latin typeface="宋体" pitchFamily="2" charset="-122"/>
              </a:rPr>
              <a:t>，因此维持体内钾、钠离子的平衡，对生命活动有重要意义。钾能够调节细胞内适宜的渗透压，调节体液的酸碱平衡，参于细胞内糖和蛋白质的代谢，维持正常的神经兴奋性和心肌运动，在摄入高钠而导致高血压时，钾具有降血压作用。</a:t>
            </a:r>
          </a:p>
        </p:txBody>
      </p:sp>
      <p:sp>
        <p:nvSpPr>
          <p:cNvPr id="79875" name="Rectangle 3"/>
          <p:cNvSpPr>
            <a:spLocks noChangeArrowheads="1"/>
          </p:cNvSpPr>
          <p:nvPr/>
        </p:nvSpPr>
        <p:spPr bwMode="auto">
          <a:xfrm>
            <a:off x="1187450" y="938213"/>
            <a:ext cx="744538" cy="7620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r>
              <a:rPr lang="zh-CN" altLang="en-US" sz="4400">
                <a:solidFill>
                  <a:srgbClr val="FF0000"/>
                </a:solidFill>
              </a:rPr>
              <a:t>钾</a:t>
            </a:r>
          </a:p>
        </p:txBody>
      </p:sp>
      <p:sp>
        <p:nvSpPr>
          <p:cNvPr id="79876" name="Text Box 4"/>
          <p:cNvSpPr txBox="1">
            <a:spLocks noChangeArrowheads="1"/>
          </p:cNvSpPr>
          <p:nvPr/>
        </p:nvSpPr>
        <p:spPr bwMode="auto">
          <a:xfrm>
            <a:off x="1908175" y="1144588"/>
            <a:ext cx="5461000" cy="519112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>
                <a:solidFill>
                  <a:srgbClr val="0000CC"/>
                </a:solidFill>
                <a:latin typeface="宋体" pitchFamily="2" charset="-122"/>
              </a:rPr>
              <a:t>：以</a:t>
            </a:r>
            <a:r>
              <a:rPr lang="en-US" altLang="zh-CN" sz="2800">
                <a:solidFill>
                  <a:schemeClr val="hlink"/>
                </a:solidFill>
                <a:latin typeface="宋体" pitchFamily="2" charset="-122"/>
              </a:rPr>
              <a:t>K</a:t>
            </a:r>
            <a:r>
              <a:rPr lang="en-US" altLang="zh-CN" sz="2800" baseline="30000">
                <a:solidFill>
                  <a:schemeClr val="hlink"/>
                </a:solidFill>
                <a:latin typeface="宋体" pitchFamily="2" charset="-122"/>
              </a:rPr>
              <a:t>+</a:t>
            </a:r>
            <a:r>
              <a:rPr lang="zh-CN" altLang="en-US" sz="2800">
                <a:solidFill>
                  <a:srgbClr val="0000CC"/>
                </a:solidFill>
                <a:latin typeface="宋体" pitchFamily="2" charset="-122"/>
              </a:rPr>
              <a:t>的形式存在于细胞</a:t>
            </a:r>
            <a:r>
              <a:rPr lang="zh-CN" altLang="en-US" sz="2800">
                <a:solidFill>
                  <a:schemeClr val="hlink"/>
                </a:solidFill>
                <a:latin typeface="宋体" pitchFamily="2" charset="-122"/>
              </a:rPr>
              <a:t>内液</a:t>
            </a:r>
            <a:r>
              <a:rPr lang="zh-CN" altLang="en-US" sz="2800">
                <a:solidFill>
                  <a:srgbClr val="0000CC"/>
                </a:solidFill>
                <a:latin typeface="宋体" pitchFamily="2" charset="-122"/>
              </a:rPr>
              <a:t>中。</a:t>
            </a:r>
          </a:p>
        </p:txBody>
      </p:sp>
      <p:sp>
        <p:nvSpPr>
          <p:cNvPr id="79877" name="Rectangle 5"/>
          <p:cNvSpPr>
            <a:spLocks noChangeArrowheads="1"/>
          </p:cNvSpPr>
          <p:nvPr/>
        </p:nvSpPr>
        <p:spPr bwMode="auto">
          <a:xfrm>
            <a:off x="755650" y="4622800"/>
            <a:ext cx="7853363" cy="822325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r>
              <a:rPr kumimoji="1" lang="en-US" altLang="zh-CN">
                <a:solidFill>
                  <a:srgbClr val="0000CC"/>
                </a:solidFill>
              </a:rPr>
              <a:t>       </a:t>
            </a:r>
            <a:r>
              <a:rPr kumimoji="1" lang="zh-CN" altLang="en-US">
                <a:solidFill>
                  <a:srgbClr val="0000CC"/>
                </a:solidFill>
              </a:rPr>
              <a:t>钾缺乏可引起心跳不规律和加速、心电图异常、肌肉</a:t>
            </a:r>
          </a:p>
          <a:p>
            <a:r>
              <a:rPr kumimoji="1" lang="zh-CN" altLang="en-US">
                <a:solidFill>
                  <a:srgbClr val="0000CC"/>
                </a:solidFill>
              </a:rPr>
              <a:t>衰弱和烦躁，最后导致心搏停止。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Text Box 2"/>
          <p:cNvSpPr txBox="1">
            <a:spLocks noChangeArrowheads="1"/>
          </p:cNvSpPr>
          <p:nvPr/>
        </p:nvSpPr>
        <p:spPr bwMode="auto">
          <a:xfrm>
            <a:off x="611188" y="2349500"/>
            <a:ext cx="7920037" cy="822325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r>
              <a:rPr kumimoji="1" lang="en-US" altLang="zh-CN">
                <a:latin typeface="宋体" pitchFamily="2" charset="-122"/>
              </a:rPr>
              <a:t>    </a:t>
            </a:r>
            <a:r>
              <a:rPr kumimoji="1" lang="zh-CN" altLang="en-US">
                <a:solidFill>
                  <a:schemeClr val="hlink"/>
                </a:solidFill>
                <a:latin typeface="宋体" pitchFamily="2" charset="-122"/>
              </a:rPr>
              <a:t>铁缺乏可引起缺铁性贫血</a:t>
            </a:r>
            <a:r>
              <a:rPr kumimoji="1" lang="zh-CN" altLang="en-US">
                <a:latin typeface="宋体" pitchFamily="2" charset="-122"/>
              </a:rPr>
              <a:t>，使人的体质虚弱，皮肤苍白、易疲劳、头晕、对寒冷过敏、气促、甲状腺功能减退。</a:t>
            </a:r>
          </a:p>
        </p:txBody>
      </p:sp>
      <p:sp>
        <p:nvSpPr>
          <p:cNvPr id="78851" name="Rectangle 3"/>
          <p:cNvSpPr>
            <a:spLocks noChangeArrowheads="1"/>
          </p:cNvSpPr>
          <p:nvPr/>
        </p:nvSpPr>
        <p:spPr bwMode="auto">
          <a:xfrm>
            <a:off x="1187450" y="938213"/>
            <a:ext cx="744538" cy="7620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r>
              <a:rPr lang="zh-CN" altLang="en-US" sz="4400">
                <a:solidFill>
                  <a:srgbClr val="FF0000"/>
                </a:solidFill>
              </a:rPr>
              <a:t>铁</a:t>
            </a:r>
          </a:p>
        </p:txBody>
      </p:sp>
      <p:sp>
        <p:nvSpPr>
          <p:cNvPr id="78852" name="Rectangle 4"/>
          <p:cNvSpPr>
            <a:spLocks noChangeArrowheads="1"/>
          </p:cNvSpPr>
          <p:nvPr/>
        </p:nvSpPr>
        <p:spPr bwMode="auto">
          <a:xfrm>
            <a:off x="1979613" y="1196975"/>
            <a:ext cx="5699125" cy="4572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r>
              <a:rPr kumimoji="1" lang="zh-CN" altLang="en-US">
                <a:solidFill>
                  <a:srgbClr val="0000CC"/>
                </a:solidFill>
              </a:rPr>
              <a:t>：是血红蛋白的成分，</a:t>
            </a:r>
            <a:r>
              <a:rPr kumimoji="1" lang="zh-CN" altLang="en-US">
                <a:solidFill>
                  <a:schemeClr val="hlink"/>
                </a:solidFill>
              </a:rPr>
              <a:t>能帮助氧气的运输</a:t>
            </a:r>
            <a:endParaRPr kumimoji="1" lang="zh-CN" altLang="en-US">
              <a:solidFill>
                <a:srgbClr val="0000CC"/>
              </a:solidFill>
            </a:endParaRPr>
          </a:p>
        </p:txBody>
      </p:sp>
      <p:sp>
        <p:nvSpPr>
          <p:cNvPr id="78853" name="Rectangle 5"/>
          <p:cNvSpPr>
            <a:spLocks noChangeArrowheads="1"/>
          </p:cNvSpPr>
          <p:nvPr/>
        </p:nvSpPr>
        <p:spPr bwMode="auto">
          <a:xfrm>
            <a:off x="587375" y="3284538"/>
            <a:ext cx="8108950" cy="1552575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r>
              <a:rPr kumimoji="1" lang="en-US" altLang="zh-CN"/>
              <a:t>       </a:t>
            </a:r>
            <a:r>
              <a:rPr kumimoji="1" lang="zh-CN" altLang="en-US"/>
              <a:t>摄入过量的铁将产生慢性或急性铁中毒，慢性中毒</a:t>
            </a:r>
          </a:p>
          <a:p>
            <a:r>
              <a:rPr kumimoji="1" lang="zh-CN" altLang="en-US"/>
              <a:t>症状为：肝脏含有大量的铁将导致肝硬化、胰腺纤维化等。</a:t>
            </a:r>
          </a:p>
          <a:p>
            <a:r>
              <a:rPr kumimoji="1" lang="zh-CN" altLang="en-US"/>
              <a:t>急性铁中毒使胃肠道上皮发生严重而广泛的坏死，最终导</a:t>
            </a:r>
          </a:p>
          <a:p>
            <a:r>
              <a:rPr kumimoji="1" lang="zh-CN" altLang="en-US"/>
              <a:t>致死亡。</a:t>
            </a:r>
          </a:p>
        </p:txBody>
      </p:sp>
      <p:sp>
        <p:nvSpPr>
          <p:cNvPr id="78854" name="Text Box 6"/>
          <p:cNvSpPr txBox="1">
            <a:spLocks noChangeArrowheads="1"/>
          </p:cNvSpPr>
          <p:nvPr/>
        </p:nvSpPr>
        <p:spPr bwMode="auto">
          <a:xfrm>
            <a:off x="1311275" y="4797425"/>
            <a:ext cx="2328863" cy="4572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r>
              <a:rPr lang="zh-CN" altLang="en-US"/>
              <a:t>常用补铁剂有：</a:t>
            </a:r>
          </a:p>
        </p:txBody>
      </p:sp>
      <p:sp>
        <p:nvSpPr>
          <p:cNvPr id="78855" name="Text Box 7"/>
          <p:cNvSpPr txBox="1">
            <a:spLocks noChangeArrowheads="1"/>
          </p:cNvSpPr>
          <p:nvPr/>
        </p:nvSpPr>
        <p:spPr bwMode="auto">
          <a:xfrm>
            <a:off x="3543300" y="4797425"/>
            <a:ext cx="3597275" cy="4572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0000CC"/>
                </a:solidFill>
              </a:rPr>
              <a:t>铁粉、含有</a:t>
            </a:r>
            <a:r>
              <a:rPr lang="en-US" altLang="zh-CN">
                <a:solidFill>
                  <a:srgbClr val="0000CC"/>
                </a:solidFill>
              </a:rPr>
              <a:t>Fe</a:t>
            </a:r>
            <a:r>
              <a:rPr lang="en-US" altLang="zh-CN" baseline="30000">
                <a:solidFill>
                  <a:srgbClr val="0000CC"/>
                </a:solidFill>
              </a:rPr>
              <a:t>2+</a:t>
            </a:r>
            <a:r>
              <a:rPr lang="zh-CN" altLang="en-US">
                <a:solidFill>
                  <a:srgbClr val="0000CC"/>
                </a:solidFill>
              </a:rPr>
              <a:t>的物质。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788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788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2000"/>
                                        <p:tgtEl>
                                          <p:spTgt spid="788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2000"/>
                                        <p:tgtEl>
                                          <p:spTgt spid="788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2000"/>
                                        <p:tgtEl>
                                          <p:spTgt spid="788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850" grpId="0"/>
      <p:bldP spid="78852" grpId="0"/>
      <p:bldP spid="78853" grpId="0"/>
      <p:bldP spid="78854" grpId="0"/>
      <p:bldP spid="7885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7" name="Text Box 3"/>
          <p:cNvSpPr txBox="1">
            <a:spLocks noChangeArrowheads="1"/>
          </p:cNvSpPr>
          <p:nvPr/>
        </p:nvSpPr>
        <p:spPr bwMode="auto">
          <a:xfrm>
            <a:off x="576263" y="2420938"/>
            <a:ext cx="7740650" cy="1552575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>
                <a:latin typeface="宋体" pitchFamily="2" charset="-122"/>
              </a:rPr>
              <a:t>    </a:t>
            </a:r>
            <a:r>
              <a:rPr kumimoji="1" lang="zh-CN" altLang="en-US">
                <a:latin typeface="宋体" pitchFamily="2" charset="-122"/>
              </a:rPr>
              <a:t>缺锌最常见的病因是膳食不平衡。</a:t>
            </a:r>
            <a:r>
              <a:rPr kumimoji="1" lang="zh-CN" altLang="en-US">
                <a:solidFill>
                  <a:srgbClr val="FA120C"/>
                </a:solidFill>
                <a:latin typeface="宋体" pitchFamily="2" charset="-122"/>
              </a:rPr>
              <a:t>锌缺乏的特征是食欲减退，生长发育迟缓</a:t>
            </a:r>
            <a:r>
              <a:rPr kumimoji="1" lang="zh-CN" altLang="en-US">
                <a:latin typeface="宋体" pitchFamily="2" charset="-122"/>
              </a:rPr>
              <a:t>，皮肤粗糙、干裂，味觉失去灵敏度，毛发色素变淡，指甲上有白斑，创伤愈合较慢等；孕妇缺锌甚至可能出现胎儿畸形。 </a:t>
            </a:r>
          </a:p>
        </p:txBody>
      </p:sp>
      <p:sp>
        <p:nvSpPr>
          <p:cNvPr id="77828" name="Rectangle 4"/>
          <p:cNvSpPr>
            <a:spLocks noChangeArrowheads="1"/>
          </p:cNvSpPr>
          <p:nvPr/>
        </p:nvSpPr>
        <p:spPr bwMode="auto">
          <a:xfrm>
            <a:off x="1187450" y="938213"/>
            <a:ext cx="744538" cy="7620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r>
              <a:rPr lang="zh-CN" altLang="en-US" sz="4400">
                <a:solidFill>
                  <a:srgbClr val="FF0000"/>
                </a:solidFill>
              </a:rPr>
              <a:t>锌</a:t>
            </a:r>
          </a:p>
        </p:txBody>
      </p:sp>
      <p:sp>
        <p:nvSpPr>
          <p:cNvPr id="77830" name="Rectangle 6"/>
          <p:cNvSpPr>
            <a:spLocks noChangeArrowheads="1"/>
          </p:cNvSpPr>
          <p:nvPr/>
        </p:nvSpPr>
        <p:spPr bwMode="auto">
          <a:xfrm>
            <a:off x="1979613" y="1196975"/>
            <a:ext cx="2941637" cy="4572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r>
              <a:rPr kumimoji="1" lang="zh-CN" altLang="en-US">
                <a:solidFill>
                  <a:srgbClr val="0000CC"/>
                </a:solidFill>
              </a:rPr>
              <a:t>：锌会影响人体发育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778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83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Text Box 2"/>
          <p:cNvSpPr txBox="1">
            <a:spLocks noChangeArrowheads="1"/>
          </p:cNvSpPr>
          <p:nvPr/>
        </p:nvSpPr>
        <p:spPr bwMode="auto">
          <a:xfrm>
            <a:off x="720725" y="2225675"/>
            <a:ext cx="7812088" cy="2282825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>
                <a:latin typeface="宋体" pitchFamily="2" charset="-122"/>
              </a:rPr>
              <a:t>    </a:t>
            </a:r>
            <a:r>
              <a:rPr kumimoji="1" lang="zh-CN" altLang="en-US">
                <a:latin typeface="宋体" pitchFamily="2" charset="-122"/>
              </a:rPr>
              <a:t>硒缺乏是引起克山病的一个重要病因。缺硒会诱发肝坏死，缺硒会诱发心血管疾病。人轻度或中度缺硒，征兆和症状不明显。</a:t>
            </a:r>
            <a:r>
              <a:rPr kumimoji="1" lang="zh-CN" altLang="en-US">
                <a:solidFill>
                  <a:srgbClr val="FA120C"/>
                </a:solidFill>
                <a:latin typeface="宋体" pitchFamily="2" charset="-122"/>
              </a:rPr>
              <a:t>摄入过量的硒将引起硒中毒</a:t>
            </a:r>
            <a:r>
              <a:rPr kumimoji="1" lang="zh-CN" altLang="en-US">
                <a:latin typeface="宋体" pitchFamily="2" charset="-122"/>
              </a:rPr>
              <a:t>，其症状为：胃肠障碍、腹水、贫血、毛发脱落、指甲及皮肤变形、肝脏受损。正常人如摄入超过生理需要量</a:t>
            </a:r>
            <a:r>
              <a:rPr kumimoji="1" lang="en-US" altLang="zh-CN">
                <a:latin typeface="宋体" pitchFamily="2" charset="-122"/>
              </a:rPr>
              <a:t>50</a:t>
            </a:r>
            <a:r>
              <a:rPr kumimoji="1" lang="zh-CN" altLang="en-US">
                <a:latin typeface="宋体" pitchFamily="2" charset="-122"/>
              </a:rPr>
              <a:t>倍的硒有产生中毒的危险。 </a:t>
            </a:r>
          </a:p>
        </p:txBody>
      </p:sp>
      <p:sp>
        <p:nvSpPr>
          <p:cNvPr id="76804" name="Rectangle 4"/>
          <p:cNvSpPr>
            <a:spLocks noChangeArrowheads="1"/>
          </p:cNvSpPr>
          <p:nvPr/>
        </p:nvSpPr>
        <p:spPr bwMode="auto">
          <a:xfrm>
            <a:off x="1187450" y="957263"/>
            <a:ext cx="2551113" cy="7620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r>
              <a:rPr lang="zh-CN" altLang="en-US" sz="4400">
                <a:solidFill>
                  <a:srgbClr val="FF0000"/>
                </a:solidFill>
              </a:rPr>
              <a:t>硒（</a:t>
            </a:r>
            <a:r>
              <a:rPr lang="en-US" altLang="zh-CN" sz="4400">
                <a:solidFill>
                  <a:srgbClr val="FF0000"/>
                </a:solidFill>
              </a:rPr>
              <a:t>Se</a:t>
            </a:r>
            <a:r>
              <a:rPr lang="zh-CN" altLang="en-US" sz="4400">
                <a:solidFill>
                  <a:srgbClr val="FF0000"/>
                </a:solidFill>
              </a:rPr>
              <a:t>）</a:t>
            </a:r>
          </a:p>
        </p:txBody>
      </p:sp>
      <p:sp>
        <p:nvSpPr>
          <p:cNvPr id="76805" name="Rectangle 5"/>
          <p:cNvSpPr>
            <a:spLocks noChangeArrowheads="1"/>
          </p:cNvSpPr>
          <p:nvPr/>
        </p:nvSpPr>
        <p:spPr bwMode="auto">
          <a:xfrm>
            <a:off x="3411538" y="1196975"/>
            <a:ext cx="3248025" cy="4572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r>
              <a:rPr kumimoji="1" lang="zh-CN" altLang="en-US">
                <a:solidFill>
                  <a:srgbClr val="0000CC"/>
                </a:solidFill>
              </a:rPr>
              <a:t>：硒有防癌、抗癌作用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768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80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9" name="Text Box 3"/>
          <p:cNvSpPr txBox="1">
            <a:spLocks noChangeArrowheads="1"/>
          </p:cNvSpPr>
          <p:nvPr/>
        </p:nvSpPr>
        <p:spPr bwMode="auto">
          <a:xfrm>
            <a:off x="684213" y="1916113"/>
            <a:ext cx="7993062" cy="822325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>
                <a:latin typeface="宋体" pitchFamily="2" charset="-122"/>
              </a:rPr>
              <a:t>    </a:t>
            </a:r>
            <a:r>
              <a:rPr kumimoji="1" lang="zh-CN" altLang="en-US">
                <a:latin typeface="宋体" pitchFamily="2" charset="-122"/>
              </a:rPr>
              <a:t>缺碘会引起甲状腺肿大，幼儿缺碘会影响生长发育，造成思维迟钝。</a:t>
            </a:r>
            <a:r>
              <a:rPr kumimoji="1" lang="zh-CN" altLang="en-US">
                <a:solidFill>
                  <a:schemeClr val="hlink"/>
                </a:solidFill>
                <a:latin typeface="宋体" pitchFamily="2" charset="-122"/>
              </a:rPr>
              <a:t>过量也会引起甲状腺肿大</a:t>
            </a:r>
            <a:r>
              <a:rPr kumimoji="1" lang="zh-CN" altLang="en-US">
                <a:latin typeface="宋体" pitchFamily="2" charset="-122"/>
              </a:rPr>
              <a:t>。</a:t>
            </a:r>
          </a:p>
        </p:txBody>
      </p:sp>
      <p:grpSp>
        <p:nvGrpSpPr>
          <p:cNvPr id="75780" name="Group 4"/>
          <p:cNvGrpSpPr>
            <a:grpSpLocks/>
          </p:cNvGrpSpPr>
          <p:nvPr/>
        </p:nvGrpSpPr>
        <p:grpSpPr bwMode="auto">
          <a:xfrm>
            <a:off x="1116013" y="2997200"/>
            <a:ext cx="6624637" cy="3240088"/>
            <a:chOff x="748" y="1888"/>
            <a:chExt cx="4309" cy="2222"/>
          </a:xfrm>
        </p:grpSpPr>
        <p:pic>
          <p:nvPicPr>
            <p:cNvPr id="75781" name="Picture 5" descr="甲状腺肿大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748" y="1888"/>
              <a:ext cx="4309" cy="2222"/>
            </a:xfrm>
            <a:prstGeom prst="rect">
              <a:avLst/>
            </a:prstGeom>
            <a:noFill/>
            <a:ln w="12700" cap="sq">
              <a:noFill/>
              <a:miter lim="800000"/>
              <a:headEnd type="none" w="sm" len="sm"/>
              <a:tailEnd type="none" w="sm" len="sm"/>
            </a:ln>
            <a:effectLst/>
          </p:spPr>
        </p:pic>
        <p:sp>
          <p:nvSpPr>
            <p:cNvPr id="75782" name="Rectangle 6"/>
            <p:cNvSpPr>
              <a:spLocks noChangeArrowheads="1"/>
            </p:cNvSpPr>
            <p:nvPr/>
          </p:nvSpPr>
          <p:spPr bwMode="auto">
            <a:xfrm>
              <a:off x="748" y="1888"/>
              <a:ext cx="4309" cy="2222"/>
            </a:xfrm>
            <a:prstGeom prst="rect">
              <a:avLst/>
            </a:prstGeom>
            <a:noFill/>
            <a:ln w="34925" cap="sq">
              <a:solidFill>
                <a:schemeClr val="tx2"/>
              </a:solidFill>
              <a:miter lim="800000"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</p:grpSp>
      <p:sp>
        <p:nvSpPr>
          <p:cNvPr id="75783" name="Rectangle 7"/>
          <p:cNvSpPr>
            <a:spLocks noChangeArrowheads="1"/>
          </p:cNvSpPr>
          <p:nvPr/>
        </p:nvSpPr>
        <p:spPr bwMode="auto">
          <a:xfrm>
            <a:off x="1187450" y="938213"/>
            <a:ext cx="744538" cy="7620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r>
              <a:rPr lang="zh-CN" altLang="en-US" sz="4400">
                <a:solidFill>
                  <a:srgbClr val="FF0000"/>
                </a:solidFill>
              </a:rPr>
              <a:t>碘</a:t>
            </a:r>
          </a:p>
        </p:txBody>
      </p:sp>
      <p:sp>
        <p:nvSpPr>
          <p:cNvPr id="75784" name="Rectangle 8"/>
          <p:cNvSpPr>
            <a:spLocks noChangeArrowheads="1"/>
          </p:cNvSpPr>
          <p:nvPr/>
        </p:nvSpPr>
        <p:spPr bwMode="auto">
          <a:xfrm>
            <a:off x="1979613" y="1196975"/>
            <a:ext cx="3248025" cy="4572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r>
              <a:rPr kumimoji="1" lang="zh-CN" altLang="en-US">
                <a:solidFill>
                  <a:srgbClr val="0000CC"/>
                </a:solidFill>
              </a:rPr>
              <a:t>：甲状腺素的重要成分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5" name="Text Box 3"/>
          <p:cNvSpPr txBox="1">
            <a:spLocks noChangeArrowheads="1"/>
          </p:cNvSpPr>
          <p:nvPr/>
        </p:nvSpPr>
        <p:spPr bwMode="auto">
          <a:xfrm>
            <a:off x="793750" y="2206625"/>
            <a:ext cx="7450138" cy="3743325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r>
              <a:rPr kumimoji="1" lang="en-US" altLang="zh-CN" b="0">
                <a:latin typeface="宋体" pitchFamily="2" charset="-122"/>
              </a:rPr>
              <a:t>     </a:t>
            </a:r>
            <a:r>
              <a:rPr kumimoji="1" lang="zh-CN" altLang="en-US">
                <a:latin typeface="宋体" pitchFamily="2" charset="-122"/>
              </a:rPr>
              <a:t>氟是人体中的一种必需微量元素。在人体必需元素中，人体对氟含量最为敏感，从满足人体对氟的需要到由于氟过多而导致中毒的量之间相差不多，因此氟对人体的安全范围比其他微量元素窄得多。所以要更加注意自然界、饮水及食物中氟含量对人体健康的影响。</a:t>
            </a:r>
          </a:p>
          <a:p>
            <a:r>
              <a:rPr kumimoji="1" lang="zh-CN" altLang="en-US">
                <a:latin typeface="宋体" pitchFamily="2" charset="-122"/>
              </a:rPr>
              <a:t>　　 </a:t>
            </a:r>
            <a:r>
              <a:rPr kumimoji="1" lang="zh-CN" altLang="en-US">
                <a:solidFill>
                  <a:schemeClr val="hlink"/>
                </a:solidFill>
                <a:latin typeface="宋体" pitchFamily="2" charset="-122"/>
              </a:rPr>
              <a:t>氟在人体中主要分布在骨胳、牙齿、指甲和毛发中</a:t>
            </a:r>
            <a:r>
              <a:rPr kumimoji="1" lang="en-US" altLang="zh-CN">
                <a:solidFill>
                  <a:schemeClr val="hlink"/>
                </a:solidFill>
                <a:latin typeface="宋体" pitchFamily="2" charset="-122"/>
              </a:rPr>
              <a:t>,</a:t>
            </a:r>
            <a:r>
              <a:rPr kumimoji="1" lang="zh-CN" altLang="en-US">
                <a:solidFill>
                  <a:schemeClr val="hlink"/>
                </a:solidFill>
                <a:latin typeface="宋体" pitchFamily="2" charset="-122"/>
              </a:rPr>
              <a:t>尤以牙釉质中含量多</a:t>
            </a:r>
            <a:r>
              <a:rPr kumimoji="1" lang="en-US" altLang="zh-CN">
                <a:latin typeface="宋体" pitchFamily="2" charset="-122"/>
              </a:rPr>
              <a:t>,</a:t>
            </a:r>
            <a:r>
              <a:rPr kumimoji="1" lang="zh-CN" altLang="en-US">
                <a:latin typeface="宋体" pitchFamily="2" charset="-122"/>
              </a:rPr>
              <a:t>氟的摄入量或多或少也最先表现在牙齿上。</a:t>
            </a:r>
            <a:r>
              <a:rPr kumimoji="1" lang="zh-CN" altLang="en-US">
                <a:solidFill>
                  <a:srgbClr val="0000CC"/>
                </a:solidFill>
                <a:latin typeface="宋体" pitchFamily="2" charset="-122"/>
              </a:rPr>
              <a:t>当人体缺氟时</a:t>
            </a:r>
            <a:r>
              <a:rPr kumimoji="1" lang="en-US" altLang="zh-CN">
                <a:solidFill>
                  <a:srgbClr val="0000CC"/>
                </a:solidFill>
                <a:latin typeface="宋体" pitchFamily="2" charset="-122"/>
              </a:rPr>
              <a:t>,</a:t>
            </a:r>
            <a:r>
              <a:rPr kumimoji="1" lang="zh-CN" altLang="en-US">
                <a:solidFill>
                  <a:srgbClr val="0000CC"/>
                </a:solidFill>
                <a:latin typeface="宋体" pitchFamily="2" charset="-122"/>
              </a:rPr>
              <a:t>会患龋齿</a:t>
            </a:r>
            <a:r>
              <a:rPr kumimoji="1" lang="en-US" altLang="zh-CN">
                <a:solidFill>
                  <a:srgbClr val="0000CC"/>
                </a:solidFill>
                <a:latin typeface="宋体" pitchFamily="2" charset="-122"/>
              </a:rPr>
              <a:t>,</a:t>
            </a:r>
            <a:r>
              <a:rPr kumimoji="1" lang="zh-CN" altLang="en-US">
                <a:solidFill>
                  <a:srgbClr val="0000CC"/>
                </a:solidFill>
                <a:latin typeface="宋体" pitchFamily="2" charset="-122"/>
              </a:rPr>
              <a:t>氟多了又会患氟斑牙，如果再多，会患氟骨病</a:t>
            </a:r>
            <a:r>
              <a:rPr kumimoji="1" lang="zh-CN" altLang="en-US">
                <a:latin typeface="宋体" pitchFamily="2" charset="-122"/>
              </a:rPr>
              <a:t>。</a:t>
            </a:r>
          </a:p>
        </p:txBody>
      </p:sp>
      <p:sp>
        <p:nvSpPr>
          <p:cNvPr id="74756" name="Rectangle 4"/>
          <p:cNvSpPr>
            <a:spLocks noChangeArrowheads="1"/>
          </p:cNvSpPr>
          <p:nvPr/>
        </p:nvSpPr>
        <p:spPr bwMode="auto">
          <a:xfrm>
            <a:off x="1187450" y="938213"/>
            <a:ext cx="744538" cy="7620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r>
              <a:rPr lang="zh-CN" altLang="en-US" sz="4400">
                <a:solidFill>
                  <a:srgbClr val="FF0000"/>
                </a:solidFill>
              </a:rPr>
              <a:t>氟</a:t>
            </a:r>
          </a:p>
        </p:txBody>
      </p:sp>
      <p:sp>
        <p:nvSpPr>
          <p:cNvPr id="74757" name="Rectangle 5"/>
          <p:cNvSpPr>
            <a:spLocks noChangeArrowheads="1"/>
          </p:cNvSpPr>
          <p:nvPr/>
        </p:nvSpPr>
        <p:spPr bwMode="auto">
          <a:xfrm>
            <a:off x="1979613" y="1196975"/>
            <a:ext cx="2022475" cy="4572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r>
              <a:rPr kumimoji="1" lang="zh-CN" altLang="en-US">
                <a:solidFill>
                  <a:srgbClr val="0000CC"/>
                </a:solidFill>
              </a:rPr>
              <a:t>：能防治龋齿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747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75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7062" name="Group 22"/>
          <p:cNvGraphicFramePr>
            <a:graphicFrameLocks noGrp="1"/>
          </p:cNvGraphicFramePr>
          <p:nvPr/>
        </p:nvGraphicFramePr>
        <p:xfrm>
          <a:off x="755650" y="2060575"/>
          <a:ext cx="8001000" cy="3390900"/>
        </p:xfrm>
        <a:graphic>
          <a:graphicData uri="http://schemas.openxmlformats.org/drawingml/2006/table">
            <a:tbl>
              <a:tblPr/>
              <a:tblGrid>
                <a:gridCol w="914400"/>
                <a:gridCol w="7086600"/>
              </a:tblGrid>
              <a:tr h="693738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4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楷体_GB2312" pitchFamily="49" charset="-122"/>
                        </a:rPr>
                        <a:t>几种元素的食物来源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5429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ahoma" pitchFamily="34" charset="0"/>
                          <a:ea typeface="宋体" pitchFamily="2" charset="-122"/>
                        </a:rPr>
                        <a:t>钙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99"/>
                          </a:solidFill>
                          <a:effectLst/>
                          <a:latin typeface="Tahoma" pitchFamily="34" charset="0"/>
                          <a:ea typeface="宋体" pitchFamily="2" charset="-122"/>
                        </a:rPr>
                        <a:t>奶类、绿色蔬菜、水产品、肉类、豆类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508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ahoma" pitchFamily="34" charset="0"/>
                          <a:ea typeface="宋体" pitchFamily="2" charset="-122"/>
                        </a:rPr>
                        <a:t>铁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99"/>
                          </a:solidFill>
                          <a:effectLst/>
                          <a:latin typeface="Tahoma" pitchFamily="34" charset="0"/>
                          <a:ea typeface="宋体" pitchFamily="2" charset="-122"/>
                        </a:rPr>
                        <a:t>肝脏、瘦肉、蛋、鱼、豆类、芹菜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810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ahoma" pitchFamily="34" charset="0"/>
                          <a:ea typeface="宋体" pitchFamily="2" charset="-122"/>
                        </a:rPr>
                        <a:t>锌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99"/>
                          </a:solidFill>
                          <a:effectLst/>
                          <a:latin typeface="Tahoma" pitchFamily="34" charset="0"/>
                          <a:ea typeface="宋体" pitchFamily="2" charset="-122"/>
                        </a:rPr>
                        <a:t>海产品、瘦肉、肝脏、奶类、豆类、小米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159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ahoma" pitchFamily="34" charset="0"/>
                          <a:ea typeface="宋体" pitchFamily="2" charset="-122"/>
                        </a:rPr>
                        <a:t>碘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99"/>
                          </a:solidFill>
                          <a:effectLst/>
                          <a:latin typeface="Tahoma" pitchFamily="34" charset="0"/>
                          <a:ea typeface="宋体" pitchFamily="2" charset="-122"/>
                        </a:rPr>
                        <a:t>海产品、加碘盐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87061" name="Text Box 21"/>
          <p:cNvSpPr txBox="1">
            <a:spLocks noChangeArrowheads="1"/>
          </p:cNvSpPr>
          <p:nvPr/>
        </p:nvSpPr>
        <p:spPr bwMode="auto">
          <a:xfrm>
            <a:off x="1042988" y="1120775"/>
            <a:ext cx="3919537" cy="579438"/>
          </a:xfrm>
          <a:prstGeom prst="rect">
            <a:avLst/>
          </a:prstGeom>
          <a:noFill/>
          <a:ln w="349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r>
              <a:rPr lang="en-US" altLang="zh-CN" sz="3200">
                <a:solidFill>
                  <a:srgbClr val="0000CC"/>
                </a:solidFill>
                <a:latin typeface="宋体" pitchFamily="2" charset="-122"/>
              </a:rPr>
              <a:t>【</a:t>
            </a:r>
            <a:r>
              <a:rPr lang="zh-CN" altLang="en-US" sz="3200">
                <a:solidFill>
                  <a:srgbClr val="0000CC"/>
                </a:solidFill>
                <a:latin typeface="宋体" pitchFamily="2" charset="-122"/>
              </a:rPr>
              <a:t>阅读资料卡片</a:t>
            </a:r>
            <a:r>
              <a:rPr lang="en-US" altLang="zh-CN" sz="3200">
                <a:solidFill>
                  <a:srgbClr val="0000CC"/>
                </a:solidFill>
                <a:latin typeface="宋体" pitchFamily="2" charset="-122"/>
              </a:rPr>
              <a:t>】P</a:t>
            </a:r>
            <a:r>
              <a:rPr lang="en-US" altLang="zh-CN" sz="3200" baseline="-25000">
                <a:solidFill>
                  <a:srgbClr val="0000CC"/>
                </a:solidFill>
                <a:latin typeface="宋体" pitchFamily="2" charset="-122"/>
              </a:rPr>
              <a:t>99</a:t>
            </a:r>
            <a:endParaRPr lang="en-US" altLang="zh-CN" sz="3200">
              <a:solidFill>
                <a:srgbClr val="0000CC"/>
              </a:solidFill>
              <a:latin typeface="宋体" pitchFamily="2" charset="-122"/>
            </a:endParaRPr>
          </a:p>
        </p:txBody>
      </p:sp>
      <p:sp>
        <p:nvSpPr>
          <p:cNvPr id="87063" name="Text Box 23"/>
          <p:cNvSpPr txBox="1">
            <a:spLocks noChangeArrowheads="1"/>
          </p:cNvSpPr>
          <p:nvPr/>
        </p:nvSpPr>
        <p:spPr bwMode="auto">
          <a:xfrm>
            <a:off x="1908175" y="5805488"/>
            <a:ext cx="5424488" cy="492125"/>
          </a:xfrm>
          <a:prstGeom prst="rect">
            <a:avLst/>
          </a:prstGeom>
          <a:solidFill>
            <a:srgbClr val="0000CC"/>
          </a:solidFill>
          <a:ln w="34925">
            <a:solidFill>
              <a:srgbClr val="FA120C"/>
            </a:solidFill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r>
              <a:rPr lang="zh-CN" altLang="en-US">
                <a:solidFill>
                  <a:schemeClr val="bg1"/>
                </a:solidFill>
              </a:rPr>
              <a:t>人体中的无机盐主要是从食物中摄取。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4" name="Text Box 4"/>
          <p:cNvSpPr txBox="1">
            <a:spLocks noChangeArrowheads="1"/>
          </p:cNvSpPr>
          <p:nvPr/>
        </p:nvSpPr>
        <p:spPr bwMode="auto">
          <a:xfrm>
            <a:off x="2627313" y="3068638"/>
            <a:ext cx="1179512" cy="48895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r>
              <a:rPr lang="zh-CN" altLang="en-US" sz="2600">
                <a:solidFill>
                  <a:srgbClr val="FF0000"/>
                </a:solidFill>
                <a:latin typeface="Times New Roman" pitchFamily="18" charset="0"/>
              </a:rPr>
              <a:t>不对，</a:t>
            </a:r>
          </a:p>
        </p:txBody>
      </p:sp>
      <p:sp>
        <p:nvSpPr>
          <p:cNvPr id="81925" name="Text Box 5"/>
          <p:cNvSpPr txBox="1">
            <a:spLocks noChangeArrowheads="1"/>
          </p:cNvSpPr>
          <p:nvPr/>
        </p:nvSpPr>
        <p:spPr bwMode="auto">
          <a:xfrm>
            <a:off x="611188" y="3644900"/>
            <a:ext cx="6457950" cy="48895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r>
              <a:rPr lang="zh-CN" altLang="en-US" sz="2600">
                <a:solidFill>
                  <a:srgbClr val="FF0000"/>
                </a:solidFill>
                <a:latin typeface="Times New Roman" pitchFamily="18" charset="0"/>
              </a:rPr>
              <a:t>必需微量元素</a:t>
            </a:r>
            <a:r>
              <a:rPr lang="zh-CN" altLang="en-US" sz="2600">
                <a:solidFill>
                  <a:srgbClr val="0000CC"/>
                </a:solidFill>
                <a:latin typeface="Times New Roman" pitchFamily="18" charset="0"/>
              </a:rPr>
              <a:t>摄入过量也不利于</a:t>
            </a:r>
            <a:r>
              <a:rPr lang="zh-CN" altLang="en-US" sz="2600">
                <a:solidFill>
                  <a:srgbClr val="FF0000"/>
                </a:solidFill>
                <a:latin typeface="Times New Roman" pitchFamily="18" charset="0"/>
              </a:rPr>
              <a:t>人体健康。</a:t>
            </a:r>
          </a:p>
        </p:txBody>
      </p:sp>
      <p:sp>
        <p:nvSpPr>
          <p:cNvPr id="81926" name="Text Box 6"/>
          <p:cNvSpPr txBox="1">
            <a:spLocks noChangeArrowheads="1"/>
          </p:cNvSpPr>
          <p:nvPr/>
        </p:nvSpPr>
        <p:spPr bwMode="auto">
          <a:xfrm>
            <a:off x="1187450" y="1092200"/>
            <a:ext cx="2422525" cy="579438"/>
          </a:xfrm>
          <a:prstGeom prst="rect">
            <a:avLst/>
          </a:prstGeom>
          <a:noFill/>
          <a:ln w="349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r>
              <a:rPr lang="en-US" altLang="zh-CN" sz="3200">
                <a:solidFill>
                  <a:srgbClr val="0000CC"/>
                </a:solidFill>
                <a:latin typeface="宋体" pitchFamily="2" charset="-122"/>
              </a:rPr>
              <a:t>【</a:t>
            </a:r>
            <a:r>
              <a:rPr lang="zh-CN" altLang="en-US" sz="3200">
                <a:solidFill>
                  <a:srgbClr val="0000CC"/>
                </a:solidFill>
                <a:latin typeface="宋体" pitchFamily="2" charset="-122"/>
              </a:rPr>
              <a:t>讨论</a:t>
            </a:r>
            <a:r>
              <a:rPr lang="en-US" altLang="zh-CN" sz="3200">
                <a:solidFill>
                  <a:srgbClr val="0000CC"/>
                </a:solidFill>
                <a:latin typeface="宋体" pitchFamily="2" charset="-122"/>
              </a:rPr>
              <a:t>】P</a:t>
            </a:r>
            <a:r>
              <a:rPr lang="en-US" altLang="zh-CN" sz="3200" baseline="-25000">
                <a:solidFill>
                  <a:srgbClr val="0000CC"/>
                </a:solidFill>
                <a:latin typeface="宋体" pitchFamily="2" charset="-122"/>
              </a:rPr>
              <a:t>100</a:t>
            </a:r>
            <a:endParaRPr lang="en-US" altLang="zh-CN" sz="3200">
              <a:solidFill>
                <a:srgbClr val="0000CC"/>
              </a:solidFill>
              <a:latin typeface="宋体" pitchFamily="2" charset="-122"/>
            </a:endParaRPr>
          </a:p>
        </p:txBody>
      </p:sp>
      <p:sp>
        <p:nvSpPr>
          <p:cNvPr id="81927" name="Rectangle 7"/>
          <p:cNvSpPr>
            <a:spLocks noChangeArrowheads="1"/>
          </p:cNvSpPr>
          <p:nvPr/>
        </p:nvSpPr>
        <p:spPr bwMode="auto">
          <a:xfrm>
            <a:off x="539750" y="2132013"/>
            <a:ext cx="7812088" cy="1441450"/>
          </a:xfrm>
          <a:prstGeom prst="rect">
            <a:avLst/>
          </a:prstGeom>
          <a:noFill/>
          <a:ln w="349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None/>
            </a:pPr>
            <a:r>
              <a:rPr lang="zh-CN" altLang="en-US" sz="2600"/>
              <a:t>人体缺少必需微量元素会得病，因此有人认为应尽可</a:t>
            </a:r>
          </a:p>
          <a:p>
            <a: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None/>
            </a:pPr>
            <a:r>
              <a:rPr lang="zh-CN" altLang="en-US" sz="2600"/>
              <a:t>能多吃含有这些元素的营养补剂，你认为这种想法对</a:t>
            </a:r>
          </a:p>
          <a:p>
            <a: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None/>
            </a:pPr>
            <a:r>
              <a:rPr lang="zh-CN" altLang="en-US" sz="2600"/>
              <a:t>吗？为什么？ </a:t>
            </a:r>
          </a:p>
        </p:txBody>
      </p:sp>
      <p:sp>
        <p:nvSpPr>
          <p:cNvPr id="81929" name="Rectangle 9"/>
          <p:cNvSpPr>
            <a:spLocks noChangeArrowheads="1"/>
          </p:cNvSpPr>
          <p:nvPr/>
        </p:nvSpPr>
        <p:spPr bwMode="auto">
          <a:xfrm>
            <a:off x="3059113" y="4437063"/>
            <a:ext cx="2736850" cy="1739900"/>
          </a:xfrm>
          <a:prstGeom prst="rect">
            <a:avLst/>
          </a:prstGeom>
          <a:noFill/>
          <a:ln w="34925">
            <a:noFill/>
            <a:miter lim="800000"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r>
              <a:rPr lang="zh-CN" altLang="en-US" sz="3600">
                <a:solidFill>
                  <a:srgbClr val="0000CC"/>
                </a:solidFill>
              </a:rPr>
              <a:t>不缺不补，</a:t>
            </a:r>
          </a:p>
          <a:p>
            <a:r>
              <a:rPr lang="zh-CN" altLang="en-US" sz="3600">
                <a:solidFill>
                  <a:srgbClr val="0000CC"/>
                </a:solidFill>
              </a:rPr>
              <a:t>食补为主，</a:t>
            </a:r>
          </a:p>
          <a:p>
            <a:r>
              <a:rPr lang="zh-CN" altLang="en-US" sz="3600">
                <a:solidFill>
                  <a:srgbClr val="0000CC"/>
                </a:solidFill>
              </a:rPr>
              <a:t>药补为辅。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819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819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819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24" grpId="0"/>
      <p:bldP spid="81925" grpId="0"/>
      <p:bldP spid="81929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900" name="Rectangle 4"/>
          <p:cNvSpPr>
            <a:spLocks noChangeArrowheads="1"/>
          </p:cNvSpPr>
          <p:nvPr/>
        </p:nvSpPr>
        <p:spPr bwMode="auto">
          <a:xfrm>
            <a:off x="582613" y="2487613"/>
            <a:ext cx="8382000" cy="2741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None/>
            </a:pPr>
            <a:r>
              <a:rPr lang="en-US" altLang="zh-CN" sz="2800">
                <a:latin typeface="宋体" pitchFamily="2" charset="-122"/>
              </a:rPr>
              <a:t>1</a:t>
            </a:r>
            <a:r>
              <a:rPr lang="zh-CN" altLang="en-US" sz="2800">
                <a:latin typeface="宋体" pitchFamily="2" charset="-122"/>
              </a:rPr>
              <a:t>．人体细胞中含量最多的元素是：（       ）</a:t>
            </a:r>
          </a:p>
          <a:p>
            <a: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None/>
            </a:pPr>
            <a:r>
              <a:rPr lang="zh-CN" altLang="en-US" sz="2800">
                <a:latin typeface="宋体" pitchFamily="2" charset="-122"/>
              </a:rPr>
              <a:t>   </a:t>
            </a:r>
            <a:r>
              <a:rPr lang="en-US" altLang="zh-CN" sz="2800">
                <a:latin typeface="宋体" pitchFamily="2" charset="-122"/>
              </a:rPr>
              <a:t>A</a:t>
            </a:r>
            <a:r>
              <a:rPr lang="zh-CN" altLang="en-US" sz="2800">
                <a:latin typeface="宋体" pitchFamily="2" charset="-122"/>
              </a:rPr>
              <a:t>．</a:t>
            </a:r>
            <a:r>
              <a:rPr lang="en-US" altLang="zh-CN" sz="2800">
                <a:latin typeface="宋体" pitchFamily="2" charset="-122"/>
              </a:rPr>
              <a:t>Ca    B</a:t>
            </a:r>
            <a:r>
              <a:rPr lang="zh-CN" altLang="en-US" sz="2800">
                <a:latin typeface="宋体" pitchFamily="2" charset="-122"/>
              </a:rPr>
              <a:t>．</a:t>
            </a:r>
            <a:r>
              <a:rPr lang="en-US" altLang="zh-CN" sz="2800">
                <a:latin typeface="宋体" pitchFamily="2" charset="-122"/>
              </a:rPr>
              <a:t>C    C</a:t>
            </a:r>
            <a:r>
              <a:rPr lang="zh-CN" altLang="en-US" sz="2800">
                <a:latin typeface="宋体" pitchFamily="2" charset="-122"/>
              </a:rPr>
              <a:t>．</a:t>
            </a:r>
            <a:r>
              <a:rPr lang="en-US" altLang="zh-CN" sz="2800">
                <a:latin typeface="宋体" pitchFamily="2" charset="-122"/>
              </a:rPr>
              <a:t>O    D</a:t>
            </a:r>
            <a:r>
              <a:rPr lang="zh-CN" altLang="en-US" sz="2800">
                <a:latin typeface="宋体" pitchFamily="2" charset="-122"/>
              </a:rPr>
              <a:t>．</a:t>
            </a:r>
            <a:r>
              <a:rPr lang="en-US" altLang="zh-CN" sz="2800">
                <a:latin typeface="宋体" pitchFamily="2" charset="-122"/>
              </a:rPr>
              <a:t>N</a:t>
            </a:r>
          </a:p>
          <a:p>
            <a: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None/>
            </a:pPr>
            <a:r>
              <a:rPr lang="en-US" altLang="zh-CN" sz="2800">
                <a:latin typeface="宋体" pitchFamily="2" charset="-122"/>
              </a:rPr>
              <a:t>2</a:t>
            </a:r>
            <a:r>
              <a:rPr lang="zh-CN" altLang="en-US" sz="2800">
                <a:latin typeface="宋体" pitchFamily="2" charset="-122"/>
              </a:rPr>
              <a:t>．人体内必需的下列元素中，因摄入量不足而导</a:t>
            </a:r>
          </a:p>
          <a:p>
            <a: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None/>
            </a:pPr>
            <a:r>
              <a:rPr lang="zh-CN" altLang="en-US" sz="2800">
                <a:latin typeface="宋体" pitchFamily="2" charset="-122"/>
              </a:rPr>
              <a:t>   致骨质疏松的是：（      ）</a:t>
            </a:r>
          </a:p>
          <a:p>
            <a: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None/>
            </a:pPr>
            <a:r>
              <a:rPr lang="zh-CN" altLang="en-US" sz="2800">
                <a:latin typeface="宋体" pitchFamily="2" charset="-122"/>
              </a:rPr>
              <a:t>   </a:t>
            </a:r>
            <a:r>
              <a:rPr lang="en-US" altLang="zh-CN" sz="2800">
                <a:latin typeface="宋体" pitchFamily="2" charset="-122"/>
              </a:rPr>
              <a:t>A</a:t>
            </a:r>
            <a:r>
              <a:rPr lang="zh-CN" altLang="en-US" sz="2800">
                <a:latin typeface="宋体" pitchFamily="2" charset="-122"/>
              </a:rPr>
              <a:t>．</a:t>
            </a:r>
            <a:r>
              <a:rPr lang="en-US" altLang="zh-CN" sz="2800">
                <a:latin typeface="宋体" pitchFamily="2" charset="-122"/>
              </a:rPr>
              <a:t>Ca    B</a:t>
            </a:r>
            <a:r>
              <a:rPr lang="zh-CN" altLang="en-US" sz="2800">
                <a:latin typeface="宋体" pitchFamily="2" charset="-122"/>
              </a:rPr>
              <a:t>．</a:t>
            </a:r>
            <a:r>
              <a:rPr lang="en-US" altLang="zh-CN" sz="2800">
                <a:latin typeface="宋体" pitchFamily="2" charset="-122"/>
              </a:rPr>
              <a:t>Mg    C</a:t>
            </a:r>
            <a:r>
              <a:rPr lang="zh-CN" altLang="en-US" sz="2800">
                <a:latin typeface="宋体" pitchFamily="2" charset="-122"/>
              </a:rPr>
              <a:t>．</a:t>
            </a:r>
            <a:r>
              <a:rPr lang="en-US" altLang="zh-CN" sz="2800">
                <a:latin typeface="宋体" pitchFamily="2" charset="-122"/>
              </a:rPr>
              <a:t>Fe    D</a:t>
            </a:r>
            <a:r>
              <a:rPr lang="zh-CN" altLang="en-US" sz="2800">
                <a:latin typeface="宋体" pitchFamily="2" charset="-122"/>
              </a:rPr>
              <a:t>．</a:t>
            </a:r>
            <a:r>
              <a:rPr lang="en-US" altLang="zh-CN" sz="2800">
                <a:latin typeface="宋体" pitchFamily="2" charset="-122"/>
              </a:rPr>
              <a:t>Cu </a:t>
            </a:r>
          </a:p>
        </p:txBody>
      </p:sp>
      <p:sp>
        <p:nvSpPr>
          <p:cNvPr id="80902" name="Text Box 6"/>
          <p:cNvSpPr txBox="1">
            <a:spLocks noChangeArrowheads="1"/>
          </p:cNvSpPr>
          <p:nvPr/>
        </p:nvSpPr>
        <p:spPr bwMode="auto">
          <a:xfrm>
            <a:off x="6934200" y="2493963"/>
            <a:ext cx="1008063" cy="519112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</a:rPr>
              <a:t>C</a:t>
            </a:r>
          </a:p>
        </p:txBody>
      </p:sp>
      <p:sp>
        <p:nvSpPr>
          <p:cNvPr id="80903" name="Text Box 7"/>
          <p:cNvSpPr txBox="1">
            <a:spLocks noChangeArrowheads="1"/>
          </p:cNvSpPr>
          <p:nvPr/>
        </p:nvSpPr>
        <p:spPr bwMode="auto">
          <a:xfrm>
            <a:off x="4845050" y="4005263"/>
            <a:ext cx="1008063" cy="519112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</a:rPr>
              <a:t>A</a:t>
            </a:r>
          </a:p>
        </p:txBody>
      </p:sp>
      <p:sp>
        <p:nvSpPr>
          <p:cNvPr id="80904" name="Text Box 8"/>
          <p:cNvSpPr txBox="1">
            <a:spLocks noChangeArrowheads="1"/>
          </p:cNvSpPr>
          <p:nvPr/>
        </p:nvSpPr>
        <p:spPr bwMode="auto">
          <a:xfrm>
            <a:off x="1187450" y="1092200"/>
            <a:ext cx="2628900" cy="579438"/>
          </a:xfrm>
          <a:prstGeom prst="rect">
            <a:avLst/>
          </a:prstGeom>
          <a:noFill/>
          <a:ln w="349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r>
              <a:rPr lang="en-US" altLang="zh-CN" sz="3200">
                <a:solidFill>
                  <a:srgbClr val="0000CC"/>
                </a:solidFill>
                <a:latin typeface="宋体" pitchFamily="2" charset="-122"/>
              </a:rPr>
              <a:t>【</a:t>
            </a:r>
            <a:r>
              <a:rPr lang="zh-CN" altLang="en-US" sz="3200">
                <a:solidFill>
                  <a:srgbClr val="0000CC"/>
                </a:solidFill>
                <a:latin typeface="宋体" pitchFamily="2" charset="-122"/>
              </a:rPr>
              <a:t>课堂练习</a:t>
            </a:r>
            <a:r>
              <a:rPr lang="en-US" altLang="zh-CN" sz="3200">
                <a:solidFill>
                  <a:srgbClr val="0000CC"/>
                </a:solidFill>
                <a:latin typeface="宋体" pitchFamily="2" charset="-122"/>
              </a:rPr>
              <a:t>】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902" grpId="0"/>
      <p:bldP spid="8090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Text Box 2"/>
          <p:cNvSpPr txBox="1">
            <a:spLocks noChangeArrowheads="1"/>
          </p:cNvSpPr>
          <p:nvPr/>
        </p:nvSpPr>
        <p:spPr bwMode="auto">
          <a:xfrm>
            <a:off x="1258888" y="2349500"/>
            <a:ext cx="6985000" cy="7620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200">
                <a:solidFill>
                  <a:srgbClr val="FF0000"/>
                </a:solidFill>
                <a:latin typeface="Times New Roman" pitchFamily="18" charset="0"/>
              </a:rPr>
              <a:t>用铁锅炒菜做饭，会使少量单质铁随食物进入人体胃中，与胃酸反应转变成可被吸收的铁。</a:t>
            </a:r>
          </a:p>
        </p:txBody>
      </p:sp>
      <p:sp>
        <p:nvSpPr>
          <p:cNvPr id="86019" name="Text Box 3"/>
          <p:cNvSpPr txBox="1">
            <a:spLocks noChangeArrowheads="1"/>
          </p:cNvSpPr>
          <p:nvPr/>
        </p:nvSpPr>
        <p:spPr bwMode="auto">
          <a:xfrm>
            <a:off x="2160588" y="3573463"/>
            <a:ext cx="6515100" cy="396875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000">
                <a:solidFill>
                  <a:srgbClr val="FF0000"/>
                </a:solidFill>
                <a:latin typeface="Times New Roman" pitchFamily="18" charset="0"/>
              </a:rPr>
              <a:t>在炒菜时，醋酸会与铁反应，可生成更多的被吸收的铁 </a:t>
            </a:r>
          </a:p>
        </p:txBody>
      </p:sp>
      <p:sp>
        <p:nvSpPr>
          <p:cNvPr id="86020" name="Text Box 4"/>
          <p:cNvSpPr txBox="1">
            <a:spLocks noChangeArrowheads="1"/>
          </p:cNvSpPr>
          <p:nvPr/>
        </p:nvSpPr>
        <p:spPr bwMode="auto">
          <a:xfrm>
            <a:off x="1331913" y="4365625"/>
            <a:ext cx="2016125" cy="427038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200">
                <a:solidFill>
                  <a:srgbClr val="FF0000"/>
                </a:solidFill>
                <a:latin typeface="Times New Roman" pitchFamily="18" charset="0"/>
              </a:rPr>
              <a:t>缺铁性贫血</a:t>
            </a:r>
          </a:p>
        </p:txBody>
      </p:sp>
      <p:sp>
        <p:nvSpPr>
          <p:cNvPr id="86021" name="Text Box 5"/>
          <p:cNvSpPr txBox="1">
            <a:spLocks noChangeArrowheads="1"/>
          </p:cNvSpPr>
          <p:nvPr/>
        </p:nvSpPr>
        <p:spPr bwMode="auto">
          <a:xfrm>
            <a:off x="1116013" y="5084763"/>
            <a:ext cx="6985000" cy="7620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200">
                <a:solidFill>
                  <a:srgbClr val="FF0000"/>
                </a:solidFill>
                <a:latin typeface="Times New Roman" pitchFamily="18" charset="0"/>
              </a:rPr>
              <a:t>在该药品的外面包一层特制的糖衣，以隔绝空气，防止其被氧化。</a:t>
            </a:r>
          </a:p>
        </p:txBody>
      </p:sp>
      <p:sp>
        <p:nvSpPr>
          <p:cNvPr id="86022" name="Rectangle 6"/>
          <p:cNvSpPr>
            <a:spLocks noChangeArrowheads="1"/>
          </p:cNvSpPr>
          <p:nvPr/>
        </p:nvSpPr>
        <p:spPr bwMode="auto">
          <a:xfrm>
            <a:off x="1008063" y="877888"/>
            <a:ext cx="7596187" cy="822325"/>
          </a:xfrm>
          <a:prstGeom prst="rect">
            <a:avLst/>
          </a:prstGeom>
          <a:solidFill>
            <a:srgbClr val="0000CC"/>
          </a:solidFill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r>
              <a:rPr kumimoji="1" lang="en-US" altLang="zh-CN">
                <a:solidFill>
                  <a:srgbClr val="FFFFFF"/>
                </a:solidFill>
                <a:latin typeface="Times New Roman" pitchFamily="18" charset="0"/>
              </a:rPr>
              <a:t>3</a:t>
            </a:r>
            <a:r>
              <a:rPr kumimoji="1" lang="zh-CN" altLang="en-US">
                <a:solidFill>
                  <a:srgbClr val="FFFFFF"/>
                </a:solidFill>
                <a:latin typeface="Times New Roman" pitchFamily="18" charset="0"/>
              </a:rPr>
              <a:t>、经研究发现，长期使用铁锅炒菜做饭，可有效地减少缺铁性贫血的发生，</a:t>
            </a:r>
          </a:p>
        </p:txBody>
      </p:sp>
      <p:sp>
        <p:nvSpPr>
          <p:cNvPr id="86024" name="Rectangle 8"/>
          <p:cNvSpPr>
            <a:spLocks noChangeArrowheads="1"/>
          </p:cNvSpPr>
          <p:nvPr/>
        </p:nvSpPr>
        <p:spPr bwMode="auto">
          <a:xfrm>
            <a:off x="431800" y="1989138"/>
            <a:ext cx="8101013" cy="1187450"/>
          </a:xfrm>
          <a:prstGeom prst="rect">
            <a:avLst/>
          </a:prstGeom>
          <a:noFill/>
          <a:ln w="34925">
            <a:noFill/>
            <a:miter lim="800000"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r>
              <a:rPr kumimoji="1" lang="zh-CN" altLang="en-US">
                <a:latin typeface="宋体" pitchFamily="2" charset="-122"/>
              </a:rPr>
              <a:t>（</a:t>
            </a:r>
            <a:r>
              <a:rPr kumimoji="1" lang="en-US" altLang="zh-CN">
                <a:latin typeface="宋体" pitchFamily="2" charset="-122"/>
              </a:rPr>
              <a:t>1</a:t>
            </a:r>
            <a:r>
              <a:rPr kumimoji="1" lang="zh-CN" altLang="en-US">
                <a:latin typeface="宋体" pitchFamily="2" charset="-122"/>
              </a:rPr>
              <a:t>）请你简述有效地减少缺铁性贫血的发生原因是：</a:t>
            </a:r>
          </a:p>
          <a:p>
            <a:r>
              <a:rPr kumimoji="1" lang="zh-CN" altLang="en-US">
                <a:latin typeface="宋体" pitchFamily="2" charset="-122"/>
              </a:rPr>
              <a:t>    </a:t>
            </a:r>
            <a:r>
              <a:rPr kumimoji="1" lang="en-US" altLang="zh-CN">
                <a:latin typeface="宋体" pitchFamily="2" charset="-122"/>
              </a:rPr>
              <a:t>_____________________________________________</a:t>
            </a:r>
          </a:p>
          <a:p>
            <a:r>
              <a:rPr kumimoji="1" lang="en-US" altLang="zh-CN">
                <a:latin typeface="宋体" pitchFamily="2" charset="-122"/>
              </a:rPr>
              <a:t>    _____________________________________________</a:t>
            </a:r>
          </a:p>
        </p:txBody>
      </p:sp>
      <p:sp>
        <p:nvSpPr>
          <p:cNvPr id="86025" name="Rectangle 9"/>
          <p:cNvSpPr>
            <a:spLocks noChangeArrowheads="1"/>
          </p:cNvSpPr>
          <p:nvPr/>
        </p:nvSpPr>
        <p:spPr bwMode="auto">
          <a:xfrm>
            <a:off x="323850" y="3213100"/>
            <a:ext cx="8064500" cy="822325"/>
          </a:xfrm>
          <a:prstGeom prst="rect">
            <a:avLst/>
          </a:prstGeom>
          <a:noFill/>
          <a:ln w="34925">
            <a:noFill/>
            <a:miter lim="800000"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r>
              <a:rPr kumimoji="1" lang="zh-CN" altLang="en-US">
                <a:latin typeface="宋体" pitchFamily="2" charset="-122"/>
              </a:rPr>
              <a:t>（</a:t>
            </a:r>
            <a:r>
              <a:rPr kumimoji="1" lang="en-US" altLang="zh-CN">
                <a:latin typeface="宋体" pitchFamily="2" charset="-122"/>
              </a:rPr>
              <a:t>2</a:t>
            </a:r>
            <a:r>
              <a:rPr kumimoji="1" lang="zh-CN" altLang="en-US">
                <a:latin typeface="宋体" pitchFamily="2" charset="-122"/>
              </a:rPr>
              <a:t>）如果在炒菜时经常加入适量的食用醋，效果会更好，</a:t>
            </a:r>
          </a:p>
          <a:p>
            <a:r>
              <a:rPr kumimoji="1" lang="zh-CN" altLang="en-US">
                <a:latin typeface="宋体" pitchFamily="2" charset="-122"/>
              </a:rPr>
              <a:t>     理由是：</a:t>
            </a:r>
            <a:r>
              <a:rPr kumimoji="1" lang="en-US" altLang="zh-CN">
                <a:latin typeface="宋体" pitchFamily="2" charset="-122"/>
              </a:rPr>
              <a:t>____________________________________ </a:t>
            </a:r>
          </a:p>
        </p:txBody>
      </p:sp>
      <p:sp>
        <p:nvSpPr>
          <p:cNvPr id="86026" name="Rectangle 10"/>
          <p:cNvSpPr>
            <a:spLocks noChangeArrowheads="1"/>
          </p:cNvSpPr>
          <p:nvPr/>
        </p:nvSpPr>
        <p:spPr bwMode="auto">
          <a:xfrm>
            <a:off x="323850" y="4005263"/>
            <a:ext cx="7920038" cy="1917700"/>
          </a:xfrm>
          <a:prstGeom prst="rect">
            <a:avLst/>
          </a:prstGeom>
          <a:noFill/>
          <a:ln w="34925">
            <a:noFill/>
            <a:miter lim="800000"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r>
              <a:rPr kumimoji="1" lang="zh-CN" altLang="en-US">
                <a:latin typeface="宋体" pitchFamily="2" charset="-122"/>
              </a:rPr>
              <a:t>（</a:t>
            </a:r>
            <a:r>
              <a:rPr kumimoji="1" lang="en-US" altLang="zh-CN">
                <a:latin typeface="宋体" pitchFamily="2" charset="-122"/>
              </a:rPr>
              <a:t>3</a:t>
            </a:r>
            <a:r>
              <a:rPr kumimoji="1" lang="zh-CN" altLang="en-US">
                <a:latin typeface="宋体" pitchFamily="2" charset="-122"/>
              </a:rPr>
              <a:t>）</a:t>
            </a:r>
            <a:r>
              <a:rPr kumimoji="1" lang="en-US" altLang="zh-CN">
                <a:latin typeface="宋体" pitchFamily="2" charset="-122"/>
              </a:rPr>
              <a:t>FeSO</a:t>
            </a:r>
            <a:r>
              <a:rPr kumimoji="1" lang="en-US" altLang="zh-CN" baseline="-25000">
                <a:latin typeface="宋体" pitchFamily="2" charset="-122"/>
              </a:rPr>
              <a:t>4</a:t>
            </a:r>
            <a:r>
              <a:rPr kumimoji="1" lang="zh-CN" altLang="en-US">
                <a:latin typeface="宋体" pitchFamily="2" charset="-122"/>
              </a:rPr>
              <a:t>（</a:t>
            </a:r>
            <a:r>
              <a:rPr kumimoji="1" lang="en-US" altLang="zh-CN">
                <a:latin typeface="宋体" pitchFamily="2" charset="-122"/>
              </a:rPr>
              <a:t>Fe</a:t>
            </a:r>
            <a:r>
              <a:rPr kumimoji="1" lang="en-US" altLang="zh-CN" baseline="30000">
                <a:latin typeface="宋体" pitchFamily="2" charset="-122"/>
              </a:rPr>
              <a:t>2+</a:t>
            </a:r>
            <a:r>
              <a:rPr kumimoji="1" lang="zh-CN" altLang="en-US">
                <a:latin typeface="宋体" pitchFamily="2" charset="-122"/>
              </a:rPr>
              <a:t>在空气中易被氧化为</a:t>
            </a:r>
            <a:r>
              <a:rPr kumimoji="1" lang="en-US" altLang="zh-CN">
                <a:latin typeface="宋体" pitchFamily="2" charset="-122"/>
              </a:rPr>
              <a:t>Fe</a:t>
            </a:r>
            <a:r>
              <a:rPr kumimoji="1" lang="en-US" altLang="zh-CN" baseline="30000">
                <a:latin typeface="宋体" pitchFamily="2" charset="-122"/>
              </a:rPr>
              <a:t>3+</a:t>
            </a:r>
            <a:r>
              <a:rPr kumimoji="1" lang="zh-CN" altLang="en-US">
                <a:latin typeface="宋体" pitchFamily="2" charset="-122"/>
              </a:rPr>
              <a:t>）可作治疗 </a:t>
            </a:r>
          </a:p>
          <a:p>
            <a:r>
              <a:rPr kumimoji="1" lang="zh-CN" altLang="en-US">
                <a:latin typeface="宋体" pitchFamily="2" charset="-122"/>
              </a:rPr>
              <a:t>     </a:t>
            </a:r>
            <a:r>
              <a:rPr kumimoji="1" lang="en-US" altLang="zh-CN">
                <a:latin typeface="宋体" pitchFamily="2" charset="-122"/>
              </a:rPr>
              <a:t>_____________</a:t>
            </a:r>
            <a:r>
              <a:rPr kumimoji="1" lang="zh-CN" altLang="en-US">
                <a:latin typeface="宋体" pitchFamily="2" charset="-122"/>
              </a:rPr>
              <a:t>的药剂，通过你的观察，在医疗上</a:t>
            </a:r>
          </a:p>
          <a:p>
            <a:r>
              <a:rPr kumimoji="1" lang="zh-CN" altLang="en-US">
                <a:latin typeface="宋体" pitchFamily="2" charset="-122"/>
              </a:rPr>
              <a:t>     人们是如何防止</a:t>
            </a:r>
            <a:r>
              <a:rPr kumimoji="1" lang="en-US" altLang="zh-CN">
                <a:latin typeface="宋体" pitchFamily="2" charset="-122"/>
              </a:rPr>
              <a:t>FeSO</a:t>
            </a:r>
            <a:r>
              <a:rPr kumimoji="1" lang="en-US" altLang="zh-CN" baseline="-25000">
                <a:latin typeface="宋体" pitchFamily="2" charset="-122"/>
              </a:rPr>
              <a:t>4</a:t>
            </a:r>
            <a:r>
              <a:rPr kumimoji="1" lang="zh-CN" altLang="en-US">
                <a:latin typeface="宋体" pitchFamily="2" charset="-122"/>
              </a:rPr>
              <a:t>被氧化的呢？    </a:t>
            </a:r>
          </a:p>
          <a:p>
            <a:r>
              <a:rPr kumimoji="1" lang="zh-CN" altLang="en-US">
                <a:latin typeface="宋体" pitchFamily="2" charset="-122"/>
              </a:rPr>
              <a:t>     </a:t>
            </a:r>
            <a:r>
              <a:rPr kumimoji="1" lang="en-US" altLang="zh-CN">
                <a:latin typeface="宋体" pitchFamily="2" charset="-122"/>
              </a:rPr>
              <a:t>____________________________________________</a:t>
            </a:r>
          </a:p>
          <a:p>
            <a:r>
              <a:rPr kumimoji="1" lang="en-US" altLang="zh-CN">
                <a:latin typeface="宋体" pitchFamily="2" charset="-122"/>
              </a:rPr>
              <a:t>     ____________________________________________</a:t>
            </a:r>
            <a:r>
              <a:rPr kumimoji="1" lang="zh-CN" altLang="en-US">
                <a:latin typeface="宋体" pitchFamily="2" charset="-122"/>
              </a:rPr>
              <a:t>。 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860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860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" dur="2000"/>
                                        <p:tgtEl>
                                          <p:spTgt spid="86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6018" grpId="0"/>
      <p:bldP spid="86019" grpId="0"/>
      <p:bldP spid="86020" grpId="0"/>
      <p:bldP spid="86021" grpId="0"/>
      <p:bldP spid="86025" grpId="0"/>
      <p:bldP spid="8602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2"/>
          <p:cNvSpPr>
            <a:spLocks noChangeArrowheads="1"/>
          </p:cNvSpPr>
          <p:nvPr/>
        </p:nvSpPr>
        <p:spPr bwMode="auto">
          <a:xfrm>
            <a:off x="611188" y="2709863"/>
            <a:ext cx="7772400" cy="2519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None/>
            </a:pPr>
            <a:r>
              <a:rPr lang="en-US" altLang="zh-CN">
                <a:latin typeface="宋体" pitchFamily="2" charset="-122"/>
              </a:rPr>
              <a:t>1</a:t>
            </a:r>
            <a:r>
              <a:rPr lang="zh-CN" altLang="en-US">
                <a:latin typeface="宋体" pitchFamily="2" charset="-122"/>
              </a:rPr>
              <a:t>．调查市场上有哪些补钙、补锌等的保健药剂出售，查看它们的标签或说明书，了解它们的主要成分。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None/>
            </a:pPr>
            <a:r>
              <a:rPr lang="en-US" altLang="zh-CN">
                <a:latin typeface="宋体" pitchFamily="2" charset="-122"/>
              </a:rPr>
              <a:t>2</a:t>
            </a:r>
            <a:r>
              <a:rPr lang="zh-CN" altLang="en-US">
                <a:latin typeface="宋体" pitchFamily="2" charset="-122"/>
              </a:rPr>
              <a:t>．以“痛痛病”、“水俣（</a:t>
            </a:r>
            <a:r>
              <a:rPr lang="en-US" altLang="zh-CN">
                <a:latin typeface="宋体" pitchFamily="2" charset="-122"/>
              </a:rPr>
              <a:t>y</a:t>
            </a:r>
            <a:r>
              <a:rPr lang="en-US" altLang="en-US" sz="3200"/>
              <a:t>ǔ</a:t>
            </a:r>
            <a:r>
              <a:rPr lang="en-US" altLang="zh-CN">
                <a:latin typeface="宋体" pitchFamily="2" charset="-122"/>
              </a:rPr>
              <a:t>)</a:t>
            </a:r>
            <a:r>
              <a:rPr lang="zh-CN" altLang="en-US">
                <a:latin typeface="宋体" pitchFamily="2" charset="-122"/>
              </a:rPr>
              <a:t>病”为关键词，上网查找产生这些公害的“元凶”。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None/>
            </a:pPr>
            <a:r>
              <a:rPr lang="en-US" altLang="zh-CN">
                <a:latin typeface="宋体" pitchFamily="2" charset="-122"/>
              </a:rPr>
              <a:t>3</a:t>
            </a:r>
            <a:r>
              <a:rPr lang="zh-CN" altLang="en-US">
                <a:latin typeface="宋体" pitchFamily="2" charset="-122"/>
              </a:rPr>
              <a:t>、完成</a:t>
            </a:r>
            <a:r>
              <a:rPr lang="en-US" altLang="zh-CN">
                <a:latin typeface="宋体" pitchFamily="2" charset="-122"/>
              </a:rPr>
              <a:t>《</a:t>
            </a:r>
            <a:r>
              <a:rPr lang="zh-CN" altLang="en-US">
                <a:latin typeface="宋体" pitchFamily="2" charset="-122"/>
              </a:rPr>
              <a:t>随堂</a:t>
            </a:r>
            <a:r>
              <a:rPr lang="en-US" altLang="zh-CN">
                <a:latin typeface="宋体" pitchFamily="2" charset="-122"/>
              </a:rPr>
              <a:t>》</a:t>
            </a:r>
            <a:r>
              <a:rPr lang="zh-CN" altLang="en-US">
                <a:latin typeface="宋体" pitchFamily="2" charset="-122"/>
              </a:rPr>
              <a:t>课题</a:t>
            </a:r>
            <a:r>
              <a:rPr lang="en-US" altLang="zh-CN">
                <a:latin typeface="宋体" pitchFamily="2" charset="-122"/>
              </a:rPr>
              <a:t>2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None/>
            </a:pPr>
            <a:r>
              <a:rPr lang="en-US" altLang="zh-CN">
                <a:latin typeface="宋体" pitchFamily="2" charset="-122"/>
              </a:rPr>
              <a:t>4</a:t>
            </a:r>
            <a:r>
              <a:rPr lang="zh-CN" altLang="en-US">
                <a:latin typeface="宋体" pitchFamily="2" charset="-122"/>
              </a:rPr>
              <a:t>、完成课后练习（在书上）</a:t>
            </a:r>
          </a:p>
        </p:txBody>
      </p:sp>
      <p:sp>
        <p:nvSpPr>
          <p:cNvPr id="88068" name="Text Box 4"/>
          <p:cNvSpPr txBox="1">
            <a:spLocks noChangeArrowheads="1"/>
          </p:cNvSpPr>
          <p:nvPr/>
        </p:nvSpPr>
        <p:spPr bwMode="auto">
          <a:xfrm>
            <a:off x="1187450" y="1092200"/>
            <a:ext cx="2628900" cy="579438"/>
          </a:xfrm>
          <a:prstGeom prst="rect">
            <a:avLst/>
          </a:prstGeom>
          <a:noFill/>
          <a:ln w="349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r>
              <a:rPr lang="en-US" altLang="zh-CN" sz="3200">
                <a:solidFill>
                  <a:srgbClr val="0000CC"/>
                </a:solidFill>
                <a:latin typeface="宋体" pitchFamily="2" charset="-122"/>
              </a:rPr>
              <a:t>【</a:t>
            </a:r>
            <a:r>
              <a:rPr lang="zh-CN" altLang="en-US" sz="3200">
                <a:solidFill>
                  <a:srgbClr val="0000CC"/>
                </a:solidFill>
                <a:latin typeface="宋体" pitchFamily="2" charset="-122"/>
              </a:rPr>
              <a:t>家庭作业</a:t>
            </a:r>
            <a:r>
              <a:rPr lang="en-US" altLang="zh-CN" sz="3200">
                <a:solidFill>
                  <a:srgbClr val="0000CC"/>
                </a:solidFill>
                <a:latin typeface="宋体" pitchFamily="2" charset="-122"/>
              </a:rPr>
              <a:t>】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5" name="Rectangle 3"/>
          <p:cNvSpPr>
            <a:spLocks noChangeArrowheads="1"/>
          </p:cNvSpPr>
          <p:nvPr/>
        </p:nvSpPr>
        <p:spPr bwMode="auto">
          <a:xfrm>
            <a:off x="2700338" y="1125538"/>
            <a:ext cx="3563937" cy="482600"/>
          </a:xfrm>
          <a:prstGeom prst="rect">
            <a:avLst/>
          </a:prstGeom>
          <a:noFill/>
          <a:ln w="349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pPr>
              <a:lnSpc>
                <a:spcPct val="80000"/>
              </a:lnSpc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None/>
            </a:pPr>
            <a:r>
              <a:rPr lang="zh-CN" altLang="en-US" sz="3200">
                <a:solidFill>
                  <a:schemeClr val="hlink"/>
                </a:solidFill>
              </a:rPr>
              <a:t>不科学的传统食品</a:t>
            </a:r>
            <a:r>
              <a:rPr lang="zh-CN" altLang="en-US" sz="3200"/>
              <a:t> </a:t>
            </a:r>
          </a:p>
        </p:txBody>
      </p:sp>
      <p:sp>
        <p:nvSpPr>
          <p:cNvPr id="90116" name="Rectangle 4"/>
          <p:cNvSpPr>
            <a:spLocks noChangeArrowheads="1"/>
          </p:cNvSpPr>
          <p:nvPr/>
        </p:nvSpPr>
        <p:spPr bwMode="auto">
          <a:xfrm>
            <a:off x="468313" y="2355850"/>
            <a:ext cx="7993062" cy="3378200"/>
          </a:xfrm>
          <a:prstGeom prst="rect">
            <a:avLst/>
          </a:prstGeom>
          <a:noFill/>
          <a:ln w="34925">
            <a:noFill/>
            <a:miter lim="800000"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r>
              <a:rPr lang="en-US" altLang="zh-CN">
                <a:latin typeface="宋体" pitchFamily="2" charset="-122"/>
              </a:rPr>
              <a:t>    </a:t>
            </a:r>
            <a:r>
              <a:rPr lang="zh-CN" altLang="en-US">
                <a:latin typeface="宋体" pitchFamily="2" charset="-122"/>
              </a:rPr>
              <a:t>茶叶煮蛋：茶中中除生物碱外，还有酸性物质。这些化合物与鸡蛋中的铁元素结合，对胃有刺激作用，且不利于消化吸收。</a:t>
            </a:r>
          </a:p>
          <a:p>
            <a:r>
              <a:rPr lang="zh-CN" altLang="en-US">
                <a:latin typeface="宋体" pitchFamily="2" charset="-122"/>
              </a:rPr>
              <a:t> </a:t>
            </a:r>
          </a:p>
          <a:p>
            <a:r>
              <a:rPr lang="zh-CN" altLang="en-US">
                <a:latin typeface="宋体" pitchFamily="2" charset="-122"/>
              </a:rPr>
              <a:t>    炒鸡蛋放味精：鸡蛋本身含有许多与味精成分相同的谷氨酸，炒鸡蛋时就不必放味精了。 </a:t>
            </a:r>
          </a:p>
          <a:p>
            <a:endParaRPr lang="zh-CN" altLang="en-US">
              <a:latin typeface="宋体" pitchFamily="2" charset="-122"/>
            </a:endParaRPr>
          </a:p>
          <a:p>
            <a:r>
              <a:rPr lang="zh-CN" altLang="en-US">
                <a:latin typeface="宋体" pitchFamily="2" charset="-122"/>
              </a:rPr>
              <a:t>    红白萝卜混吃：白萝卜中的</a:t>
            </a:r>
            <a:r>
              <a:rPr lang="en-US" altLang="zh-CN">
                <a:latin typeface="宋体" pitchFamily="2" charset="-122"/>
              </a:rPr>
              <a:t>V</a:t>
            </a:r>
            <a:r>
              <a:rPr lang="en-US" altLang="zh-CN" baseline="-25000">
                <a:latin typeface="宋体" pitchFamily="2" charset="-122"/>
              </a:rPr>
              <a:t>C</a:t>
            </a:r>
            <a:r>
              <a:rPr lang="zh-CN" altLang="en-US">
                <a:latin typeface="宋体" pitchFamily="2" charset="-122"/>
              </a:rPr>
              <a:t>含量极高，但红萝卜中却含有一种破坏血酸的分解酵素，它会破坏白萝卜的</a:t>
            </a:r>
            <a:r>
              <a:rPr lang="en-US" altLang="zh-CN">
                <a:latin typeface="宋体" pitchFamily="2" charset="-122"/>
              </a:rPr>
              <a:t>V</a:t>
            </a:r>
            <a:r>
              <a:rPr lang="en-US" altLang="zh-CN" baseline="-25000">
                <a:latin typeface="宋体" pitchFamily="2" charset="-122"/>
              </a:rPr>
              <a:t>C</a:t>
            </a:r>
            <a:r>
              <a:rPr lang="zh-CN" altLang="en-US">
                <a:latin typeface="宋体" pitchFamily="2" charset="-122"/>
              </a:rPr>
              <a:t>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9" name="Rectangle 3"/>
          <p:cNvSpPr>
            <a:spLocks noChangeArrowheads="1"/>
          </p:cNvSpPr>
          <p:nvPr/>
        </p:nvSpPr>
        <p:spPr bwMode="auto">
          <a:xfrm>
            <a:off x="2700338" y="1125538"/>
            <a:ext cx="3563937" cy="482600"/>
          </a:xfrm>
          <a:prstGeom prst="rect">
            <a:avLst/>
          </a:prstGeom>
          <a:noFill/>
          <a:ln w="349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pPr>
              <a:lnSpc>
                <a:spcPct val="80000"/>
              </a:lnSpc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None/>
            </a:pPr>
            <a:r>
              <a:rPr lang="zh-CN" altLang="en-US" sz="3200">
                <a:solidFill>
                  <a:schemeClr val="hlink"/>
                </a:solidFill>
              </a:rPr>
              <a:t>不科学的传统食品</a:t>
            </a:r>
            <a:r>
              <a:rPr lang="zh-CN" altLang="en-US" sz="3200"/>
              <a:t> </a:t>
            </a:r>
          </a:p>
        </p:txBody>
      </p:sp>
      <p:sp>
        <p:nvSpPr>
          <p:cNvPr id="91140" name="Rectangle 4"/>
          <p:cNvSpPr>
            <a:spLocks noChangeArrowheads="1"/>
          </p:cNvSpPr>
          <p:nvPr/>
        </p:nvSpPr>
        <p:spPr bwMode="auto">
          <a:xfrm>
            <a:off x="827088" y="2360613"/>
            <a:ext cx="7848600" cy="3378200"/>
          </a:xfrm>
          <a:prstGeom prst="rect">
            <a:avLst/>
          </a:prstGeom>
          <a:noFill/>
          <a:ln w="34925">
            <a:noFill/>
            <a:miter lim="800000"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r>
              <a:rPr lang="en-US" altLang="zh-CN">
                <a:latin typeface="宋体" pitchFamily="2" charset="-122"/>
              </a:rPr>
              <a:t>    </a:t>
            </a:r>
            <a:r>
              <a:rPr lang="zh-CN" altLang="en-US">
                <a:latin typeface="宋体" pitchFamily="2" charset="-122"/>
              </a:rPr>
              <a:t>萝卜水果同吃：萝卜经代谢会产生一种抗甲状腺的物质</a:t>
            </a:r>
            <a:r>
              <a:rPr lang="en-US" altLang="zh-CN">
                <a:latin typeface="宋体" pitchFamily="2" charset="-122"/>
              </a:rPr>
              <a:t>——</a:t>
            </a:r>
            <a:r>
              <a:rPr lang="zh-CN" altLang="en-US">
                <a:latin typeface="宋体" pitchFamily="2" charset="-122"/>
              </a:rPr>
              <a:t>硫氰酸。橘子、梨、苹果、葡萄等水果中的植物色素在肠道被细菌分解，转化成羟苯甲酸及阿魏酸，可加强硫氰酸。橘子、梨、苹果、葡萄等水果中的杜物色素在肠道被细菌分解，转化成羟苯甲酸及阿魏酸，可加强硫氰酸抑制甲状腺的作用，诱发或导致甲状腺肿大。 </a:t>
            </a:r>
          </a:p>
          <a:p>
            <a:endParaRPr lang="zh-CN" altLang="en-US">
              <a:latin typeface="宋体" pitchFamily="2" charset="-122"/>
            </a:endParaRPr>
          </a:p>
          <a:p>
            <a:r>
              <a:rPr lang="zh-CN" altLang="en-US">
                <a:latin typeface="宋体" pitchFamily="2" charset="-122"/>
              </a:rPr>
              <a:t>　  牛奶与橘子同食：牛奶中的蛋白质与橘中的果酸与易凝固成块，使人发生腹胀、腹痛、腹泻等症状。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3" name="Rectangle 3"/>
          <p:cNvSpPr>
            <a:spLocks noChangeArrowheads="1"/>
          </p:cNvSpPr>
          <p:nvPr/>
        </p:nvSpPr>
        <p:spPr bwMode="auto">
          <a:xfrm>
            <a:off x="2700338" y="1125538"/>
            <a:ext cx="3563937" cy="482600"/>
          </a:xfrm>
          <a:prstGeom prst="rect">
            <a:avLst/>
          </a:prstGeom>
          <a:noFill/>
          <a:ln w="349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pPr>
              <a:lnSpc>
                <a:spcPct val="80000"/>
              </a:lnSpc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None/>
            </a:pPr>
            <a:r>
              <a:rPr lang="zh-CN" altLang="en-US" sz="3200">
                <a:solidFill>
                  <a:schemeClr val="hlink"/>
                </a:solidFill>
              </a:rPr>
              <a:t>不科学的传统食品</a:t>
            </a:r>
            <a:r>
              <a:rPr lang="zh-CN" altLang="en-US" sz="3200"/>
              <a:t> </a:t>
            </a:r>
          </a:p>
        </p:txBody>
      </p:sp>
      <p:sp>
        <p:nvSpPr>
          <p:cNvPr id="92164" name="Rectangle 4"/>
          <p:cNvSpPr>
            <a:spLocks noChangeArrowheads="1"/>
          </p:cNvSpPr>
          <p:nvPr/>
        </p:nvSpPr>
        <p:spPr bwMode="auto">
          <a:xfrm>
            <a:off x="682625" y="2514600"/>
            <a:ext cx="7777163" cy="2647950"/>
          </a:xfrm>
          <a:prstGeom prst="rect">
            <a:avLst/>
          </a:prstGeom>
          <a:noFill/>
          <a:ln w="34925">
            <a:noFill/>
            <a:miter lim="800000"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r>
              <a:rPr lang="en-US" altLang="zh-CN">
                <a:latin typeface="宋体" pitchFamily="2" charset="-122"/>
              </a:rPr>
              <a:t>    </a:t>
            </a:r>
            <a:r>
              <a:rPr lang="zh-CN" altLang="en-US">
                <a:latin typeface="宋体" pitchFamily="2" charset="-122"/>
              </a:rPr>
              <a:t>白酒与汽水同饮：同饮后很快使酒精在全身挥发，并产生大量二氧化碳，对胃、肠、肝、肾等器官有严重危害，对心脏血管也有损害。 </a:t>
            </a:r>
          </a:p>
          <a:p>
            <a:endParaRPr lang="zh-CN" altLang="en-US">
              <a:latin typeface="宋体" pitchFamily="2" charset="-122"/>
            </a:endParaRPr>
          </a:p>
          <a:p>
            <a:r>
              <a:rPr lang="zh-CN" altLang="en-US">
                <a:latin typeface="宋体" pitchFamily="2" charset="-122"/>
              </a:rPr>
              <a:t>    吃肉时喝茶：茶叶中的大量鞣酸与蛋白质结合形成鞣酸蛋白质，使肠蠕动减慢，既容易形成便秘，又增了有毒和致癌物质被人体吸收的可能性。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lends">
  <a:themeElements>
    <a:clrScheme name="Blends 3">
      <a:dk1>
        <a:srgbClr val="000000"/>
      </a:dk1>
      <a:lt1>
        <a:srgbClr val="FFFFFF"/>
      </a:lt1>
      <a:dk2>
        <a:srgbClr val="333399"/>
      </a:dk2>
      <a:lt2>
        <a:srgbClr val="1C1C1C"/>
      </a:lt2>
      <a:accent1>
        <a:srgbClr val="00E4A8"/>
      </a:accent1>
      <a:accent2>
        <a:srgbClr val="FFCF01"/>
      </a:accent2>
      <a:accent3>
        <a:srgbClr val="FFFFFF"/>
      </a:accent3>
      <a:accent4>
        <a:srgbClr val="000000"/>
      </a:accent4>
      <a:accent5>
        <a:srgbClr val="AAEFD1"/>
      </a:accent5>
      <a:accent6>
        <a:srgbClr val="E7BB01"/>
      </a:accent6>
      <a:hlink>
        <a:srgbClr val="FF0000"/>
      </a:hlink>
      <a:folHlink>
        <a:srgbClr val="3333CC"/>
      </a:folHlink>
    </a:clrScheme>
    <a:fontScheme name="Blends">
      <a:majorFont>
        <a:latin typeface="Tahoma"/>
        <a:ea typeface="宋体"/>
        <a:cs typeface=""/>
      </a:majorFont>
      <a:minorFont>
        <a:latin typeface="Tahoma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349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349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宋体" pitchFamily="2" charset="-122"/>
          </a:defRPr>
        </a:defPPr>
      </a:lstStyle>
    </a:lnDef>
  </a:objectDefaults>
  <a:extraClrSchemeLst>
    <a:extraClrScheme>
      <a:clrScheme name="Blends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2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3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4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Blends</Template>
  <TotalTime>1543</TotalTime>
  <Words>1845</Words>
  <Application>Microsoft PowerPoint</Application>
  <PresentationFormat>全屏显示(4:3)</PresentationFormat>
  <Paragraphs>179</Paragraphs>
  <Slides>25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35" baseType="lpstr">
      <vt:lpstr>Arial</vt:lpstr>
      <vt:lpstr>宋体</vt:lpstr>
      <vt:lpstr>Tahoma</vt:lpstr>
      <vt:lpstr>Wingdings</vt:lpstr>
      <vt:lpstr>Monotype Sorts</vt:lpstr>
      <vt:lpstr>Times New Roman</vt:lpstr>
      <vt:lpstr>黑体</vt:lpstr>
      <vt:lpstr>Verdana</vt:lpstr>
      <vt:lpstr>楷体_GB2312</vt:lpstr>
      <vt:lpstr>Blends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幻灯片 20</vt:lpstr>
      <vt:lpstr>幻灯片 21</vt:lpstr>
      <vt:lpstr>幻灯片 22</vt:lpstr>
      <vt:lpstr>幻灯片 23</vt:lpstr>
      <vt:lpstr>幻灯片 24</vt:lpstr>
      <vt:lpstr>幻灯片 25</vt:lpstr>
    </vt:vector>
  </TitlesOfParts>
  <Company>中大附中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课题1 人类重要的营养物质</dc:title>
  <dc:creator>邓作逵</dc:creator>
  <cp:lastModifiedBy>deng</cp:lastModifiedBy>
  <cp:revision>125</cp:revision>
  <dcterms:created xsi:type="dcterms:W3CDTF">2004-01-02T01:16:04Z</dcterms:created>
  <dcterms:modified xsi:type="dcterms:W3CDTF">2017-12-28T00:28:59Z</dcterms:modified>
</cp:coreProperties>
</file>