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2" r:id="rId18"/>
    <p:sldId id="260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552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458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493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973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612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208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31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0210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432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728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162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696F2-303D-4DBF-A2F3-1CF183DE5C75}" type="datetimeFigureOut">
              <a:rPr lang="zh-CN" altLang="en-US" smtClean="0"/>
              <a:t>2015-10-23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91640-3857-4CF8-98AC-E8D75E3787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005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&#23454;&#39564;/&#21021;&#25104;&#21697;/96&#28183;&#26512;&#20998;&#31163;&#23454;&#39564;.m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../../../&#35270;&#39057;&#35838;&#20214;/&#27682;&#27687;&#21270;&#38081;&#33014;&#20307;&#30005;&#27891;&#23454;&#39564;_&#26631;&#28165;.flv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../../../&#26368;&#26032;&#26368;&#20840;&#30340;&#39640;&#20013;FLASH&#21644;&#21160;&#30011;/&#24067;&#26391;&#36816;&#21160;.swf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胶体的制备和性质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第二课时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3454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78380" y="295662"/>
            <a:ext cx="1518634" cy="1325563"/>
          </a:xfrm>
        </p:spPr>
        <p:txBody>
          <a:bodyPr/>
          <a:lstStyle/>
          <a:p>
            <a:r>
              <a:rPr lang="zh-CN" altLang="en-US" dirty="0" smtClean="0"/>
              <a:t>前测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1529" y="1838504"/>
            <a:ext cx="10515600" cy="4351338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0000"/>
                </a:solidFill>
              </a:rPr>
              <a:t>请写出</a:t>
            </a:r>
            <a:r>
              <a:rPr lang="en-US" altLang="zh-CN" b="1" dirty="0" smtClean="0">
                <a:solidFill>
                  <a:srgbClr val="000000"/>
                </a:solidFill>
              </a:rPr>
              <a:t>Fe(OH)</a:t>
            </a:r>
            <a:r>
              <a:rPr lang="en-US" altLang="zh-CN" sz="1800" b="1" dirty="0" smtClean="0">
                <a:solidFill>
                  <a:srgbClr val="000000"/>
                </a:solidFill>
              </a:rPr>
              <a:t>3</a:t>
            </a:r>
            <a:r>
              <a:rPr lang="zh-CN" altLang="en-US" b="1" dirty="0" smtClean="0">
                <a:solidFill>
                  <a:srgbClr val="000000"/>
                </a:solidFill>
              </a:rPr>
              <a:t>胶体的制备 化学方程式</a:t>
            </a:r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r>
              <a:rPr lang="zh-CN" altLang="en-US" dirty="0" smtClean="0"/>
              <a:t>溶液、胶体和浊液的本质区别是？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分离胶体和浊液，用什么方法？  需要用到什么仪器？</a:t>
            </a:r>
            <a:endParaRPr lang="en-US" altLang="zh-CN" dirty="0" smtClean="0"/>
          </a:p>
        </p:txBody>
      </p:sp>
      <p:sp>
        <p:nvSpPr>
          <p:cNvPr id="4" name="矩形 3"/>
          <p:cNvSpPr/>
          <p:nvPr/>
        </p:nvSpPr>
        <p:spPr>
          <a:xfrm>
            <a:off x="1002591" y="2729508"/>
            <a:ext cx="5808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800" dirty="0">
                <a:solidFill>
                  <a:srgbClr val="202E5C"/>
                </a:solidFill>
                <a:latin typeface="Arial" panose="020B0604020202020204" pitchFamily="34" charset="0"/>
              </a:rPr>
              <a:t>FeCl</a:t>
            </a:r>
            <a:r>
              <a:rPr kumimoji="1" lang="en-US" altLang="zh-CN" sz="1400" dirty="0">
                <a:solidFill>
                  <a:srgbClr val="202E5C"/>
                </a:solidFill>
                <a:latin typeface="Arial" panose="020B0604020202020204" pitchFamily="34" charset="0"/>
              </a:rPr>
              <a:t>3</a:t>
            </a:r>
            <a:r>
              <a:rPr kumimoji="1" lang="en-US" altLang="zh-CN" sz="2800" dirty="0">
                <a:solidFill>
                  <a:srgbClr val="202E5C"/>
                </a:solidFill>
                <a:latin typeface="Arial" panose="020B0604020202020204" pitchFamily="34" charset="0"/>
              </a:rPr>
              <a:t>+3H</a:t>
            </a:r>
            <a:r>
              <a:rPr kumimoji="1" lang="en-US" altLang="zh-CN" sz="1400" dirty="0">
                <a:solidFill>
                  <a:srgbClr val="202E5C"/>
                </a:solidFill>
                <a:latin typeface="Arial" panose="020B0604020202020204" pitchFamily="34" charset="0"/>
              </a:rPr>
              <a:t>2</a:t>
            </a:r>
            <a:r>
              <a:rPr kumimoji="1" lang="en-US" altLang="zh-CN" sz="2800" dirty="0">
                <a:solidFill>
                  <a:srgbClr val="202E5C"/>
                </a:solidFill>
                <a:latin typeface="Arial" panose="020B0604020202020204" pitchFamily="34" charset="0"/>
              </a:rPr>
              <a:t>O=Fe(OH)</a:t>
            </a:r>
            <a:r>
              <a:rPr kumimoji="1" lang="en-US" altLang="zh-CN" sz="1400" dirty="0">
                <a:solidFill>
                  <a:srgbClr val="202E5C"/>
                </a:solidFill>
                <a:latin typeface="Arial" panose="020B0604020202020204" pitchFamily="34" charset="0"/>
              </a:rPr>
              <a:t>3</a:t>
            </a:r>
            <a:r>
              <a:rPr kumimoji="1" lang="en-US" altLang="zh-CN" sz="2800" dirty="0">
                <a:solidFill>
                  <a:srgbClr val="202E5C"/>
                </a:solidFill>
                <a:latin typeface="Arial" panose="020B0604020202020204" pitchFamily="34" charset="0"/>
              </a:rPr>
              <a:t>(</a:t>
            </a:r>
            <a:r>
              <a:rPr kumimoji="1" lang="zh-CN" altLang="en-US" sz="2800" dirty="0">
                <a:solidFill>
                  <a:srgbClr val="202E5C"/>
                </a:solidFill>
                <a:latin typeface="Arial" panose="020B0604020202020204" pitchFamily="34" charset="0"/>
              </a:rPr>
              <a:t>胶体）</a:t>
            </a:r>
            <a:r>
              <a:rPr kumimoji="1" lang="en-US" altLang="zh-CN" sz="2800" dirty="0">
                <a:solidFill>
                  <a:srgbClr val="202E5C"/>
                </a:solidFill>
                <a:latin typeface="Arial" panose="020B0604020202020204" pitchFamily="34" charset="0"/>
              </a:rPr>
              <a:t>+3HCl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923504" y="2544842"/>
            <a:ext cx="639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∆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5937697" y="3789789"/>
            <a:ext cx="5872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分散质粒子直径不同</a:t>
            </a:r>
            <a:endParaRPr lang="zh-CN" altLang="en-US" sz="4000" dirty="0"/>
          </a:p>
        </p:txBody>
      </p:sp>
      <p:sp>
        <p:nvSpPr>
          <p:cNvPr id="8" name="矩形 7"/>
          <p:cNvSpPr/>
          <p:nvPr/>
        </p:nvSpPr>
        <p:spPr>
          <a:xfrm>
            <a:off x="656874" y="5728177"/>
            <a:ext cx="112646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过滤。漏斗、烧杯、玻璃棒、滤纸。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8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268304"/>
              </p:ext>
            </p:extLst>
          </p:nvPr>
        </p:nvGraphicFramePr>
        <p:xfrm>
          <a:off x="0" y="30480"/>
          <a:ext cx="11962577" cy="6827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2262"/>
                <a:gridCol w="9720315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实验编号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选修六 第二章 第一节</a:t>
                      </a:r>
                      <a:r>
                        <a:rPr lang="en-US" sz="2800" kern="100">
                          <a:effectLst/>
                        </a:rPr>
                        <a:t>  </a:t>
                      </a:r>
                      <a:r>
                        <a:rPr lang="zh-CN" sz="2800" kern="100">
                          <a:effectLst/>
                        </a:rPr>
                        <a:t>实践活动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82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实验名称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渗析分离实验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82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实验目的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solidFill>
                            <a:srgbClr val="FF0000"/>
                          </a:solidFill>
                          <a:effectLst/>
                          <a:hlinkClick r:id="rId2" action="ppaction://hlinkfile"/>
                        </a:rPr>
                        <a:t>分离胶体和</a:t>
                      </a:r>
                      <a:r>
                        <a:rPr lang="zh-CN" sz="2800" kern="100" dirty="0" smtClean="0">
                          <a:solidFill>
                            <a:srgbClr val="FF0000"/>
                          </a:solidFill>
                          <a:effectLst/>
                          <a:hlinkClick r:id="rId2" action="ppaction://hlinkfile"/>
                        </a:rPr>
                        <a:t>溶液</a:t>
                      </a:r>
                      <a:r>
                        <a:rPr lang="zh-CN" altLang="en-US" sz="2800" kern="100" dirty="0" smtClean="0">
                          <a:solidFill>
                            <a:srgbClr val="FF0000"/>
                          </a:solidFill>
                          <a:effectLst/>
                        </a:rPr>
                        <a:t>（微视频）</a:t>
                      </a:r>
                      <a:endParaRPr lang="zh-CN" sz="2800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364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实验药品与装置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烧杯、半透膜、试管、试管架、淀粉胶体、氯化钠溶液、硝酸银溶液、碘水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2093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实验操作步骤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1</a:t>
                      </a:r>
                      <a:r>
                        <a:rPr lang="zh-CN" sz="2800" kern="100">
                          <a:effectLst/>
                        </a:rPr>
                        <a:t>在两支试管中分别加入少量氯化钠溶液和淀粉胶体，向氯化钠溶液中滴入几滴硝酸银溶液，振荡；向淀粉胶体中滴入几滴碘水，振荡；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2</a:t>
                      </a:r>
                      <a:r>
                        <a:rPr lang="zh-CN" sz="2800" kern="100">
                          <a:effectLst/>
                        </a:rPr>
                        <a:t>取一只半透膜制成的袋，加入</a:t>
                      </a:r>
                      <a:r>
                        <a:rPr lang="en-US" sz="2800" kern="100">
                          <a:effectLst/>
                        </a:rPr>
                        <a:t>10mL</a:t>
                      </a:r>
                      <a:r>
                        <a:rPr lang="zh-CN" sz="2800" kern="100">
                          <a:effectLst/>
                        </a:rPr>
                        <a:t>淀粉胶体和</a:t>
                      </a:r>
                      <a:r>
                        <a:rPr lang="en-US" sz="2800" kern="100">
                          <a:effectLst/>
                        </a:rPr>
                        <a:t>5mL NaCl</a:t>
                      </a:r>
                      <a:r>
                        <a:rPr lang="zh-CN" sz="2800" kern="100">
                          <a:effectLst/>
                        </a:rPr>
                        <a:t>溶液，封上袋口，将半透膜袋浸入蒸馏水中。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３几分钟后，取烧杯中的少量液体分置于两支试管中，向两支试管里分别滴加硝酸银溶液和碘水。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364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实验现象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1</a:t>
                      </a:r>
                      <a:r>
                        <a:rPr lang="zh-CN" sz="2800" kern="100" dirty="0">
                          <a:effectLst/>
                        </a:rPr>
                        <a:t>氯化钠中出现白色沉淀，淀粉胶体变蓝色。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３滴加硝酸银后出现白色沉淀，滴加碘水溶液没有变蓝。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82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实验结果处理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半透膜可以分离胶体和溶液，氯化钠可以通过半透膜进入烧杯中。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901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274748" y="191709"/>
            <a:ext cx="11406389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Tx/>
              <a:buNone/>
            </a:pPr>
            <a:r>
              <a:rPr lang="en-US" altLang="zh-CN" sz="4000" b="1" dirty="0">
                <a:solidFill>
                  <a:srgbClr val="FF3300"/>
                </a:solidFill>
              </a:rPr>
              <a:t>2</a:t>
            </a:r>
            <a:r>
              <a:rPr lang="zh-CN" altLang="en-US" sz="4000" b="1" dirty="0">
                <a:solidFill>
                  <a:srgbClr val="FF3300"/>
                </a:solidFill>
              </a:rPr>
              <a:t>、胶体的</a:t>
            </a:r>
            <a:r>
              <a:rPr lang="zh-CN" altLang="en-US" sz="4000" b="1" dirty="0">
                <a:solidFill>
                  <a:srgbClr val="FF3300"/>
                </a:solidFill>
                <a:hlinkClick r:id="rId2" action="ppaction://hlinkfile"/>
              </a:rPr>
              <a:t>电泳</a:t>
            </a:r>
            <a:endParaRPr lang="zh-CN" altLang="en-US" sz="4000" b="1" dirty="0">
              <a:solidFill>
                <a:srgbClr val="FF3300"/>
              </a:solidFill>
            </a:endParaRPr>
          </a:p>
          <a:p>
            <a:pPr algn="just" eaLnBrk="1" hangingPunct="1">
              <a:buFontTx/>
              <a:buNone/>
            </a:pPr>
            <a:r>
              <a:rPr lang="zh-CN" altLang="en-US" sz="3600" b="1" dirty="0">
                <a:solidFill>
                  <a:schemeClr val="accent2"/>
                </a:solidFill>
              </a:rPr>
              <a:t>       原因：带电的胶体微粒在电场作用下发生了定向移动</a:t>
            </a:r>
            <a:r>
              <a:rPr lang="zh-CN" altLang="en-US" sz="3600" b="1" dirty="0" smtClean="0">
                <a:solidFill>
                  <a:schemeClr val="accent2"/>
                </a:solidFill>
              </a:rPr>
              <a:t>。</a:t>
            </a:r>
            <a:endParaRPr lang="en-US" altLang="zh-CN" sz="3600" b="1" dirty="0">
              <a:solidFill>
                <a:schemeClr val="accent2"/>
              </a:solidFill>
            </a:endParaRP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0" y="2318215"/>
            <a:ext cx="43926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胶粒带电情况：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1" y="3067183"/>
            <a:ext cx="6126052" cy="141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35000"/>
              </a:spcBef>
            </a:pPr>
            <a:r>
              <a:rPr kumimoji="1"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金属氢氧化物 </a:t>
            </a:r>
            <a:r>
              <a:rPr kumimoji="1" lang="en-US" altLang="zh-CN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——</a:t>
            </a:r>
            <a:r>
              <a:rPr kumimoji="1" lang="en-US" altLang="zh-CN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kumimoji="1"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带（</a:t>
            </a:r>
            <a:r>
              <a:rPr kumimoji="1" lang="en-US" altLang="zh-CN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+</a:t>
            </a:r>
            <a:r>
              <a:rPr kumimoji="1"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）电荷</a:t>
            </a:r>
          </a:p>
          <a:p>
            <a:pPr eaLnBrk="1" hangingPunct="1">
              <a:spcBef>
                <a:spcPct val="35000"/>
              </a:spcBef>
            </a:pPr>
            <a:endParaRPr kumimoji="1" lang="zh-CN" altLang="en-US" sz="8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1" hangingPunct="1">
              <a:spcBef>
                <a:spcPct val="35000"/>
              </a:spcBef>
            </a:pPr>
            <a:r>
              <a:rPr kumimoji="1"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土壤胶粒</a:t>
            </a:r>
            <a:r>
              <a:rPr kumimoji="1" lang="en-US" altLang="zh-CN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——</a:t>
            </a:r>
            <a:r>
              <a:rPr kumimoji="1" lang="en-US" altLang="zh-CN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kumimoji="1"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带（</a:t>
            </a:r>
            <a:r>
              <a:rPr kumimoji="1" lang="en-US" altLang="zh-CN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-</a:t>
            </a:r>
            <a:r>
              <a:rPr kumimoji="1"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）电荷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103077" y="4694605"/>
            <a:ext cx="68405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35000"/>
              </a:spcBef>
            </a:pPr>
            <a:r>
              <a:rPr kumimoji="1"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淀粉胶粒</a:t>
            </a:r>
            <a:r>
              <a:rPr kumimoji="1" lang="en-US" altLang="zh-CN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——</a:t>
            </a:r>
            <a:r>
              <a:rPr kumimoji="1"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不带电。</a:t>
            </a:r>
          </a:p>
        </p:txBody>
      </p:sp>
      <p:sp>
        <p:nvSpPr>
          <p:cNvPr id="2" name="矩形 1"/>
          <p:cNvSpPr/>
          <p:nvPr/>
        </p:nvSpPr>
        <p:spPr>
          <a:xfrm>
            <a:off x="6306380" y="358637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胶粒带同种电荷，相互间产生排斥作用，不易结合成更大的沉淀微粒，</a:t>
            </a:r>
            <a:r>
              <a:rPr kumimoji="1"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这</a:t>
            </a:r>
            <a:r>
              <a:rPr kumimoji="1" lang="zh-CN" altLang="en-US" sz="3200" b="1" dirty="0" smtClean="0">
                <a:solidFill>
                  <a:srgbClr val="0000FF"/>
                </a:solidFill>
                <a:latin typeface="宋体" panose="02010600030101010101" pitchFamily="2" charset="-122"/>
              </a:rPr>
              <a:t>是的</a:t>
            </a:r>
            <a:r>
              <a:rPr kumimoji="1"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主要因素。</a:t>
            </a:r>
          </a:p>
        </p:txBody>
      </p:sp>
      <p:sp>
        <p:nvSpPr>
          <p:cNvPr id="3" name="矩形 2"/>
          <p:cNvSpPr/>
          <p:nvPr/>
        </p:nvSpPr>
        <p:spPr>
          <a:xfrm>
            <a:off x="7458669" y="2593924"/>
            <a:ext cx="37914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1" lang="zh-CN" alt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宋体" panose="02010600030101010101" pitchFamily="2" charset="-122"/>
              </a:rPr>
              <a:t>解释：胶体</a:t>
            </a:r>
            <a:r>
              <a:rPr kumimoji="1" lang="zh-CN" alt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宋体" panose="02010600030101010101" pitchFamily="2" charset="-122"/>
              </a:rPr>
              <a:t>具有稳定性</a:t>
            </a:r>
            <a:endParaRPr lang="zh-CN" alt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51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autoUpdateAnimBg="0"/>
      <p:bldP spid="70660" grpId="0" autoUpdateAnimBg="0"/>
      <p:bldP spid="70661" grpId="0" autoUpdateAnimBg="0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1981200" y="685800"/>
            <a:ext cx="441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kumimoji="1"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zh-CN" altLang="en-US" sz="3600" b="1" dirty="0">
                <a:solidFill>
                  <a:srgbClr val="ED0319"/>
                </a:solidFill>
                <a:latin typeface="宋体" panose="02010600030101010101" pitchFamily="2" charset="-122"/>
                <a:hlinkClick r:id="rId2" action="ppaction://hlinkfile"/>
              </a:rPr>
              <a:t>布朗运动</a:t>
            </a:r>
            <a:endParaRPr kumimoji="1" lang="zh-CN" altLang="en-US" sz="3600" b="1" dirty="0">
              <a:solidFill>
                <a:srgbClr val="ED0319"/>
              </a:solidFill>
              <a:latin typeface="宋体" panose="02010600030101010101" pitchFamily="2" charset="-122"/>
            </a:endParaRP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4572000" y="762000"/>
            <a:ext cx="4114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——</a:t>
            </a:r>
            <a:r>
              <a:rPr kumimoji="1" lang="zh-CN" altLang="en-US" b="1">
                <a:solidFill>
                  <a:srgbClr val="0000FF"/>
                </a:solidFill>
                <a:latin typeface="Times New Roman" panose="02020603050405020304" pitchFamily="18" charset="0"/>
              </a:rPr>
              <a:t>动力学性质</a:t>
            </a: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2514600" y="1905000"/>
            <a:ext cx="7620000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定义：在胶体溶液里，胶粒</a:t>
            </a:r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永不停息</a:t>
            </a:r>
            <a:r>
              <a:rPr kumimoji="1"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地进行</a:t>
            </a:r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无规则</a:t>
            </a:r>
            <a:r>
              <a:rPr kumimoji="1"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运动，这种运动叫布朗运动。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    布朗运动是使该胶体微粒保持悬浮状态，并不容易沉降，</a:t>
            </a:r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这是胶体稳定的原因之一。 </a:t>
            </a: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2590800" y="4495801"/>
            <a:ext cx="74676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因此：</a:t>
            </a:r>
            <a:r>
              <a:rPr kumimoji="1" lang="zh-CN" altLang="en-US" sz="2800" b="1">
                <a:solidFill>
                  <a:srgbClr val="A50021"/>
                </a:solidFill>
                <a:latin typeface="宋体" panose="02010600030101010101" pitchFamily="2" charset="-122"/>
              </a:rPr>
              <a:t>颗粒越小，温度越高，布朗运动越剧烈。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 布朗运动并不是胶体特有的性质。</a:t>
            </a:r>
          </a:p>
        </p:txBody>
      </p:sp>
    </p:spTree>
    <p:extLst>
      <p:ext uri="{BB962C8B-B14F-4D97-AF65-F5344CB8AC3E}">
        <p14:creationId xmlns:p14="http://schemas.microsoft.com/office/powerpoint/2010/main" val="329166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6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6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build="p" autoUpdateAnimBg="0"/>
      <p:bldP spid="6656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8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1"/>
            <a:ext cx="10496550" cy="3567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Tx/>
              <a:buNone/>
            </a:pPr>
            <a:endParaRPr lang="en-US" altLang="zh-CN" sz="4000" b="1" dirty="0">
              <a:solidFill>
                <a:schemeClr val="accent2"/>
              </a:solidFill>
            </a:endParaRPr>
          </a:p>
          <a:p>
            <a:pPr algn="just" eaLnBrk="1" hangingPunct="1">
              <a:buFontTx/>
              <a:buNone/>
            </a:pPr>
            <a:r>
              <a:rPr lang="en-US" altLang="zh-CN" sz="4400" b="1" dirty="0">
                <a:solidFill>
                  <a:srgbClr val="FF3300"/>
                </a:solidFill>
              </a:rPr>
              <a:t>4</a:t>
            </a:r>
            <a:r>
              <a:rPr lang="zh-CN" altLang="en-US" sz="4400" b="1" dirty="0">
                <a:solidFill>
                  <a:srgbClr val="FF3300"/>
                </a:solidFill>
              </a:rPr>
              <a:t>、胶体的聚沉</a:t>
            </a:r>
          </a:p>
          <a:p>
            <a:pPr algn="just" eaLnBrk="1" hangingPunct="1">
              <a:buFontTx/>
              <a:buNone/>
            </a:pPr>
            <a:r>
              <a:rPr lang="zh-CN" altLang="en-US" sz="4000" b="1" dirty="0">
                <a:solidFill>
                  <a:schemeClr val="accent2"/>
                </a:solidFill>
              </a:rPr>
              <a:t>      原因：当破坏胶体微粒原来带有相同电荷的特点时，就会使它从不容易凝聚的状态变成聚集状态而沉淀</a:t>
            </a:r>
          </a:p>
          <a:p>
            <a:pPr algn="just" eaLnBrk="1" hangingPunct="1">
              <a:buFontTx/>
              <a:buNone/>
            </a:pPr>
            <a:r>
              <a:rPr lang="zh-CN" altLang="en-US" sz="4000" b="1" dirty="0">
                <a:solidFill>
                  <a:schemeClr val="accent2"/>
                </a:solidFill>
              </a:rPr>
              <a:t>       </a:t>
            </a:r>
          </a:p>
        </p:txBody>
      </p:sp>
      <p:sp>
        <p:nvSpPr>
          <p:cNvPr id="2" name="矩形 1"/>
          <p:cNvSpPr/>
          <p:nvPr/>
        </p:nvSpPr>
        <p:spPr>
          <a:xfrm>
            <a:off x="851777" y="3842085"/>
            <a:ext cx="669285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just"/>
            <a:r>
              <a:rPr lang="zh-CN" altLang="en-US" sz="3600" b="1" dirty="0"/>
              <a:t>胶体凝聚的方法：</a:t>
            </a:r>
          </a:p>
          <a:p>
            <a:pPr algn="just"/>
            <a:r>
              <a:rPr lang="zh-CN" altLang="en-US" sz="3600" b="1" dirty="0"/>
              <a:t>                  </a:t>
            </a:r>
            <a:r>
              <a:rPr lang="zh-CN" altLang="en-US" sz="3600" b="1" dirty="0">
                <a:ea typeface="幼圆" panose="02010509060101010101" pitchFamily="49" charset="-122"/>
              </a:rPr>
              <a:t>⑴加热</a:t>
            </a:r>
          </a:p>
          <a:p>
            <a:pPr algn="just"/>
            <a:r>
              <a:rPr lang="zh-CN" altLang="en-US" sz="3600" b="1" dirty="0">
                <a:ea typeface="幼圆" panose="02010509060101010101" pitchFamily="49" charset="-122"/>
              </a:rPr>
              <a:t>                  ⑵加电解质溶液</a:t>
            </a:r>
          </a:p>
          <a:p>
            <a:pPr algn="just"/>
            <a:r>
              <a:rPr lang="zh-CN" altLang="en-US" sz="3600" b="1" dirty="0">
                <a:ea typeface="幼圆" panose="02010509060101010101" pitchFamily="49" charset="-122"/>
              </a:rPr>
              <a:t>                  ⑶加带相反电荷的胶体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02029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78098"/>
            <a:ext cx="10668000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4000" dirty="0"/>
              <a:t>1</a:t>
            </a:r>
            <a:r>
              <a:rPr lang="zh-CN" altLang="en-US" sz="4000" dirty="0"/>
              <a:t>盐水点豆腐：盐卤、石膏是聚沉剂，可使其中的蛋白质胶体和水等物质一起聚沉而成豆腐。</a:t>
            </a:r>
          </a:p>
        </p:txBody>
      </p:sp>
      <p:pic>
        <p:nvPicPr>
          <p:cNvPr id="5120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2332038"/>
            <a:ext cx="8229600" cy="4525962"/>
          </a:xfrm>
        </p:spPr>
      </p:pic>
      <p:sp>
        <p:nvSpPr>
          <p:cNvPr id="2" name="矩形 1"/>
          <p:cNvSpPr/>
          <p:nvPr/>
        </p:nvSpPr>
        <p:spPr>
          <a:xfrm>
            <a:off x="2885947" y="-94507"/>
            <a:ext cx="57246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解释：盐卤点豆腐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031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4004" y="1437246"/>
            <a:ext cx="11876467" cy="1143000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altLang="zh-CN" sz="3200" dirty="0"/>
              <a:t>2</a:t>
            </a:r>
            <a:r>
              <a:rPr lang="zh-CN" altLang="en-US" sz="3200" dirty="0"/>
              <a:t>明矾净水：明矾水解后产生带正电的氢氧化铝胶体粒子与带负电的水中悬浮物、泥沙等聚沉而达到聚沉的目的。</a:t>
            </a:r>
            <a:br>
              <a:rPr lang="zh-CN" altLang="en-US" sz="3200" dirty="0"/>
            </a:br>
            <a:endParaRPr lang="zh-CN" altLang="en-US" sz="3200" dirty="0"/>
          </a:p>
        </p:txBody>
      </p:sp>
      <p:pic>
        <p:nvPicPr>
          <p:cNvPr id="5222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76529" y="2309791"/>
            <a:ext cx="8001000" cy="4400550"/>
          </a:xfrm>
        </p:spPr>
      </p:pic>
      <p:sp>
        <p:nvSpPr>
          <p:cNvPr id="52228" name="Text Box 5"/>
          <p:cNvSpPr txBox="1">
            <a:spLocks noChangeArrowheads="1"/>
          </p:cNvSpPr>
          <p:nvPr/>
        </p:nvSpPr>
        <p:spPr bwMode="auto">
          <a:xfrm>
            <a:off x="7653271" y="308106"/>
            <a:ext cx="4267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 err="1"/>
              <a:t>KAl</a:t>
            </a:r>
            <a:r>
              <a:rPr lang="en-US" altLang="zh-CN" sz="3600" dirty="0"/>
              <a:t>(SO</a:t>
            </a:r>
            <a:r>
              <a:rPr lang="en-US" altLang="zh-CN" sz="3600" baseline="-25000" dirty="0"/>
              <a:t>4</a:t>
            </a:r>
            <a:r>
              <a:rPr lang="en-US" altLang="zh-CN" sz="3600" dirty="0"/>
              <a:t>)</a:t>
            </a:r>
            <a:r>
              <a:rPr lang="en-US" altLang="zh-CN" sz="3600" baseline="-25000" dirty="0"/>
              <a:t>2</a:t>
            </a:r>
            <a:r>
              <a:rPr lang="en-US" altLang="zh-CN" sz="3600" dirty="0"/>
              <a:t>·12H</a:t>
            </a:r>
            <a:r>
              <a:rPr lang="en-US" altLang="zh-CN" sz="3600" baseline="-25000" dirty="0"/>
              <a:t>2</a:t>
            </a:r>
            <a:r>
              <a:rPr lang="en-US" altLang="zh-CN" sz="3600" dirty="0"/>
              <a:t>O</a:t>
            </a:r>
          </a:p>
        </p:txBody>
      </p:sp>
      <p:sp>
        <p:nvSpPr>
          <p:cNvPr id="2" name="矩形 1"/>
          <p:cNvSpPr/>
          <p:nvPr/>
        </p:nvSpPr>
        <p:spPr>
          <a:xfrm>
            <a:off x="1583858" y="179685"/>
            <a:ext cx="6417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为何明矾可以净水？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770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  <p:bldP spid="52228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52400"/>
            <a:ext cx="8229600" cy="2819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mtClean="0"/>
              <a:t>3</a:t>
            </a:r>
            <a:r>
              <a:rPr lang="zh-CN" altLang="en-US" smtClean="0"/>
              <a:t>下雨时的雷电现象：云属于气溶胶，其胶体粒子表面积大，易吸附电荷。不同的云形成的时间、地点、条件不同，故吸附了不同性质的电荷。带不同电性电荷的云相遇时发生放电现象便形成雷电。</a:t>
            </a:r>
          </a:p>
        </p:txBody>
      </p:sp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360" y="1970468"/>
            <a:ext cx="10160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249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800" y="0"/>
            <a:ext cx="8839200" cy="4191000"/>
          </a:xfrm>
        </p:spPr>
        <p:txBody>
          <a:bodyPr/>
          <a:lstStyle/>
          <a:p>
            <a:pPr eaLnBrk="1" hangingPunct="1"/>
            <a:r>
              <a:rPr lang="en-US" altLang="zh-CN" smtClean="0"/>
              <a:t>4</a:t>
            </a:r>
            <a:r>
              <a:rPr lang="zh-CN" altLang="en-US" smtClean="0"/>
              <a:t>工厂静电除尘设备：在烟道两侧设置与高压直流电源两极分别相连的两个电极板，细小的烟尘颗粒在高压电场作用下，向其中一极移动并与极板接触后下落，达到除尘的效果。（烟尘颗粒属于粒子胶体，表面积大，易吸附电荷，在高压电极中，烟尘颗粒能够向带相反电荷的某一级移动而在极板上放电而聚沉。</a:t>
            </a:r>
          </a:p>
        </p:txBody>
      </p:sp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536950"/>
            <a:ext cx="6858000" cy="332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12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z="2000" dirty="0"/>
              <a:t>5</a:t>
            </a:r>
            <a:r>
              <a:rPr lang="zh-CN" altLang="en-US" sz="2000" dirty="0"/>
              <a:t>河流入海口易形成沙洲：泥沙是一种复杂的分散体系，有粗沙和胶粒。当遇到海水时，遇到很多离子，中和了胶粒所带的电荷，这些颗粒再也没有相同的电荷可以互相排斥了，容易结合成较大的颗粒聚沉下去，久而久之，形成了沙洲。</a:t>
            </a:r>
          </a:p>
        </p:txBody>
      </p:sp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719" y="1690688"/>
            <a:ext cx="86868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904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z="3600"/>
              <a:t>6</a:t>
            </a:r>
            <a:r>
              <a:rPr lang="zh-CN" altLang="en-US" sz="3600"/>
              <a:t>肥皂的制取分离：加入食盐使肥皂聚沉。</a:t>
            </a:r>
            <a:br>
              <a:rPr lang="zh-CN" altLang="en-US" sz="3600"/>
            </a:br>
            <a:endParaRPr lang="zh-CN" altLang="en-US" sz="3600"/>
          </a:p>
        </p:txBody>
      </p:sp>
      <p:pic>
        <p:nvPicPr>
          <p:cNvPr id="5632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1143000"/>
            <a:ext cx="8991600" cy="5486400"/>
          </a:xfrm>
        </p:spPr>
      </p:pic>
    </p:spTree>
    <p:extLst>
      <p:ext uri="{BB962C8B-B14F-4D97-AF65-F5344CB8AC3E}">
        <p14:creationId xmlns:p14="http://schemas.microsoft.com/office/powerpoint/2010/main" val="356429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zh-CN" sz="3600"/>
              <a:t>7</a:t>
            </a:r>
            <a:r>
              <a:rPr lang="zh-CN" altLang="en-US" sz="3600"/>
              <a:t>氯化铁饱和溶液用于伤口止血：血液是蛋白质胶体，遇到电解质后，发生聚沉。</a:t>
            </a:r>
            <a:br>
              <a:rPr lang="zh-CN" altLang="en-US" sz="3600"/>
            </a:br>
            <a:endParaRPr lang="zh-CN" altLang="en-US" sz="3600"/>
          </a:p>
        </p:txBody>
      </p:sp>
      <p:pic>
        <p:nvPicPr>
          <p:cNvPr id="5734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1600200"/>
            <a:ext cx="4572000" cy="4065588"/>
          </a:xfrm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6" y="1676400"/>
            <a:ext cx="4562475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51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457200"/>
            <a:ext cx="8915400" cy="16764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2800"/>
              <a:t>8</a:t>
            </a:r>
            <a:r>
              <a:rPr lang="zh-CN" altLang="en-US" sz="2800"/>
              <a:t>水泥硬化：水泥和水拌和后，发生作用，生成多种不同水合物，水合物再逐步形成胶状物，并开始凝聚，一部分转为胶体，另一部分转为胶状沉淀。最后，晶体与胶状固体交错在一起，形成坚硬固体，即硬化。水泥中加石膏，可以调节硬化速度。</a:t>
            </a:r>
            <a:br>
              <a:rPr lang="zh-CN" altLang="en-US" sz="2800"/>
            </a:br>
            <a:endParaRPr lang="zh-CN" altLang="en-US" sz="2800"/>
          </a:p>
        </p:txBody>
      </p:sp>
      <p:pic>
        <p:nvPicPr>
          <p:cNvPr id="5837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2332038"/>
            <a:ext cx="8915400" cy="4525962"/>
          </a:xfrm>
        </p:spPr>
      </p:pic>
    </p:spTree>
    <p:extLst>
      <p:ext uri="{BB962C8B-B14F-4D97-AF65-F5344CB8AC3E}">
        <p14:creationId xmlns:p14="http://schemas.microsoft.com/office/powerpoint/2010/main" val="232361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90676"/>
            <a:ext cx="8839200" cy="526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5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altLang="zh-CN" sz="2800"/>
              <a:t>9</a:t>
            </a:r>
            <a:r>
              <a:rPr lang="zh-CN" altLang="en-US" sz="2800"/>
              <a:t>土壤胶体的保肥作用：土壤胶体吸附某种电荷，可以通过互相排斥的电荷，保持肥效。若加入其它异种电荷导致聚沉，会使肥效降低。</a:t>
            </a:r>
          </a:p>
        </p:txBody>
      </p:sp>
    </p:spTree>
    <p:extLst>
      <p:ext uri="{BB962C8B-B14F-4D97-AF65-F5344CB8AC3E}">
        <p14:creationId xmlns:p14="http://schemas.microsoft.com/office/powerpoint/2010/main" val="199471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18527" y="380975"/>
            <a:ext cx="3257282" cy="1325563"/>
          </a:xfrm>
        </p:spPr>
        <p:txBody>
          <a:bodyPr/>
          <a:lstStyle/>
          <a:p>
            <a:r>
              <a:rPr lang="zh-CN" altLang="en-US" dirty="0" smtClean="0"/>
              <a:t>胶体的性质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73475" y="1445989"/>
            <a:ext cx="7672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丁达尔现象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光亮的通路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3462" y="2526853"/>
            <a:ext cx="4902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电泳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胶粒带点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3475" y="3607717"/>
            <a:ext cx="12038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布朗运动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永不停息无规则运动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稳定性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283462" y="4846115"/>
            <a:ext cx="10977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聚沉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加热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带相反电荷胶体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电解质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174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648237" y="1380075"/>
            <a:ext cx="9144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5400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请你分离</a:t>
            </a:r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混合液中的</a:t>
            </a:r>
            <a:r>
              <a:rPr lang="en-US" altLang="zh-CN" sz="5400" dirty="0" err="1">
                <a:latin typeface="宋体" panose="02010600030101010101" pitchFamily="2" charset="-122"/>
              </a:rPr>
              <a:t>NaCl</a:t>
            </a:r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溶液、</a:t>
            </a:r>
            <a:r>
              <a:rPr lang="en-US" altLang="zh-CN" sz="5400" dirty="0" err="1">
                <a:latin typeface="宋体" panose="02010600030101010101" pitchFamily="2" charset="-122"/>
              </a:rPr>
              <a:t>AgCl</a:t>
            </a:r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沉淀、淀粉胶体溶液。 </a:t>
            </a:r>
          </a:p>
        </p:txBody>
      </p:sp>
    </p:spTree>
    <p:extLst>
      <p:ext uri="{BB962C8B-B14F-4D97-AF65-F5344CB8AC3E}">
        <p14:creationId xmlns:p14="http://schemas.microsoft.com/office/powerpoint/2010/main" val="40184869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0" y="60253"/>
            <a:ext cx="3048000" cy="1325563"/>
          </a:xfrm>
        </p:spPr>
        <p:txBody>
          <a:bodyPr/>
          <a:lstStyle/>
          <a:p>
            <a:r>
              <a:rPr lang="zh-CN" altLang="en-US" dirty="0" smtClean="0"/>
              <a:t>课尾五分钟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88889" y="1264008"/>
            <a:ext cx="107710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200" kern="100" dirty="0" smtClean="0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3200" kern="100" dirty="0" smtClean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3200" kern="10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下列物质中，</a:t>
            </a:r>
            <a:r>
              <a:rPr lang="zh-CN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不存在丁达尔现象的是</a:t>
            </a:r>
            <a:r>
              <a:rPr lang="en-US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 (</a:t>
            </a:r>
            <a:r>
              <a:rPr lang="zh-CN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　</a:t>
            </a:r>
            <a:r>
              <a:rPr lang="en-US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     )</a:t>
            </a:r>
            <a:endParaRPr lang="zh-CN" altLang="zh-CN" sz="3200" kern="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indent="66675" algn="just">
              <a:spcAft>
                <a:spcPts val="0"/>
              </a:spcAft>
            </a:pPr>
            <a:r>
              <a:rPr lang="en-US" altLang="zh-CN" sz="3200" kern="0" dirty="0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．蛋白质溶液</a:t>
            </a:r>
            <a:r>
              <a:rPr lang="en-US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    </a:t>
            </a:r>
            <a:r>
              <a:rPr lang="zh-CN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　</a:t>
            </a:r>
            <a:r>
              <a:rPr lang="en-US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B. </a:t>
            </a:r>
            <a:r>
              <a:rPr lang="zh-CN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烟</a:t>
            </a:r>
            <a:r>
              <a:rPr lang="en-US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        C</a:t>
            </a:r>
            <a:r>
              <a:rPr lang="zh-CN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．淀粉溶液</a:t>
            </a:r>
            <a:r>
              <a:rPr lang="en-US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          D</a:t>
            </a:r>
            <a:r>
              <a:rPr lang="zh-CN" altLang="zh-CN" sz="3200" kern="0" dirty="0">
                <a:solidFill>
                  <a:srgbClr val="00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3200" kern="0" dirty="0">
                <a:latin typeface="Calibri" panose="020F0502020204030204" pitchFamily="34" charset="0"/>
                <a:cs typeface="宋体" panose="02010600030101010101" pitchFamily="2" charset="-122"/>
              </a:rPr>
              <a:t>纯水</a:t>
            </a:r>
            <a:endParaRPr lang="zh-CN" altLang="zh-CN" sz="3200" kern="1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8888" y="2663230"/>
            <a:ext cx="120031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200" kern="100" dirty="0" smtClean="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32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胶体区别于其他分散系的本质特征是（</a:t>
            </a:r>
            <a:r>
              <a:rPr lang="en-US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       </a:t>
            </a:r>
            <a:r>
              <a:rPr lang="zh-CN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） </a:t>
            </a:r>
            <a:endParaRPr lang="zh-CN" altLang="zh-CN" sz="3200" kern="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indent="227965" algn="just">
              <a:spcAft>
                <a:spcPts val="0"/>
              </a:spcAft>
            </a:pPr>
            <a:r>
              <a:rPr lang="en-US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zh-CN" sz="32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en-US" sz="32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无规则的</a:t>
            </a:r>
            <a:r>
              <a:rPr lang="zh-CN" altLang="zh-CN" sz="32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运动</a:t>
            </a:r>
            <a:r>
              <a:rPr lang="en-US" altLang="zh-CN" sz="3200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            </a:t>
            </a:r>
            <a:r>
              <a:rPr lang="en-US" altLang="zh-CN" sz="3200" kern="1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kern="100" dirty="0" smtClean="0">
                <a:latin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zh-CN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．产生丁达尔现象</a:t>
            </a:r>
            <a:endParaRPr lang="zh-CN" altLang="zh-CN" sz="3200" kern="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indent="227965" algn="just">
              <a:spcAft>
                <a:spcPts val="0"/>
              </a:spcAft>
            </a:pPr>
            <a:r>
              <a:rPr lang="en-US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．胶体微粒不能穿透半透膜 </a:t>
            </a:r>
            <a:r>
              <a:rPr lang="en-US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    </a:t>
            </a:r>
            <a:r>
              <a:rPr lang="en-US" altLang="zh-CN" sz="32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 </a:t>
            </a:r>
            <a:r>
              <a:rPr lang="en-US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D</a:t>
            </a:r>
            <a:r>
              <a:rPr lang="zh-CN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．分散质直径在</a:t>
            </a:r>
            <a:r>
              <a:rPr lang="en-US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10</a:t>
            </a:r>
            <a:r>
              <a:rPr lang="en-US" altLang="zh-CN" sz="32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-7</a:t>
            </a:r>
            <a:r>
              <a:rPr lang="zh-CN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～</a:t>
            </a:r>
            <a:r>
              <a:rPr lang="en-US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10</a:t>
            </a:r>
            <a:r>
              <a:rPr lang="en-US" altLang="zh-CN" sz="32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-9</a:t>
            </a:r>
            <a:r>
              <a:rPr lang="en-US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m</a:t>
            </a:r>
            <a:r>
              <a:rPr lang="zh-CN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之间</a:t>
            </a:r>
            <a:endParaRPr lang="zh-CN" altLang="zh-CN" sz="3200" kern="1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303455"/>
            <a:ext cx="1217483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3657600" algn="l"/>
              </a:tabLst>
            </a:pPr>
            <a:r>
              <a:rPr lang="en-US" altLang="zh-CN" sz="3200" kern="100" dirty="0" smtClean="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200" kern="100" dirty="0" smtClean="0">
                <a:latin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zh-CN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下列叙述正确的是（</a:t>
            </a:r>
            <a:r>
              <a:rPr lang="en-US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       </a:t>
            </a:r>
            <a:r>
              <a:rPr lang="zh-CN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pPr algn="just">
              <a:spcAft>
                <a:spcPts val="0"/>
              </a:spcAft>
            </a:pPr>
            <a:r>
              <a:rPr lang="en-US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    A</a:t>
            </a:r>
            <a:r>
              <a:rPr lang="zh-CN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．溶液是无色透明的、均一的、稳定的混合物</a:t>
            </a:r>
          </a:p>
          <a:p>
            <a:pPr algn="just">
              <a:spcAft>
                <a:spcPts val="0"/>
              </a:spcAft>
            </a:pPr>
            <a:r>
              <a:rPr lang="en-US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    B</a:t>
            </a:r>
            <a:r>
              <a:rPr lang="zh-CN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．一种或几种物质分散到另一种物质里，形成的混合物叫溶液</a:t>
            </a:r>
          </a:p>
          <a:p>
            <a:pPr algn="just">
              <a:spcAft>
                <a:spcPts val="0"/>
              </a:spcAft>
            </a:pPr>
            <a:r>
              <a:rPr lang="en-US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    C</a:t>
            </a:r>
            <a:r>
              <a:rPr lang="zh-CN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．溶液是均一的，内部各处的物理性质、化学性质相同</a:t>
            </a:r>
          </a:p>
          <a:p>
            <a:pPr algn="just">
              <a:spcAft>
                <a:spcPts val="0"/>
              </a:spcAft>
            </a:pPr>
            <a:r>
              <a:rPr lang="en-US" altLang="zh-CN" sz="3200" kern="100" dirty="0">
                <a:latin typeface="宋体" panose="02010600030101010101" pitchFamily="2" charset="-122"/>
                <a:cs typeface="宋体" panose="02010600030101010101" pitchFamily="2" charset="-122"/>
              </a:rPr>
              <a:t>    D</a:t>
            </a:r>
            <a:r>
              <a:rPr lang="zh-CN" altLang="zh-CN" sz="3200" kern="100" dirty="0">
                <a:latin typeface="Calibri" panose="020F0502020204030204" pitchFamily="34" charset="0"/>
                <a:cs typeface="宋体" panose="02010600030101010101" pitchFamily="2" charset="-122"/>
              </a:rPr>
              <a:t>．植物油溶入汽油中形成不稳定的乳浊液</a:t>
            </a:r>
            <a:endParaRPr lang="zh-CN" altLang="zh-CN" sz="3200" kern="1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769004" y="1117233"/>
            <a:ext cx="6206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51177" y="4093229"/>
            <a:ext cx="551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872036" y="2399011"/>
            <a:ext cx="620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2311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1053</Words>
  <Application>Microsoft Office PowerPoint</Application>
  <PresentationFormat>宽屏</PresentationFormat>
  <Paragraphs>87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黑体</vt:lpstr>
      <vt:lpstr>华文行楷</vt:lpstr>
      <vt:lpstr>楷体_GB2312</vt:lpstr>
      <vt:lpstr>宋体</vt:lpstr>
      <vt:lpstr>幼圆</vt:lpstr>
      <vt:lpstr>Arial</vt:lpstr>
      <vt:lpstr>Calibri</vt:lpstr>
      <vt:lpstr>Calibri Light</vt:lpstr>
      <vt:lpstr>Times New Roman</vt:lpstr>
      <vt:lpstr>Office 主题</vt:lpstr>
      <vt:lpstr>胶体的制备和性质</vt:lpstr>
      <vt:lpstr>前测</vt:lpstr>
      <vt:lpstr>PowerPoint 演示文稿</vt:lpstr>
      <vt:lpstr>PowerPoint 演示文稿</vt:lpstr>
      <vt:lpstr>PowerPoint 演示文稿</vt:lpstr>
      <vt:lpstr>PowerPoint 演示文稿</vt:lpstr>
      <vt:lpstr>1盐水点豆腐：盐卤、石膏是聚沉剂，可使其中的蛋白质胶体和水等物质一起聚沉而成豆腐。</vt:lpstr>
      <vt:lpstr>2明矾净水：明矾水解后产生带正电的氢氧化铝胶体粒子与带负电的水中悬浮物、泥沙等聚沉而达到聚沉的目的。 </vt:lpstr>
      <vt:lpstr>PowerPoint 演示文稿</vt:lpstr>
      <vt:lpstr>PowerPoint 演示文稿</vt:lpstr>
      <vt:lpstr>5河流入海口易形成沙洲：泥沙是一种复杂的分散体系，有粗沙和胶粒。当遇到海水时，遇到很多离子，中和了胶粒所带的电荷，这些颗粒再也没有相同的电荷可以互相排斥了，容易结合成较大的颗粒聚沉下去，久而久之，形成了沙洲。</vt:lpstr>
      <vt:lpstr>6肥皂的制取分离：加入食盐使肥皂聚沉。 </vt:lpstr>
      <vt:lpstr>7氯化铁饱和溶液用于伤口止血：血液是蛋白质胶体，遇到电解质后，发生聚沉。 </vt:lpstr>
      <vt:lpstr>8水泥硬化：水泥和水拌和后，发生作用，生成多种不同水合物，水合物再逐步形成胶状物，并开始凝聚，一部分转为胶体，另一部分转为胶状沉淀。最后，晶体与胶状固体交错在一起，形成坚硬固体，即硬化。水泥中加石膏，可以调节硬化速度。 </vt:lpstr>
      <vt:lpstr>9土壤胶体的保肥作用：土壤胶体吸附某种电荷，可以通过互相排斥的电荷，保持肥效。若加入其它异种电荷导致聚沉，会使肥效降低。</vt:lpstr>
      <vt:lpstr>胶体的性质</vt:lpstr>
      <vt:lpstr>PowerPoint 演示文稿</vt:lpstr>
      <vt:lpstr>课尾五分钟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胶体的制备和性质</dc:title>
  <dc:creator>john</dc:creator>
  <cp:lastModifiedBy>john</cp:lastModifiedBy>
  <cp:revision>6</cp:revision>
  <dcterms:created xsi:type="dcterms:W3CDTF">2015-10-14T03:05:31Z</dcterms:created>
  <dcterms:modified xsi:type="dcterms:W3CDTF">2015-10-23T01:36:12Z</dcterms:modified>
</cp:coreProperties>
</file>