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64" r:id="rId5"/>
    <p:sldId id="333" r:id="rId6"/>
    <p:sldId id="325" r:id="rId7"/>
    <p:sldId id="334" r:id="rId8"/>
    <p:sldId id="335" r:id="rId9"/>
    <p:sldId id="336" r:id="rId10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AC00"/>
    <a:srgbClr val="FF00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442" autoAdjust="0"/>
    <p:restoredTop sz="94660"/>
  </p:normalViewPr>
  <p:slideViewPr>
    <p:cSldViewPr snapToGrid="0">
      <p:cViewPr>
        <p:scale>
          <a:sx n="75" d="100"/>
          <a:sy n="75" d="100"/>
        </p:scale>
        <p:origin x="624" y="846"/>
      </p:cViewPr>
      <p:guideLst>
        <p:guide orient="horz" pos="217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5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D4FEA-3614-4988-84C9-CF60FD681A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F21C3-EDD0-4E1F-8C22-4EBBD8A3E4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F21C3-EDD0-4E1F-8C22-4EBBD8A3E4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F21C3-EDD0-4E1F-8C22-4EBBD8A3E4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等腰三角形 22"/>
          <p:cNvSpPr/>
          <p:nvPr userDrawn="1"/>
        </p:nvSpPr>
        <p:spPr>
          <a:xfrm>
            <a:off x="-2" y="5515429"/>
            <a:ext cx="12089955" cy="1342571"/>
          </a:xfrm>
          <a:prstGeom prst="triangle">
            <a:avLst>
              <a:gd name="adj" fmla="val 3121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 userDrawn="1"/>
        </p:nvSpPr>
        <p:spPr>
          <a:xfrm flipV="1">
            <a:off x="-1" y="-1901"/>
            <a:ext cx="12089955" cy="1588989"/>
          </a:xfrm>
          <a:prstGeom prst="triangle">
            <a:avLst>
              <a:gd name="adj" fmla="val 3121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8"/>
          <p:cNvSpPr/>
          <p:nvPr userDrawn="1"/>
        </p:nvSpPr>
        <p:spPr bwMode="auto">
          <a:xfrm>
            <a:off x="2017313" y="1798235"/>
            <a:ext cx="3566468" cy="3562626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noFill/>
          <a:ln w="0">
            <a:solidFill>
              <a:schemeClr val="accent5"/>
            </a:solidFill>
            <a:prstDash val="solid"/>
            <a:round/>
          </a:ln>
        </p:spPr>
        <p:txBody>
          <a:bodyPr vert="horz" wrap="square" lIns="128559" tIns="64280" rIns="128559" bIns="64280" numCol="1" anchor="t" anchorCtr="0" compatLnSpc="1"/>
          <a:lstStyle/>
          <a:p>
            <a:endParaRPr lang="zh-CN" altLang="en-US" sz="2000"/>
          </a:p>
        </p:txBody>
      </p:sp>
      <p:cxnSp>
        <p:nvCxnSpPr>
          <p:cNvPr id="9" name="直接连接符 8"/>
          <p:cNvCxnSpPr/>
          <p:nvPr userDrawn="1">
            <p:custDataLst>
              <p:tags r:id="rId2"/>
            </p:custDataLst>
          </p:nvPr>
        </p:nvCxnSpPr>
        <p:spPr>
          <a:xfrm>
            <a:off x="6205350" y="3616325"/>
            <a:ext cx="41428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11"/>
          <p:cNvSpPr txBox="1">
            <a:spLocks noChangeArrowheads="1"/>
          </p:cNvSpPr>
          <p:nvPr userDrawn="1">
            <p:custDataLst>
              <p:tags r:id="rId3"/>
            </p:custDataLst>
          </p:nvPr>
        </p:nvSpPr>
        <p:spPr bwMode="auto">
          <a:xfrm>
            <a:off x="2067477" y="3868611"/>
            <a:ext cx="3466145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0" hasCustomPrompt="1"/>
          </p:nvPr>
        </p:nvSpPr>
        <p:spPr>
          <a:xfrm>
            <a:off x="2608232" y="2271713"/>
            <a:ext cx="2384630" cy="1596898"/>
          </a:xfrm>
        </p:spPr>
        <p:txBody>
          <a:bodyPr anchor="ctr">
            <a:noAutofit/>
          </a:bodyPr>
          <a:lstStyle>
            <a:lvl1pPr marL="0" indent="0" algn="ctr">
              <a:buNone/>
              <a:defRPr sz="9600">
                <a:solidFill>
                  <a:schemeClr val="tx1"/>
                </a:solidFill>
                <a:latin typeface="Impact" panose="020B0806030902050204" pitchFamily="34" charset="0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18" name="文本占位符 16"/>
          <p:cNvSpPr>
            <a:spLocks noGrp="1"/>
          </p:cNvSpPr>
          <p:nvPr>
            <p:ph type="body" sz="quarter" idx="11" hasCustomPrompt="1"/>
          </p:nvPr>
        </p:nvSpPr>
        <p:spPr>
          <a:xfrm>
            <a:off x="6205349" y="2743199"/>
            <a:ext cx="4142875" cy="873125"/>
          </a:xfrm>
        </p:spPr>
        <p:txBody>
          <a:bodyPr anchor="ctr">
            <a:noAutofit/>
          </a:bodyPr>
          <a:lstStyle>
            <a:lvl1pPr marL="0" indent="0" algn="ctr">
              <a:buNone/>
              <a:defRPr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输入章节标题</a:t>
            </a:r>
            <a:endParaRPr lang="zh-CN" altLang="en-US"/>
          </a:p>
        </p:txBody>
      </p:sp>
      <p:sp>
        <p:nvSpPr>
          <p:cNvPr id="19" name="文本占位符 16"/>
          <p:cNvSpPr>
            <a:spLocks noGrp="1"/>
          </p:cNvSpPr>
          <p:nvPr>
            <p:ph type="body" sz="quarter" idx="12" hasCustomPrompt="1"/>
          </p:nvPr>
        </p:nvSpPr>
        <p:spPr>
          <a:xfrm>
            <a:off x="6205349" y="3720796"/>
            <a:ext cx="4142875" cy="1574892"/>
          </a:xfrm>
        </p:spPr>
        <p:txBody>
          <a:bodyPr anchor="t">
            <a:noAutofit/>
          </a:bodyPr>
          <a:lstStyle>
            <a:lvl1pPr marL="0" indent="0" algn="l">
              <a:lnSpc>
                <a:spcPct val="150000"/>
              </a:lnSpc>
              <a:buNone/>
              <a:defRPr sz="2000" b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点击输入描述性语言</a:t>
            </a:r>
            <a:endParaRPr lang="zh-CN" altLang="en-US"/>
          </a:p>
        </p:txBody>
      </p:sp>
      <p:sp>
        <p:nvSpPr>
          <p:cNvPr id="20" name="等腰三角形 19"/>
          <p:cNvSpPr/>
          <p:nvPr userDrawn="1"/>
        </p:nvSpPr>
        <p:spPr>
          <a:xfrm>
            <a:off x="0" y="5704122"/>
            <a:ext cx="12089955" cy="1153878"/>
          </a:xfrm>
          <a:prstGeom prst="triangle">
            <a:avLst>
              <a:gd name="adj" fmla="val 31214"/>
            </a:avLst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 userDrawn="1"/>
        </p:nvSpPr>
        <p:spPr>
          <a:xfrm flipV="1">
            <a:off x="-1" y="-1900"/>
            <a:ext cx="12089955" cy="1369247"/>
          </a:xfrm>
          <a:prstGeom prst="triangle">
            <a:avLst>
              <a:gd name="adj" fmla="val 31214"/>
            </a:avLst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7" grpId="0" animBg="1"/>
      <p:bldP spid="10" grpId="0"/>
      <p:bldP spid="17" grpId="0">
        <p:tmplLst>
          <p:tmpl lvl="0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 lvl="0">
            <p:tnLst>
              <p:par>
                <p:cTn presetID="23" presetClass="entr" presetSubtype="3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4*#ppt_w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4*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角三角形 12"/>
          <p:cNvSpPr/>
          <p:nvPr userDrawn="1"/>
        </p:nvSpPr>
        <p:spPr>
          <a:xfrm flipH="1">
            <a:off x="0" y="6587836"/>
            <a:ext cx="12192000" cy="270164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5400000">
            <a:off x="-306100" y="306100"/>
            <a:ext cx="1059875" cy="447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5400000">
            <a:off x="-342900" y="342902"/>
            <a:ext cx="1059873" cy="374073"/>
          </a:xfrm>
          <a:prstGeom prst="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555047" y="219292"/>
            <a:ext cx="3962400" cy="55245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点击输入章节标题</a:t>
            </a:r>
            <a:endParaRPr lang="zh-CN" altLang="en-US"/>
          </a:p>
        </p:txBody>
      </p:sp>
      <p:sp>
        <p:nvSpPr>
          <p:cNvPr id="12" name="直角三角形 11"/>
          <p:cNvSpPr/>
          <p:nvPr userDrawn="1"/>
        </p:nvSpPr>
        <p:spPr>
          <a:xfrm>
            <a:off x="0" y="6356424"/>
            <a:ext cx="12192000" cy="501576"/>
          </a:xfrm>
          <a:prstGeom prst="rt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jpeg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>
            <a:off x="0" y="4997002"/>
            <a:ext cx="12192000" cy="1860997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10800000">
            <a:off x="0" y="0"/>
            <a:ext cx="12192000" cy="2228045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>
            <a:off x="0" y="5215944"/>
            <a:ext cx="12192000" cy="1642056"/>
          </a:xfrm>
          <a:prstGeom prst="rt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 rot="10800000">
            <a:off x="0" y="0"/>
            <a:ext cx="12192000" cy="2009104"/>
          </a:xfrm>
          <a:prstGeom prst="rt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17855" y="2359660"/>
            <a:ext cx="10956290" cy="110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b="1">
                <a:cs typeface="Arial" panose="020B0604020202020204" pitchFamily="34" charset="0"/>
              </a:rPr>
              <a:t>二进制与计算机</a:t>
            </a:r>
            <a:endParaRPr lang="zh-CN" altLang="en-US" sz="7200" b="1"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536180" y="4714240"/>
            <a:ext cx="3094990" cy="624840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</a:ln>
          <a:effec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36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授课：廖里山</a:t>
            </a:r>
            <a:endParaRPr lang="zh-CN" altLang="en-US" sz="3600" dirty="0"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99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99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4" grpId="0" animBg="1"/>
      <p:bldP spid="5" grpId="0" animBg="1"/>
      <p:bldP spid="8" grpId="0"/>
      <p:bldP spid="8" grpId="1"/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888238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D5"/>
                </a:solidFill>
              </a:rPr>
              <a:t>观察卡牌，发现规律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51535" y="1184910"/>
            <a:ext cx="10480675" cy="1977390"/>
          </a:xfrm>
          <a:prstGeom prst="rect">
            <a:avLst/>
          </a:prstGeom>
          <a:solidFill>
            <a:srgbClr val="FFC00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l">
              <a:lnSpc>
                <a:spcPct val="130000"/>
              </a:lnSpc>
            </a:pPr>
            <a:r>
              <a:rPr lang="zh-CN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请你</a:t>
            </a:r>
            <a:r>
              <a:rPr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观察</a:t>
            </a:r>
            <a:r>
              <a:rPr lang="zh-CN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下列卡牌的</a:t>
            </a:r>
            <a:r>
              <a:rPr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规律，说出第5张牌有多少个点？其规律是什么？</a:t>
            </a:r>
            <a:endParaRPr sz="44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797685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563620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5329555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7095490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8861425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508490" y="43554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468870" y="43561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065770" y="43554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697855" y="406082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6294755" y="406019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697855" y="466280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294755" y="46621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886835" y="381190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3735" y="38112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886835" y="42049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3735" y="420433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3886835" y="459803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483735" y="45974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3886835" y="49911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483735" y="49904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278380" y="3696970"/>
            <a:ext cx="1062355" cy="15684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9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96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888238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D5"/>
                </a:solidFill>
              </a:rPr>
              <a:t>观察卡牌，发现规律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51535" y="1184910"/>
            <a:ext cx="10480675" cy="1977390"/>
          </a:xfrm>
          <a:prstGeom prst="rect">
            <a:avLst/>
          </a:prstGeom>
          <a:solidFill>
            <a:srgbClr val="FFC00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l">
              <a:lnSpc>
                <a:spcPct val="130000"/>
              </a:lnSpc>
            </a:pPr>
            <a:r>
              <a:rPr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面朝上的牌当作1，面朝下的牌当作0，那么以下几张牌有多少个点呢？</a:t>
            </a:r>
            <a:endParaRPr sz="44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797685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563620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5329555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7095490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8861425" y="345503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508490" y="43554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468870" y="43561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065770" y="43554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697855" y="406082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6294755" y="406019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697855" y="466280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294755" y="46621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886835" y="381190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3735" y="38112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886835" y="42049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3735" y="420433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3886835" y="459803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483735" y="45974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3886835" y="49911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483735" y="49904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962785" y="381063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559685" y="38100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962785" y="42037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559685" y="42030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962785" y="459676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2559685" y="459613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962785" y="498983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559685" y="498919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272030" y="381254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2868930" y="381190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2272030" y="420560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2868930" y="42049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2272030" y="459867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2868930" y="459803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2272030" y="4991735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2868930" y="4991100"/>
            <a:ext cx="249555" cy="24955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1" name="圆角矩形 40"/>
          <p:cNvSpPr/>
          <p:nvPr/>
        </p:nvSpPr>
        <p:spPr>
          <a:xfrm>
            <a:off x="1797685" y="3454400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2" name="圆角矩形 41"/>
          <p:cNvSpPr/>
          <p:nvPr/>
        </p:nvSpPr>
        <p:spPr>
          <a:xfrm>
            <a:off x="5329555" y="3463925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圆角矩形 42"/>
          <p:cNvSpPr/>
          <p:nvPr/>
        </p:nvSpPr>
        <p:spPr>
          <a:xfrm>
            <a:off x="7095490" y="3454400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4" name="圆角矩形 43"/>
          <p:cNvSpPr/>
          <p:nvPr/>
        </p:nvSpPr>
        <p:spPr>
          <a:xfrm>
            <a:off x="3563620" y="3454400"/>
            <a:ext cx="1543050" cy="20510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41" grpId="0" animBg="1"/>
      <p:bldP spid="42" grpId="0" bldLvl="0" animBg="1"/>
      <p:bldP spid="43" grpId="0" bldLvl="0" animBg="1"/>
      <p:bldP spid="44" grpId="0" bldLvl="0" animBg="1"/>
      <p:bldP spid="42" grpId="1" animBg="1"/>
      <p:bldP spid="4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10517505" cy="900430"/>
          </a:xfrm>
        </p:spPr>
        <p:txBody>
          <a:bodyPr>
            <a:noAutofit/>
          </a:bodyPr>
          <a:p>
            <a:r>
              <a:rPr lang="zh-CN" sz="3600">
                <a:solidFill>
                  <a:srgbClr val="7030A0"/>
                </a:solidFill>
              </a:rPr>
              <a:t>二进制</a:t>
            </a:r>
            <a:r>
              <a:rPr lang="en-US" altLang="zh-CN" sz="3600">
                <a:solidFill>
                  <a:srgbClr val="7030A0"/>
                </a:solidFill>
              </a:rPr>
              <a:t> </a:t>
            </a:r>
            <a:r>
              <a:rPr lang="zh-CN" sz="360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→</a:t>
            </a:r>
            <a:r>
              <a:rPr lang="en-US" altLang="zh-CN" sz="360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sz="3600">
                <a:solidFill>
                  <a:srgbClr val="7030A0"/>
                </a:solidFill>
              </a:rPr>
              <a:t>十进制</a:t>
            </a:r>
            <a:r>
              <a:rPr lang="zh-CN" altLang="en-US" sz="3600">
                <a:solidFill>
                  <a:srgbClr val="7030A0"/>
                </a:solidFill>
              </a:rPr>
              <a:t>：</a:t>
            </a:r>
            <a:r>
              <a:rPr lang="zh-CN" altLang="en-US" sz="3600">
                <a:solidFill>
                  <a:srgbClr val="7030A0"/>
                </a:solidFill>
              </a:rPr>
              <a:t>按权展开求和</a:t>
            </a:r>
            <a:endParaRPr lang="zh-CN" altLang="en-US" sz="3600">
              <a:solidFill>
                <a:srgbClr val="7030A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986280" y="1275080"/>
            <a:ext cx="7633335" cy="717550"/>
          </a:xfrm>
          <a:prstGeom prst="rect">
            <a:avLst/>
          </a:prstGeom>
        </p:spPr>
      </p:pic>
      <p:pic>
        <p:nvPicPr>
          <p:cNvPr id="6" name="图片 5" descr="QQ截图202112160944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6900" y="3691890"/>
            <a:ext cx="3378200" cy="2451100"/>
          </a:xfrm>
          <a:prstGeom prst="rect">
            <a:avLst/>
          </a:prstGeom>
        </p:spPr>
      </p:pic>
      <p:sp>
        <p:nvSpPr>
          <p:cNvPr id="9" name="文本占位符 2"/>
          <p:cNvSpPr>
            <a:spLocks noGrp="1"/>
          </p:cNvSpPr>
          <p:nvPr/>
        </p:nvSpPr>
        <p:spPr>
          <a:xfrm>
            <a:off x="544195" y="2763520"/>
            <a:ext cx="10517505" cy="7270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>
                <a:solidFill>
                  <a:srgbClr val="7030A0"/>
                </a:solidFill>
              </a:rPr>
              <a:t>十进制</a:t>
            </a:r>
            <a:r>
              <a:rPr lang="en-US" altLang="zh-CN" sz="3600">
                <a:solidFill>
                  <a:srgbClr val="7030A0"/>
                </a:solidFill>
              </a:rPr>
              <a:t> </a:t>
            </a:r>
            <a:r>
              <a:rPr lang="zh-CN" sz="360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→</a:t>
            </a:r>
            <a:r>
              <a:rPr lang="en-US" altLang="zh-CN" sz="360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sz="3600">
                <a:solidFill>
                  <a:srgbClr val="7030A0"/>
                </a:solidFill>
              </a:rPr>
              <a:t>二进制：除</a:t>
            </a:r>
            <a:r>
              <a:rPr lang="en-US" altLang="zh-CN" sz="3600">
                <a:solidFill>
                  <a:srgbClr val="7030A0"/>
                </a:solidFill>
              </a:rPr>
              <a:t>2</a:t>
            </a:r>
            <a:r>
              <a:rPr lang="zh-CN" altLang="en-US" sz="3600">
                <a:solidFill>
                  <a:srgbClr val="7030A0"/>
                </a:solidFill>
              </a:rPr>
              <a:t>取余法</a:t>
            </a:r>
            <a:endParaRPr lang="zh-CN" altLang="en-US" sz="3600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888238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D5"/>
                </a:solidFill>
              </a:rPr>
              <a:t>Camilla的生日蛋糕问题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51535" y="1184910"/>
            <a:ext cx="10480675" cy="2188845"/>
          </a:xfrm>
          <a:prstGeom prst="rect">
            <a:avLst/>
          </a:prstGeom>
          <a:solidFill>
            <a:srgbClr val="FFC00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l">
              <a:lnSpc>
                <a:spcPct val="130000"/>
              </a:lnSpc>
            </a:pP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Camilla</a:t>
            </a: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出生在1970年，</a:t>
            </a:r>
            <a:r>
              <a:rPr lang="zh-CN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她</a:t>
            </a: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要过生日了，想要在生日蛋糕上插上蜡烛表示自己的岁数。</a:t>
            </a:r>
            <a:r>
              <a:rPr lang="zh-CN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你能用今天所学知识帮她设计一个蜡烛摆放方案吗？</a:t>
            </a:r>
            <a:endParaRPr lang="zh-CN"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pic>
        <p:nvPicPr>
          <p:cNvPr id="7" name="图片 6" descr="3510a065b9ca07a9729364768e8d3bcd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clrChange>
              <a:clrFrom>
                <a:srgbClr val="DADCDB">
                  <a:alpha val="100000"/>
                </a:srgbClr>
              </a:clrFrom>
              <a:clrTo>
                <a:srgbClr val="DADCDB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90380" y="3374390"/>
            <a:ext cx="3258185" cy="32581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888238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D5"/>
                </a:solidFill>
              </a:rPr>
              <a:t>神秘的暗号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51535" y="1184910"/>
            <a:ext cx="10480675" cy="4248150"/>
          </a:xfrm>
          <a:prstGeom prst="rect">
            <a:avLst/>
          </a:prstGeom>
          <a:solidFill>
            <a:srgbClr val="FFC00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l">
              <a:lnSpc>
                <a:spcPct val="130000"/>
              </a:lnSpc>
            </a:pP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有一天夜里，你正在写作业，突然发现对面楼里有灯光一闪一闪地，似乎有某种规律，你仔细观察后发现对方可能</a:t>
            </a:r>
            <a:endParaRPr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l">
              <a:lnSpc>
                <a:spcPct val="130000"/>
              </a:lnSpc>
            </a:pP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</a:t>
            </a: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           </a:t>
            </a: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是用二进制来发送信息，于是，你把信息记了下</a:t>
            </a:r>
            <a:endParaRPr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l">
              <a:lnSpc>
                <a:spcPct val="130000"/>
              </a:lnSpc>
            </a:pP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</a:t>
            </a: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           </a:t>
            </a: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来，发现是以下一串代码</a:t>
            </a:r>
            <a:endParaRPr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l">
              <a:lnSpc>
                <a:spcPct val="130000"/>
              </a:lnSpc>
            </a:pP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</a:t>
            </a: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                          0111  0101  0111  0000</a:t>
            </a:r>
            <a:endParaRPr lang="zh-CN"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l">
              <a:lnSpc>
                <a:spcPct val="130000"/>
              </a:lnSpc>
            </a:pPr>
            <a:r>
              <a:rPr lang="zh-CN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</a:t>
            </a:r>
            <a:r>
              <a:rPr lang="en-US" altLang="zh-CN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                            </a:t>
            </a: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你知道这是什么意思吗？</a:t>
            </a:r>
            <a:endParaRPr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pic>
        <p:nvPicPr>
          <p:cNvPr id="2" name="图片 1" descr="aef02bd0b37ced3bcdc5f6ab5acbc46f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1625" y="2902585"/>
            <a:ext cx="3531235" cy="37306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888238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D5"/>
                </a:solidFill>
              </a:rPr>
              <a:t>神秘的暗号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00805" y="694055"/>
            <a:ext cx="6587490" cy="4052570"/>
          </a:xfrm>
          <a:prstGeom prst="rect">
            <a:avLst/>
          </a:prstGeom>
          <a:solidFill>
            <a:srgbClr val="FFC00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>
              <a:lnSpc>
                <a:spcPct val="130000"/>
              </a:lnSpc>
            </a:pP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以下</a:t>
            </a:r>
            <a:r>
              <a:rPr lang="zh-CN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这</a:t>
            </a: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串代码</a:t>
            </a:r>
            <a:endParaRPr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ctr">
              <a:lnSpc>
                <a:spcPct val="130000"/>
              </a:lnSpc>
            </a:pP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01001011</a:t>
            </a:r>
            <a:endParaRPr lang="en-US"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ctr">
              <a:lnSpc>
                <a:spcPct val="130000"/>
              </a:lnSpc>
            </a:pP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01101001</a:t>
            </a:r>
            <a:endParaRPr lang="en-US"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ctr">
              <a:lnSpc>
                <a:spcPct val="130000"/>
              </a:lnSpc>
            </a:pP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01110100</a:t>
            </a:r>
            <a:endParaRPr lang="en-US"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ctr">
              <a:lnSpc>
                <a:spcPct val="130000"/>
              </a:lnSpc>
            </a:pPr>
            <a:r>
              <a:rPr 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01100101</a:t>
            </a:r>
            <a:endParaRPr lang="en-US"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algn="ctr">
              <a:lnSpc>
                <a:spcPct val="130000"/>
              </a:lnSpc>
            </a:pPr>
            <a:r>
              <a:rPr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你知道是什么意思吗？</a:t>
            </a:r>
            <a:endParaRPr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pic>
        <p:nvPicPr>
          <p:cNvPr id="2" name="图片 1" descr="aef02bd0b37ced3bcdc5f6ab5acbc46f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1625" y="2902585"/>
            <a:ext cx="3531235" cy="37306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tags/tag1.xml><?xml version="1.0" encoding="utf-8"?>
<p:tagLst xmlns:p="http://schemas.openxmlformats.org/presentationml/2006/main">
  <p:tag name="MH" val="20161022204031"/>
  <p:tag name="MH_LIBRARY" val="GRAPHIC"/>
  <p:tag name="MH_ORDER" val="Straight Connector 6"/>
</p:tagLst>
</file>

<file path=ppt/tags/tag2.xml><?xml version="1.0" encoding="utf-8"?>
<p:tagLst xmlns:p="http://schemas.openxmlformats.org/presentationml/2006/main">
  <p:tag name="MH" val="20161022204031"/>
  <p:tag name="MH_LIBRARY" val="GRAPHIC"/>
  <p:tag name="MH_ORDER" val="文本框 11"/>
</p:tagLst>
</file>

<file path=ppt/tags/tag3.xml><?xml version="1.0" encoding="utf-8"?>
<p:tagLst xmlns:p="http://schemas.openxmlformats.org/presentationml/2006/main">
  <p:tag name="KSO_WM_UNIT_PLACING_PICTURE_USER_VIEWPORT" val="{&quot;height&quot;:1130,&quot;width&quot;:12021}"/>
</p:tagLst>
</file>

<file path=ppt/tags/tag4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5.xml><?xml version="1.0" encoding="utf-8"?>
<p:tagLst xmlns:p="http://schemas.openxmlformats.org/presentationml/2006/main">
  <p:tag name="AS_NET" val="2.0.50727.5485"/>
  <p:tag name="AS_OS" val="Microsoft Windows NT 6.1.7601 Service Pack 1"/>
  <p:tag name="AS_RELEASE_DATE" val="2018.04.09"/>
  <p:tag name="AS_TITLE" val="Aspose.Slides for .NET 2.0"/>
  <p:tag name="AS_VERSION" val="18.4"/>
  <p:tag name="ISPRING_PRESENTATION_TITLE" val="PowerPoint 演示文稿"/>
  <p:tag name="COMMONDATA" val="eyJoZGlkIjoiYjYzMzQ2NTczMDJiZWQxNzA5ZmZmNjU5ZmZlYjJiMj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463</Words>
  <Application>WPS 演示</Application>
  <PresentationFormat>自定义</PresentationFormat>
  <Paragraphs>39</Paragraphs>
  <Slides>7</Slides>
  <Notes>34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1" baseType="lpstr">
      <vt:lpstr>Arial</vt:lpstr>
      <vt:lpstr>宋体</vt:lpstr>
      <vt:lpstr>Wingdings</vt:lpstr>
      <vt:lpstr>Calibri</vt:lpstr>
      <vt:lpstr>微软雅黑</vt:lpstr>
      <vt:lpstr>Times New Roman</vt:lpstr>
      <vt:lpstr>Impact</vt:lpstr>
      <vt:lpstr>方正姚体</vt:lpstr>
      <vt:lpstr>黑体</vt:lpstr>
      <vt:lpstr>华文新魏</vt:lpstr>
      <vt:lpstr>华文中宋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上海剑姬网络科技有限公司</Company>
  <LinksUpToDate>false</LinksUpToDate>
  <SharedDoc>false</SharedDoc>
  <HyperlinksChanged>false</HyperlinksChanged>
  <AppVersion>14.0000</AppVersion>
  <Manager>风云办公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风云办公PPT模板</dc:title>
  <dc:creator>风云办公</dc:creator>
  <cp:keywords>风云办公</cp:keywords>
  <dc:description>风云办公 http://www.ppt118.com</dc:description>
  <cp:lastModifiedBy>里山</cp:lastModifiedBy>
  <cp:revision>74</cp:revision>
  <dcterms:created xsi:type="dcterms:W3CDTF">2017-04-30T15:45:00Z</dcterms:created>
  <dcterms:modified xsi:type="dcterms:W3CDTF">2022-10-08T03:22:32Z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3EF86F0C9BB842C1828A78EAC03A1F0D</vt:lpwstr>
  </property>
  <property fmtid="{D5CDD505-2E9C-101B-9397-08002B2CF9AE}" pid="3" name="KSOProductBuildVer">
    <vt:lpwstr>2052-11.1.0.12358</vt:lpwstr>
  </property>
</Properties>
</file>