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6" r:id="rId9"/>
    <p:sldId id="263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C3EAC77-4913-49F1-9166-A3610D24A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D5AA09A-7A50-484F-86D1-EFEC0BDD39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EF45F3E-8238-42F3-B389-B2EE2F6B6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FD53-EA10-43F3-949E-8784082A9FF4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A58E963-D62A-4A80-B402-6DD0C0AB0D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DEDD67F-0026-4958-BBD7-0F1D40B6F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7534-AA8B-4CCD-9C05-9BD801B881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8407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DC695F0-BBFA-4B4D-B306-D580D5DF1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FA55A05-3C4B-4402-9514-23C9AA8D1F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CF4904E-D283-435A-BADE-0BF29005C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FD53-EA10-43F3-949E-8784082A9FF4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EF10384-5CF4-498A-A2F8-CBAA8D815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443E796-1EA8-4342-9E3E-074774AF05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7534-AA8B-4CCD-9C05-9BD801B881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364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FA1DACE-9680-4252-9E25-2BFFA7A680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E3487C6-A4DF-4FA1-BA40-0A23732560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A6E4E39-D0A0-448A-A40E-DB54933BC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FD53-EA10-43F3-949E-8784082A9FF4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B377EE9-07BB-4F98-97FD-E18066649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BD789B9-E2D1-475B-9C14-8D4E71ACD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7534-AA8B-4CCD-9C05-9BD801B881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8515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3EC3118-1F18-429A-A850-0D6153694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2D18E00-9A60-4F01-97F2-D47AB9F5E3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C9B69FA-5760-46CD-B5F8-44D1CDE9CE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331A293-B573-4137-BEA2-EAA0FF0FEB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FD53-EA10-43F3-949E-8784082A9FF4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91B04BD-965C-4514-8572-8BD3E888D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1D85FF6-0CBD-4FF1-A8AB-4435C9399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7534-AA8B-4CCD-9C05-9BD801B881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7564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8632914-45EE-4859-A9F8-4C684F6C6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9C8845D-4C2C-4C6C-859B-E630EE8C1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17EFCB3-8D7B-4EB5-8881-8260377ACC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5A536E14-9043-4CA2-A31C-27D59133D9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798C670-596A-4847-AF37-56D74CDA08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800A8047-ACEA-4AE7-9605-F561E84A2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FD53-EA10-43F3-949E-8784082A9FF4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0E5F5053-0208-4484-8082-71EAB9626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B3A08104-47EF-4292-B63D-0C92272A1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7534-AA8B-4CCD-9C05-9BD801B881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1251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8E6033-5F5F-4612-9B70-FA708C4CD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3DEBF1C-2036-4723-9584-FDC5AE9AC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FD53-EA10-43F3-949E-8784082A9FF4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EE0A070-04C5-4AC0-A5EE-63E0236E4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1CF901B-4A38-48A1-9233-18685F5CD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7534-AA8B-4CCD-9C05-9BD801B881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5748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CF0FC2C-3ABC-468C-B859-EDD1FEFFA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FD53-EA10-43F3-949E-8784082A9FF4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9EE5D5D-D4A1-4408-8E77-D063E95AF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92049FB-F83F-455E-98EA-0C43D2220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7534-AA8B-4CCD-9C05-9BD801B881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966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8AC9896-7B0A-4B5A-ADFE-96C4255E5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6C36F2F-D213-43C4-ABF6-D1D074253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0625944-2D03-4A67-B6B5-4BECAE28FD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D6E86D2-2E14-4A99-9B59-2E64386B9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FD53-EA10-43F3-949E-8784082A9FF4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4EF367A-A1A4-4171-AFB7-A35A67CC7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F7746ED-38EA-49F3-B3A0-1FE5B9034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7534-AA8B-4CCD-9C05-9BD801B881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581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EC2D745-80FD-4B49-A033-67E6EBF1F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21F001A-3133-43DF-AF2D-B3AECFF38A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1DD1DC9-A781-4323-BF29-828ACD85AB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5554F52-B598-4D6A-B24F-CA024BAB0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FD53-EA10-43F3-949E-8784082A9FF4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AC831DA-1608-4BA3-88FA-E5D045EDA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944040C-B3AA-478B-B5D5-9BF856714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7534-AA8B-4CCD-9C05-9BD801B881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728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527B28A-F052-4589-9ED4-5A19B1F54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5080119-FA1E-468A-8A88-C5FE4DBA16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6C1E8A0-BAC0-4A5B-9799-D9AA30577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FD53-EA10-43F3-949E-8784082A9FF4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901E5B7-7FFB-4EE2-BC45-8519FF748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EEA17F1-58A4-422C-A7AD-AB5514668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7534-AA8B-4CCD-9C05-9BD801B881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1567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7B4E6B2A-742B-447E-B88B-E9A6F58947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B131D1D-5132-424B-9981-F795C4B6FD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F2AB3B6-1B50-40CC-914E-4D2E22043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FD53-EA10-43F3-949E-8784082A9FF4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D253F71-C605-40A6-B723-FF36BC3BE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9018D80-29B1-4E65-8939-52FA0A64C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7534-AA8B-4CCD-9C05-9BD801B881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3583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8F9C198D-039D-492D-88F3-001AF25C9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69C302F-F6EC-456F-98C8-DFB82D609B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55A2AC3-7FD9-4F78-9539-971E9F7A95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4FD53-EA10-43F3-949E-8784082A9FF4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A0664FE-C281-4A83-9E41-5FC8BCFF6F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746F291-6ED2-4C1E-8E12-34FFB4993D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7534-AA8B-4CCD-9C05-9BD801B881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694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3B0D887-1D51-4B85-829D-E60C6A4D9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982" y="-209910"/>
            <a:ext cx="10515600" cy="1325563"/>
          </a:xfrm>
        </p:spPr>
        <p:txBody>
          <a:bodyPr/>
          <a:lstStyle/>
          <a:p>
            <a:r>
              <a:rPr lang="zh-CN" altLang="en-US" dirty="0"/>
              <a:t>（一）模仿朗读发音存在问题：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9F7A9AA-B9D1-4F41-8560-09778C5724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6032" y="930078"/>
            <a:ext cx="10515600" cy="435133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3400" dirty="0">
                <a:solidFill>
                  <a:srgbClr val="FF0000"/>
                </a:solidFill>
              </a:rPr>
              <a:t>规则动词词尾加</a:t>
            </a:r>
            <a:r>
              <a:rPr lang="en-US" altLang="zh-CN" sz="3400" dirty="0">
                <a:solidFill>
                  <a:srgbClr val="FF0000"/>
                </a:solidFill>
              </a:rPr>
              <a:t>-ed</a:t>
            </a:r>
            <a:r>
              <a:rPr lang="zh-CN" altLang="en-US" sz="3400" dirty="0">
                <a:solidFill>
                  <a:srgbClr val="FF0000"/>
                </a:solidFill>
              </a:rPr>
              <a:t>有三种发音规律： </a:t>
            </a:r>
          </a:p>
          <a:p>
            <a:pPr>
              <a:lnSpc>
                <a:spcPct val="150000"/>
              </a:lnSpc>
            </a:pPr>
            <a:r>
              <a:rPr lang="en-US" altLang="zh-CN" sz="3400" dirty="0"/>
              <a:t>1</a:t>
            </a:r>
            <a:r>
              <a:rPr lang="zh-CN" altLang="en-US" sz="3400" dirty="0"/>
              <a:t>、在清辅音后读作</a:t>
            </a:r>
            <a:r>
              <a:rPr lang="en-US" altLang="zh-CN" sz="3400" dirty="0"/>
              <a:t>[t]</a:t>
            </a:r>
            <a:r>
              <a:rPr lang="zh-CN" altLang="en-US" sz="3400" dirty="0"/>
              <a:t>。如</a:t>
            </a:r>
            <a:r>
              <a:rPr lang="en-US" altLang="zh-CN" sz="3400" dirty="0"/>
              <a:t>: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b="1" dirty="0"/>
              <a:t>asked, helped, watched, stopped</a:t>
            </a:r>
            <a:r>
              <a:rPr lang="zh-CN" altLang="en-US" b="1" dirty="0"/>
              <a:t>；</a:t>
            </a:r>
          </a:p>
          <a:p>
            <a:pPr>
              <a:lnSpc>
                <a:spcPct val="150000"/>
              </a:lnSpc>
            </a:pPr>
            <a:r>
              <a:rPr lang="en-US" altLang="zh-CN" sz="3400" dirty="0"/>
              <a:t>2</a:t>
            </a:r>
            <a:r>
              <a:rPr lang="zh-CN" altLang="en-US" sz="3400" dirty="0"/>
              <a:t>、在浊辅音和元音后读作</a:t>
            </a:r>
            <a:r>
              <a:rPr lang="en-US" altLang="zh-CN" sz="3400" dirty="0"/>
              <a:t>[d]</a:t>
            </a:r>
            <a:r>
              <a:rPr lang="zh-CN" altLang="en-US" sz="3400" dirty="0"/>
              <a:t>。如：</a:t>
            </a:r>
            <a:endParaRPr lang="en-US" altLang="zh-CN" sz="3400" dirty="0"/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b="1" dirty="0"/>
              <a:t>enjoyed, studied, moved, called</a:t>
            </a:r>
            <a:r>
              <a:rPr lang="zh-CN" altLang="en-US" b="1" dirty="0"/>
              <a:t>；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3400" dirty="0"/>
              <a:t>3</a:t>
            </a:r>
            <a:r>
              <a:rPr lang="zh-CN" altLang="en-US" sz="3400" dirty="0"/>
              <a:t>、在</a:t>
            </a:r>
            <a:r>
              <a:rPr lang="en-US" altLang="zh-CN" sz="3400" dirty="0"/>
              <a:t>t / d</a:t>
            </a:r>
            <a:r>
              <a:rPr lang="zh-CN" altLang="en-US" sz="3400" dirty="0"/>
              <a:t>后读作</a:t>
            </a:r>
            <a:r>
              <a:rPr lang="en-US" altLang="zh-CN" sz="3400" dirty="0"/>
              <a:t>[id]</a:t>
            </a:r>
            <a:r>
              <a:rPr lang="zh-CN" altLang="en-US" sz="3400" dirty="0"/>
              <a:t>。如：</a:t>
            </a:r>
            <a:r>
              <a:rPr lang="en-US" altLang="zh-CN" b="1" dirty="0"/>
              <a:t>wanted, needed</a:t>
            </a:r>
            <a:r>
              <a:rPr lang="zh-CN" altLang="en-US" b="1" dirty="0"/>
              <a:t>。</a:t>
            </a:r>
          </a:p>
          <a:p>
            <a:pPr>
              <a:lnSpc>
                <a:spcPct val="150000"/>
              </a:lnSpc>
            </a:pPr>
            <a:endParaRPr lang="zh-CN" altLang="en-US" sz="3400" dirty="0"/>
          </a:p>
        </p:txBody>
      </p:sp>
    </p:spTree>
    <p:extLst>
      <p:ext uri="{BB962C8B-B14F-4D97-AF65-F5344CB8AC3E}">
        <p14:creationId xmlns:p14="http://schemas.microsoft.com/office/powerpoint/2010/main" val="33445851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6CD1273-6038-4378-B2A5-5B608C03F3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93253"/>
            <a:ext cx="12339687" cy="6956981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zh-CN" altLang="en-US" b="1" dirty="0">
                <a:solidFill>
                  <a:srgbClr val="7030A0"/>
                </a:solidFill>
              </a:rPr>
              <a:t>动词三单、名词复数</a:t>
            </a:r>
            <a:r>
              <a:rPr lang="zh-CN" altLang="en-US" b="1" dirty="0">
                <a:solidFill>
                  <a:srgbClr val="FF0000"/>
                </a:solidFill>
              </a:rPr>
              <a:t>：</a:t>
            </a:r>
            <a:r>
              <a:rPr lang="zh-CN" altLang="zh-CN" b="1" dirty="0">
                <a:solidFill>
                  <a:srgbClr val="FF0000"/>
                </a:solidFill>
              </a:rPr>
              <a:t>词尾变化有三种形式。</a:t>
            </a:r>
            <a:r>
              <a:rPr lang="zh-CN" altLang="en-US" b="1" dirty="0">
                <a:solidFill>
                  <a:srgbClr val="FF0000"/>
                </a:solidFill>
              </a:rPr>
              <a:t>发音规律如下：</a:t>
            </a:r>
            <a:endParaRPr lang="zh-CN" altLang="zh-CN" b="1" dirty="0">
              <a:solidFill>
                <a:srgbClr val="FF0000"/>
              </a:solidFill>
            </a:endParaRPr>
          </a:p>
          <a:p>
            <a:pPr marL="514350" lvl="0" indent="-514350">
              <a:lnSpc>
                <a:spcPct val="100000"/>
              </a:lnSpc>
              <a:buAutoNum type="arabicParenBoth"/>
            </a:pPr>
            <a:r>
              <a:rPr lang="zh-CN" altLang="zh-CN" b="1" dirty="0">
                <a:solidFill>
                  <a:srgbClr val="FF0000"/>
                </a:solidFill>
              </a:rPr>
              <a:t>一般在词尾加</a:t>
            </a:r>
            <a:r>
              <a:rPr lang="en-US" altLang="zh-CN" b="1" dirty="0">
                <a:solidFill>
                  <a:srgbClr val="FF0000"/>
                </a:solidFill>
              </a:rPr>
              <a:t>-s.    -s</a:t>
            </a:r>
            <a:r>
              <a:rPr lang="zh-CN" altLang="en-US" b="1" dirty="0">
                <a:solidFill>
                  <a:srgbClr val="FF0000"/>
                </a:solidFill>
              </a:rPr>
              <a:t>的读法</a:t>
            </a:r>
            <a:r>
              <a:rPr lang="en-US" altLang="zh-CN" b="1" dirty="0">
                <a:solidFill>
                  <a:srgbClr val="FF0000"/>
                </a:solidFill>
              </a:rPr>
              <a:t>: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7030A0"/>
                </a:solidFill>
              </a:rPr>
              <a:t>-s</a:t>
            </a:r>
            <a:r>
              <a:rPr lang="zh-CN" altLang="zh-CN" b="1" dirty="0">
                <a:solidFill>
                  <a:srgbClr val="7030A0"/>
                </a:solidFill>
              </a:rPr>
              <a:t>在清辅音后读／</a:t>
            </a:r>
            <a:r>
              <a:rPr lang="en-US" altLang="zh-CN" b="1" dirty="0">
                <a:solidFill>
                  <a:srgbClr val="7030A0"/>
                </a:solidFill>
              </a:rPr>
              <a:t>s</a:t>
            </a:r>
            <a:r>
              <a:rPr lang="zh-CN" altLang="zh-CN" b="1" dirty="0">
                <a:solidFill>
                  <a:srgbClr val="7030A0"/>
                </a:solidFill>
              </a:rPr>
              <a:t>／，在浊辅音或元音后读／</a:t>
            </a:r>
            <a:r>
              <a:rPr lang="en-US" altLang="zh-CN" b="1" dirty="0">
                <a:solidFill>
                  <a:srgbClr val="7030A0"/>
                </a:solidFill>
              </a:rPr>
              <a:t>z</a:t>
            </a:r>
            <a:r>
              <a:rPr lang="zh-CN" altLang="zh-CN" b="1" dirty="0">
                <a:solidFill>
                  <a:srgbClr val="7030A0"/>
                </a:solidFill>
              </a:rPr>
              <a:t>／</a:t>
            </a:r>
            <a:endParaRPr lang="en-US" altLang="zh-CN" b="1" dirty="0">
              <a:solidFill>
                <a:srgbClr val="7030A0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7030A0"/>
                </a:solidFill>
              </a:rPr>
              <a:t>ds</a:t>
            </a:r>
            <a:r>
              <a:rPr lang="zh-CN" altLang="zh-CN" b="1" dirty="0">
                <a:solidFill>
                  <a:srgbClr val="7030A0"/>
                </a:solidFill>
              </a:rPr>
              <a:t>读／</a:t>
            </a:r>
            <a:r>
              <a:rPr lang="en-US" altLang="zh-CN" b="1" dirty="0" err="1">
                <a:solidFill>
                  <a:srgbClr val="7030A0"/>
                </a:solidFill>
              </a:rPr>
              <a:t>dz</a:t>
            </a:r>
            <a:r>
              <a:rPr lang="zh-CN" altLang="zh-CN" b="1" dirty="0">
                <a:solidFill>
                  <a:srgbClr val="7030A0"/>
                </a:solidFill>
              </a:rPr>
              <a:t>／，</a:t>
            </a:r>
            <a:r>
              <a:rPr lang="en-US" altLang="zh-CN" b="1" dirty="0" err="1">
                <a:solidFill>
                  <a:srgbClr val="7030A0"/>
                </a:solidFill>
              </a:rPr>
              <a:t>ts</a:t>
            </a:r>
            <a:r>
              <a:rPr lang="zh-CN" altLang="zh-CN" b="1" dirty="0">
                <a:solidFill>
                  <a:srgbClr val="7030A0"/>
                </a:solidFill>
              </a:rPr>
              <a:t>读／</a:t>
            </a:r>
            <a:r>
              <a:rPr lang="en-US" altLang="zh-CN" b="1" dirty="0" err="1">
                <a:solidFill>
                  <a:srgbClr val="7030A0"/>
                </a:solidFill>
              </a:rPr>
              <a:t>ts</a:t>
            </a:r>
            <a:r>
              <a:rPr lang="zh-CN" altLang="zh-CN" b="1" dirty="0">
                <a:solidFill>
                  <a:srgbClr val="7030A0"/>
                </a:solidFill>
              </a:rPr>
              <a:t>／。如：</a:t>
            </a:r>
          </a:p>
          <a:p>
            <a:pPr>
              <a:lnSpc>
                <a:spcPct val="100000"/>
              </a:lnSpc>
            </a:pPr>
            <a:r>
              <a:rPr lang="en-US" altLang="zh-CN" b="1" dirty="0"/>
              <a:t>help</a:t>
            </a:r>
            <a:r>
              <a:rPr lang="zh-CN" altLang="zh-CN" b="1" dirty="0"/>
              <a:t>→</a:t>
            </a:r>
            <a:r>
              <a:rPr lang="en-US" altLang="zh-CN" b="1" dirty="0"/>
              <a:t>helps</a:t>
            </a:r>
            <a:r>
              <a:rPr lang="zh-CN" altLang="zh-CN" b="1" dirty="0"/>
              <a:t>／</a:t>
            </a:r>
            <a:r>
              <a:rPr lang="en-US" altLang="zh-CN" b="1" dirty="0"/>
              <a:t>helps</a:t>
            </a:r>
            <a:r>
              <a:rPr lang="zh-CN" altLang="zh-CN" b="1" dirty="0"/>
              <a:t>／，</a:t>
            </a:r>
            <a:r>
              <a:rPr lang="en-US" altLang="zh-CN" b="1" dirty="0"/>
              <a:t>know</a:t>
            </a:r>
            <a:r>
              <a:rPr lang="zh-CN" altLang="zh-CN" b="1" dirty="0"/>
              <a:t>→</a:t>
            </a:r>
            <a:r>
              <a:rPr lang="en-US" altLang="zh-CN" b="1" dirty="0"/>
              <a:t>knows</a:t>
            </a:r>
            <a:r>
              <a:rPr lang="zh-CN" altLang="zh-CN" b="1" dirty="0"/>
              <a:t>／</a:t>
            </a:r>
            <a:r>
              <a:rPr lang="en-US" altLang="zh-CN" b="1" dirty="0" err="1"/>
              <a:t>nəʊz</a:t>
            </a:r>
            <a:r>
              <a:rPr lang="zh-CN" altLang="zh-CN" b="1" dirty="0"/>
              <a:t>／</a:t>
            </a:r>
            <a:endParaRPr lang="en-US" altLang="zh-CN" b="1" dirty="0"/>
          </a:p>
          <a:p>
            <a:pPr>
              <a:lnSpc>
                <a:spcPct val="100000"/>
              </a:lnSpc>
            </a:pPr>
            <a:r>
              <a:rPr lang="en-US" altLang="zh-CN" b="1" dirty="0"/>
              <a:t>get</a:t>
            </a:r>
            <a:r>
              <a:rPr lang="zh-CN" altLang="zh-CN" b="1" dirty="0"/>
              <a:t>→</a:t>
            </a:r>
            <a:r>
              <a:rPr lang="en-US" altLang="zh-CN" b="1" dirty="0"/>
              <a:t>gets</a:t>
            </a:r>
            <a:r>
              <a:rPr lang="zh-CN" altLang="zh-CN" b="1" dirty="0"/>
              <a:t>／</a:t>
            </a:r>
            <a:r>
              <a:rPr lang="en-US" altLang="zh-CN" b="1" dirty="0"/>
              <a:t>gets</a:t>
            </a:r>
            <a:r>
              <a:rPr lang="zh-CN" altLang="zh-CN" b="1" dirty="0"/>
              <a:t>／，</a:t>
            </a:r>
            <a:r>
              <a:rPr lang="en-US" altLang="zh-CN" b="1" dirty="0"/>
              <a:t>read</a:t>
            </a:r>
            <a:r>
              <a:rPr lang="zh-CN" altLang="zh-CN" b="1" dirty="0"/>
              <a:t>→</a:t>
            </a:r>
            <a:r>
              <a:rPr lang="en-US" altLang="zh-CN" b="1" dirty="0"/>
              <a:t>reads</a:t>
            </a:r>
            <a:r>
              <a:rPr lang="zh-CN" altLang="zh-CN" b="1" dirty="0"/>
              <a:t>／</a:t>
            </a:r>
            <a:r>
              <a:rPr lang="en-US" altLang="zh-CN" b="1" dirty="0" err="1"/>
              <a:t>ri</a:t>
            </a:r>
            <a:r>
              <a:rPr lang="en-US" altLang="zh-CN" b="1" dirty="0"/>
              <a:t>:</a:t>
            </a:r>
            <a:r>
              <a:rPr lang="zh-CN" altLang="en-US" b="1" dirty="0"/>
              <a:t> </a:t>
            </a:r>
            <a:r>
              <a:rPr lang="en-US" altLang="zh-CN" b="1" dirty="0" err="1"/>
              <a:t>dz</a:t>
            </a:r>
            <a:r>
              <a:rPr lang="zh-CN" altLang="zh-CN" b="1" dirty="0"/>
              <a:t>／ </a:t>
            </a:r>
            <a:endParaRPr lang="en-US" altLang="zh-CN" b="1" dirty="0"/>
          </a:p>
          <a:p>
            <a:pPr>
              <a:lnSpc>
                <a:spcPct val="100000"/>
              </a:lnSpc>
            </a:pPr>
            <a:r>
              <a:rPr lang="en-US" altLang="zh-CN" b="1" dirty="0"/>
              <a:t>desk</a:t>
            </a:r>
            <a:r>
              <a:rPr lang="en-US" altLang="zh-CN" b="1" u="sng" dirty="0"/>
              <a:t>s</a:t>
            </a:r>
            <a:r>
              <a:rPr lang="en-US" altLang="zh-CN" b="1" dirty="0"/>
              <a:t>    map</a:t>
            </a:r>
            <a:r>
              <a:rPr lang="en-US" altLang="zh-CN" b="1" u="sng" dirty="0"/>
              <a:t>s</a:t>
            </a:r>
            <a:endParaRPr lang="zh-CN" altLang="zh-CN" b="1" dirty="0"/>
          </a:p>
          <a:p>
            <a:pPr marL="0" lvl="0" indent="0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(2) </a:t>
            </a:r>
            <a:r>
              <a:rPr lang="zh-CN" altLang="zh-CN" b="1" dirty="0">
                <a:solidFill>
                  <a:srgbClr val="FF0000"/>
                </a:solidFill>
              </a:rPr>
              <a:t>以字母</a:t>
            </a:r>
            <a:r>
              <a:rPr lang="en-US" altLang="zh-CN" b="1" dirty="0">
                <a:solidFill>
                  <a:srgbClr val="FF0000"/>
                </a:solidFill>
              </a:rPr>
              <a:t>s</a:t>
            </a:r>
            <a:r>
              <a:rPr lang="zh-CN" altLang="zh-CN" b="1" dirty="0">
                <a:solidFill>
                  <a:srgbClr val="FF0000"/>
                </a:solidFill>
              </a:rPr>
              <a:t>，</a:t>
            </a:r>
            <a:r>
              <a:rPr lang="en-US" altLang="zh-CN" b="1" dirty="0">
                <a:solidFill>
                  <a:srgbClr val="FF0000"/>
                </a:solidFill>
              </a:rPr>
              <a:t>x</a:t>
            </a:r>
            <a:r>
              <a:rPr lang="zh-CN" altLang="zh-CN" b="1" dirty="0">
                <a:solidFill>
                  <a:srgbClr val="FF0000"/>
                </a:solidFill>
              </a:rPr>
              <a:t>，</a:t>
            </a:r>
            <a:r>
              <a:rPr lang="en-US" altLang="zh-CN" b="1" dirty="0" err="1">
                <a:solidFill>
                  <a:srgbClr val="FF0000"/>
                </a:solidFill>
              </a:rPr>
              <a:t>ch</a:t>
            </a:r>
            <a:r>
              <a:rPr lang="zh-CN" altLang="zh-CN" b="1" dirty="0">
                <a:solidFill>
                  <a:srgbClr val="FF0000"/>
                </a:solidFill>
              </a:rPr>
              <a:t>，</a:t>
            </a:r>
            <a:r>
              <a:rPr lang="en-US" altLang="zh-CN" b="1" dirty="0" err="1">
                <a:solidFill>
                  <a:srgbClr val="FF0000"/>
                </a:solidFill>
              </a:rPr>
              <a:t>sh</a:t>
            </a:r>
            <a:r>
              <a:rPr lang="zh-CN" altLang="zh-CN" b="1" dirty="0">
                <a:solidFill>
                  <a:srgbClr val="FF0000"/>
                </a:solidFill>
              </a:rPr>
              <a:t>或有些以</a:t>
            </a:r>
            <a:r>
              <a:rPr lang="en-US" altLang="zh-CN" b="1" dirty="0">
                <a:solidFill>
                  <a:srgbClr val="FF0000"/>
                </a:solidFill>
              </a:rPr>
              <a:t>o</a:t>
            </a:r>
            <a:r>
              <a:rPr lang="zh-CN" altLang="zh-CN" b="1" dirty="0">
                <a:solidFill>
                  <a:srgbClr val="FF0000"/>
                </a:solidFill>
              </a:rPr>
              <a:t>结尾的</a:t>
            </a:r>
            <a:r>
              <a:rPr lang="zh-CN" altLang="en-US" b="1" dirty="0">
                <a:solidFill>
                  <a:srgbClr val="FF0000"/>
                </a:solidFill>
              </a:rPr>
              <a:t>词</a:t>
            </a:r>
            <a:r>
              <a:rPr lang="zh-CN" altLang="zh-CN" b="1" dirty="0">
                <a:solidFill>
                  <a:srgbClr val="FF0000"/>
                </a:solidFill>
              </a:rPr>
              <a:t>加</a:t>
            </a:r>
            <a:r>
              <a:rPr lang="en-US" altLang="zh-CN" b="1" dirty="0">
                <a:solidFill>
                  <a:srgbClr val="FF0000"/>
                </a:solidFill>
              </a:rPr>
              <a:t>-es</a:t>
            </a:r>
            <a:r>
              <a:rPr lang="zh-CN" altLang="en-US" b="1" dirty="0">
                <a:solidFill>
                  <a:srgbClr val="FF0000"/>
                </a:solidFill>
              </a:rPr>
              <a:t>。</a:t>
            </a:r>
            <a:r>
              <a:rPr lang="en-US" altLang="zh-CN" b="1" dirty="0">
                <a:solidFill>
                  <a:srgbClr val="FF0000"/>
                </a:solidFill>
              </a:rPr>
              <a:t>-es</a:t>
            </a:r>
            <a:r>
              <a:rPr lang="zh-CN" altLang="zh-CN" b="1" dirty="0">
                <a:solidFill>
                  <a:srgbClr val="FF0000"/>
                </a:solidFill>
              </a:rPr>
              <a:t>读／</a:t>
            </a:r>
            <a:r>
              <a:rPr lang="en-US" altLang="zh-CN" b="1" dirty="0" err="1">
                <a:solidFill>
                  <a:srgbClr val="FF0000"/>
                </a:solidFill>
              </a:rPr>
              <a:t>iz</a:t>
            </a:r>
            <a:r>
              <a:rPr lang="zh-CN" altLang="zh-CN" b="1" dirty="0">
                <a:solidFill>
                  <a:srgbClr val="FF0000"/>
                </a:solidFill>
              </a:rPr>
              <a:t>／。如：</a:t>
            </a:r>
            <a:r>
              <a:rPr lang="en-US" altLang="zh-CN" b="1" dirty="0">
                <a:solidFill>
                  <a:srgbClr val="FF0000"/>
                </a:solidFill>
              </a:rPr>
              <a:t>  </a:t>
            </a:r>
            <a:endParaRPr lang="zh-CN" altLang="zh-CN" b="1" dirty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</a:pPr>
            <a:r>
              <a:rPr lang="en-US" altLang="zh-CN" b="1" dirty="0"/>
              <a:t>guess</a:t>
            </a:r>
            <a:r>
              <a:rPr lang="zh-CN" altLang="zh-CN" b="1" dirty="0"/>
              <a:t>→</a:t>
            </a:r>
            <a:r>
              <a:rPr lang="en-US" altLang="zh-CN" b="1" dirty="0"/>
              <a:t>guesses</a:t>
            </a:r>
            <a:r>
              <a:rPr lang="zh-CN" altLang="zh-CN" b="1" dirty="0"/>
              <a:t>／</a:t>
            </a:r>
            <a:r>
              <a:rPr lang="en-US" altLang="zh-CN" b="1" dirty="0"/>
              <a:t>' </a:t>
            </a:r>
            <a:r>
              <a:rPr lang="en-US" altLang="zh-CN" b="1" dirty="0" err="1"/>
              <a:t>ɡesiz</a:t>
            </a:r>
            <a:r>
              <a:rPr lang="zh-CN" altLang="zh-CN" b="1" dirty="0"/>
              <a:t>／，</a:t>
            </a:r>
            <a:r>
              <a:rPr lang="en-US" altLang="zh-CN" b="1" dirty="0"/>
              <a:t>fix</a:t>
            </a:r>
            <a:r>
              <a:rPr lang="zh-CN" altLang="zh-CN" b="1" dirty="0"/>
              <a:t>→</a:t>
            </a:r>
            <a:r>
              <a:rPr lang="en-US" altLang="zh-CN" b="1" dirty="0"/>
              <a:t>fixes</a:t>
            </a:r>
            <a:r>
              <a:rPr lang="zh-CN" altLang="zh-CN" b="1" dirty="0"/>
              <a:t>／</a:t>
            </a:r>
            <a:r>
              <a:rPr lang="en-US" altLang="zh-CN" b="1" dirty="0"/>
              <a:t>'</a:t>
            </a:r>
            <a:r>
              <a:rPr lang="en-US" altLang="zh-CN" b="1" dirty="0" err="1"/>
              <a:t>fiksiz</a:t>
            </a:r>
            <a:r>
              <a:rPr lang="zh-CN" altLang="zh-CN" b="1" dirty="0"/>
              <a:t>／，</a:t>
            </a:r>
            <a:r>
              <a:rPr lang="en-US" altLang="zh-CN" b="1" dirty="0"/>
              <a:t>teach</a:t>
            </a:r>
            <a:r>
              <a:rPr lang="zh-CN" altLang="zh-CN" b="1" dirty="0"/>
              <a:t>→</a:t>
            </a:r>
            <a:r>
              <a:rPr lang="en-US" altLang="zh-CN" b="1" dirty="0"/>
              <a:t>teaches/ </a:t>
            </a:r>
            <a:r>
              <a:rPr lang="en-US" altLang="zh-CN" b="1" dirty="0" err="1"/>
              <a:t>tiːtʃiz</a:t>
            </a:r>
            <a:r>
              <a:rPr lang="zh-CN" altLang="zh-CN" b="1" dirty="0"/>
              <a:t>／</a:t>
            </a:r>
            <a:r>
              <a:rPr lang="en-US" altLang="zh-CN" b="1" dirty="0"/>
              <a:t>wash</a:t>
            </a:r>
            <a:r>
              <a:rPr lang="zh-CN" altLang="zh-CN" b="1" dirty="0"/>
              <a:t>→</a:t>
            </a:r>
            <a:r>
              <a:rPr lang="en-US" altLang="zh-CN" b="1" dirty="0"/>
              <a:t>washes</a:t>
            </a:r>
            <a:r>
              <a:rPr lang="zh-CN" altLang="zh-CN" b="1" dirty="0"/>
              <a:t>／</a:t>
            </a:r>
            <a:r>
              <a:rPr lang="en-US" altLang="zh-CN" b="1" dirty="0"/>
              <a:t>'</a:t>
            </a:r>
            <a:r>
              <a:rPr lang="en-US" altLang="zh-CN" b="1" dirty="0" err="1"/>
              <a:t>wɒʃiz</a:t>
            </a:r>
            <a:r>
              <a:rPr lang="zh-CN" altLang="zh-CN" b="1" dirty="0"/>
              <a:t>／</a:t>
            </a:r>
            <a:r>
              <a:rPr lang="en-US" altLang="zh-CN" b="1" dirty="0"/>
              <a:t>    field</a:t>
            </a:r>
            <a:r>
              <a:rPr lang="en-US" altLang="zh-CN" b="1" u="sng" dirty="0"/>
              <a:t>s </a:t>
            </a:r>
            <a:r>
              <a:rPr lang="en-US" altLang="zh-CN" b="1" dirty="0"/>
              <a:t>    sea</a:t>
            </a:r>
            <a:r>
              <a:rPr lang="en-US" altLang="zh-CN" b="1" u="sng" dirty="0"/>
              <a:t>s</a:t>
            </a:r>
            <a:r>
              <a:rPr lang="en-US" altLang="zh-CN" b="1" dirty="0"/>
              <a:t>    dogs   horse—hors</a:t>
            </a:r>
            <a:r>
              <a:rPr lang="en-US" altLang="zh-CN" b="1" u="sng" dirty="0"/>
              <a:t>es</a:t>
            </a:r>
            <a:r>
              <a:rPr lang="en-US" altLang="zh-CN" b="1" dirty="0"/>
              <a:t>[ </a:t>
            </a:r>
            <a:r>
              <a:rPr lang="en-US" altLang="zh-CN" b="1" dirty="0" err="1"/>
              <a:t>iz</a:t>
            </a:r>
            <a:r>
              <a:rPr lang="en-US" altLang="zh-CN" b="1" dirty="0"/>
              <a:t> ]</a:t>
            </a:r>
          </a:p>
          <a:p>
            <a:pPr>
              <a:lnSpc>
                <a:spcPct val="100000"/>
              </a:lnSpc>
            </a:pPr>
            <a:r>
              <a:rPr lang="en-US" altLang="zh-CN" b="1" dirty="0"/>
              <a:t>class-class</a:t>
            </a:r>
            <a:r>
              <a:rPr lang="en-US" altLang="zh-CN" b="1" u="sng" dirty="0"/>
              <a:t>es</a:t>
            </a:r>
            <a:r>
              <a:rPr lang="en-US" altLang="zh-CN" b="1" dirty="0"/>
              <a:t> [ </a:t>
            </a:r>
            <a:r>
              <a:rPr lang="en-US" altLang="zh-CN" b="1" dirty="0" err="1"/>
              <a:t>iz</a:t>
            </a:r>
            <a:r>
              <a:rPr lang="en-US" altLang="zh-CN" b="1" dirty="0"/>
              <a:t> ]      box — box</a:t>
            </a:r>
            <a:r>
              <a:rPr lang="en-US" altLang="zh-CN" b="1" u="sng" dirty="0"/>
              <a:t>es</a:t>
            </a:r>
            <a:r>
              <a:rPr lang="en-US" altLang="zh-CN" b="1" dirty="0"/>
              <a:t> [ </a:t>
            </a:r>
            <a:r>
              <a:rPr lang="en-US" altLang="zh-CN" b="1" dirty="0" err="1"/>
              <a:t>iz</a:t>
            </a:r>
            <a:r>
              <a:rPr lang="en-US" altLang="zh-CN" b="1" dirty="0"/>
              <a:t> ]     watch—watch</a:t>
            </a:r>
            <a:r>
              <a:rPr lang="en-US" altLang="zh-CN" b="1" u="sng" dirty="0"/>
              <a:t>es</a:t>
            </a:r>
            <a:r>
              <a:rPr lang="en-US" altLang="zh-CN" b="1" dirty="0"/>
              <a:t>[ </a:t>
            </a:r>
            <a:r>
              <a:rPr lang="en-US" altLang="zh-CN" b="1" dirty="0" err="1"/>
              <a:t>iz</a:t>
            </a:r>
            <a:r>
              <a:rPr lang="en-US" altLang="zh-CN" b="1" dirty="0"/>
              <a:t> ]</a:t>
            </a:r>
          </a:p>
          <a:p>
            <a:pPr>
              <a:lnSpc>
                <a:spcPct val="100000"/>
              </a:lnSpc>
            </a:pPr>
            <a:r>
              <a:rPr lang="zh-CN" altLang="zh-CN" b="1" dirty="0"/>
              <a:t>注意：</a:t>
            </a:r>
            <a:r>
              <a:rPr lang="en-US" altLang="zh-CN" b="1" dirty="0"/>
              <a:t>go</a:t>
            </a:r>
            <a:r>
              <a:rPr lang="zh-CN" altLang="zh-CN" b="1" dirty="0"/>
              <a:t>→</a:t>
            </a:r>
            <a:r>
              <a:rPr lang="en-US" altLang="zh-CN" b="1" dirty="0"/>
              <a:t>goes</a:t>
            </a:r>
            <a:r>
              <a:rPr lang="zh-CN" altLang="zh-CN" b="1" dirty="0"/>
              <a:t>／</a:t>
            </a:r>
            <a:r>
              <a:rPr lang="en-US" altLang="zh-CN" b="1" dirty="0" err="1"/>
              <a:t>gəʊ</a:t>
            </a:r>
            <a:r>
              <a:rPr lang="zh-CN" altLang="zh-CN" b="1" dirty="0"/>
              <a:t>／，</a:t>
            </a:r>
            <a:r>
              <a:rPr lang="en-US" altLang="zh-CN" b="1" dirty="0"/>
              <a:t>do</a:t>
            </a:r>
            <a:r>
              <a:rPr lang="zh-CN" altLang="zh-CN" b="1" dirty="0"/>
              <a:t>→</a:t>
            </a:r>
            <a:r>
              <a:rPr lang="en-US" altLang="zh-CN" b="1" dirty="0"/>
              <a:t>does</a:t>
            </a:r>
            <a:r>
              <a:rPr lang="zh-CN" altLang="zh-CN" b="1" dirty="0"/>
              <a:t>／</a:t>
            </a:r>
            <a:r>
              <a:rPr lang="en-US" altLang="zh-CN" b="1" dirty="0" err="1"/>
              <a:t>dʌz</a:t>
            </a:r>
            <a:r>
              <a:rPr lang="zh-CN" altLang="zh-CN" b="1" dirty="0"/>
              <a:t>／</a:t>
            </a:r>
            <a:endParaRPr lang="en-US" altLang="zh-CN" b="1" dirty="0"/>
          </a:p>
          <a:p>
            <a:pPr>
              <a:lnSpc>
                <a:spcPct val="100000"/>
              </a:lnSpc>
            </a:pPr>
            <a:endParaRPr lang="en-US" altLang="zh-CN" b="1" dirty="0"/>
          </a:p>
          <a:p>
            <a:pPr>
              <a:lnSpc>
                <a:spcPct val="100000"/>
              </a:lnSpc>
            </a:pPr>
            <a:endParaRPr lang="zh-CN" altLang="zh-CN" b="1" dirty="0"/>
          </a:p>
          <a:p>
            <a:pPr>
              <a:lnSpc>
                <a:spcPct val="100000"/>
              </a:lnSpc>
            </a:pP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865792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3B389D-69AB-433F-8498-14BDE1C2C4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566" y="260774"/>
            <a:ext cx="11199829" cy="6479391"/>
          </a:xfrm>
        </p:spPr>
        <p:txBody>
          <a:bodyPr>
            <a:normAutofit/>
          </a:bodyPr>
          <a:lstStyle/>
          <a:p>
            <a:pPr lvl="0"/>
            <a:r>
              <a:rPr lang="zh-CN" altLang="zh-CN" sz="3000" b="1" dirty="0">
                <a:solidFill>
                  <a:srgbClr val="FF0000"/>
                </a:solidFill>
              </a:rPr>
              <a:t>以辅音字母</a:t>
            </a:r>
            <a:r>
              <a:rPr lang="en-US" altLang="zh-CN" sz="3000" b="1" dirty="0">
                <a:solidFill>
                  <a:srgbClr val="FF0000"/>
                </a:solidFill>
              </a:rPr>
              <a:t>+y</a:t>
            </a:r>
            <a:r>
              <a:rPr lang="zh-CN" altLang="zh-CN" sz="3000" b="1" dirty="0">
                <a:solidFill>
                  <a:srgbClr val="FF0000"/>
                </a:solidFill>
              </a:rPr>
              <a:t>结尾的词，先变</a:t>
            </a:r>
            <a:r>
              <a:rPr lang="en-US" altLang="zh-CN" sz="3000" b="1" dirty="0">
                <a:solidFill>
                  <a:srgbClr val="FF0000"/>
                </a:solidFill>
              </a:rPr>
              <a:t>y</a:t>
            </a:r>
            <a:r>
              <a:rPr lang="zh-CN" altLang="zh-CN" sz="3000" b="1" dirty="0">
                <a:solidFill>
                  <a:srgbClr val="FF0000"/>
                </a:solidFill>
              </a:rPr>
              <a:t>为</a:t>
            </a:r>
            <a:r>
              <a:rPr lang="en-US" altLang="zh-CN" sz="3000" b="1" dirty="0" err="1">
                <a:solidFill>
                  <a:srgbClr val="FF0000"/>
                </a:solidFill>
              </a:rPr>
              <a:t>i</a:t>
            </a:r>
            <a:r>
              <a:rPr lang="zh-CN" altLang="zh-CN" sz="3000" b="1" dirty="0">
                <a:solidFill>
                  <a:srgbClr val="FF0000"/>
                </a:solidFill>
              </a:rPr>
              <a:t>，再加</a:t>
            </a:r>
            <a:r>
              <a:rPr lang="en-US" altLang="zh-CN" sz="3000" b="1" dirty="0">
                <a:solidFill>
                  <a:srgbClr val="FF0000"/>
                </a:solidFill>
              </a:rPr>
              <a:t>-es</a:t>
            </a:r>
            <a:r>
              <a:rPr lang="zh-CN" altLang="zh-CN" sz="3000" b="1" dirty="0">
                <a:solidFill>
                  <a:srgbClr val="FF0000"/>
                </a:solidFill>
              </a:rPr>
              <a:t>，</a:t>
            </a:r>
            <a:r>
              <a:rPr lang="en-US" altLang="zh-CN" sz="3000" b="1" dirty="0">
                <a:solidFill>
                  <a:srgbClr val="FF0000"/>
                </a:solidFill>
              </a:rPr>
              <a:t>-</a:t>
            </a:r>
            <a:r>
              <a:rPr lang="en-US" altLang="zh-CN" sz="3000" b="1" dirty="0" err="1">
                <a:solidFill>
                  <a:srgbClr val="FF0000"/>
                </a:solidFill>
              </a:rPr>
              <a:t>ies</a:t>
            </a:r>
            <a:r>
              <a:rPr lang="zh-CN" altLang="zh-CN" sz="3000" b="1" dirty="0">
                <a:solidFill>
                  <a:srgbClr val="FF0000"/>
                </a:solidFill>
              </a:rPr>
              <a:t>读／</a:t>
            </a:r>
            <a:r>
              <a:rPr lang="en-US" altLang="zh-CN" sz="3000" b="1" dirty="0" err="1">
                <a:solidFill>
                  <a:srgbClr val="FF0000"/>
                </a:solidFill>
              </a:rPr>
              <a:t>iz</a:t>
            </a:r>
            <a:r>
              <a:rPr lang="zh-CN" altLang="zh-CN" sz="3000" b="1" dirty="0">
                <a:solidFill>
                  <a:srgbClr val="FF0000"/>
                </a:solidFill>
              </a:rPr>
              <a:t>／</a:t>
            </a:r>
            <a:r>
              <a:rPr lang="zh-CN" altLang="zh-CN" sz="3000" dirty="0"/>
              <a:t>。如： </a:t>
            </a:r>
          </a:p>
          <a:p>
            <a:r>
              <a:rPr lang="en-US" altLang="zh-CN" sz="3000" b="1" dirty="0"/>
              <a:t>carry</a:t>
            </a:r>
            <a:r>
              <a:rPr lang="zh-CN" altLang="zh-CN" sz="3000" b="1" dirty="0"/>
              <a:t>→</a:t>
            </a:r>
            <a:r>
              <a:rPr lang="en-US" altLang="zh-CN" sz="3000" b="1" dirty="0"/>
              <a:t>carries</a:t>
            </a:r>
            <a:r>
              <a:rPr lang="zh-CN" altLang="zh-CN" sz="3000" b="1" dirty="0"/>
              <a:t>／</a:t>
            </a:r>
            <a:r>
              <a:rPr lang="en-US" altLang="zh-CN" sz="3000" b="1" dirty="0"/>
              <a:t>'</a:t>
            </a:r>
            <a:r>
              <a:rPr lang="en-US" altLang="zh-CN" sz="3000" b="1" dirty="0" err="1"/>
              <a:t>kʌriz</a:t>
            </a:r>
            <a:r>
              <a:rPr lang="zh-CN" altLang="zh-CN" sz="3000" b="1" dirty="0"/>
              <a:t>／，</a:t>
            </a:r>
            <a:r>
              <a:rPr lang="en-US" altLang="zh-CN" sz="3000" b="1" dirty="0"/>
              <a:t>fly</a:t>
            </a:r>
            <a:r>
              <a:rPr lang="zh-CN" altLang="zh-CN" sz="3000" b="1" dirty="0"/>
              <a:t>→</a:t>
            </a:r>
            <a:r>
              <a:rPr lang="en-US" altLang="zh-CN" sz="3000" b="1" dirty="0"/>
              <a:t>flies</a:t>
            </a:r>
            <a:r>
              <a:rPr lang="zh-CN" altLang="zh-CN" sz="3000" b="1" dirty="0"/>
              <a:t>／</a:t>
            </a:r>
            <a:r>
              <a:rPr lang="en-US" altLang="zh-CN" sz="3000" b="1" dirty="0" err="1"/>
              <a:t>flaiz</a:t>
            </a:r>
            <a:r>
              <a:rPr lang="en-US" altLang="zh-CN" sz="3000" b="1" dirty="0"/>
              <a:t>/</a:t>
            </a:r>
          </a:p>
          <a:p>
            <a:r>
              <a:rPr lang="en-US" altLang="zh-CN" sz="3000" b="1" dirty="0"/>
              <a:t>famil</a:t>
            </a:r>
            <a:r>
              <a:rPr lang="en-US" altLang="zh-CN" sz="3000" b="1" u="sng" dirty="0"/>
              <a:t>y</a:t>
            </a:r>
            <a:r>
              <a:rPr lang="en-US" altLang="zh-CN" sz="3000" b="1" dirty="0"/>
              <a:t>—famil</a:t>
            </a:r>
            <a:r>
              <a:rPr lang="en-US" altLang="zh-CN" sz="3000" b="1" u="sng" dirty="0"/>
              <a:t>ies</a:t>
            </a:r>
            <a:r>
              <a:rPr lang="en-US" altLang="zh-CN" sz="3000" b="1" dirty="0"/>
              <a:t>[ </a:t>
            </a:r>
            <a:r>
              <a:rPr lang="en-US" altLang="zh-CN" sz="3000" b="1" dirty="0" err="1"/>
              <a:t>iz</a:t>
            </a:r>
            <a:r>
              <a:rPr lang="en-US" altLang="zh-CN" sz="3000" b="1" dirty="0"/>
              <a:t> ]</a:t>
            </a:r>
          </a:p>
          <a:p>
            <a:r>
              <a:rPr lang="zh-CN" altLang="zh-CN" sz="3000" b="1" dirty="0"/>
              <a:t>注：在</a:t>
            </a:r>
            <a:r>
              <a:rPr lang="en-US" altLang="zh-CN" sz="3000" b="1" dirty="0"/>
              <a:t>play</a:t>
            </a:r>
            <a:r>
              <a:rPr lang="zh-CN" altLang="zh-CN" sz="3000" b="1" dirty="0"/>
              <a:t>→</a:t>
            </a:r>
            <a:r>
              <a:rPr lang="en-US" altLang="zh-CN" sz="3000" b="1" dirty="0"/>
              <a:t>plays</a:t>
            </a:r>
            <a:r>
              <a:rPr lang="zh-CN" altLang="zh-CN" sz="3000" b="1" dirty="0"/>
              <a:t>／</a:t>
            </a:r>
            <a:r>
              <a:rPr lang="en-US" altLang="zh-CN" sz="3000" b="1" dirty="0" err="1"/>
              <a:t>pleiz</a:t>
            </a:r>
            <a:r>
              <a:rPr lang="zh-CN" altLang="zh-CN" sz="3000" b="1" dirty="0"/>
              <a:t>／，</a:t>
            </a:r>
            <a:r>
              <a:rPr lang="en-US" altLang="zh-CN" sz="3000" b="1" dirty="0"/>
              <a:t>say</a:t>
            </a:r>
            <a:r>
              <a:rPr lang="zh-CN" altLang="zh-CN" sz="3000" b="1" dirty="0"/>
              <a:t>→</a:t>
            </a:r>
            <a:r>
              <a:rPr lang="en-US" altLang="zh-CN" sz="3000" b="1" dirty="0"/>
              <a:t>says</a:t>
            </a:r>
            <a:r>
              <a:rPr lang="zh-CN" altLang="zh-CN" sz="3000" b="1" dirty="0"/>
              <a:t>／</a:t>
            </a:r>
            <a:r>
              <a:rPr lang="en-US" altLang="zh-CN" sz="3000" b="1" dirty="0"/>
              <a:t>sez</a:t>
            </a:r>
            <a:r>
              <a:rPr lang="zh-CN" altLang="zh-CN" sz="3000" b="1" dirty="0"/>
              <a:t>／中，字母</a:t>
            </a:r>
            <a:r>
              <a:rPr lang="en-US" altLang="zh-CN" sz="3000" b="1" dirty="0"/>
              <a:t>y</a:t>
            </a:r>
            <a:r>
              <a:rPr lang="zh-CN" altLang="zh-CN" sz="3000" b="1" dirty="0"/>
              <a:t>前为元音字母，第三人称单数形式直接</a:t>
            </a:r>
            <a:r>
              <a:rPr lang="zh-CN" altLang="en-US" sz="3000" b="1" dirty="0"/>
              <a:t>加</a:t>
            </a:r>
            <a:r>
              <a:rPr lang="en-US" altLang="zh-CN" sz="3000" b="1" dirty="0"/>
              <a:t>-s</a:t>
            </a:r>
            <a:r>
              <a:rPr lang="zh-CN" altLang="zh-CN" sz="3000" b="1" dirty="0"/>
              <a:t>。</a:t>
            </a:r>
            <a:endParaRPr lang="en-US" altLang="zh-CN" sz="3000" b="1" dirty="0"/>
          </a:p>
          <a:p>
            <a:pPr marL="0" indent="0">
              <a:buNone/>
            </a:pPr>
            <a:r>
              <a:rPr lang="en-US" altLang="zh-CN" sz="3000" b="1" dirty="0"/>
              <a:t>[said/sed/      say/sei/]</a:t>
            </a:r>
            <a:endParaRPr lang="zh-CN" altLang="zh-CN" sz="3000" b="1" dirty="0"/>
          </a:p>
          <a:p>
            <a:pPr marL="0" lvl="0" indent="0">
              <a:buNone/>
            </a:pPr>
            <a:r>
              <a:rPr lang="zh-CN" altLang="zh-CN" sz="3000" b="1" dirty="0">
                <a:solidFill>
                  <a:srgbClr val="FF0000"/>
                </a:solidFill>
              </a:rPr>
              <a:t>特殊词例</a:t>
            </a:r>
            <a:r>
              <a:rPr lang="zh-CN" altLang="en-US" sz="3000" b="1" dirty="0">
                <a:solidFill>
                  <a:srgbClr val="FF0000"/>
                </a:solidFill>
              </a:rPr>
              <a:t>读法</a:t>
            </a:r>
            <a:endParaRPr lang="en-US" altLang="zh-CN" sz="3000" b="1" dirty="0">
              <a:solidFill>
                <a:srgbClr val="FF0000"/>
              </a:solidFill>
            </a:endParaRPr>
          </a:p>
          <a:p>
            <a:pPr marL="514350" lvl="0" indent="-514350">
              <a:buAutoNum type="arabicParenBoth"/>
            </a:pPr>
            <a:r>
              <a:rPr lang="en-US" altLang="zh-CN" sz="3000" b="1" dirty="0">
                <a:solidFill>
                  <a:srgbClr val="FF0000"/>
                </a:solidFill>
              </a:rPr>
              <a:t>be</a:t>
            </a:r>
            <a:r>
              <a:rPr lang="zh-CN" altLang="zh-CN" sz="3000" b="1" dirty="0">
                <a:solidFill>
                  <a:srgbClr val="FF0000"/>
                </a:solidFill>
              </a:rPr>
              <a:t>→</a:t>
            </a:r>
            <a:r>
              <a:rPr lang="en-US" altLang="zh-CN" sz="3000" b="1" dirty="0">
                <a:solidFill>
                  <a:srgbClr val="FF0000"/>
                </a:solidFill>
              </a:rPr>
              <a:t>is</a:t>
            </a:r>
            <a:r>
              <a:rPr lang="zh-CN" altLang="zh-CN" sz="3000" b="1" dirty="0">
                <a:solidFill>
                  <a:srgbClr val="FF0000"/>
                </a:solidFill>
              </a:rPr>
              <a:t>，</a:t>
            </a:r>
            <a:r>
              <a:rPr lang="en-US" altLang="zh-CN" sz="3000" b="1" dirty="0">
                <a:solidFill>
                  <a:srgbClr val="FF0000"/>
                </a:solidFill>
              </a:rPr>
              <a:t>have</a:t>
            </a:r>
            <a:r>
              <a:rPr lang="zh-CN" altLang="zh-CN" sz="3000" b="1" dirty="0">
                <a:solidFill>
                  <a:srgbClr val="FF0000"/>
                </a:solidFill>
              </a:rPr>
              <a:t>→</a:t>
            </a:r>
            <a:r>
              <a:rPr lang="en-US" altLang="zh-CN" sz="3000" b="1" dirty="0">
                <a:solidFill>
                  <a:srgbClr val="FF0000"/>
                </a:solidFill>
              </a:rPr>
              <a:t>has</a:t>
            </a:r>
          </a:p>
          <a:p>
            <a:pPr marL="514350" lvl="0" indent="-514350">
              <a:buAutoNum type="arabicParenBoth"/>
            </a:pPr>
            <a:r>
              <a:rPr lang="zh-CN" altLang="en-US" sz="3000" dirty="0"/>
              <a:t>部分单词以</a:t>
            </a:r>
            <a:r>
              <a:rPr lang="en-US" altLang="zh-CN" sz="3000" dirty="0"/>
              <a:t>e</a:t>
            </a:r>
            <a:r>
              <a:rPr lang="zh-CN" altLang="en-US" sz="3000" dirty="0"/>
              <a:t>结尾，</a:t>
            </a:r>
            <a:r>
              <a:rPr lang="en-US" altLang="zh-CN" sz="3000" dirty="0"/>
              <a:t>+s</a:t>
            </a:r>
            <a:r>
              <a:rPr lang="zh-CN" altLang="en-US" sz="3000" dirty="0"/>
              <a:t>。</a:t>
            </a:r>
            <a:r>
              <a:rPr lang="en-US" altLang="zh-CN" sz="3000" dirty="0"/>
              <a:t>es</a:t>
            </a:r>
            <a:r>
              <a:rPr lang="zh-CN" altLang="zh-CN" sz="3000" dirty="0"/>
              <a:t>读做</a:t>
            </a:r>
            <a:r>
              <a:rPr lang="en-US" altLang="zh-CN" sz="3000" dirty="0"/>
              <a:t>[</a:t>
            </a:r>
            <a:r>
              <a:rPr lang="en-US" altLang="zh-CN" sz="3000" dirty="0" err="1"/>
              <a:t>iz</a:t>
            </a:r>
            <a:r>
              <a:rPr lang="en-US" altLang="zh-CN" sz="3000" dirty="0"/>
              <a:t>]</a:t>
            </a:r>
            <a:r>
              <a:rPr lang="zh-CN" altLang="zh-CN" sz="3000" dirty="0"/>
              <a:t>。 如</a:t>
            </a:r>
            <a:r>
              <a:rPr lang="en-US" altLang="zh-CN" sz="3000" dirty="0"/>
              <a:t>:</a:t>
            </a:r>
            <a:endParaRPr lang="zh-CN" altLang="zh-CN" sz="3000" dirty="0"/>
          </a:p>
          <a:p>
            <a:r>
              <a:rPr lang="en-US" altLang="zh-CN" sz="3000" dirty="0">
                <a:solidFill>
                  <a:srgbClr val="FF0000"/>
                </a:solidFill>
              </a:rPr>
              <a:t> </a:t>
            </a:r>
            <a:r>
              <a:rPr lang="en-US" altLang="zh-CN" sz="3000" b="1" dirty="0">
                <a:solidFill>
                  <a:srgbClr val="FF0000"/>
                </a:solidFill>
              </a:rPr>
              <a:t>close</a:t>
            </a:r>
            <a:r>
              <a:rPr lang="zh-CN" altLang="zh-CN" sz="3000" b="1" dirty="0">
                <a:solidFill>
                  <a:srgbClr val="FF0000"/>
                </a:solidFill>
              </a:rPr>
              <a:t>－</a:t>
            </a:r>
            <a:r>
              <a:rPr lang="en-US" altLang="zh-CN" sz="3000" b="1" dirty="0">
                <a:solidFill>
                  <a:srgbClr val="FF0000"/>
                </a:solidFill>
              </a:rPr>
              <a:t>close</a:t>
            </a:r>
            <a:r>
              <a:rPr lang="en-US" altLang="zh-CN" sz="3000" b="1" dirty="0"/>
              <a:t>s</a:t>
            </a:r>
            <a:r>
              <a:rPr lang="en-US" altLang="zh-CN" sz="3000" b="1" dirty="0">
                <a:solidFill>
                  <a:srgbClr val="FF0000"/>
                </a:solidFill>
              </a:rPr>
              <a:t> [ </a:t>
            </a:r>
            <a:r>
              <a:rPr lang="en-US" altLang="zh-CN" sz="3000" b="1" dirty="0" err="1"/>
              <a:t>iz</a:t>
            </a:r>
            <a:r>
              <a:rPr lang="en-US" altLang="zh-CN" sz="3000" b="1" dirty="0"/>
              <a:t> </a:t>
            </a:r>
            <a:r>
              <a:rPr lang="en-US" altLang="zh-CN" sz="3000" b="1" dirty="0">
                <a:solidFill>
                  <a:srgbClr val="FF0000"/>
                </a:solidFill>
              </a:rPr>
              <a:t>] </a:t>
            </a:r>
          </a:p>
          <a:p>
            <a:r>
              <a:rPr lang="en-US" altLang="zh-CN" sz="3000" b="1" dirty="0">
                <a:solidFill>
                  <a:srgbClr val="FF0000"/>
                </a:solidFill>
              </a:rPr>
              <a:t>disease- disease</a:t>
            </a:r>
            <a:r>
              <a:rPr lang="en-US" altLang="zh-CN" sz="3000" b="1" dirty="0"/>
              <a:t>s</a:t>
            </a:r>
            <a:r>
              <a:rPr lang="en-US" altLang="zh-CN" sz="3000" b="1" dirty="0">
                <a:solidFill>
                  <a:srgbClr val="FF0000"/>
                </a:solidFill>
              </a:rPr>
              <a:t> /</a:t>
            </a:r>
            <a:r>
              <a:rPr lang="en-US" altLang="zh-CN" sz="3000" b="1" dirty="0" err="1">
                <a:solidFill>
                  <a:srgbClr val="FF0000"/>
                </a:solidFill>
              </a:rPr>
              <a:t>dɪˈziːz</a:t>
            </a:r>
            <a:r>
              <a:rPr lang="en-US" altLang="zh-CN" sz="3000" b="1" dirty="0">
                <a:solidFill>
                  <a:srgbClr val="FF0000"/>
                </a:solidFill>
              </a:rPr>
              <a:t>       </a:t>
            </a:r>
            <a:r>
              <a:rPr lang="en-US" altLang="zh-CN" sz="3000" b="1" dirty="0" err="1"/>
              <a:t>iz</a:t>
            </a:r>
            <a:r>
              <a:rPr lang="en-US" altLang="zh-CN" sz="3000" b="1" dirty="0">
                <a:solidFill>
                  <a:srgbClr val="FF0000"/>
                </a:solidFill>
              </a:rPr>
              <a:t>/ </a:t>
            </a:r>
            <a:endParaRPr lang="zh-CN" altLang="zh-CN" sz="3000" b="1" dirty="0">
              <a:solidFill>
                <a:srgbClr val="FF0000"/>
              </a:solidFill>
            </a:endParaRPr>
          </a:p>
          <a:p>
            <a:endParaRPr lang="zh-CN" altLang="en-US" sz="3000" dirty="0"/>
          </a:p>
        </p:txBody>
      </p:sp>
    </p:spTree>
    <p:extLst>
      <p:ext uri="{BB962C8B-B14F-4D97-AF65-F5344CB8AC3E}">
        <p14:creationId xmlns:p14="http://schemas.microsoft.com/office/powerpoint/2010/main" val="4233148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9DE7175-6A17-4D5C-B054-88805A558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模仿朗读备考策略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65E6A4A-FE6B-4397-8CC1-9565432802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76833"/>
          </a:xfrm>
        </p:spPr>
        <p:txBody>
          <a:bodyPr>
            <a:normAutofit/>
          </a:bodyPr>
          <a:lstStyle/>
          <a:p>
            <a:r>
              <a:rPr lang="en-US" altLang="zh-CN" sz="3200" dirty="0"/>
              <a:t>1</a:t>
            </a:r>
            <a:r>
              <a:rPr lang="zh-CN" altLang="en-US" sz="3200" dirty="0"/>
              <a:t>、语音。辅音（尤其是</a:t>
            </a:r>
            <a:r>
              <a:rPr lang="en-US" altLang="zh-CN" sz="3200" dirty="0"/>
              <a:t>-ed, s</a:t>
            </a:r>
            <a:r>
              <a:rPr lang="zh-CN" altLang="en-US" sz="3200" dirty="0"/>
              <a:t>、尾音）读出来；读对。元音饱满</a:t>
            </a:r>
            <a:endParaRPr lang="en-US" altLang="zh-CN" sz="3200" dirty="0"/>
          </a:p>
          <a:p>
            <a:r>
              <a:rPr lang="en-US" altLang="zh-CN" sz="3200" dirty="0"/>
              <a:t>2</a:t>
            </a:r>
            <a:r>
              <a:rPr lang="zh-CN" altLang="en-US" sz="3200" dirty="0"/>
              <a:t>、意群停顿要正确、有节奏地朗读、升降调正确。</a:t>
            </a:r>
            <a:endParaRPr lang="en-US" altLang="zh-CN" sz="3200" dirty="0"/>
          </a:p>
          <a:p>
            <a:r>
              <a:rPr lang="en-US" altLang="zh-CN" sz="3200" dirty="0"/>
              <a:t>3</a:t>
            </a:r>
            <a:r>
              <a:rPr lang="zh-CN" altLang="en-US" sz="3200" dirty="0"/>
              <a:t>、不要抢读、不要突然读快、越读越小声。其他人读完了跟你没有关系。</a:t>
            </a:r>
            <a:endParaRPr lang="en-US" altLang="zh-CN" sz="3200" dirty="0"/>
          </a:p>
          <a:p>
            <a:r>
              <a:rPr lang="en-US" altLang="zh-CN" sz="3200" dirty="0"/>
              <a:t>4</a:t>
            </a:r>
            <a:r>
              <a:rPr lang="zh-CN" altLang="en-US" sz="3200" dirty="0"/>
              <a:t>、坚持朗读，一方面利用</a:t>
            </a:r>
            <a:r>
              <a:rPr lang="zh-CN" altLang="en-US" dirty="0">
                <a:solidFill>
                  <a:srgbClr val="FF0000"/>
                </a:solidFill>
              </a:rPr>
              <a:t>好教材的语篇材料。</a:t>
            </a:r>
            <a:endParaRPr lang="en-US" altLang="zh-CN" dirty="0">
              <a:solidFill>
                <a:srgbClr val="FF0000"/>
              </a:solidFill>
            </a:endParaRPr>
          </a:p>
          <a:p>
            <a:r>
              <a:rPr lang="zh-CN" altLang="en-US" dirty="0"/>
              <a:t>另一方面通过各种不同文体的篇章，如英诗歌、歌曲等，动画配音等。</a:t>
            </a:r>
            <a:endParaRPr lang="en-US" altLang="zh-CN" dirty="0"/>
          </a:p>
          <a:p>
            <a:r>
              <a:rPr lang="zh-CN" altLang="en-US" dirty="0"/>
              <a:t>培养学生良好的朗读兴趣和语感。</a:t>
            </a:r>
            <a:r>
              <a:rPr lang="en-US" altLang="zh-CN" b="1" dirty="0"/>
              <a:t>[</a:t>
            </a:r>
            <a:r>
              <a:rPr lang="zh-CN" altLang="en-US" b="1" dirty="0"/>
              <a:t>执信中学高中：每天早读背书</a:t>
            </a:r>
            <a:r>
              <a:rPr lang="en-US" altLang="zh-CN" b="1" dirty="0"/>
              <a:t>]</a:t>
            </a:r>
            <a:endParaRPr lang="en-US" altLang="zh-CN" sz="3200" dirty="0">
              <a:solidFill>
                <a:srgbClr val="FF0000"/>
              </a:solidFill>
            </a:endParaRPr>
          </a:p>
          <a:p>
            <a:endParaRPr lang="en-US" altLang="zh-CN" sz="3200" dirty="0"/>
          </a:p>
        </p:txBody>
      </p:sp>
    </p:spTree>
    <p:extLst>
      <p:ext uri="{BB962C8B-B14F-4D97-AF65-F5344CB8AC3E}">
        <p14:creationId xmlns:p14="http://schemas.microsoft.com/office/powerpoint/2010/main" val="772551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43F05C3-A650-43B2-BE17-739DC3A072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445" y="-14854"/>
            <a:ext cx="11250891" cy="1325563"/>
          </a:xfrm>
        </p:spPr>
        <p:txBody>
          <a:bodyPr>
            <a:normAutofit/>
          </a:bodyPr>
          <a:lstStyle/>
          <a:p>
            <a:r>
              <a:rPr lang="zh-CN" altLang="en-US" dirty="0"/>
              <a:t>（二）听选信息与回答问题（主要存在问题）</a:t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B12EE57-7A9D-408C-8A7D-4C994CD079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445" y="647927"/>
            <a:ext cx="10515600" cy="6862329"/>
          </a:xfrm>
        </p:spPr>
        <p:txBody>
          <a:bodyPr>
            <a:normAutofit/>
          </a:bodyPr>
          <a:lstStyle/>
          <a:p>
            <a:r>
              <a:rPr lang="zh-CN" altLang="en-US" sz="3200" dirty="0"/>
              <a:t>语音问题</a:t>
            </a:r>
            <a:r>
              <a:rPr lang="zh-CN" altLang="en-US" sz="3200" dirty="0">
                <a:solidFill>
                  <a:srgbClr val="FF0000"/>
                </a:solidFill>
              </a:rPr>
              <a:t>只要完整说出正确选项内容即可。</a:t>
            </a:r>
            <a:endParaRPr lang="en-US" altLang="zh-CN" sz="3200" dirty="0">
              <a:solidFill>
                <a:srgbClr val="FF0000"/>
              </a:solidFill>
            </a:endParaRPr>
          </a:p>
          <a:p>
            <a:r>
              <a:rPr lang="zh-CN" altLang="en-US" sz="3200" dirty="0"/>
              <a:t>但有学生刻意用完整句子回答，出现较多不必要的语法错误和语序错误；用自己的语言回答，词不达意或答非所问。</a:t>
            </a:r>
          </a:p>
          <a:p>
            <a:pPr marL="0" indent="0">
              <a:buNone/>
            </a:pPr>
            <a:r>
              <a:rPr lang="en-US" altLang="zh-CN" sz="3200" dirty="0"/>
              <a:t>• </a:t>
            </a:r>
            <a:r>
              <a:rPr lang="zh-CN" altLang="en-US" sz="3200" dirty="0"/>
              <a:t>审题偏差，答非所问。</a:t>
            </a:r>
            <a:endParaRPr lang="en-US" altLang="zh-CN" sz="3200" dirty="0"/>
          </a:p>
          <a:p>
            <a:pPr marL="0" indent="0">
              <a:buNone/>
            </a:pPr>
            <a:r>
              <a:rPr lang="en-US" altLang="zh-CN" sz="3200" dirty="0"/>
              <a:t>• </a:t>
            </a:r>
            <a:r>
              <a:rPr lang="zh-CN" altLang="en-US" sz="3200" dirty="0"/>
              <a:t>信息不全。</a:t>
            </a:r>
          </a:p>
          <a:p>
            <a:r>
              <a:rPr lang="zh-CN" altLang="en-US" sz="3200" dirty="0"/>
              <a:t>自己回答的句子结构语法错误多，如动词第三人称单数错误、动词时态错误、</a:t>
            </a:r>
            <a:r>
              <a:rPr lang="en-US" altLang="zh-CN" sz="3200" dirty="0"/>
              <a:t>be</a:t>
            </a:r>
            <a:r>
              <a:rPr lang="zh-CN" altLang="en-US" sz="3200" dirty="0"/>
              <a:t>动词与行为动词混用等，还有句子语序错误等。</a:t>
            </a:r>
            <a:endParaRPr lang="en-US" altLang="zh-CN" sz="3200" dirty="0"/>
          </a:p>
          <a:p>
            <a:r>
              <a:rPr lang="zh-CN" altLang="en-US" sz="3200" dirty="0">
                <a:solidFill>
                  <a:srgbClr val="FF0000"/>
                </a:solidFill>
              </a:rPr>
              <a:t>建议：夯实语法基础，做基础训练如句子翻译（</a:t>
            </a:r>
            <a:r>
              <a:rPr lang="en-US" altLang="zh-CN" sz="3200" dirty="0">
                <a:solidFill>
                  <a:srgbClr val="FF0000"/>
                </a:solidFill>
              </a:rPr>
              <a:t>5</a:t>
            </a:r>
            <a:r>
              <a:rPr lang="zh-CN" altLang="en-US" sz="3200" dirty="0">
                <a:solidFill>
                  <a:srgbClr val="FF0000"/>
                </a:solidFill>
              </a:rPr>
              <a:t>个基本句型）。</a:t>
            </a:r>
            <a:endParaRPr lang="en-US" altLang="zh-CN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            </a:t>
            </a:r>
            <a:r>
              <a:rPr lang="zh-CN" altLang="en-US" sz="3200" dirty="0">
                <a:solidFill>
                  <a:srgbClr val="FF0000"/>
                </a:solidFill>
              </a:rPr>
              <a:t>提高听力。</a:t>
            </a:r>
          </a:p>
        </p:txBody>
      </p:sp>
    </p:spTree>
    <p:extLst>
      <p:ext uri="{BB962C8B-B14F-4D97-AF65-F5344CB8AC3E}">
        <p14:creationId xmlns:p14="http://schemas.microsoft.com/office/powerpoint/2010/main" val="4294006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B478A18-EE82-4F3E-9789-F1BFC7D58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786" y="18255"/>
            <a:ext cx="10515600" cy="1325563"/>
          </a:xfrm>
        </p:spPr>
        <p:txBody>
          <a:bodyPr/>
          <a:lstStyle/>
          <a:p>
            <a:r>
              <a:rPr lang="en-US" altLang="zh-CN" dirty="0"/>
              <a:t>(</a:t>
            </a:r>
            <a:r>
              <a:rPr lang="zh-CN" altLang="en-US" dirty="0"/>
              <a:t>三）转述信息及询问信息（主要存在问题）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67DA3CF-4FE9-45C7-BE46-31BF9080CB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137468"/>
            <a:ext cx="11369512" cy="5169064"/>
          </a:xfrm>
        </p:spPr>
        <p:txBody>
          <a:bodyPr>
            <a:normAutofit lnSpcReduction="10000"/>
          </a:bodyPr>
          <a:lstStyle/>
          <a:p>
            <a:r>
              <a:rPr lang="zh-CN" altLang="en-US" sz="3200" dirty="0"/>
              <a:t>语音</a:t>
            </a:r>
            <a:endParaRPr lang="en-US" altLang="zh-CN" sz="3200" dirty="0"/>
          </a:p>
          <a:p>
            <a:r>
              <a:rPr lang="zh-CN" altLang="en-US" sz="3200" dirty="0"/>
              <a:t>要点记不全或记不准确，尤其故事中出现较为复杂的句式结构或者信息内容较长时。</a:t>
            </a:r>
          </a:p>
          <a:p>
            <a:r>
              <a:rPr lang="zh-CN" altLang="en-US" sz="3200" dirty="0"/>
              <a:t>转述故事时出现较多语法和逻辑错误，如时态、人称不一致等。</a:t>
            </a:r>
          </a:p>
          <a:p>
            <a:r>
              <a:rPr lang="zh-CN" altLang="en-US" sz="3200" dirty="0"/>
              <a:t>语篇连贯意识需要加强，表现在故事转述过程中错用、误用衔接方式等。</a:t>
            </a:r>
            <a:endParaRPr lang="en-US" altLang="zh-CN" sz="3200" dirty="0"/>
          </a:p>
          <a:p>
            <a:pPr marL="0" indent="0"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建议</a:t>
            </a:r>
            <a:r>
              <a:rPr lang="en-US" altLang="zh-CN" sz="3200" dirty="0">
                <a:solidFill>
                  <a:srgbClr val="FF0000"/>
                </a:solidFill>
                <a:sym typeface="Wingdings" panose="05000000000000000000" pitchFamily="2" charset="2"/>
              </a:rPr>
              <a:t>: (1)</a:t>
            </a:r>
            <a:r>
              <a:rPr lang="zh-CN" altLang="en-US" sz="3200" dirty="0">
                <a:solidFill>
                  <a:srgbClr val="FF0000"/>
                </a:solidFill>
              </a:rPr>
              <a:t>少用</a:t>
            </a:r>
            <a:r>
              <a:rPr lang="en-US" altLang="zh-CN" sz="3200" dirty="0">
                <a:solidFill>
                  <a:srgbClr val="FF0000"/>
                </a:solidFill>
              </a:rPr>
              <a:t>he/she</a:t>
            </a:r>
            <a:r>
              <a:rPr lang="zh-CN" altLang="en-US" sz="3200" dirty="0">
                <a:solidFill>
                  <a:srgbClr val="FF0000"/>
                </a:solidFill>
              </a:rPr>
              <a:t>，说人名不容易错。</a:t>
            </a:r>
            <a:endParaRPr lang="en-US" altLang="zh-CN" sz="3200" dirty="0"/>
          </a:p>
          <a:p>
            <a:pPr marL="0" indent="0"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(2)</a:t>
            </a:r>
            <a:r>
              <a:rPr lang="zh-CN" altLang="en-US" sz="3200" dirty="0">
                <a:solidFill>
                  <a:srgbClr val="FF0000"/>
                </a:solidFill>
              </a:rPr>
              <a:t>无需勉强说出自己记得很零碎的句子。说出要求的内容，用自己熟悉的句式结构，就可以。</a:t>
            </a:r>
            <a:endParaRPr lang="en-US" altLang="zh-CN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询问信息</a:t>
            </a:r>
            <a:r>
              <a:rPr lang="en-US" altLang="zh-CN" sz="3200" dirty="0">
                <a:solidFill>
                  <a:srgbClr val="FF0000"/>
                </a:solidFill>
              </a:rPr>
              <a:t>: </a:t>
            </a:r>
            <a:r>
              <a:rPr lang="zh-CN" altLang="en-US" sz="3200" dirty="0">
                <a:solidFill>
                  <a:srgbClr val="FF0000"/>
                </a:solidFill>
              </a:rPr>
              <a:t>多进行句子翻译，最好是一句多种翻译方法。</a:t>
            </a:r>
            <a:endParaRPr lang="en-US" altLang="zh-CN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47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ACAEAA9-AFB8-410E-8CF3-2C97014AE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713" y="-275898"/>
            <a:ext cx="10515600" cy="1325563"/>
          </a:xfrm>
        </p:spPr>
        <p:txBody>
          <a:bodyPr/>
          <a:lstStyle/>
          <a:p>
            <a:r>
              <a:rPr lang="en-US" altLang="zh-CN" dirty="0"/>
              <a:t>The </a:t>
            </a:r>
            <a:r>
              <a:rPr lang="en-US" altLang="zh-CN" dirty="0">
                <a:solidFill>
                  <a:srgbClr val="FF0000"/>
                </a:solidFill>
              </a:rPr>
              <a:t>voyages </a:t>
            </a:r>
            <a:r>
              <a:rPr lang="en-US" altLang="zh-CN" dirty="0"/>
              <a:t>of Zheng</a:t>
            </a:r>
            <a:r>
              <a:rPr lang="zh-CN" altLang="en-US" dirty="0"/>
              <a:t> </a:t>
            </a:r>
            <a:r>
              <a:rPr lang="en-US" altLang="zh-CN" dirty="0"/>
              <a:t>He 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5A843A4-0555-43CE-897B-A5F6ECA7B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713" y="647275"/>
            <a:ext cx="10945306" cy="6309706"/>
          </a:xfrm>
        </p:spPr>
        <p:txBody>
          <a:bodyPr>
            <a:normAutofit/>
          </a:bodyPr>
          <a:lstStyle/>
          <a:p>
            <a:r>
              <a:rPr lang="zh-CN" altLang="en-US" dirty="0"/>
              <a:t>模仿朗读第二段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>
                <a:solidFill>
                  <a:srgbClr val="7030A0"/>
                </a:solidFill>
              </a:rPr>
              <a:t>边听边划出需要注意的读音</a:t>
            </a:r>
            <a:r>
              <a:rPr lang="en-US" altLang="zh-CN" dirty="0">
                <a:solidFill>
                  <a:srgbClr val="7030A0"/>
                </a:solidFill>
              </a:rPr>
              <a:t>【-(e)s, -ed</a:t>
            </a:r>
            <a:r>
              <a:rPr lang="zh-CN" altLang="en-US" dirty="0">
                <a:solidFill>
                  <a:srgbClr val="7030A0"/>
                </a:solidFill>
              </a:rPr>
              <a:t>等）</a:t>
            </a:r>
            <a:r>
              <a:rPr lang="en-US" altLang="zh-CN" dirty="0">
                <a:solidFill>
                  <a:srgbClr val="7030A0"/>
                </a:solidFill>
              </a:rPr>
              <a:t>】</a:t>
            </a:r>
          </a:p>
          <a:p>
            <a:r>
              <a:rPr lang="zh-CN" altLang="en-US" dirty="0"/>
              <a:t>尝试背诵第二段（本学期重点上</a:t>
            </a:r>
            <a:r>
              <a:rPr lang="en-US" altLang="zh-CN" dirty="0"/>
              <a:t>6</a:t>
            </a:r>
            <a:r>
              <a:rPr lang="zh-CN" altLang="en-US" dirty="0"/>
              <a:t>篇</a:t>
            </a:r>
            <a:r>
              <a:rPr lang="en-US" altLang="zh-CN" dirty="0"/>
              <a:t>reading</a:t>
            </a:r>
            <a:r>
              <a:rPr lang="zh-CN" altLang="en-US" dirty="0"/>
              <a:t>文章：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用法地道，句型多样，词汇丰富</a:t>
            </a:r>
            <a:r>
              <a:rPr lang="zh-CN" altLang="en-US" dirty="0"/>
              <a:t>。多学习，争取作文</a:t>
            </a:r>
            <a:r>
              <a:rPr lang="en-US" altLang="zh-CN" dirty="0"/>
              <a:t>13.5-15</a:t>
            </a:r>
            <a:r>
              <a:rPr lang="zh-CN" altLang="en-US" dirty="0"/>
              <a:t>）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自己划一下好的句型（如被动、从句）、词汇表达。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u"/>
            </a:pPr>
            <a:r>
              <a:rPr lang="en-US" altLang="zh-CN" dirty="0">
                <a:solidFill>
                  <a:srgbClr val="7030A0"/>
                </a:solidFill>
              </a:rPr>
              <a:t>Was born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en-US" altLang="zh-CN" u="sng" dirty="0">
                <a:solidFill>
                  <a:srgbClr val="7030A0"/>
                </a:solidFill>
              </a:rPr>
              <a:t>Rose to become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en-US" altLang="zh-CN" u="sng" dirty="0">
                <a:solidFill>
                  <a:srgbClr val="7030A0"/>
                </a:solidFill>
              </a:rPr>
              <a:t>Order 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en-US" altLang="zh-CN" dirty="0">
                <a:solidFill>
                  <a:srgbClr val="7030A0"/>
                </a:solidFill>
              </a:rPr>
              <a:t>His task </a:t>
            </a:r>
            <a:r>
              <a:rPr lang="en-US" altLang="zh-CN" u="sng" dirty="0">
                <a:solidFill>
                  <a:srgbClr val="7030A0"/>
                </a:solidFill>
              </a:rPr>
              <a:t>was to … and …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en-US" altLang="zh-CN" u="sng" dirty="0" err="1">
                <a:solidFill>
                  <a:srgbClr val="7030A0"/>
                </a:solidFill>
              </a:rPr>
              <a:t>Bulit</a:t>
            </a:r>
            <a:r>
              <a:rPr lang="en-US" altLang="zh-CN" u="sng" dirty="0">
                <a:solidFill>
                  <a:srgbClr val="7030A0"/>
                </a:solidFill>
              </a:rPr>
              <a:t> …, the biggest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en-US" altLang="zh-CN" u="sng" dirty="0">
                <a:solidFill>
                  <a:srgbClr val="7030A0"/>
                </a:solidFill>
              </a:rPr>
              <a:t>Were known as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en-US" altLang="zh-CN" u="sng" dirty="0">
                <a:solidFill>
                  <a:srgbClr val="7030A0"/>
                </a:solidFill>
              </a:rPr>
              <a:t>Were big enough to…as well as </a:t>
            </a:r>
            <a:endParaRPr lang="en-US" altLang="zh-CN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US" altLang="zh-CN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zh-CN" altLang="en-US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422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ACAEAA9-AFB8-410E-8CF3-2C97014AE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713" y="-275898"/>
            <a:ext cx="10515600" cy="1325563"/>
          </a:xfrm>
        </p:spPr>
        <p:txBody>
          <a:bodyPr/>
          <a:lstStyle/>
          <a:p>
            <a:r>
              <a:rPr lang="en-US" altLang="zh-CN" dirty="0"/>
              <a:t>The </a:t>
            </a:r>
            <a:r>
              <a:rPr lang="en-US" altLang="zh-CN" dirty="0">
                <a:solidFill>
                  <a:srgbClr val="FF0000"/>
                </a:solidFill>
              </a:rPr>
              <a:t>voyages </a:t>
            </a:r>
            <a:r>
              <a:rPr lang="en-US" altLang="zh-CN" dirty="0"/>
              <a:t>of Zheng</a:t>
            </a:r>
            <a:r>
              <a:rPr lang="zh-CN" altLang="en-US" dirty="0"/>
              <a:t> </a:t>
            </a:r>
            <a:r>
              <a:rPr lang="en-US" altLang="zh-CN" dirty="0"/>
              <a:t>He 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5A843A4-0555-43CE-897B-A5F6ECA7B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713" y="911225"/>
            <a:ext cx="10515600" cy="5404734"/>
          </a:xfrm>
        </p:spPr>
        <p:txBody>
          <a:bodyPr>
            <a:normAutofit lnSpcReduction="10000"/>
          </a:bodyPr>
          <a:lstStyle/>
          <a:p>
            <a:r>
              <a:rPr lang="zh-CN" altLang="en-US" dirty="0"/>
              <a:t>模仿朗读第三段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>
                <a:solidFill>
                  <a:srgbClr val="7030A0"/>
                </a:solidFill>
              </a:rPr>
              <a:t>边听边划出需要注意的读音</a:t>
            </a:r>
            <a:endParaRPr lang="en-US" altLang="zh-CN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用法地道，句型多样，词汇丰富</a:t>
            </a:r>
            <a:r>
              <a:rPr lang="zh-CN" altLang="en-US" dirty="0"/>
              <a:t>。多学习，争取作文</a:t>
            </a:r>
            <a:r>
              <a:rPr lang="en-US" altLang="zh-CN" dirty="0"/>
              <a:t>13.5-15</a:t>
            </a:r>
            <a:r>
              <a:rPr lang="zh-CN" altLang="en-US" dirty="0"/>
              <a:t>）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自己划一下好的句型（如被动、从句）、词汇表达。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u"/>
            </a:pPr>
            <a:r>
              <a:rPr lang="en-US" altLang="zh-CN" dirty="0">
                <a:solidFill>
                  <a:srgbClr val="7030A0"/>
                </a:solidFill>
              </a:rPr>
              <a:t>Went on, visited South-East Asia, the Middle East and </a:t>
            </a:r>
            <a:r>
              <a:rPr lang="en-US" altLang="zh-CN" u="sng" dirty="0">
                <a:solidFill>
                  <a:srgbClr val="7030A0"/>
                </a:solidFill>
              </a:rPr>
              <a:t>even the east coast of Africa.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en-US" altLang="zh-CN" u="sng" dirty="0">
                <a:solidFill>
                  <a:srgbClr val="7030A0"/>
                </a:solidFill>
              </a:rPr>
              <a:t>It seemed that nowhere…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en-US" altLang="zh-CN" u="sng" dirty="0">
                <a:solidFill>
                  <a:srgbClr val="7030A0"/>
                </a:solidFill>
              </a:rPr>
              <a:t>Allowed …  to trade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en-US" altLang="zh-CN" u="sng" dirty="0">
                <a:solidFill>
                  <a:srgbClr val="7030A0"/>
                </a:solidFill>
              </a:rPr>
              <a:t>Returned with many things that…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en-US" altLang="zh-CN" u="sng" dirty="0">
                <a:solidFill>
                  <a:srgbClr val="7030A0"/>
                </a:solidFill>
              </a:rPr>
              <a:t>Besides developing trades, the voyages also encouraged 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en-US" altLang="zh-CN" u="sng" dirty="0">
                <a:solidFill>
                  <a:srgbClr val="7030A0"/>
                </a:solidFill>
              </a:rPr>
              <a:t>Help the development of </a:t>
            </a:r>
          </a:p>
        </p:txBody>
      </p:sp>
    </p:spTree>
    <p:extLst>
      <p:ext uri="{BB962C8B-B14F-4D97-AF65-F5344CB8AC3E}">
        <p14:creationId xmlns:p14="http://schemas.microsoft.com/office/powerpoint/2010/main" val="119523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A33EFB2-7A27-41C0-AAE0-B4A7D40BF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6271"/>
            <a:ext cx="10515600" cy="1325563"/>
          </a:xfrm>
        </p:spPr>
        <p:txBody>
          <a:bodyPr/>
          <a:lstStyle/>
          <a:p>
            <a:r>
              <a:rPr lang="en-US" altLang="zh-CN" dirty="0"/>
              <a:t>Para 1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9FB66F8-4229-4CA6-8B96-F3EB6AEC75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Zheng He was </a:t>
            </a:r>
          </a:p>
          <a:p>
            <a:r>
              <a:rPr lang="en-US" altLang="zh-CN" dirty="0"/>
              <a:t>Set off</a:t>
            </a:r>
          </a:p>
          <a:p>
            <a:r>
              <a:rPr lang="en-US" altLang="zh-CN" dirty="0"/>
              <a:t>Was nearly a century</a:t>
            </a:r>
          </a:p>
          <a:p>
            <a:r>
              <a:rPr lang="en-US" altLang="zh-CN" dirty="0"/>
              <a:t>First sail</a:t>
            </a:r>
          </a:p>
          <a:p>
            <a:r>
              <a:rPr lang="en-US" altLang="zh-CN" dirty="0"/>
              <a:t>Were so important </a:t>
            </a:r>
          </a:p>
        </p:txBody>
      </p:sp>
    </p:spTree>
    <p:extLst>
      <p:ext uri="{BB962C8B-B14F-4D97-AF65-F5344CB8AC3E}">
        <p14:creationId xmlns:p14="http://schemas.microsoft.com/office/powerpoint/2010/main" val="2655671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413</TotalTime>
  <Words>996</Words>
  <Application>Microsoft Office PowerPoint</Application>
  <PresentationFormat>宽屏</PresentationFormat>
  <Paragraphs>82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4" baseType="lpstr">
      <vt:lpstr>等线</vt:lpstr>
      <vt:lpstr>等线 Light</vt:lpstr>
      <vt:lpstr>Arial</vt:lpstr>
      <vt:lpstr>Wingdings</vt:lpstr>
      <vt:lpstr>Office 主题​​</vt:lpstr>
      <vt:lpstr>（一）模仿朗读发音存在问题：</vt:lpstr>
      <vt:lpstr>PowerPoint 演示文稿</vt:lpstr>
      <vt:lpstr>PowerPoint 演示文稿</vt:lpstr>
      <vt:lpstr>模仿朗读备考策略</vt:lpstr>
      <vt:lpstr>（二）听选信息与回答问题（主要存在问题） </vt:lpstr>
      <vt:lpstr>(三）转述信息及询问信息（主要存在问题）</vt:lpstr>
      <vt:lpstr>The voyages of Zheng He </vt:lpstr>
      <vt:lpstr>The voyages of Zheng He </vt:lpstr>
      <vt:lpstr>Para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Chen Yimin</dc:creator>
  <cp:lastModifiedBy>Chen Yimin</cp:lastModifiedBy>
  <cp:revision>32</cp:revision>
  <dcterms:created xsi:type="dcterms:W3CDTF">2020-01-09T02:39:01Z</dcterms:created>
  <dcterms:modified xsi:type="dcterms:W3CDTF">2020-01-11T06:35:50Z</dcterms:modified>
</cp:coreProperties>
</file>