
<file path=[Content_Types].xml><?xml version="1.0" encoding="utf-8"?>
<Types xmlns="http://schemas.openxmlformats.org/package/2006/content-types">
  <Default Extension="wav" ContentType="audio/x-wav"/>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0"/>
  </p:notesMasterIdLst>
  <p:sldIdLst>
    <p:sldId id="262" r:id="rId3"/>
    <p:sldId id="263" r:id="rId4"/>
    <p:sldId id="256" r:id="rId5"/>
    <p:sldId id="270" r:id="rId6"/>
    <p:sldId id="257" r:id="rId7"/>
    <p:sldId id="258" r:id="rId8"/>
    <p:sldId id="271" r:id="rId9"/>
    <p:sldId id="260" r:id="rId10"/>
    <p:sldId id="261" r:id="rId11"/>
    <p:sldId id="277" r:id="rId12"/>
    <p:sldId id="278" r:id="rId13"/>
    <p:sldId id="272" r:id="rId14"/>
    <p:sldId id="281" r:id="rId15"/>
    <p:sldId id="273" r:id="rId16"/>
    <p:sldId id="274" r:id="rId17"/>
    <p:sldId id="275" r:id="rId18"/>
    <p:sldId id="276" r:id="rId19"/>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D9D9"/>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4" Type="http://schemas.openxmlformats.org/officeDocument/2006/relationships/tags" Target="tags/tag82.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notesMaster" Target="notesMasters/notesMaster1.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单击此处编辑母版标题样式</a:t>
            </a:r>
            <a:endParaRPr lang="zh-CN" altLang="en-US" dirty="0"/>
          </a:p>
        </p:txBody>
      </p:sp>
      <p:sp>
        <p:nvSpPr>
          <p:cNvPr id="3" name="副标题 2"/>
          <p:cNvSpPr>
            <a:spLocks noGrp="1"/>
          </p:cNvSpPr>
          <p:nvPr>
            <p:ph type="subTitle" idx="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smtClean="0"/>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330" y="1555115"/>
            <a:ext cx="5233035" cy="4608195"/>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主学习·必备知识">
    <p:spTree>
      <p:nvGrpSpPr>
        <p:cNvPr id="1" name=""/>
        <p:cNvGrpSpPr/>
        <p:nvPr/>
      </p:nvGrpSpPr>
      <p:grpSpPr>
        <a:xfrm>
          <a:off x="0" y="0"/>
          <a:ext cx="0" cy="0"/>
          <a:chOff x="0" y="0"/>
          <a:chExt cx="0" cy="0"/>
        </a:xfrm>
      </p:grpSpPr>
      <p:pic>
        <p:nvPicPr>
          <p:cNvPr id="3" name="Object 2" descr="preencoded.png">
            <a:hlinkClick r:id="" action="ppaction://noaction"/>
          </p:cNvPr>
          <p:cNvPicPr>
            <a:picLocks noChangeAspect="1"/>
          </p:cNvPicPr>
          <p:nvPr/>
        </p:nvPicPr>
        <p:blipFill>
          <a:blip r:embed="rId2"/>
          <a:stretch>
            <a:fillRect/>
          </a:stretch>
        </p:blipFill>
        <p:spPr>
          <a:xfrm>
            <a:off x="1382400" y="192523"/>
            <a:ext cx="2681856" cy="568402"/>
          </a:xfrm>
          <a:prstGeom prst="rect">
            <a:avLst/>
          </a:prstGeom>
        </p:spPr>
      </p:pic>
      <p:pic>
        <p:nvPicPr>
          <p:cNvPr id="4" name="Object 3" descr="preencoded.png">
            <a:hlinkClick r:id="" action="ppaction://noaction"/>
          </p:cNvPr>
          <p:cNvPicPr>
            <a:picLocks noChangeAspect="1"/>
          </p:cNvPicPr>
          <p:nvPr/>
        </p:nvPicPr>
        <p:blipFill>
          <a:blip r:embed="rId3"/>
          <a:stretch>
            <a:fillRect/>
          </a:stretch>
        </p:blipFill>
        <p:spPr>
          <a:xfrm>
            <a:off x="5078016" y="192523"/>
            <a:ext cx="2672640" cy="568402"/>
          </a:xfrm>
          <a:prstGeom prst="rect">
            <a:avLst/>
          </a:prstGeom>
        </p:spPr>
      </p:pic>
      <p:pic>
        <p:nvPicPr>
          <p:cNvPr id="5" name="Object 4" descr="preencoded.png">
            <a:hlinkClick r:id="" action="ppaction://noaction"/>
          </p:cNvPr>
          <p:cNvPicPr>
            <a:picLocks noChangeAspect="1"/>
          </p:cNvPicPr>
          <p:nvPr/>
        </p:nvPicPr>
        <p:blipFill>
          <a:blip r:embed="rId4"/>
          <a:stretch>
            <a:fillRect/>
          </a:stretch>
        </p:blipFill>
        <p:spPr>
          <a:xfrm>
            <a:off x="8819712" y="192523"/>
            <a:ext cx="2147328" cy="56840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2.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bg2"/>
            </a:gs>
            <a:gs pos="100000">
              <a:schemeClr val="bg2">
                <a:lumMod val="85000"/>
              </a:schemeClr>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dirty="0"/>
          </a:p>
        </p:txBody>
      </p:sp>
    </p:spTree>
    <p:custDataLst>
      <p:tags r:id="rId18"/>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3.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4.xml"/></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66.xml"/><Relationship Id="rId2" Type="http://schemas.openxmlformats.org/officeDocument/2006/relationships/image" Target="../media/image4.png"/><Relationship Id="rId1" Type="http://schemas.openxmlformats.org/officeDocument/2006/relationships/tags" Target="../tags/tag65.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7.xml"/><Relationship Id="rId1" Type="http://schemas.openxmlformats.org/officeDocument/2006/relationships/image" Target="../media/image5.wmf"/></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8.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9.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wav"/><Relationship Id="rId1" Type="http://schemas.openxmlformats.org/officeDocument/2006/relationships/tags" Target="../tags/tag70.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wav"/><Relationship Id="rId1" Type="http://schemas.openxmlformats.org/officeDocument/2006/relationships/tags" Target="../tags/tag73.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5.xml"/><Relationship Id="rId1" Type="http://schemas.openxmlformats.org/officeDocument/2006/relationships/tags" Target="../tags/tag74.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6.xml"/><Relationship Id="rId1"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8.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9.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0.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1061720" y="653415"/>
            <a:ext cx="10210800" cy="5367020"/>
          </a:xfrm>
          <a:prstGeom prst="rect">
            <a:avLst/>
          </a:prstGeom>
          <a:noFill/>
          <a:ln w="9525">
            <a:noFill/>
          </a:ln>
        </p:spPr>
        <p:txBody>
          <a:bodyPr wrap="square">
            <a:spAutoFit/>
          </a:bodyPr>
          <a:p>
            <a:pPr indent="0">
              <a:lnSpc>
                <a:spcPct val="130000"/>
              </a:lnSpc>
            </a:pPr>
            <a:r>
              <a:rPr lang="zh-CN" sz="2400" b="0">
                <a:solidFill>
                  <a:srgbClr val="000000"/>
                </a:solidFill>
                <a:ea typeface="宋体" panose="02010600030101010101" pitchFamily="2" charset="-122"/>
              </a:rPr>
              <a:t>阅读材料</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宋体" panose="02010600030101010101" pitchFamily="2" charset="-122"/>
              </a:rPr>
              <a:t>完成下列要求。</a:t>
            </a:r>
            <a:r>
              <a:rPr lang="zh-CN" sz="2400" b="0">
                <a:solidFill>
                  <a:srgbClr val="000000"/>
                </a:solidFill>
                <a:ea typeface="楷体" panose="02010609060101010101" charset="-122"/>
              </a:rPr>
              <a:t>在世界经济复苏乏力、各国都在寻找提振经济的</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药方</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之际</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中国在</a:t>
            </a:r>
            <a:r>
              <a:rPr lang="en-US" sz="2400" b="0">
                <a:solidFill>
                  <a:srgbClr val="000000"/>
                </a:solidFill>
                <a:latin typeface="Times New Roman" panose="02020603050405020304" charset="0"/>
                <a:ea typeface="宋体" panose="02010600030101010101" pitchFamily="2" charset="-122"/>
              </a:rPr>
              <a:t>G20</a:t>
            </a:r>
            <a:r>
              <a:rPr lang="zh-CN" sz="2400" b="0">
                <a:solidFill>
                  <a:srgbClr val="000000"/>
                </a:solidFill>
                <a:ea typeface="楷体" panose="02010609060101010101" charset="-122"/>
              </a:rPr>
              <a:t>杭州峰会上为全球经济治理提供了</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中国方案</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得到参会各国的广泛认可。中国提出</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面对世界经济形势的发展演变</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全球经济治理需要与时俱进。全球经济治理应该以平等为基础</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增加新兴市场国家和发展中国家代表性和发言权</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确保各国在国际经济合作中权利平等、机会平等、规则平等</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应该以开放为导向</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广纳良言</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广泛听取社会各界建议和诉求</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鼓励各方积极参与和融入</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应该以合作作为动力</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加强沟通和协调</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照顾彼此利益关切</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共商规则</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共建机制</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共迎全球性挑战</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应该以共享为目标</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提倡所有人参与</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所有人受益</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不搞一家独大或者赢者通吃</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而是寻求利益共享</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楷体" panose="02010609060101010101" charset="-122"/>
              </a:rPr>
              <a:t>实现共赢目标。</a:t>
            </a:r>
            <a:r>
              <a:rPr lang="zh-CN" sz="2400" b="0">
                <a:solidFill>
                  <a:srgbClr val="000000"/>
                </a:solidFill>
                <a:ea typeface="宋体" panose="02010600030101010101" pitchFamily="2" charset="-122"/>
              </a:rPr>
              <a:t>结合材料</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宋体" panose="02010600030101010101" pitchFamily="2" charset="-122"/>
              </a:rPr>
              <a:t>运用所学知识</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宋体" panose="02010600030101010101" pitchFamily="2" charset="-122"/>
              </a:rPr>
              <a:t>对全球经济治理的</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宋体" panose="02010600030101010101" pitchFamily="2" charset="-122"/>
              </a:rPr>
              <a:t>中国方案</a:t>
            </a:r>
            <a:r>
              <a:rPr lang="en-US" sz="2400" b="0">
                <a:solidFill>
                  <a:srgbClr val="000000"/>
                </a:solidFill>
                <a:latin typeface="Times New Roman" panose="02020603050405020304" charset="0"/>
                <a:ea typeface="宋体" panose="02010600030101010101" pitchFamily="2" charset="-122"/>
              </a:rPr>
              <a:t>”</a:t>
            </a:r>
            <a:r>
              <a:rPr lang="zh-CN" sz="2400" b="0">
                <a:solidFill>
                  <a:srgbClr val="000000"/>
                </a:solidFill>
                <a:ea typeface="宋体" panose="02010600030101010101" pitchFamily="2" charset="-122"/>
              </a:rPr>
              <a:t>谈谈自己的看法。</a:t>
            </a:r>
            <a:endParaRPr lang="zh-CN" altLang="en-US" sz="2400" b="0">
              <a:solidFill>
                <a:srgbClr val="000000"/>
              </a:solidFill>
              <a:ea typeface="宋体" panose="02010600030101010101" pitchFamily="2" charset="-122"/>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141095" y="613410"/>
            <a:ext cx="10140315" cy="5631180"/>
          </a:xfrm>
          <a:prstGeom prst="rect">
            <a:avLst/>
          </a:prstGeom>
          <a:noFill/>
          <a:ln w="9525">
            <a:noFill/>
          </a:ln>
        </p:spPr>
        <p:txBody>
          <a:bodyPr wrap="square">
            <a:spAutoFit/>
          </a:bodyPr>
          <a:p>
            <a:pPr indent="0">
              <a:lnSpc>
                <a:spcPct val="150000"/>
              </a:lnSpc>
            </a:pPr>
            <a:r>
              <a:rPr lang="en-US" sz="2400" b="1">
                <a:solidFill>
                  <a:srgbClr val="000000"/>
                </a:solidFill>
                <a:latin typeface="楷体" panose="02010609060101010101" charset="-122"/>
                <a:ea typeface="楷体" panose="02010609060101010101" charset="-122"/>
                <a:cs typeface="楷体" panose="02010609060101010101" charset="-122"/>
              </a:rPr>
              <a:t>①</a:t>
            </a:r>
            <a:r>
              <a:rPr lang="zh-CN" sz="2400" b="1">
                <a:solidFill>
                  <a:srgbClr val="FF0000"/>
                </a:solidFill>
                <a:latin typeface="楷体" panose="02010609060101010101" charset="-122"/>
                <a:ea typeface="楷体" panose="02010609060101010101" charset="-122"/>
                <a:cs typeface="楷体" panose="02010609060101010101" charset="-122"/>
              </a:rPr>
              <a:t>全球经济治理以平等为基础</a:t>
            </a:r>
            <a:r>
              <a:rPr lang="en-US" sz="2400" b="1">
                <a:solidFill>
                  <a:srgbClr val="FF0000"/>
                </a:solidFill>
                <a:latin typeface="楷体" panose="02010609060101010101" charset="-122"/>
                <a:ea typeface="楷体" panose="02010609060101010101" charset="-122"/>
                <a:cs typeface="楷体" panose="02010609060101010101" charset="-122"/>
              </a:rPr>
              <a:t>,</a:t>
            </a:r>
            <a:r>
              <a:rPr lang="zh-CN" sz="2400" b="1">
                <a:solidFill>
                  <a:srgbClr val="000000"/>
                </a:solidFill>
                <a:latin typeface="楷体" panose="02010609060101010101" charset="-122"/>
                <a:ea typeface="楷体" panose="02010609060101010101" charset="-122"/>
                <a:cs typeface="楷体" panose="02010609060101010101" charset="-122"/>
              </a:rPr>
              <a:t>增加发展中国家的话语权</a:t>
            </a:r>
            <a:r>
              <a:rPr lang="en-US" sz="2400" b="1">
                <a:solidFill>
                  <a:srgbClr val="000000"/>
                </a:solidFill>
                <a:latin typeface="楷体" panose="02010609060101010101" charset="-122"/>
                <a:ea typeface="楷体" panose="02010609060101010101" charset="-122"/>
                <a:cs typeface="楷体" panose="02010609060101010101" charset="-122"/>
              </a:rPr>
              <a:t>,</a:t>
            </a:r>
            <a:r>
              <a:rPr lang="zh-CN" sz="2400" b="1">
                <a:solidFill>
                  <a:srgbClr val="000000"/>
                </a:solidFill>
                <a:latin typeface="楷体" panose="02010609060101010101" charset="-122"/>
                <a:ea typeface="楷体" panose="02010609060101010101" charset="-122"/>
                <a:cs typeface="楷体" panose="02010609060101010101" charset="-122"/>
              </a:rPr>
              <a:t>保障发展中国家享有平等的发展权利</a:t>
            </a:r>
            <a:r>
              <a:rPr lang="en-US" sz="2400" b="1">
                <a:solidFill>
                  <a:srgbClr val="000000"/>
                </a:solidFill>
                <a:latin typeface="楷体" panose="02010609060101010101" charset="-122"/>
                <a:ea typeface="楷体" panose="02010609060101010101" charset="-122"/>
                <a:cs typeface="楷体" panose="02010609060101010101" charset="-122"/>
              </a:rPr>
              <a:t>,</a:t>
            </a:r>
            <a:r>
              <a:rPr lang="zh-CN" sz="2400" b="1">
                <a:solidFill>
                  <a:srgbClr val="000000"/>
                </a:solidFill>
                <a:latin typeface="楷体" panose="02010609060101010101" charset="-122"/>
                <a:ea typeface="楷体" panose="02010609060101010101" charset="-122"/>
                <a:cs typeface="楷体" panose="02010609060101010101" charset="-122"/>
              </a:rPr>
              <a:t>有利于推动</a:t>
            </a:r>
            <a:r>
              <a:rPr lang="zh-CN" sz="2400" b="1">
                <a:solidFill>
                  <a:srgbClr val="FF0000"/>
                </a:solidFill>
                <a:latin typeface="楷体" panose="02010609060101010101" charset="-122"/>
                <a:ea typeface="楷体" panose="02010609060101010101" charset="-122"/>
                <a:cs typeface="楷体" panose="02010609060101010101" charset="-122"/>
              </a:rPr>
              <a:t>建立国际经济新秩序</a:t>
            </a:r>
            <a:r>
              <a:rPr lang="zh-CN" sz="2400" b="1">
                <a:solidFill>
                  <a:srgbClr val="000000"/>
                </a:solidFill>
                <a:latin typeface="楷体" panose="02010609060101010101" charset="-122"/>
                <a:ea typeface="楷体" panose="02010609060101010101" charset="-122"/>
                <a:cs typeface="楷体" panose="02010609060101010101" charset="-122"/>
              </a:rPr>
              <a:t>。</a:t>
            </a:r>
            <a:endParaRPr lang="zh-CN" sz="2400" b="1">
              <a:solidFill>
                <a:srgbClr val="000000"/>
              </a:solidFill>
              <a:latin typeface="楷体" panose="02010609060101010101" charset="-122"/>
              <a:ea typeface="楷体" panose="02010609060101010101" charset="-122"/>
              <a:cs typeface="楷体" panose="02010609060101010101" charset="-122"/>
            </a:endParaRPr>
          </a:p>
          <a:p>
            <a:pPr indent="0">
              <a:lnSpc>
                <a:spcPct val="150000"/>
              </a:lnSpc>
            </a:pPr>
            <a:r>
              <a:rPr lang="en-US" sz="2400" b="1">
                <a:solidFill>
                  <a:srgbClr val="000000"/>
                </a:solidFill>
                <a:latin typeface="楷体" panose="02010609060101010101" charset="-122"/>
                <a:ea typeface="楷体" panose="02010609060101010101" charset="-122"/>
                <a:cs typeface="楷体" panose="02010609060101010101" charset="-122"/>
              </a:rPr>
              <a:t>②</a:t>
            </a:r>
            <a:r>
              <a:rPr lang="zh-CN" sz="2400" b="1">
                <a:solidFill>
                  <a:srgbClr val="000000"/>
                </a:solidFill>
                <a:latin typeface="楷体" panose="02010609060101010101" charset="-122"/>
                <a:ea typeface="楷体" panose="02010609060101010101" charset="-122"/>
                <a:cs typeface="楷体" panose="02010609060101010101" charset="-122"/>
              </a:rPr>
              <a:t>全球经济治理以开放为导向</a:t>
            </a:r>
            <a:r>
              <a:rPr lang="en-US" sz="2400" b="1">
                <a:solidFill>
                  <a:srgbClr val="000000"/>
                </a:solidFill>
                <a:latin typeface="楷体" panose="02010609060101010101" charset="-122"/>
                <a:ea typeface="楷体" panose="02010609060101010101" charset="-122"/>
                <a:cs typeface="楷体" panose="02010609060101010101" charset="-122"/>
              </a:rPr>
              <a:t>,</a:t>
            </a:r>
            <a:r>
              <a:rPr lang="zh-CN" sz="2400" b="1">
                <a:solidFill>
                  <a:srgbClr val="000000"/>
                </a:solidFill>
                <a:latin typeface="楷体" panose="02010609060101010101" charset="-122"/>
                <a:ea typeface="楷体" panose="02010609060101010101" charset="-122"/>
                <a:cs typeface="楷体" panose="02010609060101010101" charset="-122"/>
              </a:rPr>
              <a:t>广泛听取社会各界建议和诉求</a:t>
            </a:r>
            <a:r>
              <a:rPr lang="en-US" sz="2400" b="1">
                <a:solidFill>
                  <a:srgbClr val="000000"/>
                </a:solidFill>
                <a:latin typeface="楷体" panose="02010609060101010101" charset="-122"/>
                <a:ea typeface="楷体" panose="02010609060101010101" charset="-122"/>
                <a:cs typeface="楷体" panose="02010609060101010101" charset="-122"/>
              </a:rPr>
              <a:t>,</a:t>
            </a:r>
            <a:r>
              <a:rPr lang="zh-CN" sz="2400" b="1">
                <a:solidFill>
                  <a:srgbClr val="000000"/>
                </a:solidFill>
                <a:latin typeface="楷体" panose="02010609060101010101" charset="-122"/>
                <a:ea typeface="楷体" panose="02010609060101010101" charset="-122"/>
                <a:cs typeface="楷体" panose="02010609060101010101" charset="-122"/>
              </a:rPr>
              <a:t>保障发展中国家正当权益</a:t>
            </a:r>
            <a:r>
              <a:rPr lang="en-US" sz="2400" b="1">
                <a:solidFill>
                  <a:srgbClr val="000000"/>
                </a:solidFill>
                <a:latin typeface="楷体" panose="02010609060101010101" charset="-122"/>
                <a:ea typeface="楷体" panose="02010609060101010101" charset="-122"/>
                <a:cs typeface="楷体" panose="02010609060101010101" charset="-122"/>
              </a:rPr>
              <a:t>,</a:t>
            </a:r>
            <a:r>
              <a:rPr lang="zh-CN" sz="2400" b="1">
                <a:solidFill>
                  <a:srgbClr val="000000"/>
                </a:solidFill>
                <a:latin typeface="楷体" panose="02010609060101010101" charset="-122"/>
                <a:ea typeface="楷体" panose="02010609060101010101" charset="-122"/>
                <a:cs typeface="楷体" panose="02010609060101010101" charset="-122"/>
              </a:rPr>
              <a:t>有利于</a:t>
            </a:r>
            <a:r>
              <a:rPr lang="zh-CN" sz="2400" b="1">
                <a:solidFill>
                  <a:srgbClr val="FF0000"/>
                </a:solidFill>
                <a:latin typeface="楷体" panose="02010609060101010101" charset="-122"/>
                <a:ea typeface="楷体" panose="02010609060101010101" charset="-122"/>
                <a:cs typeface="楷体" panose="02010609060101010101" charset="-122"/>
              </a:rPr>
              <a:t>推动国际关系民主化</a:t>
            </a:r>
            <a:r>
              <a:rPr lang="zh-CN" sz="2400" b="1">
                <a:solidFill>
                  <a:srgbClr val="000000"/>
                </a:solidFill>
                <a:latin typeface="楷体" panose="02010609060101010101" charset="-122"/>
                <a:ea typeface="楷体" panose="02010609060101010101" charset="-122"/>
                <a:cs typeface="楷体" panose="02010609060101010101" charset="-122"/>
              </a:rPr>
              <a:t>。</a:t>
            </a:r>
            <a:endParaRPr lang="zh-CN" sz="2400" b="1">
              <a:solidFill>
                <a:srgbClr val="000000"/>
              </a:solidFill>
              <a:latin typeface="楷体" panose="02010609060101010101" charset="-122"/>
              <a:ea typeface="楷体" panose="02010609060101010101" charset="-122"/>
              <a:cs typeface="楷体" panose="02010609060101010101" charset="-122"/>
            </a:endParaRPr>
          </a:p>
          <a:p>
            <a:pPr indent="0">
              <a:lnSpc>
                <a:spcPct val="150000"/>
              </a:lnSpc>
            </a:pPr>
            <a:r>
              <a:rPr lang="en-US" sz="2400" b="1">
                <a:solidFill>
                  <a:srgbClr val="000000"/>
                </a:solidFill>
                <a:latin typeface="楷体" panose="02010609060101010101" charset="-122"/>
                <a:ea typeface="楷体" panose="02010609060101010101" charset="-122"/>
                <a:cs typeface="楷体" panose="02010609060101010101" charset="-122"/>
              </a:rPr>
              <a:t>③</a:t>
            </a:r>
            <a:r>
              <a:rPr lang="zh-CN" sz="2400" b="1">
                <a:solidFill>
                  <a:srgbClr val="FF0000"/>
                </a:solidFill>
                <a:latin typeface="楷体" panose="02010609060101010101" charset="-122"/>
                <a:ea typeface="楷体" panose="02010609060101010101" charset="-122"/>
                <a:cs typeface="楷体" panose="02010609060101010101" charset="-122"/>
              </a:rPr>
              <a:t>国家利益和国家实力是影响国际关系的决定性因素</a:t>
            </a:r>
            <a:r>
              <a:rPr lang="en-US" sz="2400" b="1">
                <a:solidFill>
                  <a:srgbClr val="FF0000"/>
                </a:solidFill>
                <a:latin typeface="楷体" panose="02010609060101010101" charset="-122"/>
                <a:ea typeface="楷体" panose="02010609060101010101" charset="-122"/>
                <a:cs typeface="楷体" panose="02010609060101010101" charset="-122"/>
              </a:rPr>
              <a:t>,</a:t>
            </a:r>
            <a:r>
              <a:rPr lang="zh-CN" sz="2400" b="1">
                <a:solidFill>
                  <a:srgbClr val="FF0000"/>
                </a:solidFill>
                <a:latin typeface="楷体" panose="02010609060101010101" charset="-122"/>
                <a:ea typeface="楷体" panose="02010609060101010101" charset="-122"/>
                <a:cs typeface="楷体" panose="02010609060101010101" charset="-122"/>
              </a:rPr>
              <a:t>国家间的共同利益是国家合作的基础。</a:t>
            </a:r>
            <a:r>
              <a:rPr lang="zh-CN" sz="2400" b="1">
                <a:solidFill>
                  <a:srgbClr val="000000"/>
                </a:solidFill>
                <a:latin typeface="楷体" panose="02010609060101010101" charset="-122"/>
                <a:ea typeface="楷体" panose="02010609060101010101" charset="-122"/>
                <a:cs typeface="楷体" panose="02010609060101010101" charset="-122"/>
              </a:rPr>
              <a:t>全球经济治理强调各国共同应对全球性挑战</a:t>
            </a:r>
            <a:r>
              <a:rPr lang="en-US" sz="2400" b="1">
                <a:solidFill>
                  <a:srgbClr val="000000"/>
                </a:solidFill>
                <a:latin typeface="楷体" panose="02010609060101010101" charset="-122"/>
                <a:ea typeface="楷体" panose="02010609060101010101" charset="-122"/>
                <a:cs typeface="楷体" panose="02010609060101010101" charset="-122"/>
              </a:rPr>
              <a:t>,</a:t>
            </a:r>
            <a:r>
              <a:rPr lang="zh-CN" sz="2400" b="1">
                <a:solidFill>
                  <a:srgbClr val="000000"/>
                </a:solidFill>
                <a:latin typeface="楷体" panose="02010609060101010101" charset="-122"/>
                <a:ea typeface="楷体" panose="02010609060101010101" charset="-122"/>
                <a:cs typeface="楷体" panose="02010609060101010101" charset="-122"/>
              </a:rPr>
              <a:t>符合世界各国的共同利益。</a:t>
            </a:r>
            <a:endParaRPr lang="zh-CN" sz="2400" b="1">
              <a:solidFill>
                <a:srgbClr val="000000"/>
              </a:solidFill>
              <a:latin typeface="楷体" panose="02010609060101010101" charset="-122"/>
              <a:ea typeface="楷体" panose="02010609060101010101" charset="-122"/>
              <a:cs typeface="楷体" panose="02010609060101010101" charset="-122"/>
            </a:endParaRPr>
          </a:p>
          <a:p>
            <a:pPr indent="0">
              <a:lnSpc>
                <a:spcPct val="150000"/>
              </a:lnSpc>
            </a:pPr>
            <a:r>
              <a:rPr lang="en-US" sz="2400" b="1">
                <a:solidFill>
                  <a:srgbClr val="000000"/>
                </a:solidFill>
                <a:latin typeface="楷体" panose="02010609060101010101" charset="-122"/>
                <a:ea typeface="楷体" panose="02010609060101010101" charset="-122"/>
                <a:cs typeface="楷体" panose="02010609060101010101" charset="-122"/>
              </a:rPr>
              <a:t>④</a:t>
            </a:r>
            <a:r>
              <a:rPr lang="zh-CN" sz="2400" b="1">
                <a:solidFill>
                  <a:srgbClr val="000000"/>
                </a:solidFill>
                <a:latin typeface="楷体" panose="02010609060101010101" charset="-122"/>
                <a:ea typeface="楷体" panose="02010609060101010101" charset="-122"/>
                <a:cs typeface="楷体" panose="02010609060101010101" charset="-122"/>
              </a:rPr>
              <a:t>完善全球经济治理</a:t>
            </a:r>
            <a:r>
              <a:rPr lang="en-US" sz="2400" b="1">
                <a:solidFill>
                  <a:srgbClr val="000000"/>
                </a:solidFill>
                <a:latin typeface="楷体" panose="02010609060101010101" charset="-122"/>
                <a:ea typeface="楷体" panose="02010609060101010101" charset="-122"/>
                <a:cs typeface="楷体" panose="02010609060101010101" charset="-122"/>
              </a:rPr>
              <a:t>,</a:t>
            </a:r>
            <a:r>
              <a:rPr lang="zh-CN" sz="2400" b="1">
                <a:solidFill>
                  <a:srgbClr val="FF0000"/>
                </a:solidFill>
                <a:latin typeface="楷体" panose="02010609060101010101" charset="-122"/>
                <a:ea typeface="楷体" panose="02010609060101010101" charset="-122"/>
                <a:cs typeface="楷体" panose="02010609060101010101" charset="-122"/>
              </a:rPr>
              <a:t>符合当今时代的主题</a:t>
            </a:r>
            <a:r>
              <a:rPr lang="en-US" sz="2400" b="1">
                <a:solidFill>
                  <a:srgbClr val="FF0000"/>
                </a:solidFill>
                <a:latin typeface="楷体" panose="02010609060101010101" charset="-122"/>
                <a:ea typeface="楷体" panose="02010609060101010101" charset="-122"/>
                <a:cs typeface="楷体" panose="02010609060101010101" charset="-122"/>
              </a:rPr>
              <a:t>(</a:t>
            </a:r>
            <a:r>
              <a:rPr lang="zh-CN" sz="2400" b="1">
                <a:solidFill>
                  <a:srgbClr val="000000"/>
                </a:solidFill>
                <a:latin typeface="楷体" panose="02010609060101010101" charset="-122"/>
                <a:ea typeface="楷体" panose="02010609060101010101" charset="-122"/>
                <a:cs typeface="楷体" panose="02010609060101010101" charset="-122"/>
              </a:rPr>
              <a:t>或</a:t>
            </a:r>
            <a:r>
              <a:rPr lang="en-US" sz="2400" b="1">
                <a:solidFill>
                  <a:srgbClr val="000000"/>
                </a:solidFill>
                <a:latin typeface="楷体" panose="02010609060101010101" charset="-122"/>
                <a:ea typeface="楷体" panose="02010609060101010101" charset="-122"/>
                <a:cs typeface="楷体" panose="02010609060101010101" charset="-122"/>
              </a:rPr>
              <a:t>“</a:t>
            </a:r>
            <a:r>
              <a:rPr lang="zh-CN" sz="2400" b="1">
                <a:solidFill>
                  <a:srgbClr val="000000"/>
                </a:solidFill>
                <a:latin typeface="楷体" panose="02010609060101010101" charset="-122"/>
                <a:ea typeface="楷体" panose="02010609060101010101" charset="-122"/>
                <a:cs typeface="楷体" panose="02010609060101010101" charset="-122"/>
              </a:rPr>
              <a:t>符合谋发展的时代潮流</a:t>
            </a:r>
            <a:r>
              <a:rPr lang="en-US" sz="2400" b="1">
                <a:solidFill>
                  <a:srgbClr val="000000"/>
                </a:solidFill>
                <a:latin typeface="楷体" panose="02010609060101010101" charset="-122"/>
                <a:ea typeface="楷体" panose="02010609060101010101" charset="-122"/>
                <a:cs typeface="楷体" panose="02010609060101010101" charset="-122"/>
              </a:rPr>
              <a:t>”);</a:t>
            </a:r>
            <a:r>
              <a:rPr lang="zh-CN" sz="2400" b="1">
                <a:solidFill>
                  <a:srgbClr val="000000"/>
                </a:solidFill>
                <a:latin typeface="楷体" panose="02010609060101010101" charset="-122"/>
                <a:ea typeface="楷体" panose="02010609060101010101" charset="-122"/>
                <a:cs typeface="楷体" panose="02010609060101010101" charset="-122"/>
              </a:rPr>
              <a:t>反对一家独大或者赢者通吃</a:t>
            </a:r>
            <a:r>
              <a:rPr lang="en-US" sz="2400" b="1">
                <a:solidFill>
                  <a:srgbClr val="000000"/>
                </a:solidFill>
                <a:latin typeface="楷体" panose="02010609060101010101" charset="-122"/>
                <a:ea typeface="楷体" panose="02010609060101010101" charset="-122"/>
                <a:cs typeface="楷体" panose="02010609060101010101" charset="-122"/>
              </a:rPr>
              <a:t>,</a:t>
            </a:r>
            <a:r>
              <a:rPr lang="zh-CN" sz="2400" b="1">
                <a:solidFill>
                  <a:srgbClr val="FF0000"/>
                </a:solidFill>
                <a:latin typeface="楷体" panose="02010609060101010101" charset="-122"/>
                <a:ea typeface="楷体" panose="02010609060101010101" charset="-122"/>
                <a:cs typeface="楷体" panose="02010609060101010101" charset="-122"/>
              </a:rPr>
              <a:t>顺应了世界多极化的发展趋势</a:t>
            </a:r>
            <a:r>
              <a:rPr lang="en-US" sz="2400" b="1">
                <a:solidFill>
                  <a:srgbClr val="000000"/>
                </a:solidFill>
                <a:latin typeface="楷体" panose="02010609060101010101" charset="-122"/>
                <a:ea typeface="楷体" panose="02010609060101010101" charset="-122"/>
                <a:cs typeface="楷体" panose="02010609060101010101" charset="-122"/>
              </a:rPr>
              <a:t>,</a:t>
            </a:r>
            <a:r>
              <a:rPr lang="zh-CN" sz="2400" b="1">
                <a:solidFill>
                  <a:srgbClr val="000000"/>
                </a:solidFill>
                <a:latin typeface="楷体" panose="02010609060101010101" charset="-122"/>
                <a:ea typeface="楷体" panose="02010609060101010101" charset="-122"/>
                <a:cs typeface="楷体" panose="02010609060101010101" charset="-122"/>
              </a:rPr>
              <a:t>有利于实现合作共享共赢。</a:t>
            </a:r>
            <a:endParaRPr lang="zh-CN" altLang="en-US" sz="2400" b="1">
              <a:solidFill>
                <a:srgbClr val="000000"/>
              </a:solidFill>
              <a:latin typeface="楷体" panose="02010609060101010101" charset="-122"/>
              <a:ea typeface="楷体" panose="02010609060101010101" charset="-122"/>
              <a:cs typeface="楷体" panose="02010609060101010101" charset="-122"/>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257290" y="1747520"/>
            <a:ext cx="4534535" cy="645160"/>
          </a:xfrm>
          <a:prstGeom prst="rect">
            <a:avLst/>
          </a:prstGeom>
          <a:noFill/>
        </p:spPr>
        <p:txBody>
          <a:bodyPr wrap="square" rtlCol="0" anchor="t">
            <a:spAutoFit/>
          </a:bodyPr>
          <a:p>
            <a:pPr lvl="0" algn="l">
              <a:buClrTx/>
              <a:buSzTx/>
              <a:buFontTx/>
            </a:pPr>
            <a:r>
              <a:rPr lang="zh-CN" altLang="en-US" sz="3600">
                <a:sym typeface="+mn-ea"/>
              </a:rPr>
              <a:t>第五课</a:t>
            </a:r>
            <a:r>
              <a:rPr lang="en-US" altLang="zh-CN" sz="3600">
                <a:sym typeface="+mn-ea"/>
              </a:rPr>
              <a:t>   </a:t>
            </a:r>
            <a:r>
              <a:rPr lang="zh-CN" altLang="en-US" sz="3600">
                <a:sym typeface="+mn-ea"/>
              </a:rPr>
              <a:t>中国的外交</a:t>
            </a:r>
            <a:endParaRPr lang="zh-CN" altLang="en-US" sz="3600">
              <a:sym typeface="+mn-ea"/>
            </a:endParaRPr>
          </a:p>
        </p:txBody>
      </p:sp>
      <p:sp>
        <p:nvSpPr>
          <p:cNvPr id="5" name="文本框 4"/>
          <p:cNvSpPr txBox="1"/>
          <p:nvPr/>
        </p:nvSpPr>
        <p:spPr>
          <a:xfrm>
            <a:off x="6150610" y="2798445"/>
            <a:ext cx="4747895" cy="1568450"/>
          </a:xfrm>
          <a:prstGeom prst="rect">
            <a:avLst/>
          </a:prstGeom>
          <a:noFill/>
        </p:spPr>
        <p:txBody>
          <a:bodyPr wrap="square" rtlCol="0" anchor="t">
            <a:spAutoFit/>
          </a:bodyPr>
          <a:p>
            <a:pPr algn="ctr">
              <a:buClrTx/>
              <a:buSzTx/>
              <a:buFontTx/>
            </a:pPr>
            <a:r>
              <a:rPr lang="zh-CN" altLang="en-US" sz="4800" b="1">
                <a:solidFill>
                  <a:srgbClr val="FF0000"/>
                </a:solidFill>
              </a:rPr>
              <a:t>中国外交政策</a:t>
            </a:r>
            <a:endParaRPr lang="zh-CN" altLang="en-US" sz="4800" b="1">
              <a:solidFill>
                <a:srgbClr val="FF0000"/>
              </a:solidFill>
            </a:endParaRPr>
          </a:p>
          <a:p>
            <a:pPr algn="ctr">
              <a:buClrTx/>
              <a:buSzTx/>
              <a:buFontTx/>
            </a:pPr>
            <a:r>
              <a:rPr lang="zh-CN" altLang="en-US" sz="4800" b="1">
                <a:solidFill>
                  <a:srgbClr val="FF0000"/>
                </a:solidFill>
              </a:rPr>
              <a:t>的形成与发展</a:t>
            </a:r>
            <a:endParaRPr lang="zh-CN" altLang="en-US" sz="4800" b="1">
              <a:solidFill>
                <a:srgbClr val="FF0000"/>
              </a:solidFill>
            </a:endParaRPr>
          </a:p>
        </p:txBody>
      </p:sp>
      <p:pic>
        <p:nvPicPr>
          <p:cNvPr id="6" name="图片 5"/>
          <p:cNvPicPr>
            <a:picLocks noChangeAspect="1"/>
          </p:cNvPicPr>
          <p:nvPr>
            <p:custDataLst>
              <p:tags r:id="rId1"/>
            </p:custDataLst>
          </p:nvPr>
        </p:nvPicPr>
        <p:blipFill>
          <a:blip r:embed="rId2"/>
          <a:stretch>
            <a:fillRect/>
          </a:stretch>
        </p:blipFill>
        <p:spPr>
          <a:xfrm>
            <a:off x="702945" y="1647190"/>
            <a:ext cx="5005705" cy="3157220"/>
          </a:xfrm>
          <a:prstGeom prst="rect">
            <a:avLst/>
          </a:prstGeom>
        </p:spPr>
      </p:pic>
    </p:spTree>
    <p:custDataLst>
      <p:tags r:id="rId3"/>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2" name="文本框 7171"/>
          <p:cNvSpPr txBox="1"/>
          <p:nvPr/>
        </p:nvSpPr>
        <p:spPr>
          <a:xfrm>
            <a:off x="965200" y="260350"/>
            <a:ext cx="6794500" cy="706438"/>
          </a:xfrm>
          <a:prstGeom prst="rect">
            <a:avLst/>
          </a:prstGeom>
          <a:solidFill>
            <a:srgbClr val="CCFFFF"/>
          </a:solidFill>
          <a:ln w="38100" cap="flat" cmpd="sng">
            <a:solidFill>
              <a:srgbClr val="800000"/>
            </a:solidFill>
            <a:prstDash val="solid"/>
            <a:miter/>
            <a:headEnd type="none" w="med" len="med"/>
            <a:tailEnd type="none" w="med" len="med"/>
          </a:ln>
        </p:spPr>
        <p:txBody>
          <a:bodyPr wrap="none" anchor="t">
            <a:spAutoFit/>
          </a:bodyPr>
          <a:p>
            <a:r>
              <a:rPr lang="zh-CN" altLang="en-US" sz="4000" b="1" noProof="1" dirty="0">
                <a:effectLst>
                  <a:outerShdw blurRad="38100" dist="38100" dir="2700000">
                    <a:srgbClr val="FFFFFF"/>
                  </a:outerShdw>
                </a:effectLst>
                <a:latin typeface="Verdana" panose="020B0604030504040204" pitchFamily="34" charset="0"/>
                <a:ea typeface="华文行楷" panose="02010800040101010101" pitchFamily="2" charset="-122"/>
                <a:cs typeface="+mn-cs"/>
              </a:rPr>
              <a:t>一、独立自主的和平外交政策</a:t>
            </a:r>
            <a:endParaRPr lang="zh-CN" altLang="en-US" sz="4000" b="1" noProof="1" dirty="0">
              <a:effectLst>
                <a:outerShdw blurRad="38100" dist="38100" dir="2700000">
                  <a:srgbClr val="FFFFFF"/>
                </a:outerShdw>
              </a:effectLst>
              <a:latin typeface="Verdana" panose="020B0604030504040204" pitchFamily="34" charset="0"/>
              <a:ea typeface="华文行楷" panose="02010800040101010101" pitchFamily="2" charset="-122"/>
            </a:endParaRPr>
          </a:p>
        </p:txBody>
      </p:sp>
      <p:sp>
        <p:nvSpPr>
          <p:cNvPr id="7173" name="文本框 7172"/>
          <p:cNvSpPr txBox="1"/>
          <p:nvPr/>
        </p:nvSpPr>
        <p:spPr>
          <a:xfrm>
            <a:off x="1403350" y="1773238"/>
            <a:ext cx="4911725" cy="583565"/>
          </a:xfrm>
          <a:prstGeom prst="rect">
            <a:avLst/>
          </a:prstGeom>
          <a:noFill/>
          <a:ln w="9525">
            <a:noFill/>
          </a:ln>
        </p:spPr>
        <p:txBody>
          <a:bodyPr>
            <a:spAutoFit/>
          </a:bodyPr>
          <a:p>
            <a:r>
              <a:rPr lang="zh-CN" altLang="en-US"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cs typeface="+mn-cs"/>
              </a:rPr>
              <a:t>（</a:t>
            </a:r>
            <a:r>
              <a:rPr lang="en-US" altLang="zh-CN"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cs typeface="+mn-cs"/>
              </a:rPr>
              <a:t>1</a:t>
            </a:r>
            <a:r>
              <a:rPr lang="zh-CN" altLang="en-US"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cs typeface="+mn-cs"/>
              </a:rPr>
              <a:t>）外交政策的含义</a:t>
            </a:r>
            <a:endParaRPr lang="zh-CN" altLang="en-US"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endParaRPr>
          </a:p>
        </p:txBody>
      </p:sp>
      <p:sp>
        <p:nvSpPr>
          <p:cNvPr id="7176" name="文本框 7175"/>
          <p:cNvSpPr txBox="1"/>
          <p:nvPr/>
        </p:nvSpPr>
        <p:spPr>
          <a:xfrm>
            <a:off x="1153160" y="1125220"/>
            <a:ext cx="4937125" cy="644525"/>
          </a:xfrm>
          <a:prstGeom prst="rect">
            <a:avLst/>
          </a:prstGeom>
          <a:noFill/>
          <a:ln w="9525">
            <a:noFill/>
          </a:ln>
        </p:spPr>
        <p:txBody>
          <a:bodyPr wrap="none" anchor="t">
            <a:spAutoFit/>
          </a:bodyPr>
          <a:p>
            <a:r>
              <a:rPr lang="en-US" altLang="zh-CN" sz="3600" b="1" noProof="1" dirty="0">
                <a:solidFill>
                  <a:srgbClr val="FF3300"/>
                </a:solidFill>
                <a:effectLst>
                  <a:outerShdw blurRad="38100" dist="38100" dir="2700000">
                    <a:srgbClr val="000000"/>
                  </a:outerShdw>
                </a:effectLst>
                <a:latin typeface="方正舒体" panose="02010601030101010101" pitchFamily="2" charset="-122"/>
                <a:ea typeface="方正舒体" panose="02010601030101010101" pitchFamily="2" charset="-122"/>
                <a:cs typeface="+mn-cs"/>
              </a:rPr>
              <a:t>1</a:t>
            </a:r>
            <a:r>
              <a:rPr lang="zh-CN" altLang="en-US" sz="3600" b="1" noProof="1" dirty="0">
                <a:solidFill>
                  <a:srgbClr val="FF3300"/>
                </a:solidFill>
                <a:effectLst>
                  <a:outerShdw blurRad="38100" dist="38100" dir="2700000">
                    <a:srgbClr val="000000"/>
                  </a:outerShdw>
                </a:effectLst>
                <a:latin typeface="方正舒体" panose="02010601030101010101" pitchFamily="2" charset="-122"/>
                <a:ea typeface="方正舒体" panose="02010601030101010101" pitchFamily="2" charset="-122"/>
                <a:cs typeface="+mn-cs"/>
              </a:rPr>
              <a:t>、我国外交政策的制定</a:t>
            </a:r>
            <a:endParaRPr lang="zh-CN" altLang="en-US" sz="3600" b="1" noProof="1" dirty="0">
              <a:solidFill>
                <a:srgbClr val="FF3300"/>
              </a:solidFill>
              <a:effectLst>
                <a:outerShdw blurRad="38100" dist="38100" dir="2700000">
                  <a:srgbClr val="000000"/>
                </a:outerShdw>
              </a:effectLst>
              <a:latin typeface="方正舒体" panose="02010601030101010101" pitchFamily="2" charset="-122"/>
              <a:ea typeface="方正舒体" panose="02010601030101010101" pitchFamily="2" charset="-122"/>
            </a:endParaRPr>
          </a:p>
        </p:txBody>
      </p:sp>
      <p:sp>
        <p:nvSpPr>
          <p:cNvPr id="7177" name="文本框 7176"/>
          <p:cNvSpPr txBox="1"/>
          <p:nvPr/>
        </p:nvSpPr>
        <p:spPr>
          <a:xfrm>
            <a:off x="1479550" y="2524125"/>
            <a:ext cx="10089515" cy="1076325"/>
          </a:xfrm>
          <a:prstGeom prst="rect">
            <a:avLst/>
          </a:prstGeom>
          <a:noFill/>
          <a:ln w="9525">
            <a:noFill/>
          </a:ln>
        </p:spPr>
        <p:txBody>
          <a:bodyPr wrap="square">
            <a:spAutoFit/>
          </a:bodyPr>
          <a:p>
            <a:r>
              <a:rPr lang="en-US" altLang="zh-CN"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cs typeface="+mn-cs"/>
              </a:rPr>
              <a:t>   </a:t>
            </a:r>
            <a:r>
              <a:rPr lang="zh-CN" altLang="en-US"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cs typeface="+mn-cs"/>
              </a:rPr>
              <a:t>是指主权国家对外活动的目标及所采取的策略、方式和手段。</a:t>
            </a:r>
            <a:endParaRPr lang="zh-CN" altLang="en-US"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endParaRPr>
          </a:p>
        </p:txBody>
      </p:sp>
      <p:pic>
        <p:nvPicPr>
          <p:cNvPr id="8199" name="图片 7180" descr="j0149481"/>
          <p:cNvPicPr>
            <a:picLocks noChangeAspect="1"/>
          </p:cNvPicPr>
          <p:nvPr/>
        </p:nvPicPr>
        <p:blipFill>
          <a:blip r:embed="rId1"/>
          <a:stretch>
            <a:fillRect/>
          </a:stretch>
        </p:blipFill>
        <p:spPr>
          <a:xfrm>
            <a:off x="9423400" y="4354513"/>
            <a:ext cx="2144713" cy="2179637"/>
          </a:xfrm>
          <a:prstGeom prst="rect">
            <a:avLst/>
          </a:prstGeom>
          <a:noFill/>
          <a:ln w="9525">
            <a:noFill/>
          </a:ln>
        </p:spPr>
      </p:pic>
    </p:spTree>
    <p:custDataLst>
      <p:tags r:id="rId2"/>
    </p:custDataLst>
  </p:cSld>
  <p:clrMapOvr>
    <a:masterClrMapping/>
  </p:clrMapOvr>
  <p:transition spd="med">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177"/>
                                        </p:tgtEl>
                                        <p:attrNameLst>
                                          <p:attrName>style.visibility</p:attrName>
                                        </p:attrNameLst>
                                      </p:cBhvr>
                                      <p:to>
                                        <p:strVal val="visible"/>
                                      </p:to>
                                    </p:set>
                                    <p:animEffect transition="in" filter="wipe(left)">
                                      <p:cBhvr>
                                        <p:cTn id="7" dur="500"/>
                                        <p:tgtEl>
                                          <p:spTgt spid="7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678305" y="3168015"/>
            <a:ext cx="9453880" cy="3415030"/>
          </a:xfrm>
          <a:prstGeom prst="rect">
            <a:avLst/>
          </a:prstGeom>
          <a:noFill/>
        </p:spPr>
        <p:txBody>
          <a:bodyPr wrap="square" rtlCol="0" anchor="t">
            <a:spAutoFit/>
          </a:bodyPr>
          <a:p>
            <a:pPr>
              <a:lnSpc>
                <a:spcPct val="150000"/>
              </a:lnSpc>
            </a:pPr>
            <a:r>
              <a:rPr lang="zh-CN" altLang="en-US" sz="2400"/>
              <a:t>新中国的成立和社会主义制度的确立，消除了我国百年来屡受外国侵略、奴役的社会根源。</a:t>
            </a:r>
            <a:endParaRPr lang="zh-CN" altLang="en-US" sz="2400"/>
          </a:p>
          <a:p>
            <a:pPr>
              <a:lnSpc>
                <a:spcPct val="150000"/>
              </a:lnSpc>
            </a:pPr>
            <a:r>
              <a:rPr lang="zh-CN" altLang="en-US" sz="2400"/>
              <a:t>我国的社会主义</a:t>
            </a:r>
            <a:r>
              <a:rPr lang="zh-CN" altLang="en-US" sz="2400" b="1">
                <a:solidFill>
                  <a:srgbClr val="FF0000"/>
                </a:solidFill>
              </a:rPr>
              <a:t>现代化建设需要长期稳定、和平的国际环境</a:t>
            </a:r>
            <a:r>
              <a:rPr lang="zh-CN" altLang="en-US" sz="2400"/>
              <a:t>。</a:t>
            </a:r>
            <a:endParaRPr lang="zh-CN" altLang="en-US" sz="2400"/>
          </a:p>
          <a:p>
            <a:pPr>
              <a:lnSpc>
                <a:spcPct val="150000"/>
              </a:lnSpc>
            </a:pPr>
            <a:r>
              <a:rPr lang="zh-CN" altLang="en-US" sz="2400"/>
              <a:t>我们绝不允许别国侵犯我国的国家利益、主权和领土完整，我们也绝不侵犯别国的国家利益、主权和领土完整。</a:t>
            </a:r>
            <a:endParaRPr lang="zh-CN" altLang="en-US" sz="2400"/>
          </a:p>
          <a:p>
            <a:pPr>
              <a:lnSpc>
                <a:spcPct val="150000"/>
              </a:lnSpc>
            </a:pPr>
            <a:r>
              <a:rPr lang="zh-CN" altLang="en-US" sz="2400"/>
              <a:t>我国的国家性质和国家利益决定了我国奉行独立自主的和平外交政策</a:t>
            </a:r>
            <a:endParaRPr lang="zh-CN" altLang="en-US" sz="2400"/>
          </a:p>
        </p:txBody>
      </p:sp>
      <p:sp>
        <p:nvSpPr>
          <p:cNvPr id="7174" name="文本框 7173"/>
          <p:cNvSpPr txBox="1"/>
          <p:nvPr/>
        </p:nvSpPr>
        <p:spPr>
          <a:xfrm>
            <a:off x="1362075" y="757238"/>
            <a:ext cx="5775325" cy="583565"/>
          </a:xfrm>
          <a:prstGeom prst="rect">
            <a:avLst/>
          </a:prstGeom>
          <a:noFill/>
          <a:ln w="9525">
            <a:noFill/>
          </a:ln>
        </p:spPr>
        <p:txBody>
          <a:bodyPr>
            <a:spAutoFit/>
          </a:bodyPr>
          <a:p>
            <a:r>
              <a:rPr lang="zh-CN" altLang="en-US"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cs typeface="+mn-cs"/>
              </a:rPr>
              <a:t>（</a:t>
            </a:r>
            <a:r>
              <a:rPr lang="en-US" altLang="zh-CN"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cs typeface="+mn-cs"/>
              </a:rPr>
              <a:t>2</a:t>
            </a:r>
            <a:r>
              <a:rPr lang="zh-CN" altLang="en-US"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cs typeface="+mn-cs"/>
              </a:rPr>
              <a:t>）我国外交政策的依据</a:t>
            </a:r>
            <a:endParaRPr lang="zh-CN" altLang="en-US"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endParaRPr>
          </a:p>
        </p:txBody>
      </p:sp>
      <p:sp>
        <p:nvSpPr>
          <p:cNvPr id="7179" name="文本框 7178"/>
          <p:cNvSpPr txBox="1"/>
          <p:nvPr/>
        </p:nvSpPr>
        <p:spPr>
          <a:xfrm>
            <a:off x="1362075" y="1671638"/>
            <a:ext cx="7125970" cy="583565"/>
          </a:xfrm>
          <a:prstGeom prst="rect">
            <a:avLst/>
          </a:prstGeom>
          <a:noFill/>
          <a:ln w="9525">
            <a:noFill/>
          </a:ln>
        </p:spPr>
        <p:txBody>
          <a:bodyPr wrap="none" anchor="t">
            <a:spAutoFit/>
          </a:bodyPr>
          <a:p>
            <a:pPr indent="0">
              <a:buClr>
                <a:srgbClr val="FF3300"/>
              </a:buClr>
              <a:buFont typeface="Wingdings" panose="05000000000000000000" pitchFamily="2" charset="2"/>
              <a:buNone/>
            </a:pPr>
            <a:r>
              <a:rPr lang="en-US" altLang="zh-CN"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cs typeface="+mn-cs"/>
              </a:rPr>
              <a:t>  </a:t>
            </a:r>
            <a:r>
              <a:rPr lang="zh-CN" altLang="en-US"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cs typeface="+mn-cs"/>
              </a:rPr>
              <a:t>我国的国家性质和国家利益决定的。</a:t>
            </a:r>
            <a:endParaRPr lang="zh-CN" altLang="en-US" sz="3200" b="1" noProof="1" dirty="0">
              <a:solidFill>
                <a:srgbClr val="0000CC"/>
              </a:solidFill>
              <a:effectLst>
                <a:outerShdw blurRad="38100" dist="38100" dir="2700000">
                  <a:srgbClr val="000000"/>
                </a:outerShdw>
              </a:effectLst>
              <a:latin typeface="宋体" panose="02010600030101010101" pitchFamily="2" charset="-122"/>
              <a:ea typeface="宋体" panose="02010600030101010101" pitchFamily="2" charset="-122"/>
            </a:endParaRPr>
          </a:p>
        </p:txBody>
      </p:sp>
      <p:sp>
        <p:nvSpPr>
          <p:cNvPr id="7182" name="矩形 7181"/>
          <p:cNvSpPr/>
          <p:nvPr/>
        </p:nvSpPr>
        <p:spPr>
          <a:xfrm>
            <a:off x="2352675" y="2422525"/>
            <a:ext cx="5133975" cy="457200"/>
          </a:xfrm>
          <a:prstGeom prst="rect">
            <a:avLst/>
          </a:prstGeom>
        </p:spPr>
        <p:txBody>
          <a:bodyPr wrap="none" fromWordArt="1">
            <a:prstTxWarp prst="textPlain">
              <a:avLst>
                <a:gd name="adj" fmla="val 50000"/>
              </a:avLst>
            </a:prstTxWarp>
            <a:normAutofit fontScale="60000"/>
          </a:bodyPr>
          <a:p>
            <a:pPr algn="ctr" fontAlgn="base"/>
            <a:r>
              <a:rPr lang="zh-CN" altLang="en-US" sz="3600" b="1" strike="noStrike" noProof="1">
                <a:ln w="12700" cap="flat" cmpd="sng">
                  <a:solidFill>
                    <a:schemeClr val="accent2"/>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outerShdw>
                </a:effectLst>
                <a:latin typeface="黑体" panose="02010609060101010101" charset="-122"/>
                <a:ea typeface="黑体" panose="02010609060101010101" charset="-122"/>
                <a:cs typeface="+mn-cs"/>
              </a:rPr>
              <a:t>（独立自主的和平外交政策）</a:t>
            </a:r>
            <a:endParaRPr lang="zh-CN" altLang="en-US" sz="3600" b="1" strike="noStrike" noProof="1">
              <a:ln w="12700" cap="flat" cmpd="sng">
                <a:solidFill>
                  <a:schemeClr val="accent2"/>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outerShdw>
              </a:effectLst>
              <a:latin typeface="黑体" panose="02010609060101010101" charset="-122"/>
              <a:ea typeface="黑体" panose="02010609060101010101"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174"/>
                                        </p:tgtEl>
                                        <p:attrNameLst>
                                          <p:attrName>style.visibility</p:attrName>
                                        </p:attrNameLst>
                                      </p:cBhvr>
                                      <p:to>
                                        <p:strVal val="visible"/>
                                      </p:to>
                                    </p:set>
                                    <p:animEffect transition="in" filter="diamond(in)">
                                      <p:cBhvr>
                                        <p:cTn id="7" dur="2000"/>
                                        <p:tgtEl>
                                          <p:spTgt spid="717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179"/>
                                        </p:tgtEl>
                                        <p:attrNameLst>
                                          <p:attrName>style.visibility</p:attrName>
                                        </p:attrNameLst>
                                      </p:cBhvr>
                                      <p:to>
                                        <p:strVal val="visible"/>
                                      </p:to>
                                    </p:set>
                                    <p:animEffect transition="in" filter="checkerboard(across)">
                                      <p:cBhvr>
                                        <p:cTn id="12" dur="500"/>
                                        <p:tgtEl>
                                          <p:spTgt spid="717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182"/>
                                        </p:tgtEl>
                                        <p:attrNameLst>
                                          <p:attrName>style.visibility</p:attrName>
                                        </p:attrNameLst>
                                      </p:cBhvr>
                                      <p:to>
                                        <p:strVal val="visible"/>
                                      </p:to>
                                    </p:set>
                                    <p:animEffect transition="in" filter="blinds(horizontal)">
                                      <p:cBhvr>
                                        <p:cTn id="17" dur="500"/>
                                        <p:tgtEl>
                                          <p:spTgt spid="71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p:bldP spid="717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2225675" y="3952240"/>
            <a:ext cx="9067800" cy="2861310"/>
          </a:xfrm>
          <a:prstGeom prst="rect">
            <a:avLst/>
          </a:prstGeom>
          <a:noFill/>
          <a:ln>
            <a:solidFill>
              <a:schemeClr val="accent1">
                <a:lumMod val="75000"/>
              </a:schemeClr>
            </a:solidFill>
          </a:ln>
        </p:spPr>
        <p:txBody>
          <a:bodyPr wrap="square" rtlCol="0" anchor="t">
            <a:spAutoFit/>
          </a:bodyPr>
          <a:p>
            <a:r>
              <a:rPr lang="zh-CN" altLang="en-US"/>
              <a:t>我国在对外活动中坚持独立自主的表现如下。</a:t>
            </a:r>
            <a:endParaRPr lang="zh-CN" altLang="en-US"/>
          </a:p>
          <a:p>
            <a:r>
              <a:rPr lang="zh-CN" altLang="en-US"/>
              <a:t>◆ 捍卫我国的独立、主权和领土完整，在涉及民族尊严和国家利益问题上，绝不屈服于任何外来压力。</a:t>
            </a:r>
            <a:endParaRPr lang="zh-CN" altLang="en-US"/>
          </a:p>
          <a:p>
            <a:r>
              <a:rPr lang="zh-CN" altLang="en-US"/>
              <a:t>◆ 我国处理一切对内对外事务的独立自主权利神圣不可侵犯，绝不允许别国以任何借口侵犯我国主权、干涉我国内政。</a:t>
            </a:r>
            <a:endParaRPr lang="zh-CN" altLang="en-US"/>
          </a:p>
          <a:p>
            <a:r>
              <a:rPr lang="zh-CN" altLang="en-US"/>
              <a:t>◆ 不依附于任何大国，不同任何大国或国家集团结盟，不搞军事集团，不联合一个国家反对另一个国家。</a:t>
            </a:r>
            <a:endParaRPr lang="zh-CN" altLang="en-US"/>
          </a:p>
          <a:p>
            <a:r>
              <a:rPr lang="zh-CN" altLang="en-US"/>
              <a:t>◆ 处理国际问题，根据其本身的是非曲直决定自己的态度和政策。</a:t>
            </a:r>
            <a:endParaRPr lang="zh-CN" altLang="en-US"/>
          </a:p>
          <a:p>
            <a:r>
              <a:rPr lang="zh-CN" altLang="en-US"/>
              <a:t>◆ 尊重各国人民选择符合本国国情的社会制度、发展道路和生活方式。</a:t>
            </a:r>
            <a:endParaRPr lang="zh-CN" altLang="en-US"/>
          </a:p>
          <a:p>
            <a:r>
              <a:rPr lang="zh-CN" altLang="en-US"/>
              <a:t>◆ 主张一国的事情由本国人民做主，国际上的事情由各国平等协商</a:t>
            </a:r>
            <a:endParaRPr lang="zh-CN" altLang="en-US"/>
          </a:p>
        </p:txBody>
      </p:sp>
      <p:sp>
        <p:nvSpPr>
          <p:cNvPr id="73739" name="文本框 73738"/>
          <p:cNvSpPr txBox="1"/>
          <p:nvPr/>
        </p:nvSpPr>
        <p:spPr>
          <a:xfrm>
            <a:off x="1213485" y="403225"/>
            <a:ext cx="5876925" cy="644525"/>
          </a:xfrm>
          <a:prstGeom prst="rect">
            <a:avLst/>
          </a:prstGeom>
          <a:noFill/>
          <a:ln w="9525">
            <a:noFill/>
          </a:ln>
        </p:spPr>
        <p:txBody>
          <a:bodyPr wrap="none" anchor="t">
            <a:spAutoFit/>
          </a:bodyPr>
          <a:p>
            <a:r>
              <a:rPr lang="en-US" altLang="zh-CN"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cs typeface="+mn-cs"/>
              </a:rPr>
              <a:t>2</a:t>
            </a:r>
            <a:r>
              <a:rPr lang="zh-CN" altLang="en-US"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cs typeface="+mn-cs"/>
              </a:rPr>
              <a:t>、我国外交政策的主要内容</a:t>
            </a:r>
            <a:endParaRPr lang="zh-CN" altLang="en-US"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endParaRPr>
          </a:p>
        </p:txBody>
      </p:sp>
      <p:sp>
        <p:nvSpPr>
          <p:cNvPr id="73732" name="文本框 73731"/>
          <p:cNvSpPr txBox="1"/>
          <p:nvPr/>
        </p:nvSpPr>
        <p:spPr>
          <a:xfrm>
            <a:off x="2005330" y="1287780"/>
            <a:ext cx="8660765" cy="460375"/>
          </a:xfrm>
          <a:prstGeom prst="rect">
            <a:avLst/>
          </a:prstGeom>
          <a:noFill/>
          <a:ln w="9525">
            <a:noFill/>
          </a:ln>
        </p:spPr>
        <p:txBody>
          <a:bodyPr wrap="square">
            <a:spAutoFit/>
          </a:bodyPr>
          <a:p>
            <a:r>
              <a:rPr lang="zh-CN" altLang="en-US" sz="2400" b="1" noProof="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rPr>
              <a:t>（</a:t>
            </a:r>
            <a:r>
              <a:rPr lang="en-US" altLang="zh-CN" sz="2400" b="1" noProof="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rPr>
              <a:t>1</a:t>
            </a:r>
            <a:r>
              <a:rPr lang="zh-CN" altLang="en-US" sz="2400" b="1" noProof="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rPr>
              <a:t>）</a:t>
            </a:r>
            <a:r>
              <a:rPr lang="zh-CN" altLang="en-US" sz="2400" b="1">
                <a:solidFill>
                  <a:srgbClr val="FF0000"/>
                </a:solidFill>
                <a:latin typeface="微软雅黑" panose="020B0503020204020204" charset="-122"/>
                <a:ea typeface="微软雅黑" panose="020B0503020204020204" charset="-122"/>
                <a:cs typeface="微软雅黑" panose="020B0503020204020204" charset="-122"/>
                <a:sym typeface="+mn-ea"/>
              </a:rPr>
              <a:t>独立自主是我国外交政策的基本立场</a:t>
            </a:r>
            <a:r>
              <a:rPr lang="zh-CN" altLang="en-US" sz="2400" b="1" noProof="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rPr>
              <a:t>基本立场</a:t>
            </a:r>
            <a:endParaRPr lang="zh-CN" altLang="en-US" sz="2400" b="1" noProof="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endParaRPr>
          </a:p>
        </p:txBody>
      </p:sp>
      <p:sp>
        <p:nvSpPr>
          <p:cNvPr id="73734" name="文本框 73733"/>
          <p:cNvSpPr txBox="1"/>
          <p:nvPr/>
        </p:nvSpPr>
        <p:spPr>
          <a:xfrm>
            <a:off x="2434590" y="2491423"/>
            <a:ext cx="1816100" cy="584200"/>
          </a:xfrm>
          <a:prstGeom prst="rect">
            <a:avLst/>
          </a:prstGeom>
          <a:noFill/>
          <a:ln w="9525">
            <a:noFill/>
          </a:ln>
        </p:spPr>
        <p:txBody>
          <a:bodyPr wrap="none" anchor="t">
            <a:spAutoFit/>
          </a:bodyPr>
          <a:p>
            <a:r>
              <a:rPr lang="zh-CN" altLang="en-US" sz="3200" b="1" noProof="1" dirty="0">
                <a:solidFill>
                  <a:srgbClr val="0000CC"/>
                </a:solidFill>
                <a:effectLst>
                  <a:outerShdw blurRad="38100" dist="38100" dir="2700000">
                    <a:srgbClr val="000000"/>
                  </a:outerShdw>
                </a:effectLst>
                <a:latin typeface="仿宋_GB2312" pitchFamily="49" charset="-122"/>
                <a:ea typeface="仿宋_GB2312" pitchFamily="49" charset="-122"/>
                <a:cs typeface="+mn-cs"/>
              </a:rPr>
              <a:t>独立自主</a:t>
            </a:r>
            <a:endParaRPr lang="zh-CN" altLang="en-US" sz="3200" b="1" noProof="1" dirty="0">
              <a:solidFill>
                <a:srgbClr val="0000CC"/>
              </a:solidFill>
              <a:effectLst>
                <a:outerShdw blurRad="38100" dist="38100" dir="2700000">
                  <a:srgbClr val="000000"/>
                </a:outerShdw>
              </a:effectLst>
              <a:latin typeface="仿宋_GB2312" pitchFamily="49" charset="-122"/>
              <a:ea typeface="仿宋_GB2312" pitchFamily="49" charset="-122"/>
            </a:endParaRPr>
          </a:p>
        </p:txBody>
      </p:sp>
      <p:sp>
        <p:nvSpPr>
          <p:cNvPr id="73736" name="左大括号 73735"/>
          <p:cNvSpPr/>
          <p:nvPr/>
        </p:nvSpPr>
        <p:spPr>
          <a:xfrm>
            <a:off x="4234815" y="2058035"/>
            <a:ext cx="215900" cy="1584325"/>
          </a:xfrm>
          <a:prstGeom prst="leftBrace">
            <a:avLst>
              <a:gd name="adj1" fmla="val 61050"/>
              <a:gd name="adj2" fmla="val 50000"/>
            </a:avLst>
          </a:prstGeom>
          <a:noFill/>
          <a:ln w="9525" cap="flat" cmpd="sng">
            <a:solidFill>
              <a:schemeClr val="tx1"/>
            </a:solidFill>
            <a:prstDash val="solid"/>
            <a:round/>
            <a:headEnd type="none" w="med" len="med"/>
            <a:tailEnd type="none" w="med" len="med"/>
          </a:ln>
        </p:spPr>
        <p:txBody>
          <a:bodyPr anchor="t" anchorCtr="0"/>
          <a:p>
            <a:endParaRPr lang="zh-CN" altLang="en-US">
              <a:latin typeface="Verdana" panose="020B0604030504040204" pitchFamily="34" charset="0"/>
              <a:ea typeface="华文行楷" panose="02010800040101010101" pitchFamily="2" charset="-122"/>
            </a:endParaRPr>
          </a:p>
        </p:txBody>
      </p:sp>
      <p:sp>
        <p:nvSpPr>
          <p:cNvPr id="73737" name="文本框 73736"/>
          <p:cNvSpPr txBox="1"/>
          <p:nvPr/>
        </p:nvSpPr>
        <p:spPr>
          <a:xfrm>
            <a:off x="4595178" y="1915160"/>
            <a:ext cx="5726113" cy="460375"/>
          </a:xfrm>
          <a:prstGeom prst="rect">
            <a:avLst/>
          </a:prstGeom>
          <a:solidFill>
            <a:srgbClr val="FFCC99"/>
          </a:solidFill>
          <a:ln w="9525">
            <a:noFill/>
          </a:ln>
        </p:spPr>
        <p:txBody>
          <a:bodyPr>
            <a:spAutoFit/>
          </a:bodyPr>
          <a:p>
            <a:pPr>
              <a:spcBef>
                <a:spcPct val="50000"/>
              </a:spcBef>
            </a:pPr>
            <a:r>
              <a:rPr lang="zh-CN" altLang="en-US" sz="2400" b="1" noProof="1" dirty="0">
                <a:effectLst>
                  <a:outerShdw blurRad="38100" dist="38100" dir="2700000">
                    <a:srgbClr val="FFFFFF"/>
                  </a:outerShdw>
                </a:effectLst>
                <a:latin typeface="Verdana" panose="020B0604030504040204" pitchFamily="34" charset="0"/>
                <a:ea typeface="楷体_GB2312" pitchFamily="49" charset="-122"/>
                <a:cs typeface="+mn-cs"/>
              </a:rPr>
              <a:t>坚决捍卫国家的独立、主权和领土完整</a:t>
            </a:r>
            <a:endParaRPr lang="zh-CN" altLang="en-US" sz="2400" b="1" noProof="1" dirty="0">
              <a:effectLst>
                <a:outerShdw blurRad="38100" dist="38100" dir="2700000">
                  <a:srgbClr val="FFFFFF"/>
                </a:outerShdw>
              </a:effectLst>
              <a:latin typeface="Verdana" panose="020B0604030504040204" pitchFamily="34" charset="0"/>
              <a:ea typeface="楷体_GB2312" pitchFamily="49" charset="-122"/>
            </a:endParaRPr>
          </a:p>
        </p:txBody>
      </p:sp>
      <p:sp>
        <p:nvSpPr>
          <p:cNvPr id="73738" name="文本框 73737"/>
          <p:cNvSpPr txBox="1"/>
          <p:nvPr/>
        </p:nvSpPr>
        <p:spPr>
          <a:xfrm>
            <a:off x="4595178" y="3283585"/>
            <a:ext cx="5726113" cy="460375"/>
          </a:xfrm>
          <a:prstGeom prst="rect">
            <a:avLst/>
          </a:prstGeom>
          <a:solidFill>
            <a:srgbClr val="FFCC99"/>
          </a:solidFill>
          <a:ln w="9525">
            <a:noFill/>
          </a:ln>
        </p:spPr>
        <p:txBody>
          <a:bodyPr>
            <a:spAutoFit/>
          </a:bodyPr>
          <a:p>
            <a:pPr>
              <a:spcBef>
                <a:spcPct val="50000"/>
              </a:spcBef>
            </a:pPr>
            <a:r>
              <a:rPr lang="zh-CN" altLang="en-US" sz="2400" b="1" noProof="1" dirty="0">
                <a:effectLst>
                  <a:outerShdw blurRad="38100" dist="38100" dir="2700000">
                    <a:srgbClr val="FFFFFF"/>
                  </a:outerShdw>
                </a:effectLst>
                <a:latin typeface="Verdana" panose="020B0604030504040204" pitchFamily="34" charset="0"/>
                <a:ea typeface="楷体_GB2312" pitchFamily="49" charset="-122"/>
                <a:cs typeface="+mn-cs"/>
              </a:rPr>
              <a:t>对国际问题自主地决定自己的态度和对策</a:t>
            </a:r>
            <a:endParaRPr lang="zh-CN" altLang="en-US" sz="2400" b="1" noProof="1" dirty="0">
              <a:effectLst>
                <a:outerShdw blurRad="38100" dist="38100" dir="2700000">
                  <a:srgbClr val="FFFFFF"/>
                </a:outerShdw>
              </a:effectLst>
              <a:latin typeface="Verdana" panose="020B0604030504040204" pitchFamily="34" charset="0"/>
              <a:ea typeface="楷体_GB2312" pitchFamily="49"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3732"/>
                                        </p:tgtEl>
                                        <p:attrNameLst>
                                          <p:attrName>style.visibility</p:attrName>
                                        </p:attrNameLst>
                                      </p:cBhvr>
                                      <p:to>
                                        <p:strVal val="visible"/>
                                      </p:to>
                                    </p:set>
                                    <p:animEffect transition="in" filter="wipe(left)">
                                      <p:cBhvr>
                                        <p:cTn id="7" dur="500"/>
                                        <p:tgtEl>
                                          <p:spTgt spid="7373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73734"/>
                                        </p:tgtEl>
                                        <p:attrNameLst>
                                          <p:attrName>style.visibility</p:attrName>
                                        </p:attrNameLst>
                                      </p:cBhvr>
                                      <p:to>
                                        <p:strVal val="visible"/>
                                      </p:to>
                                    </p:set>
                                    <p:animEffect transition="in" filter="diamond(in)">
                                      <p:cBhvr>
                                        <p:cTn id="12" dur="2000"/>
                                        <p:tgtEl>
                                          <p:spTgt spid="7373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73736"/>
                                        </p:tgtEl>
                                        <p:attrNameLst>
                                          <p:attrName>style.visibility</p:attrName>
                                        </p:attrNameLst>
                                      </p:cBhvr>
                                      <p:to>
                                        <p:strVal val="visible"/>
                                      </p:to>
                                    </p:set>
                                    <p:animEffect transition="in" filter="wipe(up)">
                                      <p:cBhvr>
                                        <p:cTn id="17" dur="500"/>
                                        <p:tgtEl>
                                          <p:spTgt spid="7373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3737"/>
                                        </p:tgtEl>
                                        <p:attrNameLst>
                                          <p:attrName>style.visibility</p:attrName>
                                        </p:attrNameLst>
                                      </p:cBhvr>
                                      <p:to>
                                        <p:strVal val="visible"/>
                                      </p:to>
                                    </p:set>
                                    <p:animEffect transition="in" filter="wipe(left)">
                                      <p:cBhvr>
                                        <p:cTn id="22" dur="500"/>
                                        <p:tgtEl>
                                          <p:spTgt spid="7373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3738"/>
                                        </p:tgtEl>
                                        <p:attrNameLst>
                                          <p:attrName>style.visibility</p:attrName>
                                        </p:attrNameLst>
                                      </p:cBhvr>
                                      <p:to>
                                        <p:strVal val="visible"/>
                                      </p:to>
                                    </p:set>
                                    <p:animEffect transition="in" filter="wipe(left)">
                                      <p:cBhvr>
                                        <p:cTn id="27" dur="500"/>
                                        <p:tgtEl>
                                          <p:spTgt spid="737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p:bldP spid="73734" grpId="0"/>
      <p:bldP spid="73737" grpId="0" bldLvl="0" animBg="1"/>
      <p:bldP spid="73738"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216" name="文本框 8215"/>
          <p:cNvSpPr txBox="1"/>
          <p:nvPr/>
        </p:nvSpPr>
        <p:spPr>
          <a:xfrm>
            <a:off x="1183640" y="705485"/>
            <a:ext cx="5876925" cy="644525"/>
          </a:xfrm>
          <a:prstGeom prst="rect">
            <a:avLst/>
          </a:prstGeom>
          <a:noFill/>
          <a:ln w="9525">
            <a:noFill/>
          </a:ln>
        </p:spPr>
        <p:txBody>
          <a:bodyPr wrap="none" anchor="t">
            <a:spAutoFit/>
          </a:bodyPr>
          <a:p>
            <a:r>
              <a:rPr lang="en-US" altLang="zh-CN"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cs typeface="+mn-cs"/>
              </a:rPr>
              <a:t>2</a:t>
            </a:r>
            <a:r>
              <a:rPr lang="zh-CN" altLang="en-US"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cs typeface="+mn-cs"/>
              </a:rPr>
              <a:t>、我国外交政策的主要内容</a:t>
            </a:r>
            <a:endParaRPr lang="zh-CN" altLang="en-US"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endParaRPr>
          </a:p>
        </p:txBody>
      </p:sp>
      <p:sp>
        <p:nvSpPr>
          <p:cNvPr id="8217" name="文本框 8216"/>
          <p:cNvSpPr txBox="1"/>
          <p:nvPr/>
        </p:nvSpPr>
        <p:spPr>
          <a:xfrm>
            <a:off x="1923098" y="1790383"/>
            <a:ext cx="4871720" cy="460375"/>
          </a:xfrm>
          <a:prstGeom prst="rect">
            <a:avLst/>
          </a:prstGeom>
          <a:noFill/>
          <a:ln w="9525">
            <a:noFill/>
          </a:ln>
        </p:spPr>
        <p:txBody>
          <a:bodyPr wrap="square" anchor="t">
            <a:spAutoFit/>
          </a:bodyPr>
          <a:p>
            <a:pPr lvl="0" algn="l">
              <a:buClrTx/>
              <a:buSzTx/>
              <a:buFontTx/>
            </a:pPr>
            <a:r>
              <a:rPr lang="zh-CN" altLang="en-US"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rPr>
              <a:t>（</a:t>
            </a:r>
            <a:r>
              <a:rPr lang="en-US" altLang="zh-CN"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rPr>
              <a:t>2</a:t>
            </a:r>
            <a:r>
              <a:rPr lang="zh-CN" altLang="en-US"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rPr>
              <a:t>）我国外交政策</a:t>
            </a:r>
            <a:r>
              <a:rPr lang="zh-CN" altLang="en-US"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rPr>
              <a:t>宗旨</a:t>
            </a:r>
            <a:endParaRPr lang="zh-CN" altLang="en-US"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endParaRPr>
          </a:p>
        </p:txBody>
      </p:sp>
      <p:sp>
        <p:nvSpPr>
          <p:cNvPr id="8218" name="文本框 8217"/>
          <p:cNvSpPr txBox="1"/>
          <p:nvPr/>
        </p:nvSpPr>
        <p:spPr>
          <a:xfrm>
            <a:off x="2354898" y="2582545"/>
            <a:ext cx="5491163" cy="584200"/>
          </a:xfrm>
          <a:prstGeom prst="rect">
            <a:avLst/>
          </a:prstGeom>
          <a:noFill/>
          <a:ln w="9525">
            <a:noFill/>
          </a:ln>
        </p:spPr>
        <p:txBody>
          <a:bodyPr wrap="none" anchor="t">
            <a:spAutoFit/>
          </a:bodyPr>
          <a:p>
            <a:r>
              <a:rPr lang="zh-CN" altLang="en-US" sz="3200" b="1" noProof="1" dirty="0">
                <a:solidFill>
                  <a:srgbClr val="0000CC"/>
                </a:solidFill>
                <a:effectLst>
                  <a:outerShdw blurRad="38100" dist="38100" dir="2700000">
                    <a:srgbClr val="000000"/>
                  </a:outerShdw>
                </a:effectLst>
                <a:latin typeface="仿宋_GB2312" pitchFamily="49" charset="-122"/>
                <a:ea typeface="仿宋_GB2312" pitchFamily="49" charset="-122"/>
                <a:cs typeface="+mn-cs"/>
              </a:rPr>
              <a:t>维护世界和平、促进共同发展</a:t>
            </a:r>
            <a:endParaRPr lang="zh-CN" altLang="en-US" sz="3200" b="1" noProof="1" dirty="0">
              <a:solidFill>
                <a:srgbClr val="0000CC"/>
              </a:solidFill>
              <a:effectLst>
                <a:outerShdw blurRad="38100" dist="38100" dir="2700000">
                  <a:srgbClr val="000000"/>
                </a:outerShdw>
              </a:effectLst>
              <a:latin typeface="仿宋_GB2312" pitchFamily="49" charset="-122"/>
              <a:ea typeface="仿宋_GB2312" pitchFamily="49" charset="-122"/>
            </a:endParaRPr>
          </a:p>
        </p:txBody>
      </p:sp>
      <p:sp>
        <p:nvSpPr>
          <p:cNvPr id="2" name="文本框 1"/>
          <p:cNvSpPr txBox="1"/>
          <p:nvPr/>
        </p:nvSpPr>
        <p:spPr>
          <a:xfrm>
            <a:off x="2497455" y="3739515"/>
            <a:ext cx="8206740" cy="1753235"/>
          </a:xfrm>
          <a:prstGeom prst="rect">
            <a:avLst/>
          </a:prstGeom>
        </p:spPr>
        <p:style>
          <a:lnRef idx="2">
            <a:schemeClr val="accent1"/>
          </a:lnRef>
          <a:fillRef idx="1">
            <a:schemeClr val="lt1"/>
          </a:fillRef>
          <a:effectRef idx="0">
            <a:schemeClr val="accent1"/>
          </a:effectRef>
          <a:fontRef idx="minor">
            <a:schemeClr val="dk1"/>
          </a:fontRef>
        </p:style>
        <p:txBody>
          <a:bodyPr wrap="square" rtlCol="0" anchor="t">
            <a:spAutoFit/>
          </a:bodyPr>
          <a:p>
            <a:pPr>
              <a:lnSpc>
                <a:spcPct val="150000"/>
              </a:lnSpc>
            </a:pPr>
            <a:r>
              <a:rPr lang="zh-CN" altLang="en-US" sz="2400">
                <a:ln>
                  <a:noFill/>
                </a:ln>
              </a:rPr>
              <a:t>维护世界和平、促进共同发展是我国外交政策的宗旨。促进世界的和平与发展，符合中国人民和世界人民的共同愿望和根本利益，是时代的要求，是不可阻挡的历史潮流。</a:t>
            </a:r>
            <a:endParaRPr lang="zh-CN" altLang="en-US" sz="2400">
              <a:ln>
                <a:noFill/>
              </a:ln>
            </a:endParaRPr>
          </a:p>
        </p:txBody>
      </p:sp>
    </p:spTree>
    <p:custDataLst>
      <p:tags r:id="rId1"/>
    </p:custDataLst>
  </p:cSld>
  <p:clrMapOvr>
    <a:masterClrMapping/>
  </p:clrMapOvr>
  <p:transition spd="med">
    <p:pull dir="rd"/>
    <p:sndAc>
      <p:stSnd>
        <p:snd r:embed="rId2" name="typ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217"/>
                                        </p:tgtEl>
                                        <p:attrNameLst>
                                          <p:attrName>style.visibility</p:attrName>
                                        </p:attrNameLst>
                                      </p:cBhvr>
                                      <p:to>
                                        <p:strVal val="visible"/>
                                      </p:to>
                                    </p:set>
                                    <p:animEffect transition="in" filter="wipe(left)">
                                      <p:cBhvr>
                                        <p:cTn id="7" dur="500"/>
                                        <p:tgtEl>
                                          <p:spTgt spid="82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218"/>
                                        </p:tgtEl>
                                        <p:attrNameLst>
                                          <p:attrName>style.visibility</p:attrName>
                                        </p:attrNameLst>
                                      </p:cBhvr>
                                      <p:to>
                                        <p:strVal val="visible"/>
                                      </p:to>
                                    </p:set>
                                    <p:animEffect transition="in" filter="wipe(left)">
                                      <p:cBhvr>
                                        <p:cTn id="12" dur="500"/>
                                        <p:tgtEl>
                                          <p:spTgt spid="8218"/>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ox(in)">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17" grpId="0"/>
      <p:bldP spid="8218" grpId="0"/>
      <p:bldP spid="2"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066925" y="4021455"/>
            <a:ext cx="8825230" cy="2306955"/>
          </a:xfrm>
          <a:prstGeom prst="rect">
            <a:avLst/>
          </a:prstGeom>
        </p:spPr>
        <p:style>
          <a:lnRef idx="2">
            <a:schemeClr val="accent1"/>
          </a:lnRef>
          <a:fillRef idx="1">
            <a:schemeClr val="lt1"/>
          </a:fillRef>
          <a:effectRef idx="0">
            <a:schemeClr val="accent1"/>
          </a:effectRef>
          <a:fontRef idx="minor">
            <a:schemeClr val="dk1"/>
          </a:fontRef>
        </p:style>
        <p:txBody>
          <a:bodyPr vertOverflow="overflow" horzOverflow="overflow" vert="horz" wrap="square" numCol="1" spcCol="0" rtlCol="0" fromWordArt="0" anchor="t" anchorCtr="0" forceAA="0" compatLnSpc="1">
            <a:spAutoFit/>
          </a:bodyPr>
          <a:p>
            <a:pPr lvl="0" algn="l">
              <a:lnSpc>
                <a:spcPct val="150000"/>
              </a:lnSpc>
              <a:buClrTx/>
              <a:buSzTx/>
              <a:buFontTx/>
            </a:pPr>
            <a:r>
              <a:rPr lang="zh-CN" altLang="en-US" sz="2400">
                <a:ln>
                  <a:noFill/>
                </a:ln>
                <a:sym typeface="+mn-ea"/>
              </a:rPr>
              <a:t>我国坚决维护国家主权、安全和发展利益，绝不屈服于任何外来压力；</a:t>
            </a:r>
            <a:endParaRPr lang="zh-CN" altLang="en-US" sz="2400">
              <a:ln>
                <a:noFill/>
              </a:ln>
              <a:sym typeface="+mn-ea"/>
            </a:endParaRPr>
          </a:p>
          <a:p>
            <a:pPr lvl="0" algn="l">
              <a:lnSpc>
                <a:spcPct val="150000"/>
              </a:lnSpc>
              <a:buClrTx/>
              <a:buSzTx/>
              <a:buFontTx/>
            </a:pPr>
            <a:r>
              <a:rPr lang="zh-CN" altLang="en-US" sz="2400">
                <a:ln>
                  <a:noFill/>
                </a:ln>
                <a:sym typeface="+mn-ea"/>
              </a:rPr>
              <a:t>坚定维护国际公平正义，反对把自己的意志强加于人，反对干涉别国内政，反对以强凌弱。</a:t>
            </a:r>
            <a:endParaRPr lang="zh-CN" altLang="en-US" sz="2400">
              <a:ln>
                <a:noFill/>
              </a:ln>
              <a:sym typeface="+mn-ea"/>
            </a:endParaRPr>
          </a:p>
        </p:txBody>
      </p:sp>
      <p:sp>
        <p:nvSpPr>
          <p:cNvPr id="8197" name="文本框 8196"/>
          <p:cNvSpPr txBox="1"/>
          <p:nvPr/>
        </p:nvSpPr>
        <p:spPr>
          <a:xfrm>
            <a:off x="1594485" y="1492250"/>
            <a:ext cx="7075170" cy="460375"/>
          </a:xfrm>
          <a:prstGeom prst="rect">
            <a:avLst/>
          </a:prstGeom>
          <a:noFill/>
          <a:ln w="9525">
            <a:noFill/>
          </a:ln>
        </p:spPr>
        <p:txBody>
          <a:bodyPr wrap="square">
            <a:spAutoFit/>
          </a:bodyPr>
          <a:p>
            <a:pPr lvl="0" algn="l">
              <a:buClrTx/>
              <a:buSzTx/>
              <a:buFontTx/>
            </a:pPr>
            <a:r>
              <a:rPr lang="zh-CN" altLang="en-US"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rPr>
              <a:t>（</a:t>
            </a:r>
            <a:r>
              <a:rPr lang="en-US" altLang="zh-CN"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rPr>
              <a:t>3</a:t>
            </a:r>
            <a:r>
              <a:rPr lang="zh-CN" altLang="en-US"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rPr>
              <a:t>）我国外交政策</a:t>
            </a:r>
            <a:r>
              <a:rPr lang="zh-CN" altLang="en-US"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rPr>
              <a:t>基本目标</a:t>
            </a:r>
            <a:endParaRPr lang="zh-CN" altLang="en-US"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endParaRPr>
          </a:p>
        </p:txBody>
      </p:sp>
      <p:sp>
        <p:nvSpPr>
          <p:cNvPr id="8200" name="文本框 8199"/>
          <p:cNvSpPr txBox="1"/>
          <p:nvPr/>
        </p:nvSpPr>
        <p:spPr>
          <a:xfrm>
            <a:off x="1998980" y="2242820"/>
            <a:ext cx="7834313" cy="460375"/>
          </a:xfrm>
          <a:prstGeom prst="rect">
            <a:avLst/>
          </a:prstGeom>
          <a:noFill/>
          <a:ln w="9525">
            <a:noFill/>
          </a:ln>
        </p:spPr>
        <p:txBody>
          <a:bodyPr wrap="none" anchor="t">
            <a:spAutoFit/>
          </a:bodyPr>
          <a:p>
            <a:r>
              <a:rPr lang="zh-CN" altLang="en-US" sz="2400" b="1" noProof="1" dirty="0">
                <a:solidFill>
                  <a:srgbClr val="0000CC"/>
                </a:solidFill>
                <a:effectLst>
                  <a:outerShdw blurRad="38100" dist="38100" dir="2700000">
                    <a:srgbClr val="000000"/>
                  </a:outerShdw>
                </a:effectLst>
                <a:latin typeface="仿宋_GB2312" pitchFamily="49" charset="-122"/>
                <a:ea typeface="仿宋_GB2312" pitchFamily="49" charset="-122"/>
                <a:cs typeface="+mn-cs"/>
              </a:rPr>
              <a:t>维护我国的主权、安全和发展利益，促进世界和平与发展</a:t>
            </a:r>
            <a:endParaRPr lang="zh-CN" altLang="en-US" sz="2400" b="1" noProof="1" dirty="0">
              <a:solidFill>
                <a:srgbClr val="0000CC"/>
              </a:solidFill>
              <a:effectLst>
                <a:outerShdw blurRad="38100" dist="38100" dir="2700000">
                  <a:srgbClr val="000000"/>
                </a:outerShdw>
              </a:effectLst>
              <a:latin typeface="仿宋_GB2312" pitchFamily="49" charset="-122"/>
              <a:ea typeface="仿宋_GB2312" pitchFamily="49" charset="-122"/>
            </a:endParaRPr>
          </a:p>
        </p:txBody>
      </p:sp>
      <p:sp>
        <p:nvSpPr>
          <p:cNvPr id="8201" name="文本框 8200"/>
          <p:cNvSpPr txBox="1"/>
          <p:nvPr/>
        </p:nvSpPr>
        <p:spPr>
          <a:xfrm>
            <a:off x="3970655" y="3076258"/>
            <a:ext cx="1979613" cy="584200"/>
          </a:xfrm>
          <a:prstGeom prst="rect">
            <a:avLst/>
          </a:prstGeom>
          <a:solidFill>
            <a:srgbClr val="FFCC00"/>
          </a:solidFill>
          <a:ln w="9525">
            <a:noFill/>
          </a:ln>
        </p:spPr>
        <p:txBody>
          <a:bodyPr>
            <a:spAutoFit/>
          </a:bodyPr>
          <a:p>
            <a:r>
              <a:rPr lang="zh-CN" altLang="en-US" sz="3200" b="1" noProof="1" dirty="0">
                <a:solidFill>
                  <a:srgbClr val="990099"/>
                </a:solidFill>
                <a:effectLst>
                  <a:outerShdw blurRad="38100" dist="38100" dir="2700000">
                    <a:srgbClr val="000000"/>
                  </a:outerShdw>
                </a:effectLst>
                <a:latin typeface="宋体" panose="02010600030101010101" pitchFamily="2" charset="-122"/>
                <a:ea typeface="宋体" panose="02010600030101010101" pitchFamily="2" charset="-122"/>
                <a:cs typeface="+mn-cs"/>
              </a:rPr>
              <a:t>最高利益</a:t>
            </a:r>
            <a:endParaRPr lang="zh-CN" altLang="en-US" sz="3200" b="1" noProof="1" dirty="0">
              <a:solidFill>
                <a:srgbClr val="990099"/>
              </a:solidFill>
              <a:effectLst>
                <a:outerShdw blurRad="38100" dist="38100" dir="2700000">
                  <a:srgbClr val="000000"/>
                </a:outerShdw>
              </a:effectLst>
              <a:latin typeface="宋体" panose="02010600030101010101" pitchFamily="2" charset="-122"/>
              <a:ea typeface="宋体" panose="02010600030101010101" pitchFamily="2" charset="-122"/>
            </a:endParaRPr>
          </a:p>
        </p:txBody>
      </p:sp>
      <p:sp>
        <p:nvSpPr>
          <p:cNvPr id="8202" name="文本框 8201"/>
          <p:cNvSpPr txBox="1"/>
          <p:nvPr/>
        </p:nvSpPr>
        <p:spPr>
          <a:xfrm>
            <a:off x="7283768" y="3076258"/>
            <a:ext cx="1816100" cy="584200"/>
          </a:xfrm>
          <a:prstGeom prst="rect">
            <a:avLst/>
          </a:prstGeom>
          <a:solidFill>
            <a:srgbClr val="99CC00"/>
          </a:solidFill>
          <a:ln w="9525">
            <a:noFill/>
          </a:ln>
        </p:spPr>
        <p:txBody>
          <a:bodyPr wrap="none" anchor="t">
            <a:spAutoFit/>
          </a:bodyPr>
          <a:p>
            <a:r>
              <a:rPr lang="zh-CN" altLang="en-US" sz="3200" b="1" noProof="1" dirty="0">
                <a:solidFill>
                  <a:srgbClr val="990099"/>
                </a:solidFill>
                <a:effectLst>
                  <a:outerShdw blurRad="38100" dist="38100" dir="2700000">
                    <a:srgbClr val="000000"/>
                  </a:outerShdw>
                </a:effectLst>
                <a:latin typeface="宋体" panose="02010600030101010101" pitchFamily="2" charset="-122"/>
                <a:ea typeface="宋体" panose="02010600030101010101" pitchFamily="2" charset="-122"/>
                <a:cs typeface="+mn-cs"/>
              </a:rPr>
              <a:t>共同愿望</a:t>
            </a:r>
            <a:endParaRPr lang="zh-CN" altLang="en-US" sz="3200" b="1" noProof="1" dirty="0">
              <a:solidFill>
                <a:srgbClr val="990099"/>
              </a:solidFill>
              <a:effectLst>
                <a:outerShdw blurRad="38100" dist="38100" dir="2700000">
                  <a:srgbClr val="000000"/>
                </a:outerShdw>
              </a:effectLst>
              <a:latin typeface="宋体" panose="02010600030101010101" pitchFamily="2" charset="-122"/>
              <a:ea typeface="宋体" panose="02010600030101010101" pitchFamily="2" charset="-122"/>
            </a:endParaRPr>
          </a:p>
        </p:txBody>
      </p:sp>
      <p:grpSp>
        <p:nvGrpSpPr>
          <p:cNvPr id="8206" name="组合 8205"/>
          <p:cNvGrpSpPr/>
          <p:nvPr/>
        </p:nvGrpSpPr>
        <p:grpSpPr>
          <a:xfrm>
            <a:off x="3683318" y="2715895"/>
            <a:ext cx="2951162" cy="330200"/>
            <a:chOff x="1882" y="1797"/>
            <a:chExt cx="1043" cy="272"/>
          </a:xfrm>
        </p:grpSpPr>
        <p:sp>
          <p:nvSpPr>
            <p:cNvPr id="10246" name="直接连接符 8202"/>
            <p:cNvSpPr/>
            <p:nvPr/>
          </p:nvSpPr>
          <p:spPr>
            <a:xfrm>
              <a:off x="1882" y="1797"/>
              <a:ext cx="1043" cy="0"/>
            </a:xfrm>
            <a:prstGeom prst="line">
              <a:avLst/>
            </a:prstGeom>
            <a:ln w="25400" cap="flat" cmpd="sng">
              <a:solidFill>
                <a:schemeClr val="tx1"/>
              </a:solidFill>
              <a:prstDash val="solid"/>
              <a:round/>
              <a:headEnd type="none" w="med" len="med"/>
              <a:tailEnd type="none" w="med" len="med"/>
            </a:ln>
          </p:spPr>
        </p:sp>
        <p:sp>
          <p:nvSpPr>
            <p:cNvPr id="10247" name="直接连接符 8204"/>
            <p:cNvSpPr/>
            <p:nvPr/>
          </p:nvSpPr>
          <p:spPr>
            <a:xfrm>
              <a:off x="2381" y="1797"/>
              <a:ext cx="0" cy="272"/>
            </a:xfrm>
            <a:prstGeom prst="line">
              <a:avLst/>
            </a:prstGeom>
            <a:ln w="25400" cap="flat" cmpd="sng">
              <a:solidFill>
                <a:schemeClr val="tx1"/>
              </a:solidFill>
              <a:prstDash val="solid"/>
              <a:round/>
              <a:headEnd type="none" w="med" len="med"/>
              <a:tailEnd type="triangle" w="med" len="med"/>
            </a:ln>
          </p:spPr>
        </p:sp>
      </p:grpSp>
      <p:grpSp>
        <p:nvGrpSpPr>
          <p:cNvPr id="8208" name="组合 8207"/>
          <p:cNvGrpSpPr/>
          <p:nvPr/>
        </p:nvGrpSpPr>
        <p:grpSpPr>
          <a:xfrm>
            <a:off x="6923405" y="2725420"/>
            <a:ext cx="2806700" cy="360363"/>
            <a:chOff x="3198" y="1797"/>
            <a:chExt cx="1950" cy="227"/>
          </a:xfrm>
        </p:grpSpPr>
        <p:sp>
          <p:nvSpPr>
            <p:cNvPr id="10249" name="直接连接符 8203"/>
            <p:cNvSpPr/>
            <p:nvPr/>
          </p:nvSpPr>
          <p:spPr>
            <a:xfrm>
              <a:off x="3198" y="1797"/>
              <a:ext cx="1950" cy="0"/>
            </a:xfrm>
            <a:prstGeom prst="line">
              <a:avLst/>
            </a:prstGeom>
            <a:ln w="25400" cap="flat" cmpd="sng">
              <a:solidFill>
                <a:schemeClr val="tx1"/>
              </a:solidFill>
              <a:prstDash val="solid"/>
              <a:round/>
              <a:headEnd type="none" w="med" len="med"/>
              <a:tailEnd type="none" w="med" len="med"/>
            </a:ln>
          </p:spPr>
        </p:sp>
        <p:sp>
          <p:nvSpPr>
            <p:cNvPr id="10250" name="直接连接符 8206"/>
            <p:cNvSpPr/>
            <p:nvPr/>
          </p:nvSpPr>
          <p:spPr>
            <a:xfrm>
              <a:off x="4150" y="1797"/>
              <a:ext cx="0" cy="227"/>
            </a:xfrm>
            <a:prstGeom prst="line">
              <a:avLst/>
            </a:prstGeom>
            <a:ln w="25400" cap="flat" cmpd="sng">
              <a:solidFill>
                <a:schemeClr val="tx1"/>
              </a:solidFill>
              <a:prstDash val="solid"/>
              <a:round/>
              <a:headEnd type="none" w="med" len="med"/>
              <a:tailEnd type="triangle" w="med" len="med"/>
            </a:ln>
          </p:spPr>
        </p:sp>
      </p:grpSp>
      <p:sp>
        <p:nvSpPr>
          <p:cNvPr id="8216" name="文本框 8215"/>
          <p:cNvSpPr txBox="1"/>
          <p:nvPr/>
        </p:nvSpPr>
        <p:spPr>
          <a:xfrm>
            <a:off x="1183640" y="705485"/>
            <a:ext cx="5876925" cy="644525"/>
          </a:xfrm>
          <a:prstGeom prst="rect">
            <a:avLst/>
          </a:prstGeom>
          <a:noFill/>
          <a:ln w="9525">
            <a:noFill/>
          </a:ln>
        </p:spPr>
        <p:txBody>
          <a:bodyPr wrap="none" anchor="t">
            <a:spAutoFit/>
          </a:bodyPr>
          <a:p>
            <a:r>
              <a:rPr lang="en-US" altLang="zh-CN"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cs typeface="+mn-cs"/>
              </a:rPr>
              <a:t>2</a:t>
            </a:r>
            <a:r>
              <a:rPr lang="zh-CN" altLang="en-US"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cs typeface="+mn-cs"/>
              </a:rPr>
              <a:t>、我国外交政策的主要内容</a:t>
            </a:r>
            <a:endParaRPr lang="zh-CN" altLang="en-US"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197"/>
                                        </p:tgtEl>
                                        <p:attrNameLst>
                                          <p:attrName>style.visibility</p:attrName>
                                        </p:attrNameLst>
                                      </p:cBhvr>
                                      <p:to>
                                        <p:strVal val="visible"/>
                                      </p:to>
                                    </p:set>
                                    <p:animEffect transition="in" filter="wipe(left)">
                                      <p:cBhvr>
                                        <p:cTn id="7" dur="500"/>
                                        <p:tgtEl>
                                          <p:spTgt spid="819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200"/>
                                        </p:tgtEl>
                                        <p:attrNameLst>
                                          <p:attrName>style.visibility</p:attrName>
                                        </p:attrNameLst>
                                      </p:cBhvr>
                                      <p:to>
                                        <p:strVal val="visible"/>
                                      </p:to>
                                    </p:set>
                                    <p:animEffect transition="in" filter="wipe(left)">
                                      <p:cBhvr>
                                        <p:cTn id="12" dur="500"/>
                                        <p:tgtEl>
                                          <p:spTgt spid="820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8206"/>
                                        </p:tgtEl>
                                        <p:attrNameLst>
                                          <p:attrName>style.visibility</p:attrName>
                                        </p:attrNameLst>
                                      </p:cBhvr>
                                      <p:to>
                                        <p:strVal val="visible"/>
                                      </p:to>
                                    </p:set>
                                    <p:animEffect transition="in" filter="wipe(up)">
                                      <p:cBhvr>
                                        <p:cTn id="17" dur="500"/>
                                        <p:tgtEl>
                                          <p:spTgt spid="820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201"/>
                                        </p:tgtEl>
                                        <p:attrNameLst>
                                          <p:attrName>style.visibility</p:attrName>
                                        </p:attrNameLst>
                                      </p:cBhvr>
                                      <p:to>
                                        <p:strVal val="visible"/>
                                      </p:to>
                                    </p:set>
                                    <p:animEffect transition="in" filter="wipe(left)">
                                      <p:cBhvr>
                                        <p:cTn id="22" dur="500"/>
                                        <p:tgtEl>
                                          <p:spTgt spid="820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8208"/>
                                        </p:tgtEl>
                                        <p:attrNameLst>
                                          <p:attrName>style.visibility</p:attrName>
                                        </p:attrNameLst>
                                      </p:cBhvr>
                                      <p:to>
                                        <p:strVal val="visible"/>
                                      </p:to>
                                    </p:set>
                                    <p:animEffect transition="in" filter="wipe(up)">
                                      <p:cBhvr>
                                        <p:cTn id="27" dur="500"/>
                                        <p:tgtEl>
                                          <p:spTgt spid="820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202"/>
                                        </p:tgtEl>
                                        <p:attrNameLst>
                                          <p:attrName>style.visibility</p:attrName>
                                        </p:attrNameLst>
                                      </p:cBhvr>
                                      <p:to>
                                        <p:strVal val="visible"/>
                                      </p:to>
                                    </p:set>
                                    <p:animEffect transition="in" filter="wipe(left)">
                                      <p:cBhvr>
                                        <p:cTn id="32" dur="500"/>
                                        <p:tgtEl>
                                          <p:spTgt spid="8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0" grpId="0"/>
      <p:bldP spid="8201" grpId="0" bldLvl="0" animBg="1"/>
      <p:bldP spid="8202"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4756" name="文本框 74755"/>
          <p:cNvSpPr txBox="1"/>
          <p:nvPr/>
        </p:nvSpPr>
        <p:spPr>
          <a:xfrm>
            <a:off x="1183640" y="1532890"/>
            <a:ext cx="10062845" cy="1050290"/>
          </a:xfrm>
          <a:prstGeom prst="rect">
            <a:avLst/>
          </a:prstGeom>
          <a:noFill/>
          <a:ln w="9525">
            <a:noFill/>
          </a:ln>
        </p:spPr>
        <p:txBody>
          <a:bodyPr wrap="square">
            <a:spAutoFit/>
          </a:bodyPr>
          <a:p>
            <a:pPr lvl="0" algn="l">
              <a:lnSpc>
                <a:spcPct val="130000"/>
              </a:lnSpc>
              <a:buClrTx/>
              <a:buSzTx/>
              <a:buFontTx/>
            </a:pPr>
            <a:r>
              <a:rPr lang="zh-CN" altLang="en-US"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rPr>
              <a:t>（</a:t>
            </a:r>
            <a:r>
              <a:rPr lang="zh-CN" altLang="en-US"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rPr>
              <a:t>4</a:t>
            </a:r>
            <a:r>
              <a:rPr lang="zh-CN" altLang="en-US"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rPr>
              <a:t>）</a:t>
            </a:r>
            <a:r>
              <a:rPr lang="zh-CN" altLang="en-US"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rPr>
              <a:t>和平共处五项原则是我国外交政策的基石，是我国对外关系的基本准则。</a:t>
            </a:r>
            <a:endParaRPr lang="zh-CN" altLang="en-US" sz="2400" b="1" dirty="0">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sym typeface="+mn-ea"/>
            </a:endParaRPr>
          </a:p>
        </p:txBody>
      </p:sp>
      <p:sp>
        <p:nvSpPr>
          <p:cNvPr id="74757" name="文本框 74756"/>
          <p:cNvSpPr txBox="1"/>
          <p:nvPr/>
        </p:nvSpPr>
        <p:spPr>
          <a:xfrm>
            <a:off x="1841183" y="4095750"/>
            <a:ext cx="3449638" cy="584200"/>
          </a:xfrm>
          <a:prstGeom prst="rect">
            <a:avLst/>
          </a:prstGeom>
          <a:noFill/>
          <a:ln w="9525">
            <a:noFill/>
          </a:ln>
        </p:spPr>
        <p:txBody>
          <a:bodyPr wrap="none" anchor="t">
            <a:spAutoFit/>
          </a:bodyPr>
          <a:p>
            <a:r>
              <a:rPr lang="zh-CN" altLang="en-US" sz="3200" b="1" noProof="1" dirty="0">
                <a:solidFill>
                  <a:srgbClr val="0000CC"/>
                </a:solidFill>
                <a:effectLst>
                  <a:outerShdw blurRad="38100" dist="38100" dir="2700000">
                    <a:srgbClr val="000000"/>
                  </a:outerShdw>
                </a:effectLst>
                <a:latin typeface="仿宋_GB2312" pitchFamily="49" charset="-122"/>
                <a:ea typeface="仿宋_GB2312" pitchFamily="49" charset="-122"/>
                <a:cs typeface="+mn-cs"/>
              </a:rPr>
              <a:t>和平共处五项原则</a:t>
            </a:r>
            <a:endParaRPr lang="zh-CN" altLang="en-US" sz="3200" b="1" noProof="1" dirty="0">
              <a:solidFill>
                <a:srgbClr val="0000CC"/>
              </a:solidFill>
              <a:effectLst>
                <a:outerShdw blurRad="38100" dist="38100" dir="2700000">
                  <a:srgbClr val="000000"/>
                </a:outerShdw>
              </a:effectLst>
              <a:latin typeface="仿宋_GB2312" pitchFamily="49" charset="-122"/>
              <a:ea typeface="仿宋_GB2312" pitchFamily="49" charset="-122"/>
            </a:endParaRPr>
          </a:p>
        </p:txBody>
      </p:sp>
      <p:sp>
        <p:nvSpPr>
          <p:cNvPr id="74758" name="左大括号 74757"/>
          <p:cNvSpPr/>
          <p:nvPr/>
        </p:nvSpPr>
        <p:spPr>
          <a:xfrm>
            <a:off x="5224145" y="2582863"/>
            <a:ext cx="431800" cy="3671887"/>
          </a:xfrm>
          <a:prstGeom prst="leftBrace">
            <a:avLst>
              <a:gd name="adj1" fmla="val 70745"/>
              <a:gd name="adj2" fmla="val 50000"/>
            </a:avLst>
          </a:prstGeom>
          <a:noFill/>
          <a:ln w="9525" cap="flat" cmpd="sng">
            <a:solidFill>
              <a:schemeClr val="tx1"/>
            </a:solidFill>
            <a:prstDash val="solid"/>
            <a:round/>
            <a:headEnd type="none" w="med" len="med"/>
            <a:tailEnd type="none" w="med" len="med"/>
          </a:ln>
        </p:spPr>
        <p:txBody>
          <a:bodyPr anchor="t" anchorCtr="0"/>
          <a:p>
            <a:endParaRPr lang="zh-CN" altLang="en-US">
              <a:latin typeface="Verdana" panose="020B0604030504040204" pitchFamily="34" charset="0"/>
              <a:ea typeface="华文行楷" panose="02010800040101010101" pitchFamily="2" charset="-122"/>
            </a:endParaRPr>
          </a:p>
        </p:txBody>
      </p:sp>
      <p:sp>
        <p:nvSpPr>
          <p:cNvPr id="74759" name="文本框 74758"/>
          <p:cNvSpPr txBox="1"/>
          <p:nvPr/>
        </p:nvSpPr>
        <p:spPr>
          <a:xfrm>
            <a:off x="5800408" y="2438400"/>
            <a:ext cx="3744913" cy="460375"/>
          </a:xfrm>
          <a:prstGeom prst="rect">
            <a:avLst/>
          </a:prstGeom>
          <a:solidFill>
            <a:srgbClr val="339966"/>
          </a:solidFill>
          <a:ln w="9525">
            <a:noFill/>
          </a:ln>
        </p:spPr>
        <p:txBody>
          <a:bodyPr>
            <a:spAutoFit/>
          </a:bodyPr>
          <a:p>
            <a:pPr>
              <a:spcBef>
                <a:spcPct val="50000"/>
              </a:spcBef>
            </a:pPr>
            <a:r>
              <a:rPr lang="zh-CN" altLang="en-US" sz="2400" b="1" noProof="1" dirty="0">
                <a:solidFill>
                  <a:schemeClr val="bg1"/>
                </a:solidFill>
                <a:effectLst>
                  <a:outerShdw blurRad="38100" dist="38100" dir="2700000">
                    <a:srgbClr val="000000"/>
                  </a:outerShdw>
                </a:effectLst>
                <a:latin typeface="方正舒体" panose="02010601030101010101" pitchFamily="2" charset="-122"/>
                <a:ea typeface="方正舒体" panose="02010601030101010101" pitchFamily="2" charset="-122"/>
                <a:cs typeface="+mn-cs"/>
              </a:rPr>
              <a:t>互相尊重主权和领土完整</a:t>
            </a:r>
            <a:endParaRPr lang="zh-CN" altLang="en-US" sz="2400" b="1" noProof="1" dirty="0">
              <a:solidFill>
                <a:schemeClr val="bg1"/>
              </a:solidFill>
              <a:effectLst>
                <a:outerShdw blurRad="38100" dist="38100" dir="2700000">
                  <a:srgbClr val="000000"/>
                </a:outerShdw>
              </a:effectLst>
              <a:latin typeface="方正舒体" panose="02010601030101010101" pitchFamily="2" charset="-122"/>
              <a:ea typeface="方正舒体" panose="02010601030101010101" pitchFamily="2" charset="-122"/>
              <a:cs typeface="+mn-cs"/>
            </a:endParaRPr>
          </a:p>
        </p:txBody>
      </p:sp>
      <p:sp>
        <p:nvSpPr>
          <p:cNvPr id="74760" name="文本框 74759"/>
          <p:cNvSpPr txBox="1"/>
          <p:nvPr/>
        </p:nvSpPr>
        <p:spPr>
          <a:xfrm>
            <a:off x="5800408" y="4959350"/>
            <a:ext cx="3744913" cy="460375"/>
          </a:xfrm>
          <a:prstGeom prst="rect">
            <a:avLst/>
          </a:prstGeom>
          <a:solidFill>
            <a:srgbClr val="339966"/>
          </a:solidFill>
          <a:ln w="9525">
            <a:noFill/>
          </a:ln>
        </p:spPr>
        <p:txBody>
          <a:bodyPr>
            <a:spAutoFit/>
          </a:bodyPr>
          <a:p>
            <a:pPr>
              <a:spcBef>
                <a:spcPct val="50000"/>
              </a:spcBef>
            </a:pPr>
            <a:r>
              <a:rPr lang="zh-CN" altLang="en-US" sz="2400" b="1" noProof="1" dirty="0">
                <a:solidFill>
                  <a:schemeClr val="bg1"/>
                </a:solidFill>
                <a:effectLst>
                  <a:outerShdw blurRad="38100" dist="38100" dir="2700000">
                    <a:srgbClr val="000000"/>
                  </a:outerShdw>
                </a:effectLst>
                <a:latin typeface="方正舒体" panose="02010601030101010101" pitchFamily="2" charset="-122"/>
                <a:ea typeface="方正舒体" panose="02010601030101010101" pitchFamily="2" charset="-122"/>
                <a:cs typeface="+mn-cs"/>
              </a:rPr>
              <a:t>平等互利</a:t>
            </a:r>
            <a:endParaRPr lang="zh-CN" altLang="en-US" sz="2400" b="1" noProof="1" dirty="0">
              <a:solidFill>
                <a:schemeClr val="bg1"/>
              </a:solidFill>
              <a:effectLst>
                <a:outerShdw blurRad="38100" dist="38100" dir="2700000">
                  <a:srgbClr val="000000"/>
                </a:outerShdw>
              </a:effectLst>
              <a:latin typeface="方正舒体" panose="02010601030101010101" pitchFamily="2" charset="-122"/>
              <a:ea typeface="方正舒体" panose="02010601030101010101" pitchFamily="2" charset="-122"/>
              <a:cs typeface="+mn-cs"/>
            </a:endParaRPr>
          </a:p>
        </p:txBody>
      </p:sp>
      <p:sp>
        <p:nvSpPr>
          <p:cNvPr id="74761" name="文本框 74760"/>
          <p:cNvSpPr txBox="1"/>
          <p:nvPr/>
        </p:nvSpPr>
        <p:spPr>
          <a:xfrm>
            <a:off x="5800408" y="3303588"/>
            <a:ext cx="3744913" cy="460375"/>
          </a:xfrm>
          <a:prstGeom prst="rect">
            <a:avLst/>
          </a:prstGeom>
          <a:solidFill>
            <a:srgbClr val="339966"/>
          </a:solidFill>
          <a:ln w="9525">
            <a:noFill/>
          </a:ln>
        </p:spPr>
        <p:txBody>
          <a:bodyPr>
            <a:spAutoFit/>
          </a:bodyPr>
          <a:p>
            <a:pPr>
              <a:spcBef>
                <a:spcPct val="50000"/>
              </a:spcBef>
            </a:pPr>
            <a:r>
              <a:rPr lang="zh-CN" altLang="en-US" sz="2400" b="1" noProof="1" dirty="0">
                <a:solidFill>
                  <a:schemeClr val="bg1"/>
                </a:solidFill>
                <a:effectLst>
                  <a:outerShdw blurRad="38100" dist="38100" dir="2700000">
                    <a:srgbClr val="000000"/>
                  </a:outerShdw>
                </a:effectLst>
                <a:latin typeface="方正舒体" panose="02010601030101010101" pitchFamily="2" charset="-122"/>
                <a:ea typeface="方正舒体" panose="02010601030101010101" pitchFamily="2" charset="-122"/>
                <a:cs typeface="+mn-cs"/>
              </a:rPr>
              <a:t>互不侵犯</a:t>
            </a:r>
            <a:endParaRPr lang="zh-CN" altLang="en-US" sz="2400" b="1" noProof="1" dirty="0">
              <a:solidFill>
                <a:schemeClr val="bg1"/>
              </a:solidFill>
              <a:effectLst>
                <a:outerShdw blurRad="38100" dist="38100" dir="2700000">
                  <a:srgbClr val="000000"/>
                </a:outerShdw>
              </a:effectLst>
              <a:latin typeface="方正舒体" panose="02010601030101010101" pitchFamily="2" charset="-122"/>
              <a:ea typeface="方正舒体" panose="02010601030101010101" pitchFamily="2" charset="-122"/>
              <a:cs typeface="+mn-cs"/>
            </a:endParaRPr>
          </a:p>
        </p:txBody>
      </p:sp>
      <p:sp>
        <p:nvSpPr>
          <p:cNvPr id="74762" name="文本框 74761"/>
          <p:cNvSpPr txBox="1"/>
          <p:nvPr/>
        </p:nvSpPr>
        <p:spPr>
          <a:xfrm>
            <a:off x="5800408" y="4167188"/>
            <a:ext cx="3744913" cy="460375"/>
          </a:xfrm>
          <a:prstGeom prst="rect">
            <a:avLst/>
          </a:prstGeom>
          <a:solidFill>
            <a:srgbClr val="339966"/>
          </a:solidFill>
          <a:ln w="9525">
            <a:noFill/>
          </a:ln>
        </p:spPr>
        <p:txBody>
          <a:bodyPr>
            <a:spAutoFit/>
          </a:bodyPr>
          <a:p>
            <a:pPr>
              <a:spcBef>
                <a:spcPct val="50000"/>
              </a:spcBef>
            </a:pPr>
            <a:r>
              <a:rPr lang="zh-CN" altLang="en-US" sz="2400" b="1" noProof="1" dirty="0">
                <a:solidFill>
                  <a:schemeClr val="bg1"/>
                </a:solidFill>
                <a:effectLst>
                  <a:outerShdw blurRad="38100" dist="38100" dir="2700000">
                    <a:srgbClr val="000000"/>
                  </a:outerShdw>
                </a:effectLst>
                <a:latin typeface="方正舒体" panose="02010601030101010101" pitchFamily="2" charset="-122"/>
                <a:ea typeface="方正舒体" panose="02010601030101010101" pitchFamily="2" charset="-122"/>
                <a:cs typeface="+mn-cs"/>
              </a:rPr>
              <a:t>互不干涉内政</a:t>
            </a:r>
            <a:endParaRPr lang="zh-CN" altLang="en-US" sz="2400" b="1" noProof="1" dirty="0">
              <a:solidFill>
                <a:schemeClr val="bg1"/>
              </a:solidFill>
              <a:effectLst>
                <a:outerShdw blurRad="38100" dist="38100" dir="2700000">
                  <a:srgbClr val="000000"/>
                </a:outerShdw>
              </a:effectLst>
              <a:latin typeface="方正舒体" panose="02010601030101010101" pitchFamily="2" charset="-122"/>
              <a:ea typeface="方正舒体" panose="02010601030101010101" pitchFamily="2" charset="-122"/>
              <a:cs typeface="+mn-cs"/>
            </a:endParaRPr>
          </a:p>
        </p:txBody>
      </p:sp>
      <p:sp>
        <p:nvSpPr>
          <p:cNvPr id="74763" name="文本框 74762"/>
          <p:cNvSpPr txBox="1"/>
          <p:nvPr/>
        </p:nvSpPr>
        <p:spPr>
          <a:xfrm>
            <a:off x="5800408" y="5822950"/>
            <a:ext cx="3744913" cy="460375"/>
          </a:xfrm>
          <a:prstGeom prst="rect">
            <a:avLst/>
          </a:prstGeom>
          <a:solidFill>
            <a:srgbClr val="339966"/>
          </a:solidFill>
          <a:ln w="9525">
            <a:noFill/>
          </a:ln>
        </p:spPr>
        <p:txBody>
          <a:bodyPr>
            <a:spAutoFit/>
          </a:bodyPr>
          <a:p>
            <a:pPr>
              <a:spcBef>
                <a:spcPct val="50000"/>
              </a:spcBef>
            </a:pPr>
            <a:r>
              <a:rPr lang="zh-CN" altLang="en-US" sz="2400" b="1" noProof="1" dirty="0">
                <a:solidFill>
                  <a:schemeClr val="bg1"/>
                </a:solidFill>
                <a:effectLst>
                  <a:outerShdw blurRad="38100" dist="38100" dir="2700000">
                    <a:srgbClr val="000000"/>
                  </a:outerShdw>
                </a:effectLst>
                <a:latin typeface="方正舒体" panose="02010601030101010101" pitchFamily="2" charset="-122"/>
                <a:ea typeface="方正舒体" panose="02010601030101010101" pitchFamily="2" charset="-122"/>
                <a:cs typeface="+mn-cs"/>
              </a:rPr>
              <a:t>和平共处</a:t>
            </a:r>
            <a:endParaRPr lang="zh-CN" altLang="en-US" sz="2400" b="1" noProof="1" dirty="0">
              <a:solidFill>
                <a:schemeClr val="bg1"/>
              </a:solidFill>
              <a:effectLst>
                <a:outerShdw blurRad="38100" dist="38100" dir="2700000">
                  <a:srgbClr val="000000"/>
                </a:outerShdw>
              </a:effectLst>
              <a:latin typeface="方正舒体" panose="02010601030101010101" pitchFamily="2" charset="-122"/>
              <a:ea typeface="方正舒体" panose="02010601030101010101" pitchFamily="2" charset="-122"/>
              <a:cs typeface="+mn-cs"/>
            </a:endParaRPr>
          </a:p>
        </p:txBody>
      </p:sp>
      <p:sp>
        <p:nvSpPr>
          <p:cNvPr id="8216" name="文本框 8215"/>
          <p:cNvSpPr txBox="1"/>
          <p:nvPr/>
        </p:nvSpPr>
        <p:spPr>
          <a:xfrm>
            <a:off x="1183640" y="705485"/>
            <a:ext cx="5876925" cy="644525"/>
          </a:xfrm>
          <a:prstGeom prst="rect">
            <a:avLst/>
          </a:prstGeom>
          <a:noFill/>
          <a:ln w="9525">
            <a:noFill/>
          </a:ln>
        </p:spPr>
        <p:txBody>
          <a:bodyPr wrap="none" anchor="t">
            <a:spAutoFit/>
          </a:bodyPr>
          <a:p>
            <a:r>
              <a:rPr lang="en-US" altLang="zh-CN"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cs typeface="+mn-cs"/>
              </a:rPr>
              <a:t>2</a:t>
            </a:r>
            <a:r>
              <a:rPr lang="zh-CN" altLang="en-US"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cs typeface="+mn-cs"/>
              </a:rPr>
              <a:t>、我国外交政策的主要内容</a:t>
            </a:r>
            <a:endParaRPr lang="zh-CN" altLang="en-US"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4756"/>
                                        </p:tgtEl>
                                        <p:attrNameLst>
                                          <p:attrName>style.visibility</p:attrName>
                                        </p:attrNameLst>
                                      </p:cBhvr>
                                      <p:to>
                                        <p:strVal val="visible"/>
                                      </p:to>
                                    </p:set>
                                    <p:animEffect transition="in" filter="wipe(left)">
                                      <p:cBhvr>
                                        <p:cTn id="7" dur="500"/>
                                        <p:tgtEl>
                                          <p:spTgt spid="7475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4757"/>
                                        </p:tgtEl>
                                        <p:attrNameLst>
                                          <p:attrName>style.visibility</p:attrName>
                                        </p:attrNameLst>
                                      </p:cBhvr>
                                      <p:to>
                                        <p:strVal val="visible"/>
                                      </p:to>
                                    </p:set>
                                    <p:animEffect transition="in" filter="wipe(left)">
                                      <p:cBhvr>
                                        <p:cTn id="12" dur="500"/>
                                        <p:tgtEl>
                                          <p:spTgt spid="7475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74758"/>
                                        </p:tgtEl>
                                        <p:attrNameLst>
                                          <p:attrName>style.visibility</p:attrName>
                                        </p:attrNameLst>
                                      </p:cBhvr>
                                      <p:to>
                                        <p:strVal val="visible"/>
                                      </p:to>
                                    </p:set>
                                    <p:animEffect transition="in" filter="wipe(up)">
                                      <p:cBhvr>
                                        <p:cTn id="17" dur="500"/>
                                        <p:tgtEl>
                                          <p:spTgt spid="7475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4759"/>
                                        </p:tgtEl>
                                        <p:attrNameLst>
                                          <p:attrName>style.visibility</p:attrName>
                                        </p:attrNameLst>
                                      </p:cBhvr>
                                      <p:to>
                                        <p:strVal val="visible"/>
                                      </p:to>
                                    </p:set>
                                    <p:animEffect transition="in" filter="wipe(left)">
                                      <p:cBhvr>
                                        <p:cTn id="22" dur="500"/>
                                        <p:tgtEl>
                                          <p:spTgt spid="7475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74760"/>
                                        </p:tgtEl>
                                        <p:attrNameLst>
                                          <p:attrName>style.visibility</p:attrName>
                                        </p:attrNameLst>
                                      </p:cBhvr>
                                      <p:to>
                                        <p:strVal val="visible"/>
                                      </p:to>
                                    </p:set>
                                    <p:animEffect transition="in" filter="wipe(left)">
                                      <p:cBhvr>
                                        <p:cTn id="25" dur="500"/>
                                        <p:tgtEl>
                                          <p:spTgt spid="74760"/>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4761"/>
                                        </p:tgtEl>
                                        <p:attrNameLst>
                                          <p:attrName>style.visibility</p:attrName>
                                        </p:attrNameLst>
                                      </p:cBhvr>
                                      <p:to>
                                        <p:strVal val="visible"/>
                                      </p:to>
                                    </p:set>
                                    <p:animEffect transition="in" filter="wipe(left)">
                                      <p:cBhvr>
                                        <p:cTn id="28" dur="500"/>
                                        <p:tgtEl>
                                          <p:spTgt spid="74761"/>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74762"/>
                                        </p:tgtEl>
                                        <p:attrNameLst>
                                          <p:attrName>style.visibility</p:attrName>
                                        </p:attrNameLst>
                                      </p:cBhvr>
                                      <p:to>
                                        <p:strVal val="visible"/>
                                      </p:to>
                                    </p:set>
                                    <p:animEffect transition="in" filter="wipe(left)">
                                      <p:cBhvr>
                                        <p:cTn id="31" dur="500"/>
                                        <p:tgtEl>
                                          <p:spTgt spid="74762"/>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74763"/>
                                        </p:tgtEl>
                                        <p:attrNameLst>
                                          <p:attrName>style.visibility</p:attrName>
                                        </p:attrNameLst>
                                      </p:cBhvr>
                                      <p:to>
                                        <p:strVal val="visible"/>
                                      </p:to>
                                    </p:set>
                                    <p:animEffect transition="in" filter="wipe(left)">
                                      <p:cBhvr>
                                        <p:cTn id="34" dur="500"/>
                                        <p:tgtEl>
                                          <p:spTgt spid="747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p:bldP spid="74757" grpId="0"/>
      <p:bldP spid="74759" grpId="0" bldLvl="0" animBg="1"/>
      <p:bldP spid="74760" grpId="0" bldLvl="0" animBg="1"/>
      <p:bldP spid="74761" grpId="0" bldLvl="0" animBg="1"/>
      <p:bldP spid="74762" grpId="0" bldLvl="0" animBg="1"/>
      <p:bldP spid="74763"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21" name="文本框 9220"/>
          <p:cNvSpPr txBox="1"/>
          <p:nvPr/>
        </p:nvSpPr>
        <p:spPr>
          <a:xfrm>
            <a:off x="2077720" y="1508125"/>
            <a:ext cx="6917690" cy="645160"/>
          </a:xfrm>
          <a:prstGeom prst="rect">
            <a:avLst/>
          </a:prstGeom>
          <a:noFill/>
          <a:ln w="9525">
            <a:noFill/>
          </a:ln>
        </p:spPr>
        <p:txBody>
          <a:bodyPr wrap="none" anchor="t">
            <a:spAutoFit/>
          </a:bodyPr>
          <a:p>
            <a:r>
              <a:rPr lang="en-US" altLang="zh-CN" sz="3600" b="1" noProof="1" dirty="0">
                <a:solidFill>
                  <a:srgbClr val="FF3300"/>
                </a:solidFill>
                <a:effectLst>
                  <a:outerShdw blurRad="38100" dist="38100" dir="2700000">
                    <a:srgbClr val="000000"/>
                  </a:outerShdw>
                </a:effectLst>
                <a:latin typeface="Verdana" panose="020B0604030504040204" pitchFamily="34" charset="0"/>
                <a:ea typeface="华文行楷" panose="02010800040101010101" pitchFamily="2" charset="-122"/>
                <a:cs typeface="+mn-cs"/>
              </a:rPr>
              <a:t>1</a:t>
            </a:r>
            <a:r>
              <a:rPr lang="zh-CN" altLang="en-US" sz="3600" b="1" noProof="1" dirty="0">
                <a:solidFill>
                  <a:srgbClr val="FF3300"/>
                </a:solidFill>
                <a:effectLst>
                  <a:outerShdw blurRad="38100" dist="38100" dir="2700000">
                    <a:srgbClr val="000000"/>
                  </a:outerShdw>
                </a:effectLst>
                <a:latin typeface="Verdana" panose="020B0604030504040204" pitchFamily="34" charset="0"/>
                <a:ea typeface="华文行楷" panose="02010800040101010101" pitchFamily="2" charset="-122"/>
                <a:cs typeface="+mn-cs"/>
              </a:rPr>
              <a:t>、我国外交政策的开端（成就）</a:t>
            </a:r>
            <a:endParaRPr lang="zh-CN" altLang="en-US" sz="3600" b="1" noProof="1" dirty="0">
              <a:solidFill>
                <a:srgbClr val="FF3300"/>
              </a:solidFill>
              <a:effectLst>
                <a:outerShdw blurRad="38100" dist="38100" dir="2700000">
                  <a:srgbClr val="000000"/>
                </a:outerShdw>
              </a:effectLst>
              <a:latin typeface="Verdana" panose="020B0604030504040204" pitchFamily="34" charset="0"/>
              <a:ea typeface="华文行楷" panose="02010800040101010101" pitchFamily="2" charset="-122"/>
            </a:endParaRPr>
          </a:p>
        </p:txBody>
      </p:sp>
      <p:sp>
        <p:nvSpPr>
          <p:cNvPr id="9224" name="文本框 9223"/>
          <p:cNvSpPr txBox="1"/>
          <p:nvPr/>
        </p:nvSpPr>
        <p:spPr>
          <a:xfrm>
            <a:off x="2230120" y="2824480"/>
            <a:ext cx="1219200" cy="584200"/>
          </a:xfrm>
          <a:prstGeom prst="rect">
            <a:avLst/>
          </a:prstGeom>
          <a:noFill/>
          <a:ln w="9525">
            <a:noFill/>
          </a:ln>
        </p:spPr>
        <p:txBody>
          <a:bodyPr>
            <a:spAutoFit/>
          </a:bodyPr>
          <a:p>
            <a:r>
              <a:rPr lang="zh-CN" altLang="en-US" sz="3200" b="1" noProof="1" dirty="0">
                <a:solidFill>
                  <a:schemeClr val="folHlink"/>
                </a:solidFill>
                <a:effectLst>
                  <a:outerShdw blurRad="38100" dist="38100" dir="2700000">
                    <a:srgbClr val="000000"/>
                  </a:outerShdw>
                </a:effectLst>
                <a:latin typeface="Verdana" panose="020B0604030504040204" pitchFamily="34" charset="0"/>
                <a:ea typeface="宋体" panose="02010600030101010101" pitchFamily="2" charset="-122"/>
                <a:cs typeface="+mn-cs"/>
              </a:rPr>
              <a:t>开端</a:t>
            </a:r>
            <a:endParaRPr lang="zh-CN" altLang="en-US" sz="3200" b="1" noProof="1">
              <a:effectLst>
                <a:outerShdw blurRad="38100" dist="38100" dir="2700000">
                  <a:srgbClr val="FFFFFF"/>
                </a:outerShdw>
              </a:effectLst>
              <a:latin typeface="Verdana" panose="020B0604030504040204" pitchFamily="34" charset="0"/>
              <a:ea typeface="宋体" panose="02010600030101010101" pitchFamily="2" charset="-122"/>
            </a:endParaRPr>
          </a:p>
        </p:txBody>
      </p:sp>
      <p:sp>
        <p:nvSpPr>
          <p:cNvPr id="9230" name="文本框 9229"/>
          <p:cNvSpPr txBox="1"/>
          <p:nvPr/>
        </p:nvSpPr>
        <p:spPr>
          <a:xfrm>
            <a:off x="1321435" y="494030"/>
            <a:ext cx="5269230" cy="706755"/>
          </a:xfrm>
          <a:prstGeom prst="rect">
            <a:avLst/>
          </a:prstGeom>
          <a:solidFill>
            <a:srgbClr val="CCFFFF"/>
          </a:solidFill>
          <a:ln w="38100" cap="flat" cmpd="sng">
            <a:solidFill>
              <a:srgbClr val="800000"/>
            </a:solidFill>
            <a:prstDash val="solid"/>
            <a:miter/>
            <a:headEnd type="none" w="med" len="med"/>
            <a:tailEnd type="none" w="med" len="med"/>
          </a:ln>
        </p:spPr>
        <p:txBody>
          <a:bodyPr wrap="none" anchor="t">
            <a:spAutoFit/>
          </a:bodyPr>
          <a:p>
            <a:r>
              <a:rPr lang="zh-CN" altLang="en-US" sz="4000" b="1" noProof="1" dirty="0">
                <a:effectLst>
                  <a:outerShdw blurRad="38100" dist="38100" dir="2700000">
                    <a:srgbClr val="FFFFFF"/>
                  </a:outerShdw>
                </a:effectLst>
                <a:latin typeface="Verdana" panose="020B0604030504040204" pitchFamily="34" charset="0"/>
                <a:ea typeface="华文行楷" panose="02010800040101010101" pitchFamily="2" charset="-122"/>
                <a:cs typeface="+mn-cs"/>
              </a:rPr>
              <a:t>二、中国特色大国外交</a:t>
            </a:r>
            <a:endParaRPr lang="zh-CN" altLang="en-US" sz="4000" b="1" noProof="1" dirty="0">
              <a:effectLst>
                <a:outerShdw blurRad="38100" dist="38100" dir="2700000">
                  <a:srgbClr val="FFFFFF"/>
                </a:outerShdw>
              </a:effectLst>
              <a:latin typeface="Verdana" panose="020B0604030504040204" pitchFamily="34" charset="0"/>
              <a:ea typeface="华文行楷" panose="02010800040101010101" pitchFamily="2" charset="-122"/>
            </a:endParaRPr>
          </a:p>
        </p:txBody>
      </p:sp>
      <p:sp>
        <p:nvSpPr>
          <p:cNvPr id="9232" name="文本框 9231"/>
          <p:cNvSpPr txBox="1"/>
          <p:nvPr/>
        </p:nvSpPr>
        <p:spPr>
          <a:xfrm>
            <a:off x="2077720" y="4190365"/>
            <a:ext cx="5877560" cy="645160"/>
          </a:xfrm>
          <a:prstGeom prst="rect">
            <a:avLst/>
          </a:prstGeom>
          <a:noFill/>
          <a:ln w="9525">
            <a:noFill/>
          </a:ln>
        </p:spPr>
        <p:txBody>
          <a:bodyPr wrap="none" anchor="t">
            <a:spAutoFit/>
          </a:bodyPr>
          <a:p>
            <a:r>
              <a:rPr lang="en-US" altLang="zh-CN"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cs typeface="+mn-cs"/>
              </a:rPr>
              <a:t>2</a:t>
            </a:r>
            <a:r>
              <a:rPr lang="zh-CN" altLang="en-US"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cs typeface="+mn-cs"/>
              </a:rPr>
              <a:t>、我国取得外交成就的调整</a:t>
            </a:r>
            <a:endParaRPr lang="zh-CN" altLang="en-US" sz="3600" b="1" noProof="1" dirty="0">
              <a:solidFill>
                <a:srgbClr val="FF3300"/>
              </a:solidFill>
              <a:effectLst>
                <a:outerShdw blurRad="38100" dist="38100" dir="2700000">
                  <a:srgbClr val="000000"/>
                </a:outerShdw>
              </a:effectLst>
              <a:latin typeface="华文行楷" panose="02010800040101010101" pitchFamily="2" charset="-122"/>
              <a:ea typeface="华文行楷" panose="02010800040101010101" pitchFamily="2" charset="-122"/>
            </a:endParaRPr>
          </a:p>
        </p:txBody>
      </p:sp>
      <p:sp>
        <p:nvSpPr>
          <p:cNvPr id="9233" name="文本框 9232"/>
          <p:cNvSpPr txBox="1"/>
          <p:nvPr/>
        </p:nvSpPr>
        <p:spPr>
          <a:xfrm>
            <a:off x="3601720" y="2346325"/>
            <a:ext cx="1905000" cy="584200"/>
          </a:xfrm>
          <a:prstGeom prst="rect">
            <a:avLst/>
          </a:prstGeom>
          <a:noFill/>
          <a:ln w="9525">
            <a:noFill/>
          </a:ln>
        </p:spPr>
        <p:txBody>
          <a:bodyPr>
            <a:spAutoFit/>
          </a:bodyPr>
          <a:p>
            <a:pPr>
              <a:spcBef>
                <a:spcPct val="50000"/>
              </a:spcBef>
            </a:pPr>
            <a:r>
              <a:rPr lang="zh-CN" altLang="en-US" sz="3200" b="1" noProof="1" dirty="0">
                <a:effectLst>
                  <a:outerShdw blurRad="38100" dist="38100" dir="2700000">
                    <a:srgbClr val="FFFFFF"/>
                  </a:outerShdw>
                </a:effectLst>
                <a:latin typeface="Verdana" panose="020B0604030504040204" pitchFamily="34" charset="0"/>
                <a:ea typeface="华文行楷" panose="02010800040101010101" pitchFamily="2" charset="-122"/>
                <a:cs typeface="+mn-cs"/>
              </a:rPr>
              <a:t>另取炉灶</a:t>
            </a:r>
            <a:endParaRPr lang="zh-CN" altLang="en-US" sz="3200" b="1" noProof="1">
              <a:effectLst>
                <a:outerShdw blurRad="38100" dist="38100" dir="2700000">
                  <a:srgbClr val="FFFFFF"/>
                </a:outerShdw>
              </a:effectLst>
              <a:latin typeface="Verdana" panose="020B0604030504040204" pitchFamily="34" charset="0"/>
              <a:ea typeface="华文行楷" panose="02010800040101010101" pitchFamily="2" charset="-122"/>
            </a:endParaRPr>
          </a:p>
        </p:txBody>
      </p:sp>
      <p:sp>
        <p:nvSpPr>
          <p:cNvPr id="9234" name="文本框 9233"/>
          <p:cNvSpPr txBox="1"/>
          <p:nvPr/>
        </p:nvSpPr>
        <p:spPr>
          <a:xfrm>
            <a:off x="3677920" y="2879725"/>
            <a:ext cx="5334000" cy="584200"/>
          </a:xfrm>
          <a:prstGeom prst="rect">
            <a:avLst/>
          </a:prstGeom>
          <a:noFill/>
          <a:ln w="9525">
            <a:noFill/>
          </a:ln>
        </p:spPr>
        <p:txBody>
          <a:bodyPr>
            <a:spAutoFit/>
          </a:bodyPr>
          <a:p>
            <a:pPr>
              <a:spcBef>
                <a:spcPct val="50000"/>
              </a:spcBef>
            </a:pPr>
            <a:r>
              <a:rPr lang="zh-CN" altLang="en-US" sz="3200" b="1" noProof="1" dirty="0">
                <a:effectLst>
                  <a:outerShdw blurRad="38100" dist="38100" dir="2700000">
                    <a:srgbClr val="FFFFFF"/>
                  </a:outerShdw>
                </a:effectLst>
                <a:latin typeface="Verdana" panose="020B0604030504040204" pitchFamily="34" charset="0"/>
                <a:ea typeface="华文行楷" panose="02010800040101010101" pitchFamily="2" charset="-122"/>
                <a:cs typeface="+mn-cs"/>
              </a:rPr>
              <a:t>打扫干净屋子再请客</a:t>
            </a:r>
            <a:endParaRPr lang="zh-CN" altLang="en-US" sz="3200" b="1" noProof="1">
              <a:effectLst>
                <a:outerShdw blurRad="38100" dist="38100" dir="2700000">
                  <a:srgbClr val="FFFFFF"/>
                </a:outerShdw>
              </a:effectLst>
              <a:latin typeface="Verdana" panose="020B0604030504040204" pitchFamily="34" charset="0"/>
              <a:ea typeface="华文行楷" panose="02010800040101010101" pitchFamily="2" charset="-122"/>
            </a:endParaRPr>
          </a:p>
        </p:txBody>
      </p:sp>
      <p:sp>
        <p:nvSpPr>
          <p:cNvPr id="9235" name="文本框 9234"/>
          <p:cNvSpPr txBox="1"/>
          <p:nvPr/>
        </p:nvSpPr>
        <p:spPr>
          <a:xfrm>
            <a:off x="3677920" y="3413125"/>
            <a:ext cx="1600200" cy="584200"/>
          </a:xfrm>
          <a:prstGeom prst="rect">
            <a:avLst/>
          </a:prstGeom>
          <a:noFill/>
          <a:ln w="9525">
            <a:noFill/>
          </a:ln>
        </p:spPr>
        <p:txBody>
          <a:bodyPr>
            <a:spAutoFit/>
          </a:bodyPr>
          <a:p>
            <a:pPr>
              <a:spcBef>
                <a:spcPct val="50000"/>
              </a:spcBef>
            </a:pPr>
            <a:r>
              <a:rPr lang="zh-CN" altLang="en-US" sz="3200" b="1" noProof="1" dirty="0">
                <a:effectLst>
                  <a:outerShdw blurRad="38100" dist="38100" dir="2700000">
                    <a:srgbClr val="FFFFFF"/>
                  </a:outerShdw>
                </a:effectLst>
                <a:latin typeface="Verdana" panose="020B0604030504040204" pitchFamily="34" charset="0"/>
                <a:ea typeface="华文行楷" panose="02010800040101010101" pitchFamily="2" charset="-122"/>
                <a:cs typeface="+mn-cs"/>
              </a:rPr>
              <a:t>一边倒</a:t>
            </a:r>
            <a:endParaRPr lang="zh-CN" altLang="en-US" sz="3200" b="1" noProof="1">
              <a:effectLst>
                <a:outerShdw blurRad="38100" dist="38100" dir="2700000">
                  <a:srgbClr val="FFFFFF"/>
                </a:outerShdw>
              </a:effectLst>
              <a:latin typeface="Verdana" panose="020B0604030504040204" pitchFamily="34" charset="0"/>
              <a:ea typeface="华文行楷" panose="02010800040101010101" pitchFamily="2" charset="-122"/>
            </a:endParaRPr>
          </a:p>
        </p:txBody>
      </p:sp>
      <p:sp>
        <p:nvSpPr>
          <p:cNvPr id="14346" name="左大括号 9235"/>
          <p:cNvSpPr/>
          <p:nvPr/>
        </p:nvSpPr>
        <p:spPr>
          <a:xfrm>
            <a:off x="3296920" y="2460625"/>
            <a:ext cx="152400" cy="1311910"/>
          </a:xfrm>
          <a:prstGeom prst="leftBrace">
            <a:avLst>
              <a:gd name="adj1" fmla="val 36050"/>
              <a:gd name="adj2" fmla="val 50000"/>
            </a:avLst>
          </a:prstGeom>
          <a:solidFill>
            <a:schemeClr val="accent2">
              <a:alpha val="50000"/>
            </a:schemeClr>
          </a:solidFill>
          <a:ln w="9525" cap="flat" cmpd="sng">
            <a:solidFill>
              <a:srgbClr val="00FF00"/>
            </a:solidFill>
            <a:prstDash val="solid"/>
            <a:round/>
            <a:headEnd type="none" w="med" len="med"/>
            <a:tailEnd type="none" w="med" len="med"/>
          </a:ln>
        </p:spPr>
        <p:txBody>
          <a:bodyPr anchor="t" anchorCtr="0"/>
          <a:p>
            <a:endParaRPr lang="zh-CN" altLang="en-US">
              <a:latin typeface="Verdana" panose="020B0604030504040204" pitchFamily="34" charset="0"/>
              <a:ea typeface="华文行楷" panose="02010800040101010101" pitchFamily="2" charset="-122"/>
            </a:endParaRPr>
          </a:p>
        </p:txBody>
      </p:sp>
      <p:sp>
        <p:nvSpPr>
          <p:cNvPr id="2" name="文本框 1"/>
          <p:cNvSpPr txBox="1"/>
          <p:nvPr/>
        </p:nvSpPr>
        <p:spPr>
          <a:xfrm>
            <a:off x="2367915" y="4835525"/>
            <a:ext cx="8104505" cy="1863725"/>
          </a:xfrm>
          <a:prstGeom prst="rect">
            <a:avLst/>
          </a:prstGeom>
          <a:noFill/>
        </p:spPr>
        <p:txBody>
          <a:bodyPr wrap="square" rtlCol="0" anchor="t">
            <a:spAutoFit/>
          </a:bodyPr>
          <a:p>
            <a:pPr>
              <a:lnSpc>
                <a:spcPct val="120000"/>
              </a:lnSpc>
            </a:pPr>
            <a:r>
              <a:rPr lang="zh-CN" altLang="en-US" sz="2400"/>
              <a:t>党的十一届三中全会以后，根据国际形势的变化，党中央对我国外交战略进行重大调整，使其服务于社会主义现代化建设。我国独立自主的和平外交政策更加成熟和完善，我国对外活动进入了</a:t>
            </a:r>
            <a:r>
              <a:rPr lang="zh-CN" altLang="en-US" sz="2400"/>
              <a:t>更为活跃的时期。</a:t>
            </a:r>
            <a:endParaRPr lang="zh-CN" altLang="en-US" sz="2400"/>
          </a:p>
        </p:txBody>
      </p:sp>
      <p:sp>
        <p:nvSpPr>
          <p:cNvPr id="3" name="文本框 2"/>
          <p:cNvSpPr txBox="1"/>
          <p:nvPr/>
        </p:nvSpPr>
        <p:spPr>
          <a:xfrm>
            <a:off x="10614660" y="4995545"/>
            <a:ext cx="1153160" cy="1198880"/>
          </a:xfrm>
          <a:prstGeom prst="rect">
            <a:avLst/>
          </a:prstGeom>
          <a:noFill/>
          <a:ln>
            <a:solidFill>
              <a:schemeClr val="accent2">
                <a:lumMod val="75000"/>
              </a:schemeClr>
            </a:solidFill>
          </a:ln>
        </p:spPr>
        <p:txBody>
          <a:bodyPr wrap="square" rtlCol="0">
            <a:spAutoFit/>
          </a:bodyPr>
          <a:p>
            <a:r>
              <a:rPr lang="zh-CN" altLang="en-US" sz="3600">
                <a:solidFill>
                  <a:srgbClr val="FF0000"/>
                </a:solidFill>
                <a:latin typeface="华文琥珀" panose="02010800040101010101" charset="-122"/>
                <a:ea typeface="华文琥珀" panose="02010800040101010101" charset="-122"/>
              </a:rPr>
              <a:t>韬光养晦</a:t>
            </a:r>
            <a:endParaRPr lang="zh-CN" altLang="en-US" sz="3600">
              <a:solidFill>
                <a:srgbClr val="FF0000"/>
              </a:solidFill>
              <a:latin typeface="华文琥珀" panose="02010800040101010101" charset="-122"/>
              <a:ea typeface="华文琥珀" panose="02010800040101010101" charset="-122"/>
            </a:endParaRPr>
          </a:p>
        </p:txBody>
      </p:sp>
    </p:spTree>
    <p:custDataLst>
      <p:tags r:id="rId1"/>
    </p:custDataLst>
  </p:cSld>
  <p:clrMapOvr>
    <a:masterClrMapping/>
  </p:clrMapOvr>
  <p:transition spd="med">
    <p:pull dir="rd"/>
    <p:sndAc>
      <p:stSnd>
        <p:snd r:embed="rId2" name="type.wav"/>
      </p:stSnd>
    </p:sndAc>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文本框 99"/>
          <p:cNvSpPr txBox="1"/>
          <p:nvPr/>
        </p:nvSpPr>
        <p:spPr>
          <a:xfrm>
            <a:off x="969010" y="454660"/>
            <a:ext cx="7998460" cy="773430"/>
          </a:xfrm>
          <a:prstGeom prst="rect">
            <a:avLst/>
          </a:prstGeom>
          <a:noFill/>
          <a:ln w="9525">
            <a:noFill/>
          </a:ln>
        </p:spPr>
        <p:txBody>
          <a:bodyPr wrap="none" anchor="t">
            <a:noAutofit/>
          </a:bodyPr>
          <a:p>
            <a:pPr lvl="0" algn="l">
              <a:buClrTx/>
              <a:buSzTx/>
              <a:buFontTx/>
            </a:pPr>
            <a:r>
              <a:rPr lang="en-US" altLang="zh-CN" sz="3600" b="1" dirty="0">
                <a:solidFill>
                  <a:srgbClr val="FF3300"/>
                </a:solidFill>
                <a:effectLst>
                  <a:outerShdw blurRad="38100" dist="38100" dir="2700000">
                    <a:srgbClr val="000000"/>
                  </a:outerShdw>
                </a:effectLst>
                <a:latin typeface="Verdana" panose="020B0604030504040204" pitchFamily="34" charset="0"/>
                <a:ea typeface="华文行楷" panose="02010800040101010101" pitchFamily="2" charset="-122"/>
                <a:sym typeface="+mn-ea"/>
              </a:rPr>
              <a:t>3</a:t>
            </a:r>
            <a:r>
              <a:rPr lang="en-US" altLang="zh-CN" sz="3600" b="1" dirty="0">
                <a:solidFill>
                  <a:srgbClr val="FF3300"/>
                </a:solidFill>
                <a:effectLst>
                  <a:outerShdw blurRad="38100" dist="38100" dir="2700000">
                    <a:srgbClr val="000000"/>
                  </a:outerShdw>
                </a:effectLst>
                <a:latin typeface="Verdana" panose="020B0604030504040204" pitchFamily="34" charset="0"/>
                <a:ea typeface="华文行楷" panose="02010800040101010101" pitchFamily="2" charset="-122"/>
                <a:sym typeface="+mn-ea"/>
              </a:rPr>
              <a:t>.</a:t>
            </a:r>
            <a:r>
              <a:rPr lang="en-US" altLang="zh-CN" sz="3600" b="1" dirty="0">
                <a:solidFill>
                  <a:srgbClr val="FF3300"/>
                </a:solidFill>
                <a:effectLst>
                  <a:outerShdw blurRad="38100" dist="38100" dir="2700000">
                    <a:srgbClr val="000000"/>
                  </a:outerShdw>
                </a:effectLst>
                <a:latin typeface="Verdana" panose="020B0604030504040204" pitchFamily="34" charset="0"/>
                <a:ea typeface="华文行楷" panose="02010800040101010101" pitchFamily="2" charset="-122"/>
                <a:sym typeface="+mn-ea"/>
              </a:rPr>
              <a:t>我国对外工作的重大理论和实践创新</a:t>
            </a:r>
            <a:endParaRPr lang="en-US" altLang="zh-CN" sz="3600" b="1" dirty="0">
              <a:solidFill>
                <a:srgbClr val="FF3300"/>
              </a:solidFill>
              <a:effectLst>
                <a:outerShdw blurRad="38100" dist="38100" dir="2700000">
                  <a:srgbClr val="000000"/>
                </a:outerShdw>
              </a:effectLst>
              <a:latin typeface="Verdana" panose="020B0604030504040204" pitchFamily="34" charset="0"/>
              <a:ea typeface="华文行楷" panose="02010800040101010101" pitchFamily="2" charset="-122"/>
              <a:sym typeface="+mn-ea"/>
            </a:endParaRPr>
          </a:p>
          <a:p>
            <a:pPr lvl="0" algn="l">
              <a:buClrTx/>
              <a:buSzTx/>
              <a:buFontTx/>
            </a:pPr>
            <a:endParaRPr lang="en-US" altLang="zh-CN" sz="3600" b="1" dirty="0">
              <a:solidFill>
                <a:srgbClr val="FF3300"/>
              </a:solidFill>
              <a:effectLst>
                <a:outerShdw blurRad="38100" dist="38100" dir="2700000">
                  <a:srgbClr val="000000"/>
                </a:outerShdw>
              </a:effectLst>
              <a:latin typeface="Verdana" panose="020B0604030504040204" pitchFamily="34" charset="0"/>
              <a:ea typeface="华文行楷" panose="02010800040101010101" pitchFamily="2" charset="-122"/>
              <a:sym typeface="+mn-ea"/>
            </a:endParaRPr>
          </a:p>
        </p:txBody>
      </p:sp>
      <p:sp>
        <p:nvSpPr>
          <p:cNvPr id="4" name="P_7_BD#7.2b7935173"/>
          <p:cNvSpPr/>
          <p:nvPr/>
        </p:nvSpPr>
        <p:spPr>
          <a:xfrm>
            <a:off x="576072" y="1088137"/>
            <a:ext cx="10945368" cy="526479"/>
          </a:xfrm>
          <a:prstGeom prst="rect">
            <a:avLst/>
          </a:prstGeom>
          <a:noFill/>
        </p:spPr>
        <p:txBody>
          <a:bodyPr wrap="square" lIns="0" tIns="0" rIns="0" bIns="0" rtlCol="0" anchor="t"/>
          <a:p>
            <a:pPr algn="l">
              <a:lnSpc>
                <a:spcPct val="150000"/>
              </a:lnSpc>
              <a:spcAft>
                <a:spcPts val="600"/>
              </a:spcAft>
            </a:pPr>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（1）习近平外交思想</a:t>
            </a:r>
            <a:endPar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endParaRPr>
          </a:p>
        </p:txBody>
      </p:sp>
      <p:graphicFrame>
        <p:nvGraphicFramePr>
          <p:cNvPr id="6" name="P_7_BD#7.2b7935173"/>
          <p:cNvGraphicFramePr>
            <a:graphicFrameLocks noGrp="1"/>
          </p:cNvGraphicFramePr>
          <p:nvPr>
            <p:custDataLst>
              <p:tags r:id="rId1"/>
            </p:custDataLst>
          </p:nvPr>
        </p:nvGraphicFramePr>
        <p:xfrm>
          <a:off x="576072" y="1741616"/>
          <a:ext cx="10936224" cy="4940808"/>
        </p:xfrm>
        <a:graphic>
          <a:graphicData uri="http://schemas.openxmlformats.org/drawingml/2006/table">
            <a:tbl>
              <a:tblPr/>
              <a:tblGrid>
                <a:gridCol w="960120"/>
                <a:gridCol w="9976104"/>
              </a:tblGrid>
              <a:tr h="0">
                <a:tc>
                  <a:txBody>
                    <a:bodyPr/>
                    <a:p>
                      <a:pPr algn="l">
                        <a:lnSpc>
                          <a:spcPct val="130000"/>
                        </a:lnSpc>
                        <a:spcAft>
                          <a:spcPts val="600"/>
                        </a:spcAft>
                      </a:pPr>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形成</a:t>
                      </a:r>
                      <a:endPar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a:p>
                      <a:pPr algn="l">
                        <a:lnSpc>
                          <a:spcPct val="130000"/>
                        </a:lnSpc>
                        <a:spcAft>
                          <a:spcPts val="600"/>
                        </a:spcAft>
                      </a:pPr>
                      <a:r>
                        <a:rPr lang="en-US" sz="2600" b="1" dirty="0" err="1">
                          <a:solidFill>
                            <a:srgbClr val="FF0000"/>
                          </a:solidFill>
                          <a:latin typeface="宋体" panose="02010600030101010101" pitchFamily="2" charset="-122"/>
                          <a:ea typeface="宋体" panose="02010600030101010101" pitchFamily="2" charset="-122"/>
                          <a:cs typeface="宋体" panose="02010600030101010101" pitchFamily="34" charset="-120"/>
                          <a:sym typeface="+mn-ea"/>
                        </a:rPr>
                        <a:t>党的十八大</a:t>
                      </a:r>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以来，面对深刻变化的国际形势，党中央深刻把握新时代中国和世界发展大势，在对外工作上进行一系列重大理论和实践创新，形成了</a:t>
                      </a:r>
                      <a:r>
                        <a:rPr lang="en-US" sz="2600" b="1" dirty="0" err="1">
                          <a:solidFill>
                            <a:srgbClr val="FF0000"/>
                          </a:solidFill>
                          <a:latin typeface="宋体" panose="02010600030101010101" pitchFamily="2" charset="-122"/>
                          <a:ea typeface="宋体" panose="02010600030101010101" pitchFamily="2" charset="-122"/>
                          <a:cs typeface="宋体" panose="02010600030101010101" pitchFamily="34" charset="-120"/>
                          <a:sym typeface="+mn-ea"/>
                        </a:rPr>
                        <a:t>习近平外交思想</a:t>
                      </a:r>
                      <a:endPar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0">
                <a:tc>
                  <a:txBody>
                    <a:bodyPr/>
                    <a:p>
                      <a:pPr algn="l">
                        <a:lnSpc>
                          <a:spcPct val="130000"/>
                        </a:lnSpc>
                        <a:spcAft>
                          <a:spcPts val="600"/>
                        </a:spcAft>
                      </a:pPr>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重大价值</a:t>
                      </a:r>
                      <a:endPar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a:p>
                      <a:pPr algn="l">
                        <a:lnSpc>
                          <a:spcPct val="130000"/>
                        </a:lnSpc>
                        <a:spcAft>
                          <a:spcPts val="600"/>
                        </a:spcAft>
                      </a:pPr>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为进入新时代的中国外交提供了根本遵循和</a:t>
                      </a:r>
                      <a:r>
                        <a:rPr lang="en-US" sz="2600" b="1" dirty="0" err="1">
                          <a:solidFill>
                            <a:srgbClr val="FF0000"/>
                          </a:solidFill>
                          <a:latin typeface="宋体" panose="02010600030101010101" pitchFamily="2" charset="-122"/>
                          <a:ea typeface="宋体" panose="02010600030101010101" pitchFamily="2" charset="-122"/>
                          <a:cs typeface="宋体" panose="02010600030101010101" pitchFamily="34" charset="-120"/>
                          <a:sym typeface="+mn-ea"/>
                        </a:rPr>
                        <a:t>行动指南</a:t>
                      </a:r>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，为探索解决当今世界各种复杂问题指明了方向</a:t>
                      </a:r>
                      <a:endPar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0">
                <a:tc>
                  <a:txBody>
                    <a:bodyPr/>
                    <a:p>
                      <a:pPr algn="l">
                        <a:lnSpc>
                          <a:spcPct val="130000"/>
                        </a:lnSpc>
                        <a:spcAft>
                          <a:spcPts val="600"/>
                        </a:spcAft>
                      </a:pPr>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内涵</a:t>
                      </a:r>
                      <a:endPar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a:p>
                      <a:pPr algn="l">
                        <a:lnSpc>
                          <a:spcPct val="130000"/>
                        </a:lnSpc>
                        <a:spcAft>
                          <a:spcPts val="600"/>
                        </a:spcAft>
                      </a:pPr>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是一个完整的理论体系，以“</a:t>
                      </a:r>
                      <a:r>
                        <a:rPr lang="en-US" sz="2600" b="1" dirty="0" err="1">
                          <a:solidFill>
                            <a:srgbClr val="FF0000"/>
                          </a:solidFill>
                          <a:latin typeface="宋体" panose="02010600030101010101" pitchFamily="2" charset="-122"/>
                          <a:ea typeface="宋体" panose="02010600030101010101" pitchFamily="2" charset="-122"/>
                          <a:cs typeface="宋体" panose="02010600030101010101" pitchFamily="34" charset="-120"/>
                          <a:sym typeface="+mn-ea"/>
                        </a:rPr>
                        <a:t>十个坚持</a:t>
                      </a:r>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”明确了新时代中国外交的使命宗旨、根本原则、主要任务和独特风范</a:t>
                      </a:r>
                      <a:endPar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0">
                <a:tc>
                  <a:txBody>
                    <a:bodyPr/>
                    <a:p>
                      <a:pPr algn="l">
                        <a:lnSpc>
                          <a:spcPct val="130000"/>
                        </a:lnSpc>
                        <a:spcAft>
                          <a:spcPts val="600"/>
                        </a:spcAft>
                      </a:pPr>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核心理念</a:t>
                      </a:r>
                      <a:endPar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a:p>
                      <a:pPr algn="l">
                        <a:lnSpc>
                          <a:spcPct val="130000"/>
                        </a:lnSpc>
                      </a:pPr>
                      <a:r>
                        <a:rPr lang="en-US" sz="2600" b="1" dirty="0" err="1">
                          <a:solidFill>
                            <a:srgbClr val="FF0000"/>
                          </a:solidFill>
                          <a:latin typeface="宋体" panose="02010600030101010101" pitchFamily="2" charset="-122"/>
                          <a:ea typeface="宋体" panose="02010600030101010101" pitchFamily="2" charset="-122"/>
                          <a:cs typeface="宋体" panose="02010600030101010101" pitchFamily="34" charset="-120"/>
                          <a:sym typeface="+mn-ea"/>
                        </a:rPr>
                        <a:t>构建人类命运共同体</a:t>
                      </a:r>
                      <a:endPar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5" name="P_7_AN.11_1#7.2b7935173.blank"/>
          <p:cNvSpPr/>
          <p:nvPr/>
        </p:nvSpPr>
        <p:spPr>
          <a:xfrm>
            <a:off x="2321513" y="1779716"/>
            <a:ext cx="1751013" cy="467043"/>
          </a:xfrm>
          <a:prstGeom prst="rect">
            <a:avLst/>
          </a:prstGeom>
          <a:noFill/>
        </p:spPr>
        <p:txBody>
          <a:bodyPr wrap="none" lIns="0" tIns="0" rIns="0" bIns="0" rtlCol="0" anchor="t"/>
          <a:p>
            <a:pPr algn="l">
              <a:lnSpc>
                <a:spcPct val="130000"/>
              </a:lnSpc>
            </a:pPr>
            <a:endParaRPr lang="en-US" sz="2600" b="1" dirty="0" err="1">
              <a:solidFill>
                <a:srgbClr val="FF0000"/>
              </a:solidFill>
              <a:latin typeface="宋体" panose="02010600030101010101" pitchFamily="2" charset="-122"/>
              <a:ea typeface="宋体" panose="02010600030101010101" pitchFamily="2" charset="-122"/>
              <a:cs typeface="宋体" panose="02010600030101010101" pitchFamily="34" charset="-120"/>
            </a:endParaRPr>
          </a:p>
        </p:txBody>
      </p:sp>
      <p:sp>
        <p:nvSpPr>
          <p:cNvPr id="7" name="P_7_AN.12_1#7.2b7935173.blank"/>
          <p:cNvSpPr/>
          <p:nvPr/>
        </p:nvSpPr>
        <p:spPr>
          <a:xfrm>
            <a:off x="5009758" y="2810177"/>
            <a:ext cx="2411413" cy="467043"/>
          </a:xfrm>
          <a:prstGeom prst="rect">
            <a:avLst/>
          </a:prstGeom>
          <a:noFill/>
        </p:spPr>
        <p:txBody>
          <a:bodyPr wrap="none" lIns="0" tIns="0" rIns="0" bIns="0" rtlCol="0" anchor="t"/>
          <a:p>
            <a:pPr algn="l">
              <a:lnSpc>
                <a:spcPct val="130000"/>
              </a:lnSpc>
            </a:pPr>
            <a:endParaRPr lang="en-US" sz="2600" b="1" dirty="0" err="1">
              <a:solidFill>
                <a:srgbClr val="FF0000"/>
              </a:solidFill>
              <a:latin typeface="宋体" panose="02010600030101010101" pitchFamily="2" charset="-122"/>
              <a:ea typeface="宋体" panose="02010600030101010101" pitchFamily="2" charset="-122"/>
              <a:cs typeface="宋体" panose="02010600030101010101" pitchFamily="34" charset="-120"/>
            </a:endParaRPr>
          </a:p>
        </p:txBody>
      </p:sp>
      <p:sp>
        <p:nvSpPr>
          <p:cNvPr id="8" name="P_7_AN.13_1#7.2b7935173.blank"/>
          <p:cNvSpPr/>
          <p:nvPr/>
        </p:nvSpPr>
        <p:spPr>
          <a:xfrm>
            <a:off x="8417052" y="3370877"/>
            <a:ext cx="1420813" cy="467043"/>
          </a:xfrm>
          <a:prstGeom prst="rect">
            <a:avLst/>
          </a:prstGeom>
          <a:noFill/>
        </p:spPr>
        <p:txBody>
          <a:bodyPr wrap="none" lIns="0" tIns="0" rIns="0" bIns="0" rtlCol="0" anchor="t"/>
          <a:p>
            <a:pPr algn="l">
              <a:lnSpc>
                <a:spcPct val="130000"/>
              </a:lnSpc>
            </a:pPr>
            <a:endParaRPr lang="en-US" sz="2600" b="1" dirty="0" err="1">
              <a:solidFill>
                <a:srgbClr val="FF0000"/>
              </a:solidFill>
              <a:latin typeface="宋体" panose="02010600030101010101" pitchFamily="2" charset="-122"/>
              <a:ea typeface="宋体" panose="02010600030101010101" pitchFamily="2" charset="-122"/>
              <a:cs typeface="宋体" panose="02010600030101010101" pitchFamily="34" charset="-120"/>
            </a:endParaRPr>
          </a:p>
        </p:txBody>
      </p:sp>
      <p:sp>
        <p:nvSpPr>
          <p:cNvPr id="9" name="P_7_AN.14_1#7.2b7935173.blank"/>
          <p:cNvSpPr/>
          <p:nvPr/>
        </p:nvSpPr>
        <p:spPr>
          <a:xfrm>
            <a:off x="6572550" y="4456810"/>
            <a:ext cx="1420813" cy="467043"/>
          </a:xfrm>
          <a:prstGeom prst="rect">
            <a:avLst/>
          </a:prstGeom>
          <a:noFill/>
        </p:spPr>
        <p:txBody>
          <a:bodyPr wrap="none" lIns="0" tIns="0" rIns="0" bIns="0" rtlCol="0" anchor="t"/>
          <a:p>
            <a:pPr algn="l">
              <a:lnSpc>
                <a:spcPct val="130000"/>
              </a:lnSpc>
            </a:pPr>
            <a:endParaRPr lang="en-US" sz="2600" b="1" dirty="0" err="1">
              <a:solidFill>
                <a:srgbClr val="FF0000"/>
              </a:solidFill>
              <a:latin typeface="宋体" panose="02010600030101010101" pitchFamily="2" charset="-122"/>
              <a:ea typeface="宋体" panose="02010600030101010101" pitchFamily="2" charset="-122"/>
              <a:cs typeface="宋体" panose="02010600030101010101" pitchFamily="34" charset="-120"/>
            </a:endParaRPr>
          </a:p>
        </p:txBody>
      </p:sp>
      <p:sp>
        <p:nvSpPr>
          <p:cNvPr id="10" name="P_7_AN.15_1#7.2b7935173.blank"/>
          <p:cNvSpPr/>
          <p:nvPr/>
        </p:nvSpPr>
        <p:spPr>
          <a:xfrm>
            <a:off x="2163572" y="5775518"/>
            <a:ext cx="3071813" cy="467043"/>
          </a:xfrm>
          <a:prstGeom prst="rect">
            <a:avLst/>
          </a:prstGeom>
          <a:noFill/>
        </p:spPr>
        <p:txBody>
          <a:bodyPr wrap="none" lIns="0" tIns="0" rIns="0" bIns="0" rtlCol="0" anchor="t"/>
          <a:p>
            <a:pPr algn="l">
              <a:lnSpc>
                <a:spcPct val="130000"/>
              </a:lnSpc>
            </a:pPr>
            <a:endParaRPr lang="en-US" sz="2600" b="1" dirty="0" err="1">
              <a:solidFill>
                <a:srgbClr val="FF0000"/>
              </a:solidFill>
              <a:latin typeface="宋体" panose="02010600030101010101" pitchFamily="2" charset="-122"/>
              <a:ea typeface="宋体" panose="02010600030101010101" pitchFamily="2" charset="-122"/>
              <a:cs typeface="宋体" panose="02010600030101010101" pitchFamily="34" charset="-120"/>
            </a:endParaRPr>
          </a:p>
        </p:txBody>
      </p:sp>
    </p:spTree>
    <p:custDataLst>
      <p:tags r:id="rId2"/>
    </p:custDataLst>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P_7_BD#7.2b7935173"/>
          <p:cNvSpPr/>
          <p:nvPr/>
        </p:nvSpPr>
        <p:spPr>
          <a:xfrm>
            <a:off x="494792" y="5653633"/>
            <a:ext cx="10945368" cy="1120839"/>
          </a:xfrm>
          <a:prstGeom prst="rect">
            <a:avLst/>
          </a:prstGeom>
          <a:noFill/>
        </p:spPr>
        <p:txBody>
          <a:bodyPr wrap="square" lIns="0" tIns="0" rIns="0" bIns="0" rtlCol="0" anchor="t"/>
          <a:p>
            <a:pPr algn="l" latinLnBrk="1">
              <a:lnSpc>
                <a:spcPct val="150000"/>
              </a:lnSpc>
              <a:spcAft>
                <a:spcPts val="600"/>
              </a:spcAft>
            </a:pPr>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（2）新时代中国特色大国外交的使命：不仅以为</a:t>
            </a:r>
            <a:r>
              <a:rPr lang="en-US" sz="2600" b="1" dirty="0" err="1">
                <a:solidFill>
                  <a:srgbClr val="FF0000"/>
                </a:solidFill>
                <a:latin typeface="宋体" panose="02010600030101010101" pitchFamily="2" charset="-122"/>
                <a:ea typeface="宋体" panose="02010600030101010101" pitchFamily="2" charset="-122"/>
                <a:cs typeface="宋体" panose="02010600030101010101" pitchFamily="34" charset="-120"/>
                <a:sym typeface="+mn-ea"/>
              </a:rPr>
              <a:t>中国人民谋幸福</a:t>
            </a:r>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为己任，而且将为</a:t>
            </a:r>
            <a:r>
              <a:rPr lang="en-US" sz="2600" b="1" dirty="0" err="1">
                <a:solidFill>
                  <a:srgbClr val="FF0000"/>
                </a:solidFill>
                <a:latin typeface="宋体" panose="02010600030101010101" pitchFamily="2" charset="-122"/>
                <a:ea typeface="宋体" panose="02010600030101010101" pitchFamily="2" charset="-122"/>
                <a:cs typeface="宋体" panose="02010600030101010101" pitchFamily="34" charset="-120"/>
                <a:sym typeface="+mn-ea"/>
              </a:rPr>
              <a:t>人类社会共同进步</a:t>
            </a:r>
            <a:r>
              <a:rPr lang="en-US" sz="2600" b="1" dirty="0">
                <a:solidFill>
                  <a:srgbClr val="000000"/>
                </a:solidFill>
                <a:latin typeface="宋体" panose="02010600030101010101" pitchFamily="2" charset="-122"/>
                <a:ea typeface="宋体" panose="02010600030101010101" pitchFamily="2" charset="-122"/>
                <a:cs typeface="宋体" panose="02010600030101010101" pitchFamily="34" charset="-120"/>
              </a:rPr>
              <a:t>展现更大担当。</a:t>
            </a:r>
            <a:endParaRPr lang="en-US" sz="2600" b="1" dirty="0"/>
          </a:p>
        </p:txBody>
      </p:sp>
      <p:pic>
        <p:nvPicPr>
          <p:cNvPr id="5" name="图片 4"/>
          <p:cNvPicPr>
            <a:picLocks noChangeAspect="1"/>
          </p:cNvPicPr>
          <p:nvPr/>
        </p:nvPicPr>
        <p:blipFill>
          <a:blip r:embed="rId1"/>
          <a:stretch>
            <a:fillRect/>
          </a:stretch>
        </p:blipFill>
        <p:spPr>
          <a:xfrm>
            <a:off x="786130" y="0"/>
            <a:ext cx="9504045" cy="5721350"/>
          </a:xfrm>
          <a:prstGeom prst="rect">
            <a:avLst/>
          </a:prstGeom>
        </p:spPr>
      </p:pic>
    </p:spTree>
    <p:custDataLst>
      <p:tags r:id="rId2"/>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P_7_BD#8.6ab7b0e71"/>
          <p:cNvSpPr/>
          <p:nvPr/>
        </p:nvSpPr>
        <p:spPr>
          <a:xfrm>
            <a:off x="609600" y="1090930"/>
            <a:ext cx="10974070" cy="5100320"/>
          </a:xfrm>
          <a:prstGeom prst="rect">
            <a:avLst/>
          </a:prstGeom>
          <a:noFill/>
        </p:spPr>
        <p:txBody>
          <a:bodyPr wrap="square" lIns="0" tIns="0" rIns="0" bIns="0" rtlCol="0" anchor="t"/>
          <a:p>
            <a:pPr algn="l">
              <a:lnSpc>
                <a:spcPct val="150000"/>
              </a:lnSpc>
              <a:spcAft>
                <a:spcPts val="600"/>
              </a:spcAft>
            </a:pPr>
            <a:r>
              <a:rPr lang="en-US" sz="2605" dirty="0">
                <a:solidFill>
                  <a:srgbClr val="000000"/>
                </a:solidFill>
                <a:latin typeface="宋体" panose="02010600030101010101" pitchFamily="2" charset="-122"/>
                <a:ea typeface="宋体" panose="02010600030101010101" pitchFamily="2" charset="-122"/>
                <a:cs typeface="宋体" panose="02010600030101010101" pitchFamily="34" charset="-120"/>
              </a:rPr>
              <a:t>3.党的十九届四中全会对外交政策新的部署</a:t>
            </a:r>
            <a:endParaRPr lang="en-US" sz="2605" dirty="0"/>
          </a:p>
          <a:p>
            <a:pPr algn="l" latinLnBrk="1">
              <a:lnSpc>
                <a:spcPct val="150000"/>
              </a:lnSpc>
              <a:spcAft>
                <a:spcPts val="600"/>
              </a:spcAft>
            </a:pPr>
            <a:r>
              <a:rPr lang="en-US" sz="2605" dirty="0">
                <a:solidFill>
                  <a:srgbClr val="000000"/>
                </a:solidFill>
                <a:latin typeface="宋体" panose="02010600030101010101" pitchFamily="2" charset="-122"/>
                <a:ea typeface="宋体" panose="02010600030101010101" pitchFamily="2" charset="-122"/>
                <a:cs typeface="宋体" panose="02010600030101010101" pitchFamily="34" charset="-120"/>
              </a:rPr>
              <a:t>    2019年，党的十九届四中全会对</a:t>
            </a:r>
            <a:r>
              <a:rPr lang="en-US" sz="2605" b="1" dirty="0">
                <a:solidFill>
                  <a:srgbClr val="FF0000"/>
                </a:solidFill>
                <a:latin typeface="微软雅黑" panose="020B0503020204020204" charset="-122"/>
                <a:ea typeface="微软雅黑" panose="020B0503020204020204" charset="-122"/>
                <a:cs typeface="宋体" panose="02010600030101010101" pitchFamily="34" charset="-120"/>
              </a:rPr>
              <a:t>坚持和完善独立自主的和平外交</a:t>
            </a:r>
            <a:r>
              <a:rPr lang="en-US" sz="2605" dirty="0">
                <a:solidFill>
                  <a:srgbClr val="000000"/>
                </a:solidFill>
                <a:latin typeface="宋体" panose="02010600030101010101" pitchFamily="2" charset="-122"/>
                <a:ea typeface="宋体" panose="02010600030101010101" pitchFamily="2" charset="-122"/>
                <a:cs typeface="宋体" panose="02010600030101010101" pitchFamily="34" charset="-120"/>
              </a:rPr>
              <a:t>政策、推动</a:t>
            </a:r>
            <a:r>
              <a:rPr lang="en-US" sz="2605" b="1" dirty="0">
                <a:solidFill>
                  <a:srgbClr val="FF0000"/>
                </a:solidFill>
                <a:latin typeface="+mn-ea"/>
                <a:cs typeface="宋体" panose="02010600030101010101" pitchFamily="34" charset="-120"/>
              </a:rPr>
              <a:t>构建人类命运共同体</a:t>
            </a:r>
            <a:r>
              <a:rPr lang="en-US" sz="2605" dirty="0">
                <a:solidFill>
                  <a:srgbClr val="000000"/>
                </a:solidFill>
                <a:latin typeface="宋体" panose="02010600030101010101" pitchFamily="2" charset="-122"/>
                <a:ea typeface="宋体" panose="02010600030101010101" pitchFamily="2" charset="-122"/>
                <a:cs typeface="宋体" panose="02010600030101010101" pitchFamily="34" charset="-120"/>
              </a:rPr>
              <a:t>进行了部署，提出要</a:t>
            </a:r>
            <a:endParaRPr lang="en-US" sz="2605" dirty="0">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latinLnBrk="1">
              <a:lnSpc>
                <a:spcPct val="150000"/>
              </a:lnSpc>
              <a:spcAft>
                <a:spcPts val="600"/>
              </a:spcAft>
            </a:pPr>
            <a:r>
              <a:rPr lang="en-US" sz="2605"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5" b="1" dirty="0">
                <a:solidFill>
                  <a:srgbClr val="000000"/>
                </a:solidFill>
                <a:latin typeface="微软雅黑" panose="020B0503020204020204" charset="-122"/>
                <a:ea typeface="微软雅黑" panose="020B0503020204020204" charset="-122"/>
                <a:cs typeface="微软雅黑" panose="020B0503020204020204" charset="-122"/>
              </a:rPr>
              <a:t>健全</a:t>
            </a:r>
            <a:r>
              <a:rPr lang="en-US" sz="2605" b="1" dirty="0" err="1">
                <a:solidFill>
                  <a:srgbClr val="FF0000"/>
                </a:solidFill>
                <a:latin typeface="微软雅黑" panose="020B0503020204020204" charset="-122"/>
                <a:ea typeface="微软雅黑" panose="020B0503020204020204" charset="-122"/>
                <a:cs typeface="微软雅黑" panose="020B0503020204020204" charset="-122"/>
                <a:sym typeface="+mn-ea"/>
              </a:rPr>
              <a:t>党对外事工作领导</a:t>
            </a:r>
            <a:r>
              <a:rPr lang="en-US" sz="2605" b="1" dirty="0">
                <a:solidFill>
                  <a:srgbClr val="000000"/>
                </a:solidFill>
                <a:latin typeface="微软雅黑" panose="020B0503020204020204" charset="-122"/>
                <a:ea typeface="微软雅黑" panose="020B0503020204020204" charset="-122"/>
                <a:cs typeface="微软雅黑" panose="020B0503020204020204" charset="-122"/>
              </a:rPr>
              <a:t>体制机制，</a:t>
            </a:r>
            <a:endParaRPr lang="en-US" sz="2605" b="1" dirty="0">
              <a:solidFill>
                <a:srgbClr val="000000"/>
              </a:solidFill>
              <a:latin typeface="微软雅黑" panose="020B0503020204020204" charset="-122"/>
              <a:ea typeface="微软雅黑" panose="020B0503020204020204" charset="-122"/>
              <a:cs typeface="微软雅黑" panose="020B0503020204020204" charset="-122"/>
            </a:endParaRPr>
          </a:p>
          <a:p>
            <a:pPr algn="l" latinLnBrk="1">
              <a:lnSpc>
                <a:spcPct val="150000"/>
              </a:lnSpc>
              <a:spcAft>
                <a:spcPts val="600"/>
              </a:spcAft>
            </a:pPr>
            <a:r>
              <a:rPr lang="en-US" sz="2605" b="1" dirty="0">
                <a:solidFill>
                  <a:srgbClr val="000000"/>
                </a:solidFill>
                <a:latin typeface="微软雅黑" panose="020B0503020204020204" charset="-122"/>
                <a:ea typeface="微软雅黑" panose="020B0503020204020204" charset="-122"/>
                <a:cs typeface="微软雅黑" panose="020B0503020204020204" charset="-122"/>
              </a:rPr>
              <a:t>       完善全方位外交布局，</a:t>
            </a:r>
            <a:endParaRPr lang="en-US" sz="2605" b="1" dirty="0">
              <a:solidFill>
                <a:srgbClr val="000000"/>
              </a:solidFill>
              <a:latin typeface="微软雅黑" panose="020B0503020204020204" charset="-122"/>
              <a:ea typeface="微软雅黑" panose="020B0503020204020204" charset="-122"/>
              <a:cs typeface="微软雅黑" panose="020B0503020204020204" charset="-122"/>
            </a:endParaRPr>
          </a:p>
          <a:p>
            <a:pPr algn="l" latinLnBrk="1">
              <a:lnSpc>
                <a:spcPct val="150000"/>
              </a:lnSpc>
              <a:spcAft>
                <a:spcPts val="600"/>
              </a:spcAft>
            </a:pPr>
            <a:r>
              <a:rPr lang="en-US" sz="2605" b="1" dirty="0">
                <a:solidFill>
                  <a:srgbClr val="000000"/>
                </a:solidFill>
                <a:latin typeface="微软雅黑" panose="020B0503020204020204" charset="-122"/>
                <a:ea typeface="微软雅黑" panose="020B0503020204020204" charset="-122"/>
                <a:cs typeface="微软雅黑" panose="020B0503020204020204" charset="-122"/>
              </a:rPr>
              <a:t>       推进合作共赢的开放体系建设，</a:t>
            </a:r>
            <a:endParaRPr lang="en-US" sz="2605" b="1" dirty="0">
              <a:solidFill>
                <a:srgbClr val="000000"/>
              </a:solidFill>
              <a:latin typeface="微软雅黑" panose="020B0503020204020204" charset="-122"/>
              <a:ea typeface="微软雅黑" panose="020B0503020204020204" charset="-122"/>
              <a:cs typeface="微软雅黑" panose="020B0503020204020204" charset="-122"/>
            </a:endParaRPr>
          </a:p>
          <a:p>
            <a:pPr algn="l" latinLnBrk="1">
              <a:lnSpc>
                <a:spcPct val="150000"/>
              </a:lnSpc>
              <a:spcAft>
                <a:spcPts val="600"/>
              </a:spcAft>
            </a:pPr>
            <a:r>
              <a:rPr lang="en-US" sz="2605" b="1" dirty="0">
                <a:solidFill>
                  <a:srgbClr val="000000"/>
                </a:solidFill>
                <a:latin typeface="微软雅黑" panose="020B0503020204020204" charset="-122"/>
                <a:ea typeface="微软雅黑" panose="020B0503020204020204" charset="-122"/>
                <a:cs typeface="微软雅黑" panose="020B0503020204020204" charset="-122"/>
              </a:rPr>
              <a:t>       积极参与</a:t>
            </a:r>
            <a:r>
              <a:rPr lang="en-US" sz="2605" b="1" dirty="0" err="1">
                <a:solidFill>
                  <a:srgbClr val="FF0000"/>
                </a:solidFill>
                <a:latin typeface="微软雅黑" panose="020B0503020204020204" charset="-122"/>
                <a:ea typeface="微软雅黑" panose="020B0503020204020204" charset="-122"/>
                <a:cs typeface="微软雅黑" panose="020B0503020204020204" charset="-122"/>
                <a:sym typeface="+mn-ea"/>
              </a:rPr>
              <a:t>全球治理体系</a:t>
            </a:r>
            <a:r>
              <a:rPr lang="en-US" sz="2605" b="1" dirty="0">
                <a:solidFill>
                  <a:srgbClr val="000000"/>
                </a:solidFill>
                <a:latin typeface="微软雅黑" panose="020B0503020204020204" charset="-122"/>
                <a:ea typeface="微软雅黑" panose="020B0503020204020204" charset="-122"/>
                <a:cs typeface="微软雅黑" panose="020B0503020204020204" charset="-122"/>
              </a:rPr>
              <a:t>改革和建设。</a:t>
            </a:r>
            <a:endParaRPr lang="en-US" sz="2605" b="1" dirty="0">
              <a:latin typeface="微软雅黑" panose="020B0503020204020204" charset="-122"/>
              <a:ea typeface="微软雅黑" panose="020B0503020204020204" charset="-122"/>
              <a:cs typeface="微软雅黑" panose="020B0503020204020204" charset="-122"/>
            </a:endParaRPr>
          </a:p>
        </p:txBody>
      </p:sp>
      <p:sp>
        <p:nvSpPr>
          <p:cNvPr id="3" name="P_7_AN.18_1#8.6ab7b0e71.blank"/>
          <p:cNvSpPr/>
          <p:nvPr/>
        </p:nvSpPr>
        <p:spPr>
          <a:xfrm>
            <a:off x="8485420" y="2359172"/>
            <a:ext cx="2814505" cy="527847"/>
          </a:xfrm>
          <a:prstGeom prst="rect">
            <a:avLst/>
          </a:prstGeom>
          <a:noFill/>
        </p:spPr>
        <p:txBody>
          <a:bodyPr wrap="square" lIns="0" tIns="0" rIns="0" bIns="0" rtlCol="0" anchor="t"/>
          <a:p>
            <a:pPr algn="l">
              <a:lnSpc>
                <a:spcPct val="150000"/>
              </a:lnSpc>
            </a:pPr>
            <a:endParaRPr lang="en-US" sz="100" dirty="0"/>
          </a:p>
        </p:txBody>
      </p:sp>
      <p:sp>
        <p:nvSpPr>
          <p:cNvPr id="4" name="P_7_AN.19_1#8.6ab7b0e71.blank"/>
          <p:cNvSpPr/>
          <p:nvPr/>
        </p:nvSpPr>
        <p:spPr>
          <a:xfrm>
            <a:off x="1238165" y="3550982"/>
            <a:ext cx="2086623" cy="527847"/>
          </a:xfrm>
          <a:prstGeom prst="rect">
            <a:avLst/>
          </a:prstGeom>
          <a:noFill/>
        </p:spPr>
        <p:txBody>
          <a:bodyPr wrap="none" lIns="0" tIns="0" rIns="0" bIns="0" rtlCol="0" anchor="t"/>
          <a:p>
            <a:pPr algn="l">
              <a:lnSpc>
                <a:spcPct val="150000"/>
              </a:lnSpc>
            </a:pPr>
            <a:endParaRPr lang="en-US" sz="100"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utoUpdateAnimBg="0" build="p"/>
      <p:bldP spid="4" grpId="0" autoUpdateAnimBg="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P_7_BD#9.9adf4f0fd"/>
          <p:cNvSpPr/>
          <p:nvPr/>
        </p:nvSpPr>
        <p:spPr>
          <a:xfrm>
            <a:off x="609473" y="1549353"/>
            <a:ext cx="10973819" cy="3660168"/>
          </a:xfrm>
          <a:prstGeom prst="rect">
            <a:avLst/>
          </a:prstGeom>
          <a:noFill/>
        </p:spPr>
        <p:txBody>
          <a:bodyPr wrap="square" lIns="0" tIns="0" rIns="0" bIns="0" rtlCol="0" anchor="t"/>
          <a:p>
            <a:pPr algn="l" latinLnBrk="1">
              <a:lnSpc>
                <a:spcPct val="150000"/>
              </a:lnSpc>
              <a:spcAft>
                <a:spcPts val="600"/>
              </a:spcAft>
            </a:pPr>
            <a:r>
              <a:rPr lang="en-US" sz="2605" dirty="0">
                <a:solidFill>
                  <a:srgbClr val="000000"/>
                </a:solidFill>
                <a:latin typeface="微软雅黑" panose="020B0503020204020204" charset="-122"/>
                <a:ea typeface="微软雅黑" panose="020B0503020204020204" charset="-122"/>
                <a:cs typeface="微软雅黑" panose="020B0503020204020204" charset="-122"/>
              </a:rPr>
              <a:t>（1）中国是维护世界</a:t>
            </a:r>
            <a:r>
              <a:rPr lang="en-US" sz="2605" b="1" dirty="0">
                <a:solidFill>
                  <a:srgbClr val="FF0000"/>
                </a:solidFill>
                <a:latin typeface="微软雅黑" panose="020B0503020204020204" charset="-122"/>
                <a:ea typeface="微软雅黑" panose="020B0503020204020204" charset="-122"/>
                <a:cs typeface="微软雅黑" panose="020B0503020204020204" charset="-122"/>
              </a:rPr>
              <a:t>和平与稳定的</a:t>
            </a:r>
            <a:r>
              <a:rPr lang="en-US" sz="2605" b="1" dirty="0" err="1">
                <a:solidFill>
                  <a:srgbClr val="FF0000"/>
                </a:solidFill>
                <a:latin typeface="微软雅黑" panose="020B0503020204020204" charset="-122"/>
                <a:ea typeface="微软雅黑" panose="020B0503020204020204" charset="-122"/>
                <a:cs typeface="微软雅黑" panose="020B0503020204020204" charset="-122"/>
                <a:sym typeface="+mn-ea"/>
              </a:rPr>
              <a:t>积极因素</a:t>
            </a:r>
            <a:r>
              <a:rPr lang="en-US" sz="2605" b="1" dirty="0">
                <a:solidFill>
                  <a:srgbClr val="FF0000"/>
                </a:solidFill>
                <a:latin typeface="微软雅黑" panose="020B0503020204020204" charset="-122"/>
                <a:ea typeface="微软雅黑" panose="020B0503020204020204" charset="-122"/>
                <a:cs typeface="微软雅黑" panose="020B0503020204020204" charset="-122"/>
              </a:rPr>
              <a:t>和坚定力量</a:t>
            </a:r>
            <a:r>
              <a:rPr lang="en-US" sz="2605" dirty="0">
                <a:solidFill>
                  <a:srgbClr val="000000"/>
                </a:solidFill>
                <a:latin typeface="微软雅黑" panose="020B0503020204020204" charset="-122"/>
                <a:ea typeface="微软雅黑" panose="020B0503020204020204" charset="-122"/>
                <a:cs typeface="微软雅黑" panose="020B0503020204020204" charset="-122"/>
              </a:rPr>
              <a:t>，是</a:t>
            </a:r>
            <a:r>
              <a:rPr lang="en-US" sz="2605" b="1" dirty="0">
                <a:solidFill>
                  <a:srgbClr val="FF0000"/>
                </a:solidFill>
                <a:latin typeface="微软雅黑" panose="020B0503020204020204" charset="-122"/>
                <a:ea typeface="微软雅黑" panose="020B0503020204020204" charset="-122"/>
                <a:cs typeface="微软雅黑" panose="020B0503020204020204" charset="-122"/>
              </a:rPr>
              <a:t>促进世界经济发展的</a:t>
            </a:r>
            <a:r>
              <a:rPr lang="en-US" sz="2605" b="1" dirty="0" err="1">
                <a:solidFill>
                  <a:srgbClr val="FF0000"/>
                </a:solidFill>
                <a:latin typeface="微软雅黑" panose="020B0503020204020204" charset="-122"/>
                <a:ea typeface="微软雅黑" panose="020B0503020204020204" charset="-122"/>
                <a:cs typeface="微软雅黑" panose="020B0503020204020204" charset="-122"/>
                <a:sym typeface="+mn-ea"/>
              </a:rPr>
              <a:t>重要力量</a:t>
            </a:r>
            <a:r>
              <a:rPr lang="en-US" sz="2605" dirty="0">
                <a:solidFill>
                  <a:srgbClr val="000000"/>
                </a:solidFill>
                <a:latin typeface="微软雅黑" panose="020B0503020204020204" charset="-122"/>
                <a:ea typeface="微软雅黑" panose="020B0503020204020204" charset="-122"/>
                <a:cs typeface="微软雅黑" panose="020B0503020204020204" charset="-122"/>
              </a:rPr>
              <a:t>。</a:t>
            </a:r>
            <a:endParaRPr lang="en-US" sz="2605" dirty="0">
              <a:latin typeface="微软雅黑" panose="020B0503020204020204" charset="-122"/>
              <a:ea typeface="微软雅黑" panose="020B0503020204020204" charset="-122"/>
              <a:cs typeface="微软雅黑" panose="020B0503020204020204" charset="-122"/>
            </a:endParaRPr>
          </a:p>
          <a:p>
            <a:pPr algn="l">
              <a:lnSpc>
                <a:spcPct val="150000"/>
              </a:lnSpc>
              <a:spcAft>
                <a:spcPts val="600"/>
              </a:spcAft>
            </a:pPr>
            <a:r>
              <a:rPr lang="en-US" sz="2605" dirty="0">
                <a:solidFill>
                  <a:srgbClr val="000000"/>
                </a:solidFill>
                <a:latin typeface="微软雅黑" panose="020B0503020204020204" charset="-122"/>
                <a:ea typeface="微软雅黑" panose="020B0503020204020204" charset="-122"/>
                <a:cs typeface="微软雅黑" panose="020B0503020204020204" charset="-122"/>
              </a:rPr>
              <a:t>（2）中国在国际事务中的</a:t>
            </a:r>
            <a:r>
              <a:rPr lang="en-US" sz="2605" b="1" dirty="0">
                <a:solidFill>
                  <a:srgbClr val="FF0000"/>
                </a:solidFill>
                <a:latin typeface="微软雅黑" panose="020B0503020204020204" charset="-122"/>
                <a:ea typeface="微软雅黑" panose="020B0503020204020204" charset="-122"/>
                <a:cs typeface="微软雅黑" panose="020B0503020204020204" charset="-122"/>
              </a:rPr>
              <a:t>代表性和话语权进一步增强</a:t>
            </a:r>
            <a:r>
              <a:rPr lang="en-US" sz="2605" dirty="0">
                <a:solidFill>
                  <a:srgbClr val="000000"/>
                </a:solidFill>
                <a:latin typeface="微软雅黑" panose="020B0503020204020204" charset="-122"/>
                <a:ea typeface="微软雅黑" panose="020B0503020204020204" charset="-122"/>
                <a:cs typeface="微软雅黑" panose="020B0503020204020204" charset="-122"/>
              </a:rPr>
              <a:t>，发挥着重要的</a:t>
            </a:r>
            <a:r>
              <a:rPr lang="en-US" sz="2605" dirty="0" err="1">
                <a:solidFill>
                  <a:srgbClr val="FF0000"/>
                </a:solidFill>
                <a:latin typeface="微软雅黑" panose="020B0503020204020204" charset="-122"/>
                <a:ea typeface="微软雅黑" panose="020B0503020204020204" charset="-122"/>
                <a:cs typeface="微软雅黑" panose="020B0503020204020204" charset="-122"/>
                <a:sym typeface="+mn-ea"/>
              </a:rPr>
              <a:t>建设性</a:t>
            </a:r>
            <a:r>
              <a:rPr lang="en-US" sz="2605" dirty="0">
                <a:solidFill>
                  <a:srgbClr val="000000"/>
                </a:solidFill>
                <a:latin typeface="微软雅黑" panose="020B0503020204020204" charset="-122"/>
                <a:ea typeface="微软雅黑" panose="020B0503020204020204" charset="-122"/>
                <a:cs typeface="微软雅黑" panose="020B0503020204020204" charset="-122"/>
              </a:rPr>
              <a:t>作用。</a:t>
            </a:r>
            <a:endParaRPr lang="en-US" sz="2605" dirty="0">
              <a:latin typeface="微软雅黑" panose="020B0503020204020204" charset="-122"/>
              <a:ea typeface="微软雅黑" panose="020B0503020204020204" charset="-122"/>
              <a:cs typeface="微软雅黑" panose="020B0503020204020204" charset="-122"/>
            </a:endParaRPr>
          </a:p>
          <a:p>
            <a:pPr algn="l">
              <a:lnSpc>
                <a:spcPct val="150000"/>
              </a:lnSpc>
              <a:spcAft>
                <a:spcPts val="600"/>
              </a:spcAft>
            </a:pPr>
            <a:r>
              <a:rPr lang="en-US" sz="2605" dirty="0">
                <a:solidFill>
                  <a:srgbClr val="000000"/>
                </a:solidFill>
                <a:latin typeface="微软雅黑" panose="020B0503020204020204" charset="-122"/>
                <a:ea typeface="微软雅黑" panose="020B0503020204020204" charset="-122"/>
                <a:cs typeface="微软雅黑" panose="020B0503020204020204" charset="-122"/>
              </a:rPr>
              <a:t>（3）中国同世界的关系发生了</a:t>
            </a:r>
            <a:r>
              <a:rPr lang="en-US" sz="2605" b="1" dirty="0">
                <a:solidFill>
                  <a:srgbClr val="FF0000"/>
                </a:solidFill>
                <a:latin typeface="微软雅黑" panose="020B0503020204020204" charset="-122"/>
                <a:ea typeface="微软雅黑" panose="020B0503020204020204" charset="-122"/>
                <a:cs typeface="微软雅黑" panose="020B0503020204020204" charset="-122"/>
              </a:rPr>
              <a:t>历史性变化</a:t>
            </a:r>
            <a:r>
              <a:rPr lang="en-US" sz="2605" dirty="0">
                <a:solidFill>
                  <a:srgbClr val="000000"/>
                </a:solidFill>
                <a:latin typeface="微软雅黑" panose="020B0503020204020204" charset="-122"/>
                <a:ea typeface="微软雅黑" panose="020B0503020204020204" charset="-122"/>
                <a:cs typeface="微软雅黑" panose="020B0503020204020204" charset="-122"/>
              </a:rPr>
              <a:t>，中国外交正谱写着维护世界和平、促进共同发展的新篇章。</a:t>
            </a:r>
            <a:endParaRPr lang="en-US" sz="2605" dirty="0">
              <a:latin typeface="微软雅黑" panose="020B0503020204020204" charset="-122"/>
              <a:ea typeface="微软雅黑" panose="020B0503020204020204" charset="-122"/>
              <a:cs typeface="微软雅黑" panose="020B0503020204020204" charset="-122"/>
            </a:endParaRPr>
          </a:p>
        </p:txBody>
      </p:sp>
      <p:sp>
        <p:nvSpPr>
          <p:cNvPr id="3" name="P_7_AN.20_1#9.9adf4f0fd.blank"/>
          <p:cNvSpPr/>
          <p:nvPr/>
        </p:nvSpPr>
        <p:spPr>
          <a:xfrm>
            <a:off x="6337779" y="1547132"/>
            <a:ext cx="1424506" cy="527847"/>
          </a:xfrm>
          <a:prstGeom prst="rect">
            <a:avLst/>
          </a:prstGeom>
          <a:noFill/>
        </p:spPr>
        <p:txBody>
          <a:bodyPr wrap="none" lIns="0" tIns="0" rIns="0" bIns="0" rtlCol="0" anchor="t"/>
          <a:p>
            <a:pPr algn="l">
              <a:lnSpc>
                <a:spcPct val="150000"/>
              </a:lnSpc>
            </a:pPr>
            <a:endParaRPr lang="en-US" sz="100" dirty="0"/>
          </a:p>
        </p:txBody>
      </p:sp>
      <p:sp>
        <p:nvSpPr>
          <p:cNvPr id="5" name="P_7_AN.22_1#9.9adf4f0fd.blank"/>
          <p:cNvSpPr/>
          <p:nvPr/>
        </p:nvSpPr>
        <p:spPr>
          <a:xfrm>
            <a:off x="769214" y="3417499"/>
            <a:ext cx="1093448" cy="527847"/>
          </a:xfrm>
          <a:prstGeom prst="rect">
            <a:avLst/>
          </a:prstGeom>
          <a:noFill/>
        </p:spPr>
        <p:txBody>
          <a:bodyPr wrap="none" lIns="0" tIns="0" rIns="0" bIns="0" rtlCol="0" anchor="t"/>
          <a:p>
            <a:pPr algn="l">
              <a:lnSpc>
                <a:spcPct val="150000"/>
              </a:lnSpc>
            </a:pPr>
            <a:endParaRPr lang="en-US" sz="100" dirty="0"/>
          </a:p>
        </p:txBody>
      </p:sp>
      <p:sp>
        <p:nvSpPr>
          <p:cNvPr id="7" name="矩形 6"/>
          <p:cNvSpPr/>
          <p:nvPr/>
        </p:nvSpPr>
        <p:spPr>
          <a:xfrm>
            <a:off x="609473" y="714580"/>
            <a:ext cx="3166110" cy="693420"/>
          </a:xfrm>
          <a:prstGeom prst="rect">
            <a:avLst/>
          </a:prstGeom>
        </p:spPr>
        <p:txBody>
          <a:bodyPr wrap="none">
            <a:spAutoFit/>
          </a:bodyPr>
          <a:p>
            <a:pPr lvl="0">
              <a:lnSpc>
                <a:spcPct val="150000"/>
              </a:lnSpc>
              <a:spcAft>
                <a:spcPts val="600"/>
              </a:spcAft>
            </a:pPr>
            <a:r>
              <a:rPr lang="en-US" altLang="zh-CN" sz="2605" dirty="0">
                <a:solidFill>
                  <a:srgbClr val="000000"/>
                </a:solidFill>
                <a:latin typeface="宋体" panose="02010600030101010101" pitchFamily="2" charset="-122"/>
                <a:ea typeface="宋体" panose="02010600030101010101" pitchFamily="2" charset="-122"/>
                <a:cs typeface="宋体" panose="02010600030101010101" pitchFamily="34" charset="-120"/>
              </a:rPr>
              <a:t>4.中国的地位和作用</a:t>
            </a:r>
            <a:endParaRPr lang="en-US" altLang="zh-CN" sz="2605" dirty="0">
              <a:solidFill>
                <a:prstClr val="black"/>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utoUpdateAnimBg="0" build="p"/>
      <p:bldP spid="5" grpId="0" autoUpdateAnimBg="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Q_7_BD.76_1#96.c19ae36c4"/>
          <p:cNvSpPr/>
          <p:nvPr/>
        </p:nvSpPr>
        <p:spPr>
          <a:xfrm>
            <a:off x="788670" y="191770"/>
            <a:ext cx="10945495" cy="6567170"/>
          </a:xfrm>
          <a:prstGeom prst="rect">
            <a:avLst/>
          </a:prstGeom>
          <a:noFill/>
        </p:spPr>
        <p:txBody>
          <a:bodyPr wrap="square" lIns="0" tIns="0" rIns="0" bIns="0" rtlCol="0" anchor="t"/>
          <a:p>
            <a:pPr marL="0" algn="l">
              <a:lnSpc>
                <a:spcPct val="150000"/>
              </a:lnSpc>
              <a:spcAft>
                <a:spcPts val="600"/>
              </a:spcAft>
            </a:pPr>
            <a:r>
              <a:rPr lang="en-US" sz="24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zh-CN" altLang="en-US" sz="2400" dirty="0">
                <a:solidFill>
                  <a:srgbClr val="000000"/>
                </a:solidFill>
                <a:latin typeface="宋体" panose="02010600030101010101" pitchFamily="2" charset="-122"/>
                <a:ea typeface="宋体" panose="02010600030101010101" pitchFamily="2" charset="-122"/>
                <a:cs typeface="宋体" panose="02010600030101010101" pitchFamily="34" charset="-120"/>
              </a:rPr>
              <a:t>作业</a:t>
            </a:r>
            <a:r>
              <a:rPr lang="en-US" sz="2400" dirty="0">
                <a:solidFill>
                  <a:srgbClr val="000000"/>
                </a:solidFill>
                <a:latin typeface="宋体" panose="02010600030101010101" pitchFamily="2" charset="-122"/>
                <a:ea typeface="宋体" panose="02010600030101010101" pitchFamily="2" charset="-122"/>
                <a:cs typeface="宋体" panose="02010600030101010101" pitchFamily="34" charset="-120"/>
              </a:rPr>
              <a:t>] 阅读材料，回答下列问题。</a:t>
            </a:r>
            <a:endParaRPr lang="en-US" sz="2400" dirty="0"/>
          </a:p>
          <a:p>
            <a:pPr marL="0" algn="l">
              <a:lnSpc>
                <a:spcPct val="150000"/>
              </a:lnSpc>
              <a:spcAft>
                <a:spcPts val="600"/>
              </a:spcAft>
            </a:pPr>
            <a:r>
              <a:rPr lang="en-US" sz="24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dirty="0">
                <a:solidFill>
                  <a:srgbClr val="000000"/>
                </a:solidFill>
                <a:latin typeface="楷体" panose="02010609060101010101" charset="-122"/>
                <a:ea typeface="楷体" panose="02010609060101010101" charset="-122"/>
                <a:cs typeface="楷体" panose="02010609060101010101" charset="-122"/>
              </a:rPr>
              <a:t>2020年是中欧关系的“大年”。2020年9月14日，国家主席习近平在北京同欧盟轮值主席国德国总理默克尔、欧洲理事会主席米歇尔、欧盟委员会主席冯德莱恩共同举行视频会晤。</a:t>
            </a:r>
            <a:endParaRPr lang="en-US" sz="2400" dirty="0">
              <a:latin typeface="楷体" panose="02010609060101010101" charset="-122"/>
              <a:ea typeface="楷体" panose="02010609060101010101" charset="-122"/>
              <a:cs typeface="楷体" panose="02010609060101010101" charset="-122"/>
            </a:endParaRPr>
          </a:p>
          <a:p>
            <a:pPr marL="0" algn="l">
              <a:lnSpc>
                <a:spcPct val="150000"/>
              </a:lnSpc>
              <a:spcAft>
                <a:spcPts val="600"/>
              </a:spcAft>
            </a:pPr>
            <a:r>
              <a:rPr lang="en-US" sz="2400" dirty="0">
                <a:solidFill>
                  <a:srgbClr val="000000"/>
                </a:solidFill>
                <a:latin typeface="楷体" panose="02010609060101010101" charset="-122"/>
                <a:ea typeface="楷体" panose="02010609060101010101" charset="-122"/>
                <a:cs typeface="楷体" panose="02010609060101010101" charset="-122"/>
              </a:rPr>
              <a:t>    习近平主席在会晤中提出中欧发展要坚持和平共处、开放合作、多边主义、对话协商的“四个坚持”理念，为中欧关系未来发展指明了方向，也为维护世界和平、稳定与繁荣释放出积极信号。对于中欧的发展，习近平曾提</a:t>
            </a:r>
            <a:r>
              <a:rPr lang="en-US" altLang="zh-CN" sz="2400" dirty="0">
                <a:solidFill>
                  <a:srgbClr val="000000"/>
                </a:solidFill>
                <a:latin typeface="楷体" panose="02010609060101010101" charset="-122"/>
                <a:ea typeface="楷体" panose="02010609060101010101" charset="-122"/>
                <a:cs typeface="楷体" panose="02010609060101010101" charset="-122"/>
              </a:rPr>
              <a:t> </a:t>
            </a:r>
            <a:r>
              <a:rPr lang="en-US" altLang="zh-CN" sz="2400" dirty="0" err="1">
                <a:solidFill>
                  <a:srgbClr val="000000"/>
                </a:solidFill>
                <a:latin typeface="楷体" panose="02010609060101010101" charset="-122"/>
                <a:ea typeface="楷体" panose="02010609060101010101" charset="-122"/>
                <a:cs typeface="楷体" panose="02010609060101010101" charset="-122"/>
              </a:rPr>
              <a:t>出，中欧两大经济体应该发挥世界经济“双引擎”作用，拉动世界经济复苏</a:t>
            </a:r>
            <a:r>
              <a:rPr lang="en-US" altLang="zh-CN" sz="2400" dirty="0">
                <a:solidFill>
                  <a:srgbClr val="000000"/>
                </a:solidFill>
                <a:latin typeface="楷体" panose="02010609060101010101" charset="-122"/>
                <a:ea typeface="楷体" panose="02010609060101010101" charset="-122"/>
                <a:cs typeface="楷体" panose="02010609060101010101" charset="-122"/>
              </a:rPr>
              <a:t>。   </a:t>
            </a:r>
            <a:endParaRPr lang="en-US" altLang="zh-CN" sz="2400" dirty="0">
              <a:solidFill>
                <a:srgbClr val="000000"/>
              </a:solidFill>
              <a:latin typeface="楷体" panose="02010609060101010101" charset="-122"/>
              <a:ea typeface="楷体" panose="02010609060101010101" charset="-122"/>
              <a:cs typeface="楷体" panose="02010609060101010101" charset="-122"/>
            </a:endParaRPr>
          </a:p>
          <a:p>
            <a:pPr marL="0" algn="l">
              <a:lnSpc>
                <a:spcPct val="150000"/>
              </a:lnSpc>
              <a:spcAft>
                <a:spcPts val="600"/>
              </a:spcAft>
            </a:pPr>
            <a:r>
              <a:rPr lang="en-US" altLang="zh-CN" sz="2400" dirty="0">
                <a:solidFill>
                  <a:srgbClr val="000000"/>
                </a:solidFill>
                <a:latin typeface="楷体" panose="02010609060101010101" charset="-122"/>
                <a:ea typeface="楷体" panose="02010609060101010101" charset="-122"/>
                <a:cs typeface="楷体" panose="02010609060101010101" charset="-122"/>
              </a:rPr>
              <a:t>    </a:t>
            </a:r>
            <a:r>
              <a:rPr lang="en-US" altLang="zh-CN" sz="2400" dirty="0" err="1">
                <a:solidFill>
                  <a:srgbClr val="000000"/>
                </a:solidFill>
                <a:latin typeface="楷体" panose="02010609060101010101" charset="-122"/>
                <a:ea typeface="楷体" panose="02010609060101010101" charset="-122"/>
                <a:cs typeface="楷体" panose="02010609060101010101" charset="-122"/>
                <a:sym typeface="+mn-ea"/>
              </a:rPr>
              <a:t>此次会晤中欧决定建立环境与气候高层对话和中欧数字领域高层对话，打造中欧绿色伙伴、中欧数字合作伙伴关系</a:t>
            </a:r>
            <a:r>
              <a:rPr lang="en-US" altLang="zh-CN" sz="2400" dirty="0">
                <a:solidFill>
                  <a:srgbClr val="000000"/>
                </a:solidFill>
                <a:latin typeface="楷体" panose="02010609060101010101" charset="-122"/>
                <a:ea typeface="楷体" panose="02010609060101010101" charset="-122"/>
                <a:cs typeface="楷体" panose="02010609060101010101" charset="-122"/>
                <a:sym typeface="+mn-ea"/>
              </a:rPr>
              <a:t>。</a:t>
            </a:r>
            <a:endParaRPr lang="en-US" altLang="zh-CN" sz="2400" dirty="0">
              <a:latin typeface="楷体" panose="02010609060101010101" charset="-122"/>
              <a:ea typeface="楷体" panose="02010609060101010101" charset="-122"/>
              <a:cs typeface="楷体" panose="02010609060101010101" charset="-122"/>
            </a:endParaRPr>
          </a:p>
          <a:p>
            <a:pPr marL="0" algn="l">
              <a:lnSpc>
                <a:spcPct val="150000"/>
              </a:lnSpc>
              <a:spcAft>
                <a:spcPts val="600"/>
              </a:spcAft>
            </a:pPr>
            <a:r>
              <a:rPr lang="en-US" altLang="zh-CN" sz="2400" dirty="0" err="1">
                <a:solidFill>
                  <a:srgbClr val="000000"/>
                </a:solidFill>
                <a:latin typeface="宋体" panose="02010600030101010101" pitchFamily="2" charset="-122"/>
                <a:ea typeface="宋体" panose="02010600030101010101" pitchFamily="2" charset="-122"/>
                <a:cs typeface="宋体" panose="02010600030101010101" pitchFamily="34" charset="-120"/>
                <a:sym typeface="+mn-ea"/>
              </a:rPr>
              <a:t>     运用所学知识，分析上述材料是如何体现我国的外交政策的</a:t>
            </a:r>
            <a:r>
              <a:rPr lang="en-US" altLang="zh-CN" sz="2400" dirty="0">
                <a:solidFill>
                  <a:srgbClr val="000000"/>
                </a:solidFill>
                <a:latin typeface="宋体" panose="02010600030101010101" pitchFamily="2" charset="-122"/>
                <a:ea typeface="宋体" panose="02010600030101010101" pitchFamily="2" charset="-122"/>
                <a:cs typeface="宋体" panose="02010600030101010101" pitchFamily="34" charset="-120"/>
                <a:sym typeface="+mn-ea"/>
              </a:rPr>
              <a:t>。</a:t>
            </a:r>
            <a:endParaRPr lang="en-US" altLang="zh-CN" sz="2400" dirty="0"/>
          </a:p>
          <a:p>
            <a:pPr marL="0" algn="l">
              <a:lnSpc>
                <a:spcPct val="150000"/>
              </a:lnSpc>
              <a:spcAft>
                <a:spcPts val="600"/>
              </a:spcAft>
            </a:pPr>
            <a:endParaRPr lang="en-US" sz="2400" dirty="0"/>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6605" y="441960"/>
            <a:ext cx="10638790" cy="7047230"/>
          </a:xfrm>
          <a:prstGeom prst="rect">
            <a:avLst/>
          </a:prstGeom>
          <a:noFill/>
        </p:spPr>
        <p:txBody>
          <a:bodyPr wrap="square" rtlCol="0" anchor="t">
            <a:spAutoFit/>
          </a:bodyPr>
          <a:p>
            <a:pPr algn="l">
              <a:lnSpc>
                <a:spcPct val="150000"/>
              </a:lnSpc>
              <a:spcAft>
                <a:spcPts val="600"/>
              </a:spcAft>
            </a:pPr>
            <a:r>
              <a:rPr lang="en-US" sz="2400" b="1" dirty="0">
                <a:solidFill>
                  <a:schemeClr val="tx1"/>
                </a:solidFill>
                <a:latin typeface="华文仿宋" panose="02010600040101010101" charset="-122"/>
                <a:ea typeface="华文仿宋" panose="02010600040101010101" charset="-122"/>
                <a:cs typeface="华文仿宋" panose="02010600040101010101" charset="-122"/>
                <a:sym typeface="+mn-ea"/>
              </a:rPr>
              <a:t>①</a:t>
            </a:r>
            <a:r>
              <a:rPr lang="en-US" sz="2400" b="1" dirty="0">
                <a:solidFill>
                  <a:srgbClr val="FF0000"/>
                </a:solidFill>
                <a:latin typeface="华文仿宋" panose="02010600040101010101" charset="-122"/>
                <a:ea typeface="华文仿宋" panose="02010600040101010101" charset="-122"/>
                <a:cs typeface="华文仿宋" panose="02010600040101010101" charset="-122"/>
                <a:sym typeface="+mn-ea"/>
              </a:rPr>
              <a:t>我国的国家性质和国家利益决定了我国奉行独立自主的和平外交政策。</a:t>
            </a:r>
            <a:r>
              <a:rPr lang="en-US" sz="2400" b="1" dirty="0">
                <a:solidFill>
                  <a:schemeClr val="tx1"/>
                </a:solidFill>
                <a:latin typeface="华文仿宋" panose="02010600040101010101" charset="-122"/>
                <a:ea typeface="华文仿宋" panose="02010600040101010101" charset="-122"/>
                <a:cs typeface="华文仿宋" panose="02010600040101010101" charset="-122"/>
                <a:sym typeface="+mn-ea"/>
              </a:rPr>
              <a:t>中欧建立合作伙伴关系，有利于为我国现代化建设营造良好的国际环境，符合我国的国家利益。</a:t>
            </a:r>
            <a:endParaRPr lang="en-US" sz="2400" b="1" dirty="0">
              <a:solidFill>
                <a:schemeClr val="tx1"/>
              </a:solidFill>
              <a:latin typeface="华文仿宋" panose="02010600040101010101" charset="-122"/>
              <a:ea typeface="华文仿宋" panose="02010600040101010101" charset="-122"/>
              <a:cs typeface="华文仿宋" panose="02010600040101010101" charset="-122"/>
            </a:endParaRPr>
          </a:p>
          <a:p>
            <a:pPr algn="l">
              <a:lnSpc>
                <a:spcPct val="150000"/>
              </a:lnSpc>
              <a:spcAft>
                <a:spcPts val="600"/>
              </a:spcAft>
            </a:pPr>
            <a:r>
              <a:rPr lang="en-US" sz="2400" b="1" dirty="0">
                <a:solidFill>
                  <a:schemeClr val="tx1"/>
                </a:solidFill>
                <a:latin typeface="华文仿宋" panose="02010600040101010101" charset="-122"/>
                <a:ea typeface="华文仿宋" panose="02010600040101010101" charset="-122"/>
                <a:cs typeface="华文仿宋" panose="02010600040101010101" charset="-122"/>
                <a:sym typeface="+mn-ea"/>
              </a:rPr>
              <a:t>②</a:t>
            </a:r>
            <a:r>
              <a:rPr lang="en-US" sz="2400" b="1" dirty="0">
                <a:solidFill>
                  <a:srgbClr val="FF0000"/>
                </a:solidFill>
                <a:latin typeface="华文仿宋" panose="02010600040101010101" charset="-122"/>
                <a:ea typeface="华文仿宋" panose="02010600040101010101" charset="-122"/>
                <a:cs typeface="华文仿宋" panose="02010600040101010101" charset="-122"/>
                <a:sym typeface="+mn-ea"/>
              </a:rPr>
              <a:t>独立自主是我国外交政策的基本立场。</a:t>
            </a:r>
            <a:r>
              <a:rPr lang="en-US" sz="2400" b="1" dirty="0">
                <a:solidFill>
                  <a:schemeClr val="tx1"/>
                </a:solidFill>
                <a:latin typeface="华文仿宋" panose="02010600040101010101" charset="-122"/>
                <a:ea typeface="华文仿宋" panose="02010600040101010101" charset="-122"/>
                <a:cs typeface="华文仿宋" panose="02010600040101010101" charset="-122"/>
                <a:sym typeface="+mn-ea"/>
              </a:rPr>
              <a:t>“四个坚持”充分表达了我国对当前国际形势的准确把握，为中欧关系未来发展指明了方向。</a:t>
            </a:r>
            <a:endParaRPr lang="en-US" sz="2400" b="1" dirty="0">
              <a:solidFill>
                <a:schemeClr val="tx1"/>
              </a:solidFill>
              <a:latin typeface="华文仿宋" panose="02010600040101010101" charset="-122"/>
              <a:ea typeface="华文仿宋" panose="02010600040101010101" charset="-122"/>
              <a:cs typeface="华文仿宋" panose="02010600040101010101" charset="-122"/>
            </a:endParaRPr>
          </a:p>
          <a:p>
            <a:pPr algn="l">
              <a:lnSpc>
                <a:spcPct val="150000"/>
              </a:lnSpc>
              <a:spcAft>
                <a:spcPts val="600"/>
              </a:spcAft>
            </a:pPr>
            <a:r>
              <a:rPr lang="en-US" sz="2400" b="1" dirty="0">
                <a:solidFill>
                  <a:schemeClr val="tx1"/>
                </a:solidFill>
                <a:latin typeface="华文仿宋" panose="02010600040101010101" charset="-122"/>
                <a:ea typeface="华文仿宋" panose="02010600040101010101" charset="-122"/>
                <a:cs typeface="华文仿宋" panose="02010600040101010101" charset="-122"/>
                <a:sym typeface="+mn-ea"/>
              </a:rPr>
              <a:t>③</a:t>
            </a:r>
            <a:r>
              <a:rPr lang="en-US" sz="2400" b="1" dirty="0">
                <a:solidFill>
                  <a:srgbClr val="FF0000"/>
                </a:solidFill>
                <a:latin typeface="华文仿宋" panose="02010600040101010101" charset="-122"/>
                <a:ea typeface="华文仿宋" panose="02010600040101010101" charset="-122"/>
                <a:cs typeface="华文仿宋" panose="02010600040101010101" charset="-122"/>
                <a:sym typeface="+mn-ea"/>
              </a:rPr>
              <a:t>维护世界和平、促进共同发展是我国外交政策的宗旨，维护我国的主权、安全和发展利益，促进世界的和平与发展，是我国外交政策的基本目标。</a:t>
            </a:r>
            <a:r>
              <a:rPr lang="en-US" sz="2400" b="1" dirty="0">
                <a:solidFill>
                  <a:schemeClr val="tx1"/>
                </a:solidFill>
                <a:latin typeface="华文仿宋" panose="02010600040101010101" charset="-122"/>
                <a:ea typeface="华文仿宋" panose="02010600040101010101" charset="-122"/>
                <a:cs typeface="华文仿宋" panose="02010600040101010101" charset="-122"/>
                <a:sym typeface="+mn-ea"/>
              </a:rPr>
              <a:t>我国提出的“四个坚持”符合当今时代潮流，有利于世界的和平与发展。</a:t>
            </a:r>
            <a:endParaRPr lang="en-US" sz="2400" b="1" dirty="0">
              <a:solidFill>
                <a:schemeClr val="tx1"/>
              </a:solidFill>
              <a:latin typeface="华文仿宋" panose="02010600040101010101" charset="-122"/>
              <a:ea typeface="华文仿宋" panose="02010600040101010101" charset="-122"/>
              <a:cs typeface="华文仿宋" panose="02010600040101010101" charset="-122"/>
              <a:sym typeface="+mn-ea"/>
            </a:endParaRPr>
          </a:p>
          <a:p>
            <a:pPr algn="l">
              <a:lnSpc>
                <a:spcPct val="150000"/>
              </a:lnSpc>
              <a:spcAft>
                <a:spcPts val="600"/>
              </a:spcAft>
            </a:pPr>
            <a:r>
              <a:rPr lang="en-US" sz="2400" b="1" dirty="0">
                <a:solidFill>
                  <a:schemeClr val="tx1"/>
                </a:solidFill>
                <a:latin typeface="华文仿宋" panose="02010600040101010101" charset="-122"/>
                <a:ea typeface="华文仿宋" panose="02010600040101010101" charset="-122"/>
                <a:cs typeface="华文仿宋" panose="02010600040101010101" charset="-122"/>
                <a:sym typeface="+mn-ea"/>
              </a:rPr>
              <a:t>④</a:t>
            </a:r>
            <a:r>
              <a:rPr lang="en-US" sz="2400" b="1" dirty="0">
                <a:solidFill>
                  <a:srgbClr val="FF0000"/>
                </a:solidFill>
                <a:latin typeface="华文仿宋" panose="02010600040101010101" charset="-122"/>
                <a:ea typeface="华文仿宋" panose="02010600040101010101" charset="-122"/>
                <a:cs typeface="华文仿宋" panose="02010600040101010101" charset="-122"/>
                <a:sym typeface="+mn-ea"/>
              </a:rPr>
              <a:t>和平共处五项原则是我国外交政策的基石，是我国对外关系的基本准则。</a:t>
            </a:r>
            <a:r>
              <a:rPr lang="en-US" sz="2400" b="1" dirty="0">
                <a:solidFill>
                  <a:schemeClr val="tx1"/>
                </a:solidFill>
                <a:latin typeface="华文仿宋" panose="02010600040101010101" charset="-122"/>
                <a:ea typeface="华文仿宋" panose="02010600040101010101" charset="-122"/>
                <a:cs typeface="华文仿宋" panose="02010600040101010101" charset="-122"/>
                <a:sym typeface="+mn-ea"/>
              </a:rPr>
              <a:t>在“四个坚持”理念下发展中欧伙伴关系，能够进一步推动中欧双方互利共赢，和平共处。</a:t>
            </a:r>
            <a:endParaRPr lang="en-US" sz="2400" b="1" dirty="0">
              <a:solidFill>
                <a:schemeClr val="tx1"/>
              </a:solidFill>
              <a:latin typeface="华文仿宋" panose="02010600040101010101" charset="-122"/>
              <a:ea typeface="华文仿宋" panose="02010600040101010101" charset="-122"/>
              <a:cs typeface="华文仿宋" panose="02010600040101010101" charset="-122"/>
            </a:endParaRPr>
          </a:p>
          <a:p>
            <a:pPr algn="l">
              <a:lnSpc>
                <a:spcPct val="150000"/>
              </a:lnSpc>
              <a:spcAft>
                <a:spcPts val="600"/>
              </a:spcAft>
            </a:pPr>
            <a:endParaRPr lang="en-US" altLang="en-US" sz="2400" b="1" dirty="0">
              <a:solidFill>
                <a:schemeClr val="tx1"/>
              </a:solidFill>
              <a:latin typeface="华文仿宋" panose="02010600040101010101" charset="-122"/>
              <a:ea typeface="华文仿宋" panose="02010600040101010101" charset="-122"/>
              <a:cs typeface="华文仿宋" panose="02010600040101010101" charset="-122"/>
              <a:sym typeface="+mn-ea"/>
            </a:endParaRPr>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ustDataLst>
      <p:tags r:id="rId1"/>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64.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65.xml><?xml version="1.0" encoding="utf-8"?>
<p:tagLst xmlns:p="http://schemas.openxmlformats.org/presentationml/2006/main">
  <p:tag name="KSO_WM_UNIT_PLACING_PICTURE_USER_VIEWPORT" val="{&quot;height&quot;:5676,&quot;width&quot;:9000}"/>
</p:tagLst>
</file>

<file path=ppt/tags/tag66.xml><?xml version="1.0" encoding="utf-8"?>
<p:tagLst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 name="KSO_WM_SPECIAL_SOURCE" val="bdnull"/>
</p:tagLst>
</file>

<file path=ppt/tags/tag67.xml><?xml version="1.0" encoding="utf-8"?>
<p:tagLst xmlns:p="http://schemas.openxmlformats.org/presentationml/2006/main">
  <p:tag name="KSO_WM_SPECIAL_SOURCE" val="bdnull"/>
</p:tagLst>
</file>

<file path=ppt/tags/tag68.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69.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70.xml><?xml version="1.0" encoding="utf-8"?>
<p:tagLst xmlns:p="http://schemas.openxmlformats.org/presentationml/2006/main">
  <p:tag name="KSO_WM_SPECIAL_SOURCE" val="bdnull"/>
</p:tagLst>
</file>

<file path=ppt/tags/tag71.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72.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73.xml><?xml version="1.0" encoding="utf-8"?>
<p:tagLst xmlns:p="http://schemas.openxmlformats.org/presentationml/2006/main">
  <p:tag name="KSO_WM_SPECIAL_SOURCE" val="bdnull"/>
</p:tagLst>
</file>

<file path=ppt/tags/tag74.xml><?xml version="1.0" encoding="utf-8"?>
<p:tagLst xmlns:p="http://schemas.openxmlformats.org/presentationml/2006/main">
  <p:tag name="KSO_WM_UNIT_TABLE_BEAUTIFY" val="smartTable{57fcb6ca-452e-4cbe-bd8a-369abd03d1de}"/>
</p:tagLst>
</file>

<file path=ppt/tags/tag75.xml><?xml version="1.0" encoding="utf-8"?>
<p:tagLst xmlns:p="http://schemas.openxmlformats.org/presentationml/2006/main">
  <p:tag name="KSO_WM_SPECIAL_SOURCE" val="bdnull"/>
</p:tagLst>
</file>

<file path=ppt/tags/tag76.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77.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78.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79.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80.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81.xml><?xml version="1.0" encoding="utf-8"?>
<p:tagLst xmlns:p="http://schemas.openxmlformats.org/presentationml/2006/main">
  <p:tag name="KSO_WM_BEAUTIFY_FLAG" val="#wm#"/>
  <p:tag name="KSO_WM_TEMPLATE_CATEGORY" val="custom"/>
  <p:tag name="KSO_WM_TEMPLATE_INDEX" val="20205176"/>
  <p:tag name="KSO_WM_SPECIAL_SOURCE" val="bdnull"/>
</p:tagLst>
</file>

<file path=ppt/tags/tag82.xml><?xml version="1.0" encoding="utf-8"?>
<p:tagLst xmlns:p="http://schemas.openxmlformats.org/presentationml/2006/main">
  <p:tag name="COMMONDATA" val="eyJoZGlkIjoiNzEwZGIwMzQ5NzgxOTJmOGU2MGJjNDc2YmJhMDY4MWMifQ=="/>
  <p:tag name="KSO_WPP_MARK_KEY" val="18c5f0c8-9a6b-42f7-b063-ca52d5d3039d"/>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gs>
            <a:gs pos="100000">
              <a:schemeClr val="phClr">
                <a:lumMod val="85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2883</Words>
  <Application>WPS 演示</Application>
  <PresentationFormat>宽屏</PresentationFormat>
  <Paragraphs>155</Paragraphs>
  <Slides>17</Slides>
  <Notes>4</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17</vt:i4>
      </vt:variant>
    </vt:vector>
  </HeadingPairs>
  <TitlesOfParts>
    <vt:vector size="38" baseType="lpstr">
      <vt:lpstr>Arial</vt:lpstr>
      <vt:lpstr>宋体</vt:lpstr>
      <vt:lpstr>Wingdings</vt:lpstr>
      <vt:lpstr>Wingdings</vt:lpstr>
      <vt:lpstr>Times New Roman</vt:lpstr>
      <vt:lpstr>楷体</vt:lpstr>
      <vt:lpstr>Verdana</vt:lpstr>
      <vt:lpstr>华文行楷</vt:lpstr>
      <vt:lpstr>方正舒体</vt:lpstr>
      <vt:lpstr>黑体</vt:lpstr>
      <vt:lpstr>微软雅黑</vt:lpstr>
      <vt:lpstr>仿宋_GB2312</vt:lpstr>
      <vt:lpstr>仿宋</vt:lpstr>
      <vt:lpstr>楷体_GB2312</vt:lpstr>
      <vt:lpstr>华文琥珀</vt:lpstr>
      <vt:lpstr>宋体</vt:lpstr>
      <vt:lpstr>华文仿宋</vt:lpstr>
      <vt:lpstr>Arial Unicode MS</vt:lpstr>
      <vt:lpstr>Calibri</vt:lpstr>
      <vt:lpstr>新宋体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86189</cp:lastModifiedBy>
  <cp:revision>179</cp:revision>
  <dcterms:created xsi:type="dcterms:W3CDTF">2019-06-19T02:08:00Z</dcterms:created>
  <dcterms:modified xsi:type="dcterms:W3CDTF">2022-12-07T07:03:17Z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2052-11.1.0.12763</vt:lpwstr>
  </property>
  <property fmtid="{D5CDD505-2E9C-101B-9397-08002B2CF9AE}" pid="3" name="ICV">
    <vt:lpwstr>E7E8E23A22974D7283AC535022DCA42D</vt:lpwstr>
  </property>
</Properties>
</file>