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76" r:id="rId3"/>
    <p:sldMasterId id="2147483690" r:id="rId4"/>
    <p:sldMasterId id="2147483704" r:id="rId5"/>
    <p:sldMasterId id="2147483718" r:id="rId6"/>
  </p:sldMasterIdLst>
  <p:notesMasterIdLst>
    <p:notesMasterId r:id="rId28"/>
  </p:notesMasterIdLst>
  <p:handoutMasterIdLst>
    <p:handoutMasterId r:id="rId29"/>
  </p:handoutMasterIdLst>
  <p:sldIdLst>
    <p:sldId id="430" r:id="rId7"/>
    <p:sldId id="457" r:id="rId8"/>
    <p:sldId id="438" r:id="rId9"/>
    <p:sldId id="483" r:id="rId10"/>
    <p:sldId id="461" r:id="rId11"/>
    <p:sldId id="481" r:id="rId12"/>
    <p:sldId id="482" r:id="rId13"/>
    <p:sldId id="484" r:id="rId14"/>
    <p:sldId id="485" r:id="rId15"/>
    <p:sldId id="489" r:id="rId16"/>
    <p:sldId id="465" r:id="rId17"/>
    <p:sldId id="466" r:id="rId18"/>
    <p:sldId id="467" r:id="rId19"/>
    <p:sldId id="488" r:id="rId20"/>
    <p:sldId id="473" r:id="rId21"/>
    <p:sldId id="486" r:id="rId22"/>
    <p:sldId id="462" r:id="rId23"/>
    <p:sldId id="487" r:id="rId24"/>
    <p:sldId id="463" r:id="rId25"/>
    <p:sldId id="475" r:id="rId26"/>
    <p:sldId id="455" r:id="rId27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66FFFF"/>
    <a:srgbClr val="12CCC3"/>
    <a:srgbClr val="32AC95"/>
    <a:srgbClr val="EEEEEE"/>
    <a:srgbClr val="000099"/>
    <a:srgbClr val="0000CC"/>
    <a:srgbClr val="292929"/>
    <a:srgbClr val="D14D2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76" autoAdjust="0"/>
    <p:restoredTop sz="97450" autoAdjust="0"/>
  </p:normalViewPr>
  <p:slideViewPr>
    <p:cSldViewPr>
      <p:cViewPr>
        <p:scale>
          <a:sx n="64" d="100"/>
          <a:sy n="64" d="100"/>
        </p:scale>
        <p:origin x="-1164" y="-3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1740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26720D55-B023-4B52-907E-EF993966AB0A}" type="datetimeFigureOut">
              <a:rPr lang="zh-CN" altLang="en-US"/>
              <a:pPr>
                <a:defRPr/>
              </a:pPr>
              <a:t>2018-12-3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2318A146-47DF-4662-8F91-F870CD4E97A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F70A0B6-5A27-40DC-844D-A4F41A7DC084}" type="datetimeFigureOut">
              <a:rPr lang="zh-CN" altLang="en-US"/>
              <a:pPr>
                <a:defRPr/>
              </a:pPr>
              <a:t>2018-12-3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F1A70198-2FCD-4462-82C3-14812F88901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9011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4CDC404-6A15-4808-B8AA-B07D0B900615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9216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7A1DA72-1EB4-4BE1-864D-2BE278D671C3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9421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23F5557-0E9B-4258-ADE5-154982062BDC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9728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EB293D-35A5-4838-8768-074733ED41F5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035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1C3432D-1125-4234-9EF6-A2AABDB4CEFA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240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1AF909E-1B17-4FC6-812A-3D3665BA3B92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649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A417BFC-5375-4A65-985D-7B55C01573A3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854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09C08A7-4A56-4486-A3AC-EBA841F6A493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1161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DA08C66-4E49-45A6-9035-3CDDEE410F90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1366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E655371-C6C6-4DDF-AE0F-127105BD67A4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1571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8EE556-DE93-4120-BDD6-6FBB1E576D38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1776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788A1B0-9696-470E-A1ED-F9F98612E043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1981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F522B2D-EB25-4A7B-8F84-E22183FCAF52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185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7C565F1-8B9D-489D-B307-49AA2A54C4B5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390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868900E-65C9-4A59-B053-81EAB1CA6AA2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697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26D16EF-82C4-4862-91EB-759FC504257F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902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D0B0DEF-3D7F-40CC-9BD6-3071DDC5AAF1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107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3107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705ABF2-88D7-43F3-AE5A-343B5F013EE9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 descr="07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25400" y="115888"/>
            <a:ext cx="12217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xing" descr="图片2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06388" y="508000"/>
            <a:ext cx="12011025" cy="1739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44"/>
          <p:cNvSpPr/>
          <p:nvPr userDrawn="1"/>
        </p:nvSpPr>
        <p:spPr>
          <a:xfrm>
            <a:off x="-25400" y="730250"/>
            <a:ext cx="12217400" cy="6370638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100000">
                <a:schemeClr val="bg1">
                  <a:alpha val="89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5"/>
          <p:cNvSpPr/>
          <p:nvPr userDrawn="1"/>
        </p:nvSpPr>
        <p:spPr>
          <a:xfrm>
            <a:off x="-84138" y="769938"/>
            <a:ext cx="12276138" cy="107950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分析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3"/>
          <p:cNvSpPr/>
          <p:nvPr userDrawn="1"/>
        </p:nvSpPr>
        <p:spPr>
          <a:xfrm>
            <a:off x="6332538" y="96838"/>
            <a:ext cx="13684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3894E-6 8.67052E-7 L -0.31754 0.0238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77" y="1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教学分析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教学设计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"/>
          <p:cNvSpPr/>
          <p:nvPr userDrawn="1"/>
        </p:nvSpPr>
        <p:spPr>
          <a:xfrm>
            <a:off x="7766050" y="111125"/>
            <a:ext cx="13684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4279E-6 -5.78035E-8 L -0.42908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60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教学设计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5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3"/>
          <p:cNvSpPr/>
          <p:nvPr userDrawn="1"/>
        </p:nvSpPr>
        <p:spPr>
          <a:xfrm>
            <a:off x="9199563" y="111125"/>
            <a:ext cx="1366837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9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93493E-6 -5.78035E-8 L -0.54646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30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7"/>
          <p:cNvSpPr/>
          <p:nvPr userDrawn="1"/>
        </p:nvSpPr>
        <p:spPr>
          <a:xfrm>
            <a:off x="6332624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18"/>
          <p:cNvSpPr/>
          <p:nvPr userDrawn="1"/>
        </p:nvSpPr>
        <p:spPr>
          <a:xfrm>
            <a:off x="7765968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19"/>
          <p:cNvSpPr/>
          <p:nvPr userDrawn="1"/>
        </p:nvSpPr>
        <p:spPr>
          <a:xfrm>
            <a:off x="9199312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0"/>
          <p:cNvSpPr/>
          <p:nvPr userDrawn="1"/>
        </p:nvSpPr>
        <p:spPr>
          <a:xfrm>
            <a:off x="10632656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"/>
          <p:cNvSpPr/>
          <p:nvPr userDrawn="1"/>
        </p:nvSpPr>
        <p:spPr>
          <a:xfrm>
            <a:off x="10633075" y="111125"/>
            <a:ext cx="136683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2208213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532E-6 -5.78035E-8 L -0.66996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98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 userDrawn="1"/>
        </p:nvSpPr>
        <p:spPr>
          <a:xfrm>
            <a:off x="2208213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 userDrawn="1"/>
        </p:nvSpPr>
        <p:spPr>
          <a:xfrm>
            <a:off x="1624013" y="0"/>
            <a:ext cx="8943975" cy="3752850"/>
          </a:xfrm>
          <a:custGeom>
            <a:avLst/>
            <a:gdLst/>
            <a:ahLst/>
            <a:cxnLst/>
            <a:rect l="l" t="t" r="r" b="b"/>
            <a:pathLst>
              <a:path w="8949568" h="4020830">
                <a:moveTo>
                  <a:pt x="0" y="0"/>
                </a:moveTo>
                <a:lnTo>
                  <a:pt x="8949568" y="0"/>
                </a:lnTo>
                <a:cubicBezTo>
                  <a:pt x="8710550" y="2260057"/>
                  <a:pt x="6798293" y="4020830"/>
                  <a:pt x="4474784" y="4020830"/>
                </a:cubicBezTo>
                <a:cubicBezTo>
                  <a:pt x="2151275" y="4020830"/>
                  <a:pt x="239018" y="2260057"/>
                  <a:pt x="0" y="0"/>
                </a:cubicBez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TextBox 3"/>
          <p:cNvSpPr txBox="1"/>
          <p:nvPr userDrawn="1"/>
        </p:nvSpPr>
        <p:spPr>
          <a:xfrm>
            <a:off x="1993681" y="3861048"/>
            <a:ext cx="8204639" cy="923330"/>
          </a:xfrm>
          <a:prstGeom prst="rect">
            <a:avLst/>
          </a:prstGeom>
          <a:noFill/>
        </p:spPr>
        <p:txBody>
          <a:bodyPr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zh-CN"/>
            </a:defPPr>
            <a:lvl1pPr lvl="0">
              <a:defRPr sz="8000" spc="50">
                <a:ln w="11430"/>
                <a:solidFill>
                  <a:srgbClr val="CD1F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康俪金黑W8(P)" pitchFamily="34" charset="-122"/>
                <a:ea typeface="华康俪金黑W8(P)" pitchFamily="34" charset="-122"/>
                <a:cs typeface="经典繁仿黑" pitchFamily="49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感谢收看 请多指点</a:t>
            </a:r>
            <a:endParaRPr lang="zh-CN" altLang="en-US" sz="5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Picture 6" descr="C:\Documents and Settings\tdz\桌面\未标题-2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29163" y="5084763"/>
            <a:ext cx="349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4"/>
          <p:cNvSpPr txBox="1">
            <a:spLocks noChangeArrowheads="1"/>
          </p:cNvSpPr>
          <p:nvPr userDrawn="1"/>
        </p:nvSpPr>
        <p:spPr bwMode="auto">
          <a:xfrm>
            <a:off x="5192713" y="5106988"/>
            <a:ext cx="3567112" cy="352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17" tIns="45708" rIns="91417" bIns="45708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11020228@qq.com</a:t>
            </a:r>
          </a:p>
        </p:txBody>
      </p:sp>
      <p:sp>
        <p:nvSpPr>
          <p:cNvPr id="6" name="TextBox 10"/>
          <p:cNvSpPr>
            <a:spLocks noChangeArrowheads="1"/>
          </p:cNvSpPr>
          <p:nvPr userDrawn="1"/>
        </p:nvSpPr>
        <p:spPr bwMode="auto">
          <a:xfrm>
            <a:off x="5192713" y="6188075"/>
            <a:ext cx="3567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http://weibo.com/teliss</a:t>
            </a:r>
          </a:p>
        </p:txBody>
      </p:sp>
      <p:pic>
        <p:nvPicPr>
          <p:cNvPr id="7" name="Picture 3" descr="C:\Documents and Settings\tdz\桌面\未标题-2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729163" y="6210300"/>
            <a:ext cx="395287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er\Desktop\未标题-4 拷贝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4729163" y="5643563"/>
            <a:ext cx="3381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54"/>
          <p:cNvSpPr txBox="1">
            <a:spLocks noChangeArrowheads="1"/>
          </p:cNvSpPr>
          <p:nvPr userDrawn="1"/>
        </p:nvSpPr>
        <p:spPr bwMode="auto">
          <a:xfrm>
            <a:off x="5192713" y="5648325"/>
            <a:ext cx="3567112" cy="350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17" tIns="45708" rIns="91417" bIns="45708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http://teliss.blog.163.com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3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3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3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3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3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3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 descr="07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25400" y="115888"/>
            <a:ext cx="12217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xing" descr="图片2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06388" y="508000"/>
            <a:ext cx="12011025" cy="1739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44"/>
          <p:cNvSpPr/>
          <p:nvPr userDrawn="1"/>
        </p:nvSpPr>
        <p:spPr>
          <a:xfrm>
            <a:off x="-25400" y="730250"/>
            <a:ext cx="12217400" cy="6370638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100000">
                <a:schemeClr val="bg1">
                  <a:alpha val="89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矩形 45"/>
          <p:cNvSpPr/>
          <p:nvPr userDrawn="1"/>
        </p:nvSpPr>
        <p:spPr>
          <a:xfrm>
            <a:off x="-84138" y="769938"/>
            <a:ext cx="12276138" cy="107950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分析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3"/>
          <p:cNvSpPr/>
          <p:nvPr userDrawn="1"/>
        </p:nvSpPr>
        <p:spPr>
          <a:xfrm>
            <a:off x="6332538" y="96838"/>
            <a:ext cx="13684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3894E-6 8.67052E-7 L -0.31754 0.0238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77" y="1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教学分析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教学设计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"/>
          <p:cNvSpPr/>
          <p:nvPr userDrawn="1"/>
        </p:nvSpPr>
        <p:spPr>
          <a:xfrm>
            <a:off x="7766050" y="111125"/>
            <a:ext cx="13684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4279E-6 -5.78035E-8 L -0.42908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60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教学设计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5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3"/>
          <p:cNvSpPr/>
          <p:nvPr userDrawn="1"/>
        </p:nvSpPr>
        <p:spPr>
          <a:xfrm>
            <a:off x="9199563" y="111125"/>
            <a:ext cx="1366837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9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93493E-6 -5.78035E-8 L -0.54646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30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7"/>
          <p:cNvSpPr/>
          <p:nvPr userDrawn="1"/>
        </p:nvSpPr>
        <p:spPr>
          <a:xfrm>
            <a:off x="6332624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18"/>
          <p:cNvSpPr/>
          <p:nvPr userDrawn="1"/>
        </p:nvSpPr>
        <p:spPr>
          <a:xfrm>
            <a:off x="7765968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19"/>
          <p:cNvSpPr/>
          <p:nvPr userDrawn="1"/>
        </p:nvSpPr>
        <p:spPr>
          <a:xfrm>
            <a:off x="9199312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0"/>
          <p:cNvSpPr/>
          <p:nvPr userDrawn="1"/>
        </p:nvSpPr>
        <p:spPr>
          <a:xfrm>
            <a:off x="10632656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"/>
          <p:cNvSpPr/>
          <p:nvPr userDrawn="1"/>
        </p:nvSpPr>
        <p:spPr>
          <a:xfrm>
            <a:off x="10633075" y="111125"/>
            <a:ext cx="136683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2208213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532E-6 -5.78035E-8 L -0.66996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98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 userDrawn="1"/>
        </p:nvSpPr>
        <p:spPr>
          <a:xfrm>
            <a:off x="2208213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 userDrawn="1"/>
        </p:nvSpPr>
        <p:spPr>
          <a:xfrm>
            <a:off x="1624013" y="0"/>
            <a:ext cx="8943975" cy="3752850"/>
          </a:xfrm>
          <a:custGeom>
            <a:avLst/>
            <a:gdLst/>
            <a:ahLst/>
            <a:cxnLst/>
            <a:rect l="l" t="t" r="r" b="b"/>
            <a:pathLst>
              <a:path w="8949568" h="4020830">
                <a:moveTo>
                  <a:pt x="0" y="0"/>
                </a:moveTo>
                <a:lnTo>
                  <a:pt x="8949568" y="0"/>
                </a:lnTo>
                <a:cubicBezTo>
                  <a:pt x="8710550" y="2260057"/>
                  <a:pt x="6798293" y="4020830"/>
                  <a:pt x="4474784" y="4020830"/>
                </a:cubicBezTo>
                <a:cubicBezTo>
                  <a:pt x="2151275" y="4020830"/>
                  <a:pt x="239018" y="2260057"/>
                  <a:pt x="0" y="0"/>
                </a:cubicBez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TextBox 3"/>
          <p:cNvSpPr txBox="1"/>
          <p:nvPr userDrawn="1"/>
        </p:nvSpPr>
        <p:spPr>
          <a:xfrm>
            <a:off x="1993681" y="3861048"/>
            <a:ext cx="8204639" cy="923330"/>
          </a:xfrm>
          <a:prstGeom prst="rect">
            <a:avLst/>
          </a:prstGeom>
          <a:noFill/>
        </p:spPr>
        <p:txBody>
          <a:bodyPr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zh-CN"/>
            </a:defPPr>
            <a:lvl1pPr lvl="0">
              <a:defRPr sz="8000" spc="50">
                <a:ln w="11430"/>
                <a:solidFill>
                  <a:srgbClr val="CD1F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康俪金黑W8(P)" pitchFamily="34" charset="-122"/>
                <a:ea typeface="华康俪金黑W8(P)" pitchFamily="34" charset="-122"/>
                <a:cs typeface="经典繁仿黑" pitchFamily="49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感谢收看 请多指点</a:t>
            </a:r>
            <a:endParaRPr lang="zh-CN" altLang="en-US" sz="54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4" name="Picture 6" descr="C:\Documents and Settings\tdz\桌面\未标题-2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29163" y="5084763"/>
            <a:ext cx="349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4"/>
          <p:cNvSpPr txBox="1">
            <a:spLocks noChangeArrowheads="1"/>
          </p:cNvSpPr>
          <p:nvPr userDrawn="1"/>
        </p:nvSpPr>
        <p:spPr bwMode="auto">
          <a:xfrm>
            <a:off x="5192713" y="5106988"/>
            <a:ext cx="3567112" cy="352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17" tIns="45708" rIns="91417" bIns="45708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11020228@qq.com</a:t>
            </a:r>
          </a:p>
        </p:txBody>
      </p:sp>
      <p:sp>
        <p:nvSpPr>
          <p:cNvPr id="6" name="TextBox 10"/>
          <p:cNvSpPr>
            <a:spLocks noChangeArrowheads="1"/>
          </p:cNvSpPr>
          <p:nvPr userDrawn="1"/>
        </p:nvSpPr>
        <p:spPr bwMode="auto">
          <a:xfrm>
            <a:off x="5192713" y="6188075"/>
            <a:ext cx="3567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http://weibo.com/teliss</a:t>
            </a:r>
          </a:p>
        </p:txBody>
      </p:sp>
      <p:pic>
        <p:nvPicPr>
          <p:cNvPr id="7" name="Picture 3" descr="C:\Documents and Settings\tdz\桌面\未标题-2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729163" y="6210300"/>
            <a:ext cx="395287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er\Desktop\未标题-4 拷贝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4729163" y="5643563"/>
            <a:ext cx="3381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54"/>
          <p:cNvSpPr txBox="1">
            <a:spLocks noChangeArrowheads="1"/>
          </p:cNvSpPr>
          <p:nvPr userDrawn="1"/>
        </p:nvSpPr>
        <p:spPr bwMode="auto">
          <a:xfrm>
            <a:off x="5192713" y="5648325"/>
            <a:ext cx="3567112" cy="350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17" tIns="45708" rIns="91417" bIns="45708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http://teliss.blog.163.com</a:t>
            </a:r>
            <a:endParaRPr lang="en-US" altLang="zh-CN" sz="20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3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3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3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3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3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3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 descr="07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25400" y="115888"/>
            <a:ext cx="12217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xing" descr="图片2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06388" y="508000"/>
            <a:ext cx="12011025" cy="1739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44"/>
          <p:cNvSpPr/>
          <p:nvPr userDrawn="1"/>
        </p:nvSpPr>
        <p:spPr>
          <a:xfrm>
            <a:off x="-25400" y="730250"/>
            <a:ext cx="12217400" cy="6370638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100000">
                <a:schemeClr val="bg1">
                  <a:alpha val="89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矩形 45"/>
          <p:cNvSpPr/>
          <p:nvPr userDrawn="1"/>
        </p:nvSpPr>
        <p:spPr>
          <a:xfrm>
            <a:off x="-84138" y="769938"/>
            <a:ext cx="12276138" cy="107950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分析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3"/>
          <p:cNvSpPr/>
          <p:nvPr userDrawn="1"/>
        </p:nvSpPr>
        <p:spPr>
          <a:xfrm>
            <a:off x="6332538" y="96838"/>
            <a:ext cx="13684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3894E-6 8.67052E-7 L -0.31754 0.0238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77" y="1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教学分析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教学设计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"/>
          <p:cNvSpPr/>
          <p:nvPr userDrawn="1"/>
        </p:nvSpPr>
        <p:spPr>
          <a:xfrm>
            <a:off x="7766050" y="111125"/>
            <a:ext cx="13684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4279E-6 -5.78035E-8 L -0.42908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60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教学设计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5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3"/>
          <p:cNvSpPr/>
          <p:nvPr userDrawn="1"/>
        </p:nvSpPr>
        <p:spPr>
          <a:xfrm>
            <a:off x="9199563" y="111125"/>
            <a:ext cx="1366837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9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93493E-6 -5.78035E-8 L -0.54646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30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7"/>
          <p:cNvSpPr/>
          <p:nvPr userDrawn="1"/>
        </p:nvSpPr>
        <p:spPr>
          <a:xfrm>
            <a:off x="6332624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18"/>
          <p:cNvSpPr/>
          <p:nvPr userDrawn="1"/>
        </p:nvSpPr>
        <p:spPr>
          <a:xfrm>
            <a:off x="7765968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19"/>
          <p:cNvSpPr/>
          <p:nvPr userDrawn="1"/>
        </p:nvSpPr>
        <p:spPr>
          <a:xfrm>
            <a:off x="9199312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0"/>
          <p:cNvSpPr/>
          <p:nvPr userDrawn="1"/>
        </p:nvSpPr>
        <p:spPr>
          <a:xfrm>
            <a:off x="10632656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"/>
          <p:cNvSpPr/>
          <p:nvPr userDrawn="1"/>
        </p:nvSpPr>
        <p:spPr>
          <a:xfrm>
            <a:off x="10633075" y="111125"/>
            <a:ext cx="136683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2208213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532E-6 -5.78035E-8 L -0.66996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98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 userDrawn="1"/>
        </p:nvSpPr>
        <p:spPr>
          <a:xfrm>
            <a:off x="2208213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 userDrawn="1"/>
        </p:nvSpPr>
        <p:spPr>
          <a:xfrm>
            <a:off x="1624013" y="0"/>
            <a:ext cx="8943975" cy="3752850"/>
          </a:xfrm>
          <a:custGeom>
            <a:avLst/>
            <a:gdLst/>
            <a:ahLst/>
            <a:cxnLst/>
            <a:rect l="l" t="t" r="r" b="b"/>
            <a:pathLst>
              <a:path w="8949568" h="4020830">
                <a:moveTo>
                  <a:pt x="0" y="0"/>
                </a:moveTo>
                <a:lnTo>
                  <a:pt x="8949568" y="0"/>
                </a:lnTo>
                <a:cubicBezTo>
                  <a:pt x="8710550" y="2260057"/>
                  <a:pt x="6798293" y="4020830"/>
                  <a:pt x="4474784" y="4020830"/>
                </a:cubicBezTo>
                <a:cubicBezTo>
                  <a:pt x="2151275" y="4020830"/>
                  <a:pt x="239018" y="2260057"/>
                  <a:pt x="0" y="0"/>
                </a:cubicBez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TextBox 3"/>
          <p:cNvSpPr txBox="1"/>
          <p:nvPr userDrawn="1"/>
        </p:nvSpPr>
        <p:spPr>
          <a:xfrm>
            <a:off x="1993681" y="3861048"/>
            <a:ext cx="8204639" cy="923330"/>
          </a:xfrm>
          <a:prstGeom prst="rect">
            <a:avLst/>
          </a:prstGeom>
          <a:noFill/>
        </p:spPr>
        <p:txBody>
          <a:bodyPr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zh-CN"/>
            </a:defPPr>
            <a:lvl1pPr lvl="0">
              <a:defRPr sz="8000" spc="50">
                <a:ln w="11430"/>
                <a:solidFill>
                  <a:srgbClr val="CD1F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康俪金黑W8(P)" pitchFamily="34" charset="-122"/>
                <a:ea typeface="华康俪金黑W8(P)" pitchFamily="34" charset="-122"/>
                <a:cs typeface="经典繁仿黑" pitchFamily="49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感谢收看 请多指点</a:t>
            </a:r>
            <a:endParaRPr lang="zh-CN" altLang="en-US" sz="54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4" name="Picture 6" descr="C:\Documents and Settings\tdz\桌面\未标题-2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29163" y="5084763"/>
            <a:ext cx="349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4"/>
          <p:cNvSpPr txBox="1">
            <a:spLocks noChangeArrowheads="1"/>
          </p:cNvSpPr>
          <p:nvPr userDrawn="1"/>
        </p:nvSpPr>
        <p:spPr bwMode="auto">
          <a:xfrm>
            <a:off x="5192713" y="5106988"/>
            <a:ext cx="3567112" cy="352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17" tIns="45708" rIns="91417" bIns="45708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11020228@qq.com</a:t>
            </a:r>
          </a:p>
        </p:txBody>
      </p:sp>
      <p:sp>
        <p:nvSpPr>
          <p:cNvPr id="6" name="TextBox 10"/>
          <p:cNvSpPr>
            <a:spLocks noChangeArrowheads="1"/>
          </p:cNvSpPr>
          <p:nvPr userDrawn="1"/>
        </p:nvSpPr>
        <p:spPr bwMode="auto">
          <a:xfrm>
            <a:off x="5192713" y="6188075"/>
            <a:ext cx="3567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http://weibo.com/teliss</a:t>
            </a:r>
          </a:p>
        </p:txBody>
      </p:sp>
      <p:pic>
        <p:nvPicPr>
          <p:cNvPr id="7" name="Picture 3" descr="C:\Documents and Settings\tdz\桌面\未标题-2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729163" y="6210300"/>
            <a:ext cx="395287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er\Desktop\未标题-4 拷贝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4729163" y="5643563"/>
            <a:ext cx="3381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54"/>
          <p:cNvSpPr txBox="1">
            <a:spLocks noChangeArrowheads="1"/>
          </p:cNvSpPr>
          <p:nvPr userDrawn="1"/>
        </p:nvSpPr>
        <p:spPr bwMode="auto">
          <a:xfrm>
            <a:off x="5192713" y="5648325"/>
            <a:ext cx="3567112" cy="350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17" tIns="45708" rIns="91417" bIns="45708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http://teliss.blog.163.com</a:t>
            </a:r>
            <a:endParaRPr lang="en-US" altLang="zh-CN" sz="20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3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3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3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3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3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3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 descr="07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25400" y="115888"/>
            <a:ext cx="12217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xing" descr="图片2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06388" y="508000"/>
            <a:ext cx="12011025" cy="1739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44"/>
          <p:cNvSpPr/>
          <p:nvPr userDrawn="1"/>
        </p:nvSpPr>
        <p:spPr>
          <a:xfrm>
            <a:off x="-25400" y="730250"/>
            <a:ext cx="12217400" cy="6370638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100000">
                <a:schemeClr val="bg1">
                  <a:alpha val="89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矩形 45"/>
          <p:cNvSpPr/>
          <p:nvPr userDrawn="1"/>
        </p:nvSpPr>
        <p:spPr>
          <a:xfrm>
            <a:off x="-84138" y="769938"/>
            <a:ext cx="12276138" cy="107950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分析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3"/>
          <p:cNvSpPr/>
          <p:nvPr userDrawn="1"/>
        </p:nvSpPr>
        <p:spPr>
          <a:xfrm>
            <a:off x="6332538" y="96838"/>
            <a:ext cx="13684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3894E-6 8.67052E-7 L -0.31754 0.0238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77" y="1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教学分析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教学设计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"/>
          <p:cNvSpPr/>
          <p:nvPr userDrawn="1"/>
        </p:nvSpPr>
        <p:spPr>
          <a:xfrm>
            <a:off x="7766050" y="111125"/>
            <a:ext cx="13684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4279E-6 -5.78035E-8 L -0.42908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60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教学设计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5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3"/>
          <p:cNvSpPr/>
          <p:nvPr userDrawn="1"/>
        </p:nvSpPr>
        <p:spPr>
          <a:xfrm>
            <a:off x="9199563" y="111125"/>
            <a:ext cx="1366837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9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93493E-6 -5.78035E-8 L -0.54646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30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7"/>
          <p:cNvSpPr/>
          <p:nvPr userDrawn="1"/>
        </p:nvSpPr>
        <p:spPr>
          <a:xfrm>
            <a:off x="6332624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18"/>
          <p:cNvSpPr/>
          <p:nvPr userDrawn="1"/>
        </p:nvSpPr>
        <p:spPr>
          <a:xfrm>
            <a:off x="7765968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19"/>
          <p:cNvSpPr/>
          <p:nvPr userDrawn="1"/>
        </p:nvSpPr>
        <p:spPr>
          <a:xfrm>
            <a:off x="9199312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0"/>
          <p:cNvSpPr/>
          <p:nvPr userDrawn="1"/>
        </p:nvSpPr>
        <p:spPr>
          <a:xfrm>
            <a:off x="10632656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"/>
          <p:cNvSpPr/>
          <p:nvPr userDrawn="1"/>
        </p:nvSpPr>
        <p:spPr>
          <a:xfrm>
            <a:off x="10633075" y="111125"/>
            <a:ext cx="136683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2208213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532E-6 -5.78035E-8 L -0.66996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98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 userDrawn="1"/>
        </p:nvSpPr>
        <p:spPr>
          <a:xfrm>
            <a:off x="2208213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 userDrawn="1"/>
        </p:nvSpPr>
        <p:spPr>
          <a:xfrm>
            <a:off x="1624013" y="0"/>
            <a:ext cx="8943975" cy="3752850"/>
          </a:xfrm>
          <a:custGeom>
            <a:avLst/>
            <a:gdLst/>
            <a:ahLst/>
            <a:cxnLst/>
            <a:rect l="l" t="t" r="r" b="b"/>
            <a:pathLst>
              <a:path w="8949568" h="4020830">
                <a:moveTo>
                  <a:pt x="0" y="0"/>
                </a:moveTo>
                <a:lnTo>
                  <a:pt x="8949568" y="0"/>
                </a:lnTo>
                <a:cubicBezTo>
                  <a:pt x="8710550" y="2260057"/>
                  <a:pt x="6798293" y="4020830"/>
                  <a:pt x="4474784" y="4020830"/>
                </a:cubicBezTo>
                <a:cubicBezTo>
                  <a:pt x="2151275" y="4020830"/>
                  <a:pt x="239018" y="2260057"/>
                  <a:pt x="0" y="0"/>
                </a:cubicBez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TextBox 3"/>
          <p:cNvSpPr txBox="1"/>
          <p:nvPr userDrawn="1"/>
        </p:nvSpPr>
        <p:spPr>
          <a:xfrm>
            <a:off x="1993681" y="3861048"/>
            <a:ext cx="8204639" cy="923330"/>
          </a:xfrm>
          <a:prstGeom prst="rect">
            <a:avLst/>
          </a:prstGeom>
          <a:noFill/>
        </p:spPr>
        <p:txBody>
          <a:bodyPr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zh-CN"/>
            </a:defPPr>
            <a:lvl1pPr lvl="0">
              <a:defRPr sz="8000" spc="50">
                <a:ln w="11430"/>
                <a:solidFill>
                  <a:srgbClr val="CD1F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康俪金黑W8(P)" pitchFamily="34" charset="-122"/>
                <a:ea typeface="华康俪金黑W8(P)" pitchFamily="34" charset="-122"/>
                <a:cs typeface="经典繁仿黑" pitchFamily="49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感谢收看 请多指点</a:t>
            </a:r>
            <a:endParaRPr lang="zh-CN" altLang="en-US" sz="54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4" name="Picture 6" descr="C:\Documents and Settings\tdz\桌面\未标题-2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29163" y="5084763"/>
            <a:ext cx="349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4"/>
          <p:cNvSpPr txBox="1">
            <a:spLocks noChangeArrowheads="1"/>
          </p:cNvSpPr>
          <p:nvPr userDrawn="1"/>
        </p:nvSpPr>
        <p:spPr bwMode="auto">
          <a:xfrm>
            <a:off x="5192713" y="5106988"/>
            <a:ext cx="3567112" cy="352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17" tIns="45708" rIns="91417" bIns="45708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11020228@qq.com</a:t>
            </a:r>
          </a:p>
        </p:txBody>
      </p:sp>
      <p:sp>
        <p:nvSpPr>
          <p:cNvPr id="6" name="TextBox 10"/>
          <p:cNvSpPr>
            <a:spLocks noChangeArrowheads="1"/>
          </p:cNvSpPr>
          <p:nvPr userDrawn="1"/>
        </p:nvSpPr>
        <p:spPr bwMode="auto">
          <a:xfrm>
            <a:off x="5192713" y="6188075"/>
            <a:ext cx="3567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http://weibo.com/teliss</a:t>
            </a:r>
          </a:p>
        </p:txBody>
      </p:sp>
      <p:pic>
        <p:nvPicPr>
          <p:cNvPr id="7" name="Picture 3" descr="C:\Documents and Settings\tdz\桌面\未标题-2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729163" y="6210300"/>
            <a:ext cx="395287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er\Desktop\未标题-4 拷贝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4729163" y="5643563"/>
            <a:ext cx="3381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54"/>
          <p:cNvSpPr txBox="1">
            <a:spLocks noChangeArrowheads="1"/>
          </p:cNvSpPr>
          <p:nvPr userDrawn="1"/>
        </p:nvSpPr>
        <p:spPr bwMode="auto">
          <a:xfrm>
            <a:off x="5192713" y="5648325"/>
            <a:ext cx="3567112" cy="350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17" tIns="45708" rIns="91417" bIns="45708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http://teliss.blog.163.com</a:t>
            </a:r>
            <a:endParaRPr lang="en-US" altLang="zh-CN" sz="20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3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3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3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3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3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3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 descr="07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25400" y="115888"/>
            <a:ext cx="12217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xing" descr="图片2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06388" y="508000"/>
            <a:ext cx="12011025" cy="1739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44"/>
          <p:cNvSpPr/>
          <p:nvPr userDrawn="1"/>
        </p:nvSpPr>
        <p:spPr>
          <a:xfrm>
            <a:off x="-25400" y="730250"/>
            <a:ext cx="12217400" cy="6370638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100000">
                <a:schemeClr val="bg1">
                  <a:alpha val="89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矩形 45"/>
          <p:cNvSpPr/>
          <p:nvPr userDrawn="1"/>
        </p:nvSpPr>
        <p:spPr>
          <a:xfrm>
            <a:off x="-84138" y="769938"/>
            <a:ext cx="12276138" cy="107950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分析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3"/>
          <p:cNvSpPr/>
          <p:nvPr userDrawn="1"/>
        </p:nvSpPr>
        <p:spPr>
          <a:xfrm>
            <a:off x="6332538" y="96838"/>
            <a:ext cx="13684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3894E-6 8.67052E-7 L -0.31754 0.0238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77" y="1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教学分析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教学设计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"/>
          <p:cNvSpPr/>
          <p:nvPr userDrawn="1"/>
        </p:nvSpPr>
        <p:spPr>
          <a:xfrm>
            <a:off x="7766050" y="111125"/>
            <a:ext cx="13684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4279E-6 -5.78035E-8 L -0.42908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60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教学设计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5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3"/>
          <p:cNvSpPr/>
          <p:nvPr userDrawn="1"/>
        </p:nvSpPr>
        <p:spPr>
          <a:xfrm>
            <a:off x="9199563" y="111125"/>
            <a:ext cx="1366837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9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93493E-6 -5.78035E-8 L -0.54646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30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7"/>
          <p:cNvSpPr/>
          <p:nvPr userDrawn="1"/>
        </p:nvSpPr>
        <p:spPr>
          <a:xfrm>
            <a:off x="6332624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18"/>
          <p:cNvSpPr/>
          <p:nvPr userDrawn="1"/>
        </p:nvSpPr>
        <p:spPr>
          <a:xfrm>
            <a:off x="7765968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19"/>
          <p:cNvSpPr/>
          <p:nvPr userDrawn="1"/>
        </p:nvSpPr>
        <p:spPr>
          <a:xfrm>
            <a:off x="9199312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0"/>
          <p:cNvSpPr/>
          <p:nvPr userDrawn="1"/>
        </p:nvSpPr>
        <p:spPr>
          <a:xfrm>
            <a:off x="10632656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"/>
          <p:cNvSpPr/>
          <p:nvPr userDrawn="1"/>
        </p:nvSpPr>
        <p:spPr>
          <a:xfrm>
            <a:off x="10633075" y="111125"/>
            <a:ext cx="136683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2208213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532E-6 -5.78035E-8 L -0.66996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98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 userDrawn="1"/>
        </p:nvSpPr>
        <p:spPr>
          <a:xfrm>
            <a:off x="2208213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 userDrawn="1"/>
        </p:nvSpPr>
        <p:spPr>
          <a:xfrm>
            <a:off x="1624013" y="0"/>
            <a:ext cx="8943975" cy="3752850"/>
          </a:xfrm>
          <a:custGeom>
            <a:avLst/>
            <a:gdLst/>
            <a:ahLst/>
            <a:cxnLst/>
            <a:rect l="l" t="t" r="r" b="b"/>
            <a:pathLst>
              <a:path w="8949568" h="4020830">
                <a:moveTo>
                  <a:pt x="0" y="0"/>
                </a:moveTo>
                <a:lnTo>
                  <a:pt x="8949568" y="0"/>
                </a:lnTo>
                <a:cubicBezTo>
                  <a:pt x="8710550" y="2260057"/>
                  <a:pt x="6798293" y="4020830"/>
                  <a:pt x="4474784" y="4020830"/>
                </a:cubicBezTo>
                <a:cubicBezTo>
                  <a:pt x="2151275" y="4020830"/>
                  <a:pt x="239018" y="2260057"/>
                  <a:pt x="0" y="0"/>
                </a:cubicBez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TextBox 3"/>
          <p:cNvSpPr txBox="1"/>
          <p:nvPr userDrawn="1"/>
        </p:nvSpPr>
        <p:spPr>
          <a:xfrm>
            <a:off x="1993681" y="3861048"/>
            <a:ext cx="8204639" cy="923330"/>
          </a:xfrm>
          <a:prstGeom prst="rect">
            <a:avLst/>
          </a:prstGeom>
          <a:noFill/>
        </p:spPr>
        <p:txBody>
          <a:bodyPr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zh-CN"/>
            </a:defPPr>
            <a:lvl1pPr lvl="0">
              <a:defRPr sz="8000" spc="50">
                <a:ln w="11430"/>
                <a:solidFill>
                  <a:srgbClr val="CD1F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康俪金黑W8(P)" pitchFamily="34" charset="-122"/>
                <a:ea typeface="华康俪金黑W8(P)" pitchFamily="34" charset="-122"/>
                <a:cs typeface="经典繁仿黑" pitchFamily="49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感谢收看 请多指点</a:t>
            </a:r>
            <a:endParaRPr lang="zh-CN" altLang="en-US" sz="54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4" name="Picture 6" descr="C:\Documents and Settings\tdz\桌面\未标题-2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29163" y="5084763"/>
            <a:ext cx="349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4"/>
          <p:cNvSpPr txBox="1">
            <a:spLocks noChangeArrowheads="1"/>
          </p:cNvSpPr>
          <p:nvPr userDrawn="1"/>
        </p:nvSpPr>
        <p:spPr bwMode="auto">
          <a:xfrm>
            <a:off x="5192713" y="5106988"/>
            <a:ext cx="3567112" cy="352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17" tIns="45708" rIns="91417" bIns="45708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11020228@qq.com</a:t>
            </a:r>
          </a:p>
        </p:txBody>
      </p:sp>
      <p:sp>
        <p:nvSpPr>
          <p:cNvPr id="6" name="TextBox 10"/>
          <p:cNvSpPr>
            <a:spLocks noChangeArrowheads="1"/>
          </p:cNvSpPr>
          <p:nvPr userDrawn="1"/>
        </p:nvSpPr>
        <p:spPr bwMode="auto">
          <a:xfrm>
            <a:off x="5192713" y="6188075"/>
            <a:ext cx="3567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http://weibo.com/teliss</a:t>
            </a:r>
          </a:p>
        </p:txBody>
      </p:sp>
      <p:pic>
        <p:nvPicPr>
          <p:cNvPr id="7" name="Picture 3" descr="C:\Documents and Settings\tdz\桌面\未标题-2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729163" y="6210300"/>
            <a:ext cx="395287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er\Desktop\未标题-4 拷贝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4729163" y="5643563"/>
            <a:ext cx="3381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54"/>
          <p:cNvSpPr txBox="1">
            <a:spLocks noChangeArrowheads="1"/>
          </p:cNvSpPr>
          <p:nvPr userDrawn="1"/>
        </p:nvSpPr>
        <p:spPr bwMode="auto">
          <a:xfrm>
            <a:off x="5192713" y="5648325"/>
            <a:ext cx="3567112" cy="350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17" tIns="45708" rIns="91417" bIns="45708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http://teliss.blog.163.com</a:t>
            </a:r>
            <a:endParaRPr lang="en-US" altLang="zh-CN" sz="20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3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3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3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3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3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3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</p:bld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 descr="07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25400" y="115888"/>
            <a:ext cx="12217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xing" descr="图片2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06388" y="508000"/>
            <a:ext cx="12011025" cy="1739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44"/>
          <p:cNvSpPr/>
          <p:nvPr userDrawn="1"/>
        </p:nvSpPr>
        <p:spPr>
          <a:xfrm>
            <a:off x="-25400" y="730250"/>
            <a:ext cx="12217400" cy="6370638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100000">
                <a:schemeClr val="bg1">
                  <a:alpha val="89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矩形 45"/>
          <p:cNvSpPr/>
          <p:nvPr userDrawn="1"/>
        </p:nvSpPr>
        <p:spPr>
          <a:xfrm>
            <a:off x="-84138" y="769938"/>
            <a:ext cx="12276138" cy="107950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分析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3"/>
          <p:cNvSpPr/>
          <p:nvPr userDrawn="1"/>
        </p:nvSpPr>
        <p:spPr>
          <a:xfrm>
            <a:off x="6332538" y="96838"/>
            <a:ext cx="13684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3894E-6 8.67052E-7 L -0.31754 0.0238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77" y="1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教学分析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教学设计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"/>
          <p:cNvSpPr/>
          <p:nvPr userDrawn="1"/>
        </p:nvSpPr>
        <p:spPr>
          <a:xfrm>
            <a:off x="7766050" y="111125"/>
            <a:ext cx="13684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4279E-6 -5.78035E-8 L -0.42908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60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教学设计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 userDrawn="1"/>
        </p:nvSpPr>
        <p:spPr>
          <a:xfrm>
            <a:off x="6332472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5"/>
          <p:cNvSpPr/>
          <p:nvPr userDrawn="1"/>
        </p:nvSpPr>
        <p:spPr>
          <a:xfrm>
            <a:off x="7765816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7"/>
          <p:cNvSpPr/>
          <p:nvPr userDrawn="1"/>
        </p:nvSpPr>
        <p:spPr>
          <a:xfrm>
            <a:off x="9199160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8"/>
          <p:cNvSpPr/>
          <p:nvPr userDrawn="1"/>
        </p:nvSpPr>
        <p:spPr>
          <a:xfrm>
            <a:off x="10632504" y="111344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3"/>
          <p:cNvSpPr/>
          <p:nvPr userDrawn="1"/>
        </p:nvSpPr>
        <p:spPr>
          <a:xfrm>
            <a:off x="9199563" y="111125"/>
            <a:ext cx="1366837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9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93493E-6 -5.78035E-8 L -0.54646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30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"/>
          <p:cNvSpPr/>
          <p:nvPr userDrawn="1"/>
        </p:nvSpPr>
        <p:spPr>
          <a:xfrm>
            <a:off x="2224088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7"/>
          <p:cNvSpPr/>
          <p:nvPr userDrawn="1"/>
        </p:nvSpPr>
        <p:spPr>
          <a:xfrm>
            <a:off x="6332624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18"/>
          <p:cNvSpPr/>
          <p:nvPr userDrawn="1"/>
        </p:nvSpPr>
        <p:spPr>
          <a:xfrm>
            <a:off x="7765968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19"/>
          <p:cNvSpPr/>
          <p:nvPr userDrawn="1"/>
        </p:nvSpPr>
        <p:spPr>
          <a:xfrm>
            <a:off x="9199312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教学过程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0"/>
          <p:cNvSpPr/>
          <p:nvPr userDrawn="1"/>
        </p:nvSpPr>
        <p:spPr>
          <a:xfrm>
            <a:off x="10632656" y="118300"/>
            <a:ext cx="1368000" cy="432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"/>
          <p:cNvSpPr/>
          <p:nvPr userDrawn="1"/>
        </p:nvSpPr>
        <p:spPr>
          <a:xfrm>
            <a:off x="10633075" y="111125"/>
            <a:ext cx="136683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2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2208213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532E-6 -5.78035E-8 L -0.66996 0.0217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98" y="1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 userDrawn="1"/>
        </p:nvSpPr>
        <p:spPr>
          <a:xfrm>
            <a:off x="2208213" y="195263"/>
            <a:ext cx="1927225" cy="584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solidFill>
                  <a:srgbClr val="8B33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3000" b="1" dirty="0">
              <a:solidFill>
                <a:srgbClr val="8B33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 userDrawn="1"/>
        </p:nvSpPr>
        <p:spPr>
          <a:xfrm>
            <a:off x="1624013" y="0"/>
            <a:ext cx="8943975" cy="3752850"/>
          </a:xfrm>
          <a:custGeom>
            <a:avLst/>
            <a:gdLst/>
            <a:ahLst/>
            <a:cxnLst/>
            <a:rect l="l" t="t" r="r" b="b"/>
            <a:pathLst>
              <a:path w="8949568" h="4020830">
                <a:moveTo>
                  <a:pt x="0" y="0"/>
                </a:moveTo>
                <a:lnTo>
                  <a:pt x="8949568" y="0"/>
                </a:lnTo>
                <a:cubicBezTo>
                  <a:pt x="8710550" y="2260057"/>
                  <a:pt x="6798293" y="4020830"/>
                  <a:pt x="4474784" y="4020830"/>
                </a:cubicBezTo>
                <a:cubicBezTo>
                  <a:pt x="2151275" y="4020830"/>
                  <a:pt x="239018" y="2260057"/>
                  <a:pt x="0" y="0"/>
                </a:cubicBez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TextBox 3"/>
          <p:cNvSpPr txBox="1"/>
          <p:nvPr userDrawn="1"/>
        </p:nvSpPr>
        <p:spPr>
          <a:xfrm>
            <a:off x="1993681" y="3861048"/>
            <a:ext cx="8204639" cy="923330"/>
          </a:xfrm>
          <a:prstGeom prst="rect">
            <a:avLst/>
          </a:prstGeom>
          <a:noFill/>
        </p:spPr>
        <p:txBody>
          <a:bodyPr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zh-CN"/>
            </a:defPPr>
            <a:lvl1pPr lvl="0">
              <a:defRPr sz="8000" spc="50">
                <a:ln w="11430"/>
                <a:solidFill>
                  <a:srgbClr val="CD1F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康俪金黑W8(P)" pitchFamily="34" charset="-122"/>
                <a:ea typeface="华康俪金黑W8(P)" pitchFamily="34" charset="-122"/>
                <a:cs typeface="经典繁仿黑" pitchFamily="49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感谢收看 请多指点</a:t>
            </a:r>
            <a:endParaRPr lang="zh-CN" altLang="en-US" sz="54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4" name="Picture 6" descr="C:\Documents and Settings\tdz\桌面\未标题-2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29163" y="5084763"/>
            <a:ext cx="349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4"/>
          <p:cNvSpPr txBox="1">
            <a:spLocks noChangeArrowheads="1"/>
          </p:cNvSpPr>
          <p:nvPr userDrawn="1"/>
        </p:nvSpPr>
        <p:spPr bwMode="auto">
          <a:xfrm>
            <a:off x="5192713" y="5106988"/>
            <a:ext cx="3567112" cy="352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17" tIns="45708" rIns="91417" bIns="45708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11020228@qq.com</a:t>
            </a:r>
          </a:p>
        </p:txBody>
      </p:sp>
      <p:sp>
        <p:nvSpPr>
          <p:cNvPr id="6" name="TextBox 10"/>
          <p:cNvSpPr>
            <a:spLocks noChangeArrowheads="1"/>
          </p:cNvSpPr>
          <p:nvPr userDrawn="1"/>
        </p:nvSpPr>
        <p:spPr bwMode="auto">
          <a:xfrm>
            <a:off x="5192713" y="6188075"/>
            <a:ext cx="3567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http://weibo.com/teliss</a:t>
            </a:r>
          </a:p>
        </p:txBody>
      </p:sp>
      <p:pic>
        <p:nvPicPr>
          <p:cNvPr id="7" name="Picture 3" descr="C:\Documents and Settings\tdz\桌面\未标题-2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729163" y="6210300"/>
            <a:ext cx="395287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er\Desktop\未标题-4 拷贝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4729163" y="5643563"/>
            <a:ext cx="3381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54"/>
          <p:cNvSpPr txBox="1">
            <a:spLocks noChangeArrowheads="1"/>
          </p:cNvSpPr>
          <p:nvPr userDrawn="1"/>
        </p:nvSpPr>
        <p:spPr bwMode="auto">
          <a:xfrm>
            <a:off x="5192713" y="5648325"/>
            <a:ext cx="3567112" cy="350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17" tIns="45708" rIns="91417" bIns="45708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http://teliss.blog.163.com</a:t>
            </a:r>
            <a:endParaRPr lang="en-US" altLang="zh-CN" sz="20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3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3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3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3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3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3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8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41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54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3.xml"/><Relationship Id="rId13" Type="http://schemas.openxmlformats.org/officeDocument/2006/relationships/slideLayout" Target="../slideLayouts/slideLayout78.xml"/><Relationship Id="rId3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2.xml"/><Relationship Id="rId12" Type="http://schemas.openxmlformats.org/officeDocument/2006/relationships/slideLayout" Target="../slideLayouts/slideLayout77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67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11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0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75.xml"/><Relationship Id="rId4" Type="http://schemas.openxmlformats.org/officeDocument/2006/relationships/slideLayout" Target="../slideLayouts/slideLayout69.xml"/><Relationship Id="rId9" Type="http://schemas.openxmlformats.org/officeDocument/2006/relationships/slideLayout" Target="../slideLayouts/slideLayout74.xml"/><Relationship Id="rId14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 userDrawn="1"/>
        </p:nvSpPr>
        <p:spPr>
          <a:xfrm>
            <a:off x="-240704" y="327344"/>
            <a:ext cx="12432704" cy="432024"/>
          </a:xfrm>
          <a:prstGeom prst="rect">
            <a:avLst/>
          </a:prstGeom>
          <a:gradFill flip="none" rotWithShape="1">
            <a:gsLst>
              <a:gs pos="0">
                <a:srgbClr val="421312"/>
              </a:gs>
              <a:gs pos="80000">
                <a:srgbClr val="AF322F"/>
              </a:gs>
              <a:gs pos="100000">
                <a:schemeClr val="accent2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99333" name="组合 16" hidden="1"/>
          <p:cNvGrpSpPr>
            <a:grpSpLocks/>
          </p:cNvGrpSpPr>
          <p:nvPr userDrawn="1"/>
        </p:nvGrpSpPr>
        <p:grpSpPr bwMode="auto">
          <a:xfrm>
            <a:off x="-96838" y="-242888"/>
            <a:ext cx="12288838" cy="7685088"/>
            <a:chOff x="1740032" y="1556792"/>
            <a:chExt cx="3995928" cy="2499360"/>
          </a:xfrm>
        </p:grpSpPr>
        <p:pic>
          <p:nvPicPr>
            <p:cNvPr id="99338" name="图片 14"/>
            <p:cNvPicPr>
              <a:picLocks noChangeAspect="1"/>
            </p:cNvPicPr>
            <p:nvPr userDrawn="1"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1740032" y="1556792"/>
              <a:ext cx="3995928" cy="249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矩形 15"/>
            <p:cNvSpPr/>
            <p:nvPr userDrawn="1"/>
          </p:nvSpPr>
          <p:spPr>
            <a:xfrm>
              <a:off x="1740032" y="1556792"/>
              <a:ext cx="3995928" cy="2499360"/>
            </a:xfrm>
            <a:prstGeom prst="rect">
              <a:avLst/>
            </a:prstGeom>
            <a:solidFill>
              <a:srgbClr val="FFFFFF">
                <a:alpha val="6902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" name="矩形 3"/>
          <p:cNvSpPr/>
          <p:nvPr userDrawn="1"/>
        </p:nvSpPr>
        <p:spPr>
          <a:xfrm>
            <a:off x="0" y="758825"/>
            <a:ext cx="12192000" cy="6099175"/>
          </a:xfrm>
          <a:prstGeom prst="rect">
            <a:avLst/>
          </a:prstGeom>
          <a:blipFill dpi="0" rotWithShape="1">
            <a:blip r:embed="rId16" cstate="print">
              <a:alphaModFix amt="12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 rot="2700000">
            <a:off x="-26194" y="202406"/>
            <a:ext cx="488950" cy="490538"/>
          </a:xfrm>
          <a:prstGeom prst="rect">
            <a:avLst/>
          </a:prstGeom>
          <a:blipFill dpi="0" rotWithShape="1">
            <a:blip r:embed="rId17" cstate="print">
              <a:extLst>
                <a:ext uri="{BEBA8EAE-BF5A-486C-A8C5-ECC9F3942E4B}"/>
                <a:ext uri="{28A0092B-C50C-407E-A947-70E740481C1C}"/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 rot="2700000">
            <a:off x="519113" y="39688"/>
            <a:ext cx="323850" cy="323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 rot="2700000">
            <a:off x="870745" y="313531"/>
            <a:ext cx="252412" cy="2508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97" r:id="rId2"/>
    <p:sldLayoutId id="2147483780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779" r:id="rId12"/>
    <p:sldLayoutId id="2147483806" r:id="rId13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 userDrawn="1"/>
        </p:nvSpPr>
        <p:spPr>
          <a:xfrm>
            <a:off x="-240704" y="327344"/>
            <a:ext cx="12432704" cy="432024"/>
          </a:xfrm>
          <a:prstGeom prst="rect">
            <a:avLst/>
          </a:prstGeom>
          <a:gradFill flip="none" rotWithShape="1">
            <a:gsLst>
              <a:gs pos="0">
                <a:srgbClr val="421312"/>
              </a:gs>
              <a:gs pos="80000">
                <a:srgbClr val="AF322F"/>
              </a:gs>
              <a:gs pos="100000">
                <a:schemeClr val="accent2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5365" name="组合 16" hidden="1"/>
          <p:cNvGrpSpPr>
            <a:grpSpLocks/>
          </p:cNvGrpSpPr>
          <p:nvPr userDrawn="1"/>
        </p:nvGrpSpPr>
        <p:grpSpPr bwMode="auto">
          <a:xfrm>
            <a:off x="-96838" y="-242888"/>
            <a:ext cx="12288838" cy="7685088"/>
            <a:chOff x="1740032" y="1556792"/>
            <a:chExt cx="3995928" cy="2499360"/>
          </a:xfrm>
        </p:grpSpPr>
        <p:pic>
          <p:nvPicPr>
            <p:cNvPr id="15370" name="图片 14"/>
            <p:cNvPicPr>
              <a:picLocks noChangeAspect="1"/>
            </p:cNvPicPr>
            <p:nvPr userDrawn="1"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1740032" y="1556792"/>
              <a:ext cx="3995928" cy="249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矩形 15"/>
            <p:cNvSpPr/>
            <p:nvPr userDrawn="1"/>
          </p:nvSpPr>
          <p:spPr>
            <a:xfrm>
              <a:off x="1740032" y="1556792"/>
              <a:ext cx="3995928" cy="2499360"/>
            </a:xfrm>
            <a:prstGeom prst="rect">
              <a:avLst/>
            </a:prstGeom>
            <a:solidFill>
              <a:srgbClr val="FFFFFF">
                <a:alpha val="6902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" name="矩形 3"/>
          <p:cNvSpPr/>
          <p:nvPr userDrawn="1"/>
        </p:nvSpPr>
        <p:spPr>
          <a:xfrm>
            <a:off x="0" y="758825"/>
            <a:ext cx="12192000" cy="6099175"/>
          </a:xfrm>
          <a:prstGeom prst="rect">
            <a:avLst/>
          </a:prstGeom>
          <a:blipFill dpi="0" rotWithShape="1">
            <a:blip r:embed="rId16" cstate="print">
              <a:alphaModFix amt="12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 rot="2700000">
            <a:off x="-26194" y="202406"/>
            <a:ext cx="488950" cy="490538"/>
          </a:xfrm>
          <a:prstGeom prst="rect">
            <a:avLst/>
          </a:prstGeom>
          <a:blipFill dpi="0" rotWithShape="1">
            <a:blip r:embed="rId17" cstate="print">
              <a:extLst>
                <a:ext uri="{BEBA8EAE-BF5A-486C-A8C5-ECC9F3942E4B}"/>
                <a:ext uri="{28A0092B-C50C-407E-A947-70E740481C1C}"/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 userDrawn="1"/>
        </p:nvSpPr>
        <p:spPr>
          <a:xfrm rot="2700000">
            <a:off x="519113" y="39688"/>
            <a:ext cx="323850" cy="323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 userDrawn="1"/>
        </p:nvSpPr>
        <p:spPr>
          <a:xfrm rot="2700000">
            <a:off x="870745" y="313531"/>
            <a:ext cx="252412" cy="2508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807" r:id="rId2"/>
    <p:sldLayoutId id="2147483783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782" r:id="rId12"/>
    <p:sldLayoutId id="2147483816" r:id="rId13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 userDrawn="1"/>
        </p:nvSpPr>
        <p:spPr>
          <a:xfrm>
            <a:off x="-240704" y="327344"/>
            <a:ext cx="12432704" cy="432024"/>
          </a:xfrm>
          <a:prstGeom prst="rect">
            <a:avLst/>
          </a:prstGeom>
          <a:gradFill flip="none" rotWithShape="1">
            <a:gsLst>
              <a:gs pos="0">
                <a:srgbClr val="421312"/>
              </a:gs>
              <a:gs pos="80000">
                <a:srgbClr val="AF322F"/>
              </a:gs>
              <a:gs pos="100000">
                <a:schemeClr val="accent2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9701" name="组合 16" hidden="1"/>
          <p:cNvGrpSpPr>
            <a:grpSpLocks/>
          </p:cNvGrpSpPr>
          <p:nvPr userDrawn="1"/>
        </p:nvGrpSpPr>
        <p:grpSpPr bwMode="auto">
          <a:xfrm>
            <a:off x="-96838" y="-242888"/>
            <a:ext cx="12288838" cy="7685088"/>
            <a:chOff x="1740032" y="1556792"/>
            <a:chExt cx="3995928" cy="2499360"/>
          </a:xfrm>
        </p:grpSpPr>
        <p:pic>
          <p:nvPicPr>
            <p:cNvPr id="29706" name="图片 14"/>
            <p:cNvPicPr>
              <a:picLocks noChangeAspect="1"/>
            </p:cNvPicPr>
            <p:nvPr userDrawn="1"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1740032" y="1556792"/>
              <a:ext cx="3995928" cy="249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矩形 15"/>
            <p:cNvSpPr/>
            <p:nvPr userDrawn="1"/>
          </p:nvSpPr>
          <p:spPr>
            <a:xfrm>
              <a:off x="1740032" y="1556792"/>
              <a:ext cx="3995928" cy="2499360"/>
            </a:xfrm>
            <a:prstGeom prst="rect">
              <a:avLst/>
            </a:prstGeom>
            <a:solidFill>
              <a:srgbClr val="FFFFFF">
                <a:alpha val="6902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" name="矩形 3"/>
          <p:cNvSpPr/>
          <p:nvPr userDrawn="1"/>
        </p:nvSpPr>
        <p:spPr>
          <a:xfrm>
            <a:off x="0" y="758825"/>
            <a:ext cx="12192000" cy="6099175"/>
          </a:xfrm>
          <a:prstGeom prst="rect">
            <a:avLst/>
          </a:prstGeom>
          <a:blipFill dpi="0" rotWithShape="1">
            <a:blip r:embed="rId16" cstate="print">
              <a:alphaModFix amt="12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 rot="2700000">
            <a:off x="-26194" y="202406"/>
            <a:ext cx="488950" cy="490538"/>
          </a:xfrm>
          <a:prstGeom prst="rect">
            <a:avLst/>
          </a:prstGeom>
          <a:blipFill dpi="0" rotWithShape="1">
            <a:blip r:embed="rId17" cstate="print">
              <a:extLst>
                <a:ext uri="{BEBA8EAE-BF5A-486C-A8C5-ECC9F3942E4B}"/>
                <a:ext uri="{28A0092B-C50C-407E-A947-70E740481C1C}"/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 userDrawn="1"/>
        </p:nvSpPr>
        <p:spPr>
          <a:xfrm rot="2700000">
            <a:off x="519113" y="39688"/>
            <a:ext cx="323850" cy="323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 userDrawn="1"/>
        </p:nvSpPr>
        <p:spPr>
          <a:xfrm rot="2700000">
            <a:off x="870745" y="313531"/>
            <a:ext cx="252412" cy="2508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817" r:id="rId2"/>
    <p:sldLayoutId id="2147483786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  <p:sldLayoutId id="2147483785" r:id="rId12"/>
    <p:sldLayoutId id="2147483826" r:id="rId13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 userDrawn="1"/>
        </p:nvSpPr>
        <p:spPr>
          <a:xfrm>
            <a:off x="-240704" y="327344"/>
            <a:ext cx="12432704" cy="432024"/>
          </a:xfrm>
          <a:prstGeom prst="rect">
            <a:avLst/>
          </a:prstGeom>
          <a:gradFill flip="none" rotWithShape="1">
            <a:gsLst>
              <a:gs pos="0">
                <a:srgbClr val="421312"/>
              </a:gs>
              <a:gs pos="80000">
                <a:srgbClr val="AF322F"/>
              </a:gs>
              <a:gs pos="100000">
                <a:schemeClr val="accent2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4037" name="组合 16" hidden="1"/>
          <p:cNvGrpSpPr>
            <a:grpSpLocks/>
          </p:cNvGrpSpPr>
          <p:nvPr userDrawn="1"/>
        </p:nvGrpSpPr>
        <p:grpSpPr bwMode="auto">
          <a:xfrm>
            <a:off x="-96838" y="-242888"/>
            <a:ext cx="12288838" cy="7685088"/>
            <a:chOff x="1740032" y="1556792"/>
            <a:chExt cx="3995928" cy="2499360"/>
          </a:xfrm>
        </p:grpSpPr>
        <p:pic>
          <p:nvPicPr>
            <p:cNvPr id="44042" name="图片 14"/>
            <p:cNvPicPr>
              <a:picLocks noChangeAspect="1"/>
            </p:cNvPicPr>
            <p:nvPr userDrawn="1"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1740032" y="1556792"/>
              <a:ext cx="3995928" cy="249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矩形 15"/>
            <p:cNvSpPr/>
            <p:nvPr userDrawn="1"/>
          </p:nvSpPr>
          <p:spPr>
            <a:xfrm>
              <a:off x="1740032" y="1556792"/>
              <a:ext cx="3995928" cy="2499360"/>
            </a:xfrm>
            <a:prstGeom prst="rect">
              <a:avLst/>
            </a:prstGeom>
            <a:solidFill>
              <a:srgbClr val="FFFFFF">
                <a:alpha val="6902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" name="矩形 3"/>
          <p:cNvSpPr/>
          <p:nvPr userDrawn="1"/>
        </p:nvSpPr>
        <p:spPr>
          <a:xfrm>
            <a:off x="0" y="758825"/>
            <a:ext cx="12192000" cy="6099175"/>
          </a:xfrm>
          <a:prstGeom prst="rect">
            <a:avLst/>
          </a:prstGeom>
          <a:blipFill dpi="0" rotWithShape="1">
            <a:blip r:embed="rId16" cstate="print">
              <a:alphaModFix amt="12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 rot="2700000">
            <a:off x="-26194" y="202406"/>
            <a:ext cx="488950" cy="490538"/>
          </a:xfrm>
          <a:prstGeom prst="rect">
            <a:avLst/>
          </a:prstGeom>
          <a:blipFill dpi="0" rotWithShape="1">
            <a:blip r:embed="rId17" cstate="print">
              <a:extLst>
                <a:ext uri="{BEBA8EAE-BF5A-486C-A8C5-ECC9F3942E4B}"/>
                <a:ext uri="{28A0092B-C50C-407E-A947-70E740481C1C}"/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 userDrawn="1"/>
        </p:nvSpPr>
        <p:spPr>
          <a:xfrm rot="2700000">
            <a:off x="519113" y="39688"/>
            <a:ext cx="323850" cy="323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 userDrawn="1"/>
        </p:nvSpPr>
        <p:spPr>
          <a:xfrm rot="2700000">
            <a:off x="870745" y="313531"/>
            <a:ext cx="252412" cy="2508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827" r:id="rId2"/>
    <p:sldLayoutId id="2147483789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  <p:sldLayoutId id="2147483788" r:id="rId12"/>
    <p:sldLayoutId id="2147483836" r:id="rId13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 userDrawn="1"/>
        </p:nvSpPr>
        <p:spPr>
          <a:xfrm>
            <a:off x="-240704" y="327344"/>
            <a:ext cx="12432704" cy="432024"/>
          </a:xfrm>
          <a:prstGeom prst="rect">
            <a:avLst/>
          </a:prstGeom>
          <a:gradFill flip="none" rotWithShape="1">
            <a:gsLst>
              <a:gs pos="0">
                <a:srgbClr val="421312"/>
              </a:gs>
              <a:gs pos="80000">
                <a:srgbClr val="AF322F"/>
              </a:gs>
              <a:gs pos="100000">
                <a:schemeClr val="accent2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8373" name="组合 16" hidden="1"/>
          <p:cNvGrpSpPr>
            <a:grpSpLocks/>
          </p:cNvGrpSpPr>
          <p:nvPr userDrawn="1"/>
        </p:nvGrpSpPr>
        <p:grpSpPr bwMode="auto">
          <a:xfrm>
            <a:off x="-96838" y="-242888"/>
            <a:ext cx="12288838" cy="7685088"/>
            <a:chOff x="1740032" y="1556792"/>
            <a:chExt cx="3995928" cy="2499360"/>
          </a:xfrm>
        </p:grpSpPr>
        <p:pic>
          <p:nvPicPr>
            <p:cNvPr id="58378" name="图片 14"/>
            <p:cNvPicPr>
              <a:picLocks noChangeAspect="1"/>
            </p:cNvPicPr>
            <p:nvPr userDrawn="1"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1740032" y="1556792"/>
              <a:ext cx="3995928" cy="249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矩形 15"/>
            <p:cNvSpPr/>
            <p:nvPr userDrawn="1"/>
          </p:nvSpPr>
          <p:spPr>
            <a:xfrm>
              <a:off x="1740032" y="1556792"/>
              <a:ext cx="3995928" cy="2499360"/>
            </a:xfrm>
            <a:prstGeom prst="rect">
              <a:avLst/>
            </a:prstGeom>
            <a:solidFill>
              <a:srgbClr val="FFFFFF">
                <a:alpha val="6902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" name="矩形 3"/>
          <p:cNvSpPr/>
          <p:nvPr userDrawn="1"/>
        </p:nvSpPr>
        <p:spPr>
          <a:xfrm>
            <a:off x="0" y="758825"/>
            <a:ext cx="12192000" cy="6099175"/>
          </a:xfrm>
          <a:prstGeom prst="rect">
            <a:avLst/>
          </a:prstGeom>
          <a:blipFill dpi="0" rotWithShape="1">
            <a:blip r:embed="rId16" cstate="print">
              <a:alphaModFix amt="12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 rot="2700000">
            <a:off x="-26194" y="202406"/>
            <a:ext cx="488950" cy="490538"/>
          </a:xfrm>
          <a:prstGeom prst="rect">
            <a:avLst/>
          </a:prstGeom>
          <a:blipFill dpi="0" rotWithShape="1">
            <a:blip r:embed="rId17" cstate="print">
              <a:extLst>
                <a:ext uri="{BEBA8EAE-BF5A-486C-A8C5-ECC9F3942E4B}"/>
                <a:ext uri="{28A0092B-C50C-407E-A947-70E740481C1C}"/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 userDrawn="1"/>
        </p:nvSpPr>
        <p:spPr>
          <a:xfrm rot="2700000">
            <a:off x="519113" y="39688"/>
            <a:ext cx="323850" cy="323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 userDrawn="1"/>
        </p:nvSpPr>
        <p:spPr>
          <a:xfrm rot="2700000">
            <a:off x="870745" y="313531"/>
            <a:ext cx="252412" cy="2508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837" r:id="rId2"/>
    <p:sldLayoutId id="2147483792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  <p:sldLayoutId id="2147483791" r:id="rId12"/>
    <p:sldLayoutId id="2147483846" r:id="rId13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 userDrawn="1"/>
        </p:nvSpPr>
        <p:spPr>
          <a:xfrm>
            <a:off x="-240704" y="327344"/>
            <a:ext cx="12432704" cy="432024"/>
          </a:xfrm>
          <a:prstGeom prst="rect">
            <a:avLst/>
          </a:prstGeom>
          <a:gradFill flip="none" rotWithShape="1">
            <a:gsLst>
              <a:gs pos="0">
                <a:srgbClr val="421312"/>
              </a:gs>
              <a:gs pos="80000">
                <a:srgbClr val="AF322F"/>
              </a:gs>
              <a:gs pos="100000">
                <a:schemeClr val="accent2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72709" name="组合 16" hidden="1"/>
          <p:cNvGrpSpPr>
            <a:grpSpLocks/>
          </p:cNvGrpSpPr>
          <p:nvPr userDrawn="1"/>
        </p:nvGrpSpPr>
        <p:grpSpPr bwMode="auto">
          <a:xfrm>
            <a:off x="-96838" y="-242888"/>
            <a:ext cx="12288838" cy="7685088"/>
            <a:chOff x="1740032" y="1556792"/>
            <a:chExt cx="3995928" cy="2499360"/>
          </a:xfrm>
        </p:grpSpPr>
        <p:pic>
          <p:nvPicPr>
            <p:cNvPr id="72714" name="图片 14"/>
            <p:cNvPicPr>
              <a:picLocks noChangeAspect="1"/>
            </p:cNvPicPr>
            <p:nvPr userDrawn="1"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1740032" y="1556792"/>
              <a:ext cx="3995928" cy="249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矩形 15"/>
            <p:cNvSpPr/>
            <p:nvPr userDrawn="1"/>
          </p:nvSpPr>
          <p:spPr>
            <a:xfrm>
              <a:off x="1740032" y="1556792"/>
              <a:ext cx="3995928" cy="2499360"/>
            </a:xfrm>
            <a:prstGeom prst="rect">
              <a:avLst/>
            </a:prstGeom>
            <a:solidFill>
              <a:srgbClr val="FFFFFF">
                <a:alpha val="6902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" name="矩形 3"/>
          <p:cNvSpPr/>
          <p:nvPr userDrawn="1"/>
        </p:nvSpPr>
        <p:spPr>
          <a:xfrm>
            <a:off x="0" y="758825"/>
            <a:ext cx="12192000" cy="6099175"/>
          </a:xfrm>
          <a:prstGeom prst="rect">
            <a:avLst/>
          </a:prstGeom>
          <a:blipFill dpi="0" rotWithShape="1">
            <a:blip r:embed="rId16" cstate="print">
              <a:alphaModFix amt="12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 rot="2700000">
            <a:off x="-26194" y="202406"/>
            <a:ext cx="488950" cy="490538"/>
          </a:xfrm>
          <a:prstGeom prst="rect">
            <a:avLst/>
          </a:prstGeom>
          <a:blipFill dpi="0" rotWithShape="1">
            <a:blip r:embed="rId17" cstate="print">
              <a:extLst>
                <a:ext uri="{BEBA8EAE-BF5A-486C-A8C5-ECC9F3942E4B}"/>
                <a:ext uri="{28A0092B-C50C-407E-A947-70E740481C1C}"/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 userDrawn="1"/>
        </p:nvSpPr>
        <p:spPr>
          <a:xfrm rot="2700000">
            <a:off x="519113" y="39688"/>
            <a:ext cx="323850" cy="323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 userDrawn="1"/>
        </p:nvSpPr>
        <p:spPr>
          <a:xfrm rot="2700000">
            <a:off x="870745" y="313531"/>
            <a:ext cx="252412" cy="2508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847" r:id="rId2"/>
    <p:sldLayoutId id="2147483795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794" r:id="rId12"/>
    <p:sldLayoutId id="2147483856" r:id="rId13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2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9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ppt/slides/ppt/slides/ppt/slides/ppt/slides/X303.tif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rot="18900000">
            <a:off x="1612900" y="1354138"/>
            <a:ext cx="1533525" cy="153352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 rot="18900000">
            <a:off x="1065213" y="4260850"/>
            <a:ext cx="1533525" cy="153352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 rot="18900000">
            <a:off x="4219575" y="4086225"/>
            <a:ext cx="752475" cy="75247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 rot="18900000">
            <a:off x="5891213" y="2397125"/>
            <a:ext cx="752475" cy="754063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583113" y="1125538"/>
            <a:ext cx="7200900" cy="93503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沉淀溶解平衡</a:t>
            </a:r>
            <a:endParaRPr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43872" y="260648"/>
            <a:ext cx="648927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化学 </a:t>
            </a:r>
            <a:r>
              <a:rPr lang="en-US" altLang="zh-CN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选修</a:t>
            </a:r>
            <a:r>
              <a:rPr lang="en-US" altLang="zh-CN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4《</a:t>
            </a:r>
            <a:r>
              <a:rPr lang="zh-CN" altLang="en-US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化学反应原理</a:t>
            </a:r>
            <a:r>
              <a:rPr lang="en-US" altLang="zh-CN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</p:txBody>
      </p:sp>
      <p:pic>
        <p:nvPicPr>
          <p:cNvPr id="89096" name="Picture 3" descr="C:\Users\Administrator\Desktop\timg.jpg"/>
          <p:cNvPicPr>
            <a:picLocks noChangeAspect="1" noChangeArrowheads="1"/>
          </p:cNvPicPr>
          <p:nvPr/>
        </p:nvPicPr>
        <p:blipFill>
          <a:blip r:embed="rId4"/>
          <a:srcRect l="4712" r="16666"/>
          <a:stretch>
            <a:fillRect/>
          </a:stretch>
        </p:blipFill>
        <p:spPr bwMode="auto">
          <a:xfrm rot="2676673">
            <a:off x="-439738" y="2130425"/>
            <a:ext cx="2411413" cy="206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7" name="Picture 4" descr="C:\Users\Administrator\Desktop\timg.jpg"/>
          <p:cNvPicPr>
            <a:picLocks noChangeAspect="1" noChangeArrowheads="1"/>
          </p:cNvPicPr>
          <p:nvPr/>
        </p:nvPicPr>
        <p:blipFill>
          <a:blip r:embed="rId5"/>
          <a:srcRect l="13998" r="12292"/>
          <a:stretch>
            <a:fillRect/>
          </a:stretch>
        </p:blipFill>
        <p:spPr bwMode="auto">
          <a:xfrm rot="-2762769">
            <a:off x="5676900" y="3294063"/>
            <a:ext cx="2420938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9" name="Picture 5" descr="C:\Users\Administrator\Desktop\timg.jpg"/>
          <p:cNvPicPr>
            <a:picLocks noChangeAspect="1" noChangeArrowheads="1"/>
          </p:cNvPicPr>
          <p:nvPr/>
        </p:nvPicPr>
        <p:blipFill>
          <a:blip r:embed="rId6"/>
          <a:srcRect l="17688" t="1993" r="17593" b="10394"/>
          <a:stretch>
            <a:fillRect/>
          </a:stretch>
        </p:blipFill>
        <p:spPr bwMode="auto">
          <a:xfrm rot="-2684983">
            <a:off x="4176713" y="2092325"/>
            <a:ext cx="1592262" cy="215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100" name="Picture 6" descr="C:\Users\Administrator\Desktop\timg.jpg"/>
          <p:cNvPicPr>
            <a:picLocks noChangeAspect="1" noChangeArrowheads="1"/>
          </p:cNvPicPr>
          <p:nvPr/>
        </p:nvPicPr>
        <p:blipFill>
          <a:blip r:embed="rId7"/>
          <a:srcRect b="10042"/>
          <a:stretch>
            <a:fillRect/>
          </a:stretch>
        </p:blipFill>
        <p:spPr bwMode="auto">
          <a:xfrm rot="2702406">
            <a:off x="2259807" y="2888456"/>
            <a:ext cx="1930400" cy="196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-168275" y="2444750"/>
            <a:ext cx="12631738" cy="3887788"/>
            <a:chOff x="-168696" y="2444638"/>
            <a:chExt cx="12632451" cy="3888432"/>
          </a:xfrm>
        </p:grpSpPr>
        <p:pic>
          <p:nvPicPr>
            <p:cNvPr id="27" name="Picture 3" descr="070213_cave_1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68696" y="2492896"/>
              <a:ext cx="4535488" cy="3827463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91143" name="Picture 4" descr="070213_cave_1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9510" y="2636912"/>
              <a:ext cx="4076779" cy="36035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1" name="Picture 3" descr="C:\Users\Administrator\Desktop\timg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499777" y="2444638"/>
              <a:ext cx="4963978" cy="388843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  <a:reflection blurRad="6350" stA="52000" endA="300" endPos="35000" dir="5400000" sy="-100000" algn="bl" rotWithShape="0"/>
            </a:effectLst>
            <a:scene3d>
              <a:camera prst="perspectiveContrastingLeftFacing" fov="2400000">
                <a:rot lat="295154" lon="2096581" rev="25621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34" name="矩形 33"/>
          <p:cNvSpPr/>
          <p:nvPr/>
        </p:nvSpPr>
        <p:spPr>
          <a:xfrm>
            <a:off x="1055440" y="764704"/>
            <a:ext cx="10704512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石灰石岩层不断溶解的过程形成了形态各异的溶洞。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000375" y="1700213"/>
            <a:ext cx="61404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微软雅黑"/>
                <a:ea typeface="微软雅黑"/>
                <a:cs typeface="微软雅黑"/>
              </a:rPr>
              <a:t>CaCO</a:t>
            </a:r>
            <a:r>
              <a:rPr lang="zh-CN" altLang="en-US" sz="3200" b="1" baseline="-25000">
                <a:solidFill>
                  <a:srgbClr val="000000"/>
                </a:solidFill>
                <a:latin typeface="微软雅黑"/>
                <a:ea typeface="微软雅黑"/>
                <a:cs typeface="微软雅黑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latin typeface="微软雅黑"/>
                <a:ea typeface="微软雅黑"/>
                <a:cs typeface="微软雅黑"/>
              </a:rPr>
              <a:t>+CO</a:t>
            </a:r>
            <a:r>
              <a:rPr lang="zh-CN" altLang="en-US" sz="3200" b="1" baseline="-25000">
                <a:solidFill>
                  <a:srgbClr val="000000"/>
                </a:solidFill>
                <a:latin typeface="微软雅黑"/>
                <a:ea typeface="微软雅黑"/>
                <a:cs typeface="微软雅黑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微软雅黑"/>
                <a:ea typeface="微软雅黑"/>
                <a:cs typeface="微软雅黑"/>
              </a:rPr>
              <a:t>+H</a:t>
            </a:r>
            <a:r>
              <a:rPr lang="zh-CN" altLang="en-US" sz="3200" b="1" baseline="-25000">
                <a:solidFill>
                  <a:srgbClr val="000000"/>
                </a:solidFill>
                <a:latin typeface="微软雅黑"/>
                <a:ea typeface="微软雅黑"/>
                <a:cs typeface="微软雅黑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微软雅黑"/>
                <a:ea typeface="微软雅黑"/>
                <a:cs typeface="微软雅黑"/>
              </a:rPr>
              <a:t>O=Ca(HCO</a:t>
            </a:r>
            <a:r>
              <a:rPr lang="zh-CN" altLang="en-US" sz="3200" b="1" baseline="-25000">
                <a:solidFill>
                  <a:srgbClr val="000000"/>
                </a:solidFill>
                <a:latin typeface="微软雅黑"/>
                <a:ea typeface="微软雅黑"/>
                <a:cs typeface="微软雅黑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latin typeface="微软雅黑"/>
                <a:ea typeface="微软雅黑"/>
                <a:cs typeface="微软雅黑"/>
              </a:rPr>
              <a:t>)</a:t>
            </a:r>
            <a:r>
              <a:rPr lang="zh-CN" altLang="en-US" sz="3200" b="1" baseline="-25000">
                <a:solidFill>
                  <a:srgbClr val="000000"/>
                </a:solidFill>
                <a:latin typeface="微软雅黑"/>
                <a:ea typeface="微软雅黑"/>
                <a:cs typeface="微软雅黑"/>
              </a:rPr>
              <a:t>2</a:t>
            </a:r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-36513" y="839788"/>
            <a:ext cx="3752851" cy="285750"/>
          </a:xfrm>
          <a:custGeom>
            <a:avLst/>
            <a:gdLst>
              <a:gd name="connsiteX0" fmla="*/ 0 w 3752850"/>
              <a:gd name="connsiteY0" fmla="*/ 285750 h 285750"/>
              <a:gd name="connsiteX1" fmla="*/ 3752850 w 3752850"/>
              <a:gd name="connsiteY1" fmla="*/ 285750 h 285750"/>
              <a:gd name="connsiteX2" fmla="*/ 3467100 w 3752850"/>
              <a:gd name="connsiteY2" fmla="*/ 0 h 285750"/>
              <a:gd name="connsiteX3" fmla="*/ 19050 w 3752850"/>
              <a:gd name="connsiteY3" fmla="*/ 0 h 285750"/>
              <a:gd name="connsiteX4" fmla="*/ 0 w 3752850"/>
              <a:gd name="connsiteY4" fmla="*/ 285750 h 28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2850" h="285750">
                <a:moveTo>
                  <a:pt x="0" y="285750"/>
                </a:moveTo>
                <a:lnTo>
                  <a:pt x="3752850" y="285750"/>
                </a:lnTo>
                <a:lnTo>
                  <a:pt x="3467100" y="0"/>
                </a:lnTo>
                <a:lnTo>
                  <a:pt x="19050" y="0"/>
                </a:lnTo>
                <a:lnTo>
                  <a:pt x="0" y="28575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512888" y="7938"/>
            <a:ext cx="6959600" cy="6877050"/>
          </a:xfrm>
          <a:custGeom>
            <a:avLst/>
            <a:gdLst>
              <a:gd name="connsiteX0" fmla="*/ 6953250 w 6953250"/>
              <a:gd name="connsiteY0" fmla="*/ 19050 h 6877050"/>
              <a:gd name="connsiteX1" fmla="*/ 3352800 w 6953250"/>
              <a:gd name="connsiteY1" fmla="*/ 19050 h 6877050"/>
              <a:gd name="connsiteX2" fmla="*/ 0 w 6953250"/>
              <a:gd name="connsiteY2" fmla="*/ 3371850 h 6877050"/>
              <a:gd name="connsiteX3" fmla="*/ 3505200 w 6953250"/>
              <a:gd name="connsiteY3" fmla="*/ 6877050 h 6877050"/>
              <a:gd name="connsiteX4" fmla="*/ 6953250 w 6953250"/>
              <a:gd name="connsiteY4" fmla="*/ 6877050 h 6877050"/>
              <a:gd name="connsiteX5" fmla="*/ 6953250 w 6953250"/>
              <a:gd name="connsiteY5" fmla="*/ 0 h 6877050"/>
              <a:gd name="connsiteX6" fmla="*/ 6953250 w 6953250"/>
              <a:gd name="connsiteY6" fmla="*/ 1905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953250" h="6877050">
                <a:moveTo>
                  <a:pt x="6953250" y="19050"/>
                </a:moveTo>
                <a:lnTo>
                  <a:pt x="3352800" y="19050"/>
                </a:lnTo>
                <a:lnTo>
                  <a:pt x="0" y="3371850"/>
                </a:lnTo>
                <a:lnTo>
                  <a:pt x="3505200" y="6877050"/>
                </a:lnTo>
                <a:lnTo>
                  <a:pt x="6953250" y="6877050"/>
                </a:lnTo>
                <a:lnTo>
                  <a:pt x="6953250" y="0"/>
                </a:lnTo>
                <a:lnTo>
                  <a:pt x="6953250" y="19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-36513" y="682625"/>
            <a:ext cx="3036888" cy="285750"/>
          </a:xfrm>
          <a:custGeom>
            <a:avLst/>
            <a:gdLst>
              <a:gd name="connsiteX0" fmla="*/ 0 w 3752850"/>
              <a:gd name="connsiteY0" fmla="*/ 285750 h 285750"/>
              <a:gd name="connsiteX1" fmla="*/ 3752850 w 3752850"/>
              <a:gd name="connsiteY1" fmla="*/ 285750 h 285750"/>
              <a:gd name="connsiteX2" fmla="*/ 3467100 w 3752850"/>
              <a:gd name="connsiteY2" fmla="*/ 0 h 285750"/>
              <a:gd name="connsiteX3" fmla="*/ 19050 w 3752850"/>
              <a:gd name="connsiteY3" fmla="*/ 0 h 285750"/>
              <a:gd name="connsiteX4" fmla="*/ 0 w 3752850"/>
              <a:gd name="connsiteY4" fmla="*/ 285750 h 28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2850" h="285750">
                <a:moveTo>
                  <a:pt x="0" y="285750"/>
                </a:moveTo>
                <a:lnTo>
                  <a:pt x="3752850" y="285750"/>
                </a:lnTo>
                <a:lnTo>
                  <a:pt x="3467100" y="0"/>
                </a:lnTo>
                <a:lnTo>
                  <a:pt x="19050" y="0"/>
                </a:lnTo>
                <a:lnTo>
                  <a:pt x="0" y="28575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3189" name="TextBox 28"/>
          <p:cNvSpPr txBox="1">
            <a:spLocks noChangeArrowheads="1"/>
          </p:cNvSpPr>
          <p:nvPr/>
        </p:nvSpPr>
        <p:spPr bwMode="auto">
          <a:xfrm>
            <a:off x="-36513" y="-76200"/>
            <a:ext cx="351313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 sz="4400"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93190" name="组合 6"/>
          <p:cNvGrpSpPr>
            <a:grpSpLocks/>
          </p:cNvGrpSpPr>
          <p:nvPr/>
        </p:nvGrpSpPr>
        <p:grpSpPr bwMode="auto">
          <a:xfrm>
            <a:off x="2133600" y="1052513"/>
            <a:ext cx="866775" cy="868362"/>
            <a:chOff x="5915229" y="1157843"/>
            <a:chExt cx="865595" cy="867751"/>
          </a:xfrm>
        </p:grpSpPr>
        <p:sp>
          <p:nvSpPr>
            <p:cNvPr id="2" name="矩形 1"/>
            <p:cNvSpPr/>
            <p:nvPr/>
          </p:nvSpPr>
          <p:spPr>
            <a:xfrm rot="2700000">
              <a:off x="5914944" y="1159714"/>
              <a:ext cx="866165" cy="865595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6119424" y="1157843"/>
              <a:ext cx="408623" cy="8309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b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  <a:ea typeface="+mn-ea"/>
                </a:rPr>
                <a:t>1</a:t>
              </a:r>
              <a:endParaRPr lang="zh-CN" altLang="en-US" sz="4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</p:grpSp>
      <p:grpSp>
        <p:nvGrpSpPr>
          <p:cNvPr id="93191" name="组合 5"/>
          <p:cNvGrpSpPr>
            <a:grpSpLocks/>
          </p:cNvGrpSpPr>
          <p:nvPr/>
        </p:nvGrpSpPr>
        <p:grpSpPr bwMode="auto">
          <a:xfrm>
            <a:off x="1270000" y="1916113"/>
            <a:ext cx="865188" cy="866775"/>
            <a:chOff x="4894540" y="2168111"/>
            <a:chExt cx="865595" cy="865595"/>
          </a:xfrm>
        </p:grpSpPr>
        <p:sp>
          <p:nvSpPr>
            <p:cNvPr id="13" name="矩形 12"/>
            <p:cNvSpPr/>
            <p:nvPr/>
          </p:nvSpPr>
          <p:spPr>
            <a:xfrm rot="2700000">
              <a:off x="4894539" y="2168111"/>
              <a:ext cx="865595" cy="865595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123025" y="2185409"/>
              <a:ext cx="408623" cy="8309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b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  <a:ea typeface="+mn-ea"/>
                </a:rPr>
                <a:t>2</a:t>
              </a:r>
              <a:endParaRPr lang="zh-CN" altLang="en-US" sz="4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</p:grpSp>
      <p:grpSp>
        <p:nvGrpSpPr>
          <p:cNvPr id="93192" name="组合 4"/>
          <p:cNvGrpSpPr>
            <a:grpSpLocks/>
          </p:cNvGrpSpPr>
          <p:nvPr/>
        </p:nvGrpSpPr>
        <p:grpSpPr bwMode="auto">
          <a:xfrm>
            <a:off x="1341438" y="3911600"/>
            <a:ext cx="866775" cy="957263"/>
            <a:chOff x="5033528" y="3769585"/>
            <a:chExt cx="865595" cy="957058"/>
          </a:xfrm>
        </p:grpSpPr>
        <p:sp>
          <p:nvSpPr>
            <p:cNvPr id="14" name="矩形 13"/>
            <p:cNvSpPr/>
            <p:nvPr/>
          </p:nvSpPr>
          <p:spPr>
            <a:xfrm rot="2700000">
              <a:off x="5033825" y="3861344"/>
              <a:ext cx="865003" cy="865595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123025" y="3769585"/>
              <a:ext cx="408623" cy="8309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b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  <a:ea typeface="+mn-ea"/>
                </a:rPr>
                <a:t>4</a:t>
              </a:r>
              <a:endParaRPr lang="zh-CN" altLang="en-US" sz="4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</p:grpSp>
      <p:grpSp>
        <p:nvGrpSpPr>
          <p:cNvPr id="93193" name="组合 3"/>
          <p:cNvGrpSpPr>
            <a:grpSpLocks/>
          </p:cNvGrpSpPr>
          <p:nvPr/>
        </p:nvGrpSpPr>
        <p:grpSpPr bwMode="auto">
          <a:xfrm>
            <a:off x="2279650" y="4830763"/>
            <a:ext cx="865188" cy="901700"/>
            <a:chOff x="5699205" y="4506964"/>
            <a:chExt cx="865595" cy="903005"/>
          </a:xfrm>
        </p:grpSpPr>
        <p:sp>
          <p:nvSpPr>
            <p:cNvPr id="15" name="矩形 14"/>
            <p:cNvSpPr/>
            <p:nvPr/>
          </p:nvSpPr>
          <p:spPr>
            <a:xfrm rot="2700000">
              <a:off x="5699578" y="4544747"/>
              <a:ext cx="864850" cy="865595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916728" y="4506964"/>
              <a:ext cx="408623" cy="8309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b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  <a:ea typeface="+mn-ea"/>
                </a:rPr>
                <a:t>5</a:t>
              </a:r>
              <a:endParaRPr lang="zh-CN" altLang="en-US" sz="4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</p:grpSp>
      <p:grpSp>
        <p:nvGrpSpPr>
          <p:cNvPr id="93194" name="组合 25"/>
          <p:cNvGrpSpPr>
            <a:grpSpLocks/>
          </p:cNvGrpSpPr>
          <p:nvPr/>
        </p:nvGrpSpPr>
        <p:grpSpPr bwMode="auto">
          <a:xfrm>
            <a:off x="407988" y="2947988"/>
            <a:ext cx="865187" cy="866775"/>
            <a:chOff x="5545407" y="1502388"/>
            <a:chExt cx="865595" cy="865595"/>
          </a:xfrm>
        </p:grpSpPr>
        <p:sp>
          <p:nvSpPr>
            <p:cNvPr id="27" name="矩形 26"/>
            <p:cNvSpPr/>
            <p:nvPr/>
          </p:nvSpPr>
          <p:spPr>
            <a:xfrm rot="2700000">
              <a:off x="5545407" y="1502388"/>
              <a:ext cx="865595" cy="865595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773892" y="1519686"/>
              <a:ext cx="408623" cy="8309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b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  <a:ea typeface="+mn-ea"/>
                </a:rPr>
                <a:t>3</a:t>
              </a:r>
              <a:endParaRPr lang="zh-CN" altLang="en-US" sz="4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0" y="0"/>
            <a:ext cx="284238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168650" y="1052513"/>
            <a:ext cx="8688388" cy="8620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000" b="1" dirty="0">
                <a:solidFill>
                  <a:schemeClr val="tx1"/>
                </a:solidFill>
              </a:rPr>
              <a:t>举例说明难溶电解质在水溶液中存在沉淀溶解平衡。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208213" y="1976438"/>
            <a:ext cx="9217025" cy="8874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latin typeface="+mn-ea"/>
              </a:rPr>
              <a:t>  </a:t>
            </a:r>
            <a:r>
              <a:rPr lang="zh-CN" altLang="en-US" sz="2000" b="1" dirty="0">
                <a:solidFill>
                  <a:schemeClr val="tx1"/>
                </a:solidFill>
                <a:latin typeface="+mn-ea"/>
              </a:rPr>
              <a:t>能够用化学方程式表征沉淀溶解平衡。</a:t>
            </a:r>
            <a:endParaRPr lang="zh-CN" altLang="en-US" sz="2000" dirty="0">
              <a:solidFill>
                <a:schemeClr val="tx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703388" y="2924175"/>
            <a:ext cx="9217025" cy="889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latin typeface="+mn-ea"/>
              </a:rPr>
              <a:t>   </a:t>
            </a:r>
            <a:r>
              <a:rPr lang="zh-CN" altLang="en-US" sz="2000" b="1" dirty="0">
                <a:solidFill>
                  <a:schemeClr val="tx1"/>
                </a:solidFill>
                <a:latin typeface="+mn-ea"/>
              </a:rPr>
              <a:t>掌握温度和浓度是影响沉淀溶解平衡的因素。</a:t>
            </a:r>
            <a:endParaRPr lang="zh-CN" altLang="en-US" sz="2000" dirty="0">
              <a:solidFill>
                <a:schemeClr val="tx1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262313" y="4941888"/>
            <a:ext cx="8929687" cy="88741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/>
                </a:solidFill>
                <a:latin typeface="+mn-ea"/>
              </a:rPr>
              <a:t>   </a:t>
            </a:r>
            <a:r>
              <a:rPr lang="zh-CN" altLang="en-US" sz="2000" b="1" dirty="0">
                <a:solidFill>
                  <a:schemeClr val="tx1"/>
                </a:solidFill>
              </a:rPr>
              <a:t>能够利</a:t>
            </a:r>
            <a:r>
              <a:rPr lang="zh-CN" altLang="zh-CN" sz="2000" b="1" dirty="0">
                <a:solidFill>
                  <a:schemeClr val="tx1"/>
                </a:solidFill>
              </a:rPr>
              <a:t>用沉淀溶解平衡移动规律，解释生产生活中的实际问题。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711450" y="3860800"/>
            <a:ext cx="8497888" cy="889000"/>
          </a:xfrm>
          <a:prstGeom prst="rect">
            <a:avLst/>
          </a:prstGeom>
          <a:solidFill>
            <a:srgbClr val="66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latin typeface="+mn-ea"/>
              </a:rPr>
              <a:t>    </a:t>
            </a:r>
            <a:r>
              <a:rPr lang="zh-CN" altLang="en-US" sz="2000" b="1" dirty="0">
                <a:solidFill>
                  <a:schemeClr val="tx1"/>
                </a:solidFill>
                <a:latin typeface="+mn-ea"/>
              </a:rPr>
              <a:t>能够应用</a:t>
            </a:r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Q</a:t>
            </a:r>
            <a:r>
              <a:rPr lang="zh-CN" altLang="en-US" sz="2000" b="1" dirty="0">
                <a:solidFill>
                  <a:schemeClr val="tx1"/>
                </a:solidFill>
                <a:latin typeface="+mn-ea"/>
              </a:rPr>
              <a:t>与</a:t>
            </a:r>
            <a:r>
              <a:rPr lang="en-US" altLang="zh-CN" sz="2000" b="1" i="1" dirty="0" err="1">
                <a:solidFill>
                  <a:schemeClr val="tx1"/>
                </a:solidFill>
                <a:latin typeface="+mn-ea"/>
              </a:rPr>
              <a:t>K</a:t>
            </a:r>
            <a:r>
              <a:rPr lang="en-US" altLang="zh-CN" sz="2000" b="1" dirty="0" err="1">
                <a:solidFill>
                  <a:schemeClr val="tx1"/>
                </a:solidFill>
                <a:latin typeface="+mn-ea"/>
              </a:rPr>
              <a:t>sp</a:t>
            </a:r>
            <a:r>
              <a:rPr lang="zh-CN" altLang="en-US" sz="2000" b="1" dirty="0">
                <a:solidFill>
                  <a:schemeClr val="tx1"/>
                </a:solidFill>
                <a:latin typeface="+mn-ea"/>
              </a:rPr>
              <a:t>的关系思维模型，判断沉淀的生成和溶解</a:t>
            </a:r>
            <a:endParaRPr lang="zh-CN" alt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208213" y="333375"/>
            <a:ext cx="7200900" cy="93503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沉淀溶解平衡</a:t>
            </a:r>
            <a:endParaRPr lang="zh-CN" altLang="en-US" sz="4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711450" y="1844675"/>
            <a:ext cx="80645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800" b="1">
                <a:latin typeface="Calibri" pitchFamily="34" charset="0"/>
              </a:rPr>
              <a:t> PbI</a:t>
            </a:r>
            <a:r>
              <a:rPr lang="en-US" altLang="zh-CN" sz="4800" b="1" baseline="-25000">
                <a:latin typeface="Calibri" pitchFamily="34" charset="0"/>
              </a:rPr>
              <a:t>2</a:t>
            </a:r>
            <a:r>
              <a:rPr lang="zh-CN" altLang="zh-CN" sz="4800" b="1">
                <a:latin typeface="Calibri" pitchFamily="34" charset="0"/>
              </a:rPr>
              <a:t>在水中</a:t>
            </a:r>
            <a:r>
              <a:rPr lang="zh-CN" altLang="en-US" sz="4800" b="1">
                <a:latin typeface="Calibri" pitchFamily="34" charset="0"/>
              </a:rPr>
              <a:t>能否</a:t>
            </a:r>
            <a:r>
              <a:rPr lang="zh-CN" altLang="zh-CN" sz="4800" b="1">
                <a:latin typeface="Calibri" pitchFamily="34" charset="0"/>
              </a:rPr>
              <a:t>溶解？</a:t>
            </a:r>
            <a:endParaRPr lang="zh-CN" altLang="en-US" sz="4800" b="1">
              <a:latin typeface="Calibri" pitchFamily="34" charset="0"/>
            </a:endParaRPr>
          </a:p>
        </p:txBody>
      </p:sp>
      <p:grpSp>
        <p:nvGrpSpPr>
          <p:cNvPr id="53255" name="组合 23"/>
          <p:cNvGrpSpPr>
            <a:grpSpLocks/>
          </p:cNvGrpSpPr>
          <p:nvPr/>
        </p:nvGrpSpPr>
        <p:grpSpPr bwMode="auto">
          <a:xfrm>
            <a:off x="982663" y="2997200"/>
            <a:ext cx="10848975" cy="3429000"/>
            <a:chOff x="983432" y="2996952"/>
            <a:chExt cx="10848137" cy="3429724"/>
          </a:xfrm>
        </p:grpSpPr>
        <p:grpSp>
          <p:nvGrpSpPr>
            <p:cNvPr id="53256" name="组合 20"/>
            <p:cNvGrpSpPr>
              <a:grpSpLocks/>
            </p:cNvGrpSpPr>
            <p:nvPr/>
          </p:nvGrpSpPr>
          <p:grpSpPr bwMode="auto">
            <a:xfrm>
              <a:off x="3143672" y="2996952"/>
              <a:ext cx="8687897" cy="3429724"/>
              <a:chOff x="551384" y="3212976"/>
              <a:chExt cx="8687897" cy="3429724"/>
            </a:xfrm>
          </p:grpSpPr>
          <p:pic>
            <p:nvPicPr>
              <p:cNvPr id="53258" name="Picture 4" descr="https://timgsa.baidu.com/timg?image&amp;quality=80&amp;size=b9999_10000&amp;sec=1542642724581&amp;di=fadcddeb068454f3802d11233b68c4d9&amp;imgtype=0&amp;src=http%3A%2F%2Fimgsrc.baidu.com%2Fimage%2Fc0%253Dshijue1%252C0%252C0%252C294%252C40%2Fsign%3D9b70ebc29682d158af8f51f2e86373ad%2Fcdbf6c81800a19d8f647e92939fa828ba61e4651.jpg"/>
              <p:cNvPicPr>
                <a:picLocks noChangeAspect="1" noChangeArrowheads="1"/>
              </p:cNvPicPr>
              <p:nvPr/>
            </p:nvPicPr>
            <p:blipFill>
              <a:blip r:embed="rId5"/>
              <a:srcRect b="5620"/>
              <a:stretch>
                <a:fillRect/>
              </a:stretch>
            </p:blipFill>
            <p:spPr bwMode="auto">
              <a:xfrm>
                <a:off x="551384" y="3212976"/>
                <a:ext cx="1584176" cy="34297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aphicFrame>
            <p:nvGraphicFramePr>
              <p:cNvPr id="53251" name="Object 3" descr="image9"/>
              <p:cNvGraphicFramePr>
                <a:graphicFrameLocks/>
              </p:cNvGraphicFramePr>
              <p:nvPr/>
            </p:nvGraphicFramePr>
            <p:xfrm>
              <a:off x="2711624" y="3356992"/>
              <a:ext cx="3228180" cy="2048739"/>
            </p:xfrm>
            <a:graphic>
              <a:graphicData uri="http://schemas.openxmlformats.org/presentationml/2006/ole">
                <p:oleObj spid="_x0000_s53251" name="BMP 图像" r:id="rId6" imgW="876190" imgH="1000000" progId="PBrush">
                  <p:embed/>
                </p:oleObj>
              </a:graphicData>
            </a:graphic>
          </p:graphicFrame>
          <p:pic>
            <p:nvPicPr>
              <p:cNvPr id="53259" name="Picture 6"/>
              <p:cNvPicPr>
                <a:picLocks noChangeAspect="1" noChangeArrowheads="1"/>
              </p:cNvPicPr>
              <p:nvPr/>
            </p:nvPicPr>
            <p:blipFill>
              <a:blip r:embed="rId7"/>
              <a:srcRect t="2654"/>
              <a:stretch>
                <a:fillRect/>
              </a:stretch>
            </p:blipFill>
            <p:spPr bwMode="auto">
              <a:xfrm>
                <a:off x="6240016" y="3356992"/>
                <a:ext cx="2999265" cy="20885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3257" name="矩形 22"/>
            <p:cNvSpPr>
              <a:spLocks noChangeArrowheads="1"/>
            </p:cNvSpPr>
            <p:nvPr/>
          </p:nvSpPr>
          <p:spPr bwMode="auto">
            <a:xfrm>
              <a:off x="983432" y="3212976"/>
              <a:ext cx="1213794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800" b="1">
                  <a:solidFill>
                    <a:srgbClr val="000000"/>
                  </a:solidFill>
                  <a:latin typeface="Calibri" pitchFamily="34" charset="0"/>
                </a:rPr>
                <a:t>PbI</a:t>
              </a:r>
              <a:r>
                <a:rPr lang="en-US" altLang="zh-CN" sz="4800" b="1" baseline="-25000">
                  <a:solidFill>
                    <a:srgbClr val="000000"/>
                  </a:solidFill>
                  <a:latin typeface="Calibri" pitchFamily="34" charset="0"/>
                </a:rPr>
                <a:t>2</a:t>
              </a:r>
              <a:endParaRPr lang="zh-CN" altLang="en-US"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1430289" y="0"/>
            <a:ext cx="393569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沉淀溶解平衡</a:t>
            </a:r>
          </a:p>
        </p:txBody>
      </p:sp>
      <p:grpSp>
        <p:nvGrpSpPr>
          <p:cNvPr id="4" name="组合 22"/>
          <p:cNvGrpSpPr>
            <a:grpSpLocks/>
          </p:cNvGrpSpPr>
          <p:nvPr/>
        </p:nvGrpSpPr>
        <p:grpSpPr bwMode="auto">
          <a:xfrm>
            <a:off x="623888" y="3573463"/>
            <a:ext cx="1108075" cy="2119312"/>
            <a:chOff x="3869778" y="2347215"/>
            <a:chExt cx="1107996" cy="2119865"/>
          </a:xfrm>
        </p:grpSpPr>
        <p:grpSp>
          <p:nvGrpSpPr>
            <p:cNvPr id="1061" name="组合 60"/>
            <p:cNvGrpSpPr>
              <a:grpSpLocks/>
            </p:cNvGrpSpPr>
            <p:nvPr/>
          </p:nvGrpSpPr>
          <p:grpSpPr bwMode="auto">
            <a:xfrm>
              <a:off x="4515267" y="2347215"/>
              <a:ext cx="179916" cy="1100108"/>
              <a:chOff x="4524245" y="3111810"/>
              <a:chExt cx="134937" cy="825081"/>
            </a:xfrm>
          </p:grpSpPr>
          <p:cxnSp>
            <p:nvCxnSpPr>
              <p:cNvPr id="26" name="直接连接符 25"/>
              <p:cNvCxnSpPr/>
              <p:nvPr/>
            </p:nvCxnSpPr>
            <p:spPr>
              <a:xfrm>
                <a:off x="4524678" y="3111810"/>
                <a:ext cx="134531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>
                <a:off x="4524678" y="3111810"/>
                <a:ext cx="0" cy="74671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直接连接符 28"/>
              <p:cNvCxnSpPr/>
              <p:nvPr/>
            </p:nvCxnSpPr>
            <p:spPr>
              <a:xfrm>
                <a:off x="4524678" y="3852572"/>
                <a:ext cx="127388" cy="8455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62" name="矩形 24"/>
            <p:cNvSpPr>
              <a:spLocks noChangeArrowheads="1"/>
            </p:cNvSpPr>
            <p:nvPr/>
          </p:nvSpPr>
          <p:spPr bwMode="auto">
            <a:xfrm>
              <a:off x="3869778" y="3266751"/>
              <a:ext cx="110799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7200">
                  <a:solidFill>
                    <a:srgbClr val="89C145"/>
                  </a:solidFill>
                  <a:latin typeface="Calibri" pitchFamily="34" charset="0"/>
                  <a:ea typeface="微软雅黑"/>
                  <a:cs typeface="Arial" charset="0"/>
                </a:rPr>
                <a:t>“</a:t>
              </a:r>
              <a:endParaRPr lang="en-US" altLang="zh-CN" sz="7200">
                <a:solidFill>
                  <a:srgbClr val="89C145"/>
                </a:solidFill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6" name="组合 29"/>
          <p:cNvGrpSpPr>
            <a:grpSpLocks/>
          </p:cNvGrpSpPr>
          <p:nvPr/>
        </p:nvGrpSpPr>
        <p:grpSpPr bwMode="auto">
          <a:xfrm>
            <a:off x="3792538" y="3613150"/>
            <a:ext cx="1106487" cy="2119313"/>
            <a:chOff x="7614862" y="2347215"/>
            <a:chExt cx="1107996" cy="2119865"/>
          </a:xfrm>
        </p:grpSpPr>
        <p:grpSp>
          <p:nvGrpSpPr>
            <p:cNvPr id="1056" name="组合 68"/>
            <p:cNvGrpSpPr>
              <a:grpSpLocks/>
            </p:cNvGrpSpPr>
            <p:nvPr/>
          </p:nvGrpSpPr>
          <p:grpSpPr bwMode="auto">
            <a:xfrm>
              <a:off x="8260351" y="2347215"/>
              <a:ext cx="179916" cy="1100108"/>
              <a:chOff x="4524245" y="3111810"/>
              <a:chExt cx="134937" cy="825081"/>
            </a:xfrm>
          </p:grpSpPr>
          <p:cxnSp>
            <p:nvCxnSpPr>
              <p:cNvPr id="35" name="直接连接符 34"/>
              <p:cNvCxnSpPr/>
              <p:nvPr/>
            </p:nvCxnSpPr>
            <p:spPr>
              <a:xfrm>
                <a:off x="4524181" y="3111810"/>
                <a:ext cx="134724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>
                <a:off x="4524181" y="3111810"/>
                <a:ext cx="0" cy="74671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/>
              <p:nvPr/>
            </p:nvCxnSpPr>
            <p:spPr>
              <a:xfrm>
                <a:off x="4524181" y="3852571"/>
                <a:ext cx="127570" cy="8455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57" name="矩形 32"/>
            <p:cNvSpPr>
              <a:spLocks noChangeArrowheads="1"/>
            </p:cNvSpPr>
            <p:nvPr/>
          </p:nvSpPr>
          <p:spPr bwMode="auto">
            <a:xfrm>
              <a:off x="7614862" y="3266751"/>
              <a:ext cx="110799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7200">
                  <a:solidFill>
                    <a:srgbClr val="F29C15"/>
                  </a:solidFill>
                  <a:latin typeface="Calibri" pitchFamily="34" charset="0"/>
                  <a:ea typeface="微软雅黑"/>
                  <a:cs typeface="Arial" charset="0"/>
                </a:rPr>
                <a:t>“</a:t>
              </a:r>
              <a:endParaRPr lang="en-US" altLang="zh-CN" sz="7200">
                <a:solidFill>
                  <a:srgbClr val="F29C15"/>
                </a:solidFill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9" name="组合 42"/>
          <p:cNvGrpSpPr>
            <a:grpSpLocks/>
          </p:cNvGrpSpPr>
          <p:nvPr/>
        </p:nvGrpSpPr>
        <p:grpSpPr bwMode="auto">
          <a:xfrm>
            <a:off x="1633538" y="4708525"/>
            <a:ext cx="1004887" cy="1023938"/>
            <a:chOff x="4858339" y="3441846"/>
            <a:chExt cx="1006013" cy="1025234"/>
          </a:xfrm>
        </p:grpSpPr>
        <p:sp>
          <p:nvSpPr>
            <p:cNvPr id="1054" name="Freeform 5"/>
            <p:cNvSpPr>
              <a:spLocks noEditPoints="1"/>
            </p:cNvSpPr>
            <p:nvPr/>
          </p:nvSpPr>
          <p:spPr bwMode="auto">
            <a:xfrm>
              <a:off x="4858339" y="3441846"/>
              <a:ext cx="1006013" cy="1025234"/>
            </a:xfrm>
            <a:custGeom>
              <a:avLst/>
              <a:gdLst>
                <a:gd name="T0" fmla="*/ 503007 w 936"/>
                <a:gd name="T1" fmla="*/ 0 h 936"/>
                <a:gd name="T2" fmla="*/ 1006013 w 936"/>
                <a:gd name="T3" fmla="*/ 512617 h 936"/>
                <a:gd name="T4" fmla="*/ 503007 w 936"/>
                <a:gd name="T5" fmla="*/ 1025234 h 936"/>
                <a:gd name="T6" fmla="*/ 0 w 936"/>
                <a:gd name="T7" fmla="*/ 512617 h 936"/>
                <a:gd name="T8" fmla="*/ 503007 w 936"/>
                <a:gd name="T9" fmla="*/ 0 h 936"/>
                <a:gd name="T10" fmla="*/ 503007 w 936"/>
                <a:gd name="T11" fmla="*/ 42718 h 936"/>
                <a:gd name="T12" fmla="*/ 963021 w 936"/>
                <a:gd name="T13" fmla="*/ 512617 h 936"/>
                <a:gd name="T14" fmla="*/ 503007 w 936"/>
                <a:gd name="T15" fmla="*/ 981421 h 936"/>
                <a:gd name="T16" fmla="*/ 41917 w 936"/>
                <a:gd name="T17" fmla="*/ 512617 h 936"/>
                <a:gd name="T18" fmla="*/ 503007 w 936"/>
                <a:gd name="T19" fmla="*/ 42718 h 936"/>
                <a:gd name="T20" fmla="*/ 503007 w 936"/>
                <a:gd name="T21" fmla="*/ 86532 h 936"/>
                <a:gd name="T22" fmla="*/ 921104 w 936"/>
                <a:gd name="T23" fmla="*/ 512617 h 936"/>
                <a:gd name="T24" fmla="*/ 503007 w 936"/>
                <a:gd name="T25" fmla="*/ 938703 h 936"/>
                <a:gd name="T26" fmla="*/ 84909 w 936"/>
                <a:gd name="T27" fmla="*/ 512617 h 936"/>
                <a:gd name="T28" fmla="*/ 503007 w 936"/>
                <a:gd name="T29" fmla="*/ 86532 h 9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6"/>
                <a:gd name="T46" fmla="*/ 0 h 936"/>
                <a:gd name="T47" fmla="*/ 936 w 936"/>
                <a:gd name="T48" fmla="*/ 936 h 9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6" h="936">
                  <a:moveTo>
                    <a:pt x="468" y="0"/>
                  </a:moveTo>
                  <a:cubicBezTo>
                    <a:pt x="726" y="0"/>
                    <a:pt x="936" y="209"/>
                    <a:pt x="936" y="468"/>
                  </a:cubicBezTo>
                  <a:cubicBezTo>
                    <a:pt x="936" y="726"/>
                    <a:pt x="726" y="936"/>
                    <a:pt x="468" y="936"/>
                  </a:cubicBezTo>
                  <a:cubicBezTo>
                    <a:pt x="209" y="936"/>
                    <a:pt x="0" y="726"/>
                    <a:pt x="0" y="468"/>
                  </a:cubicBezTo>
                  <a:cubicBezTo>
                    <a:pt x="0" y="209"/>
                    <a:pt x="209" y="0"/>
                    <a:pt x="468" y="0"/>
                  </a:cubicBezTo>
                  <a:close/>
                  <a:moveTo>
                    <a:pt x="468" y="39"/>
                  </a:moveTo>
                  <a:cubicBezTo>
                    <a:pt x="704" y="39"/>
                    <a:pt x="896" y="231"/>
                    <a:pt x="896" y="468"/>
                  </a:cubicBezTo>
                  <a:cubicBezTo>
                    <a:pt x="896" y="704"/>
                    <a:pt x="704" y="896"/>
                    <a:pt x="468" y="896"/>
                  </a:cubicBezTo>
                  <a:cubicBezTo>
                    <a:pt x="231" y="896"/>
                    <a:pt x="39" y="704"/>
                    <a:pt x="39" y="468"/>
                  </a:cubicBezTo>
                  <a:cubicBezTo>
                    <a:pt x="39" y="231"/>
                    <a:pt x="231" y="39"/>
                    <a:pt x="468" y="39"/>
                  </a:cubicBezTo>
                  <a:close/>
                  <a:moveTo>
                    <a:pt x="468" y="79"/>
                  </a:moveTo>
                  <a:cubicBezTo>
                    <a:pt x="683" y="79"/>
                    <a:pt x="857" y="253"/>
                    <a:pt x="857" y="468"/>
                  </a:cubicBezTo>
                  <a:cubicBezTo>
                    <a:pt x="857" y="683"/>
                    <a:pt x="683" y="857"/>
                    <a:pt x="468" y="857"/>
                  </a:cubicBezTo>
                  <a:cubicBezTo>
                    <a:pt x="253" y="857"/>
                    <a:pt x="79" y="683"/>
                    <a:pt x="79" y="468"/>
                  </a:cubicBezTo>
                  <a:cubicBezTo>
                    <a:pt x="79" y="253"/>
                    <a:pt x="253" y="79"/>
                    <a:pt x="468" y="79"/>
                  </a:cubicBezTo>
                  <a:close/>
                </a:path>
              </a:pathLst>
            </a:custGeom>
            <a:solidFill>
              <a:srgbClr val="89C14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5" name="文本框 90"/>
            <p:cNvSpPr txBox="1">
              <a:spLocks noChangeArrowheads="1"/>
            </p:cNvSpPr>
            <p:nvPr/>
          </p:nvSpPr>
          <p:spPr bwMode="auto">
            <a:xfrm>
              <a:off x="5036577" y="3617441"/>
              <a:ext cx="64953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01</a:t>
              </a:r>
              <a:endParaRPr lang="en-US" altLang="zh-CN" sz="28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endParaRPr>
            </a:p>
          </p:txBody>
        </p:sp>
      </p:grpSp>
      <p:grpSp>
        <p:nvGrpSpPr>
          <p:cNvPr id="10" name="组合 47"/>
          <p:cNvGrpSpPr>
            <a:grpSpLocks/>
          </p:cNvGrpSpPr>
          <p:nvPr/>
        </p:nvGrpSpPr>
        <p:grpSpPr bwMode="auto">
          <a:xfrm>
            <a:off x="4759325" y="4708525"/>
            <a:ext cx="1004888" cy="1023938"/>
            <a:chOff x="8603423" y="3441846"/>
            <a:chExt cx="1006013" cy="1025234"/>
          </a:xfrm>
        </p:grpSpPr>
        <p:sp>
          <p:nvSpPr>
            <p:cNvPr id="1052" name="Freeform 5"/>
            <p:cNvSpPr>
              <a:spLocks noEditPoints="1"/>
            </p:cNvSpPr>
            <p:nvPr/>
          </p:nvSpPr>
          <p:spPr bwMode="auto">
            <a:xfrm>
              <a:off x="8603423" y="3441846"/>
              <a:ext cx="1006013" cy="1025234"/>
            </a:xfrm>
            <a:custGeom>
              <a:avLst/>
              <a:gdLst>
                <a:gd name="T0" fmla="*/ 503007 w 936"/>
                <a:gd name="T1" fmla="*/ 0 h 936"/>
                <a:gd name="T2" fmla="*/ 1006013 w 936"/>
                <a:gd name="T3" fmla="*/ 512617 h 936"/>
                <a:gd name="T4" fmla="*/ 503007 w 936"/>
                <a:gd name="T5" fmla="*/ 1025234 h 936"/>
                <a:gd name="T6" fmla="*/ 0 w 936"/>
                <a:gd name="T7" fmla="*/ 512617 h 936"/>
                <a:gd name="T8" fmla="*/ 503007 w 936"/>
                <a:gd name="T9" fmla="*/ 0 h 936"/>
                <a:gd name="T10" fmla="*/ 503007 w 936"/>
                <a:gd name="T11" fmla="*/ 42718 h 936"/>
                <a:gd name="T12" fmla="*/ 963021 w 936"/>
                <a:gd name="T13" fmla="*/ 512617 h 936"/>
                <a:gd name="T14" fmla="*/ 503007 w 936"/>
                <a:gd name="T15" fmla="*/ 981421 h 936"/>
                <a:gd name="T16" fmla="*/ 41917 w 936"/>
                <a:gd name="T17" fmla="*/ 512617 h 936"/>
                <a:gd name="T18" fmla="*/ 503007 w 936"/>
                <a:gd name="T19" fmla="*/ 42718 h 936"/>
                <a:gd name="T20" fmla="*/ 503007 w 936"/>
                <a:gd name="T21" fmla="*/ 86532 h 936"/>
                <a:gd name="T22" fmla="*/ 921104 w 936"/>
                <a:gd name="T23" fmla="*/ 512617 h 936"/>
                <a:gd name="T24" fmla="*/ 503007 w 936"/>
                <a:gd name="T25" fmla="*/ 938703 h 936"/>
                <a:gd name="T26" fmla="*/ 84909 w 936"/>
                <a:gd name="T27" fmla="*/ 512617 h 936"/>
                <a:gd name="T28" fmla="*/ 503007 w 936"/>
                <a:gd name="T29" fmla="*/ 86532 h 9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6"/>
                <a:gd name="T46" fmla="*/ 0 h 936"/>
                <a:gd name="T47" fmla="*/ 936 w 936"/>
                <a:gd name="T48" fmla="*/ 936 h 9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6" h="936">
                  <a:moveTo>
                    <a:pt x="468" y="0"/>
                  </a:moveTo>
                  <a:cubicBezTo>
                    <a:pt x="726" y="0"/>
                    <a:pt x="936" y="209"/>
                    <a:pt x="936" y="468"/>
                  </a:cubicBezTo>
                  <a:cubicBezTo>
                    <a:pt x="936" y="726"/>
                    <a:pt x="726" y="936"/>
                    <a:pt x="468" y="936"/>
                  </a:cubicBezTo>
                  <a:cubicBezTo>
                    <a:pt x="209" y="936"/>
                    <a:pt x="0" y="726"/>
                    <a:pt x="0" y="468"/>
                  </a:cubicBezTo>
                  <a:cubicBezTo>
                    <a:pt x="0" y="209"/>
                    <a:pt x="209" y="0"/>
                    <a:pt x="468" y="0"/>
                  </a:cubicBezTo>
                  <a:close/>
                  <a:moveTo>
                    <a:pt x="468" y="39"/>
                  </a:moveTo>
                  <a:cubicBezTo>
                    <a:pt x="704" y="39"/>
                    <a:pt x="896" y="231"/>
                    <a:pt x="896" y="468"/>
                  </a:cubicBezTo>
                  <a:cubicBezTo>
                    <a:pt x="896" y="704"/>
                    <a:pt x="704" y="896"/>
                    <a:pt x="468" y="896"/>
                  </a:cubicBezTo>
                  <a:cubicBezTo>
                    <a:pt x="231" y="896"/>
                    <a:pt x="39" y="704"/>
                    <a:pt x="39" y="468"/>
                  </a:cubicBezTo>
                  <a:cubicBezTo>
                    <a:pt x="39" y="231"/>
                    <a:pt x="231" y="39"/>
                    <a:pt x="468" y="39"/>
                  </a:cubicBezTo>
                  <a:close/>
                  <a:moveTo>
                    <a:pt x="468" y="79"/>
                  </a:moveTo>
                  <a:cubicBezTo>
                    <a:pt x="683" y="79"/>
                    <a:pt x="857" y="253"/>
                    <a:pt x="857" y="468"/>
                  </a:cubicBezTo>
                  <a:cubicBezTo>
                    <a:pt x="857" y="683"/>
                    <a:pt x="683" y="857"/>
                    <a:pt x="468" y="857"/>
                  </a:cubicBezTo>
                  <a:cubicBezTo>
                    <a:pt x="253" y="857"/>
                    <a:pt x="79" y="683"/>
                    <a:pt x="79" y="468"/>
                  </a:cubicBezTo>
                  <a:cubicBezTo>
                    <a:pt x="79" y="253"/>
                    <a:pt x="253" y="79"/>
                    <a:pt x="468" y="79"/>
                  </a:cubicBezTo>
                  <a:close/>
                </a:path>
              </a:pathLst>
            </a:custGeom>
            <a:solidFill>
              <a:srgbClr val="F29C1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3" name="文本框 99"/>
            <p:cNvSpPr txBox="1">
              <a:spLocks noChangeArrowheads="1"/>
            </p:cNvSpPr>
            <p:nvPr/>
          </p:nvSpPr>
          <p:spPr bwMode="auto">
            <a:xfrm>
              <a:off x="8781660" y="3617440"/>
              <a:ext cx="64953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02</a:t>
              </a:r>
              <a:endParaRPr lang="en-US" altLang="zh-CN" sz="28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endParaRPr>
            </a:p>
          </p:txBody>
        </p:sp>
      </p:grpSp>
      <p:grpSp>
        <p:nvGrpSpPr>
          <p:cNvPr id="13" name="组合 60"/>
          <p:cNvGrpSpPr>
            <a:grpSpLocks/>
          </p:cNvGrpSpPr>
          <p:nvPr/>
        </p:nvGrpSpPr>
        <p:grpSpPr bwMode="auto">
          <a:xfrm>
            <a:off x="4759325" y="3068638"/>
            <a:ext cx="3165475" cy="1463675"/>
            <a:chOff x="8603423" y="1946800"/>
            <a:chExt cx="3165410" cy="1222867"/>
          </a:xfrm>
        </p:grpSpPr>
        <p:sp>
          <p:nvSpPr>
            <p:cNvPr id="62" name="矩形 61"/>
            <p:cNvSpPr/>
            <p:nvPr/>
          </p:nvSpPr>
          <p:spPr>
            <a:xfrm>
              <a:off x="8603423" y="1946800"/>
              <a:ext cx="3165410" cy="1222867"/>
            </a:xfrm>
            <a:prstGeom prst="rect">
              <a:avLst/>
            </a:prstGeom>
            <a:solidFill>
              <a:srgbClr val="F29C15"/>
            </a:solidFill>
            <a:ln w="3175"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ea typeface="微软雅黑" panose="020B0503020204020204" pitchFamily="34" charset="-122"/>
              </a:endParaRPr>
            </a:p>
          </p:txBody>
        </p:sp>
        <p:sp>
          <p:nvSpPr>
            <p:cNvPr id="1051" name="文本框 108"/>
            <p:cNvSpPr txBox="1">
              <a:spLocks noChangeArrowheads="1"/>
            </p:cNvSpPr>
            <p:nvPr/>
          </p:nvSpPr>
          <p:spPr bwMode="auto">
            <a:xfrm>
              <a:off x="8633334" y="1946800"/>
              <a:ext cx="3008942" cy="1105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FF0000"/>
                  </a:solidFill>
                  <a:latin typeface="幼圆" pitchFamily="49" charset="-122"/>
                  <a:ea typeface="幼圆" pitchFamily="49" charset="-122"/>
                </a:rPr>
                <a:t>【</a:t>
              </a:r>
              <a:r>
                <a:rPr lang="zh-CN" altLang="en-US" sz="2000" b="1">
                  <a:solidFill>
                    <a:srgbClr val="FF0000"/>
                  </a:solidFill>
                  <a:latin typeface="幼圆" pitchFamily="49" charset="-122"/>
                  <a:ea typeface="幼圆" pitchFamily="49" charset="-122"/>
                </a:rPr>
                <a:t>特别注意</a:t>
              </a:r>
              <a:r>
                <a:rPr lang="en-US" altLang="zh-CN" sz="2000" b="1">
                  <a:solidFill>
                    <a:srgbClr val="FF0000"/>
                  </a:solidFill>
                  <a:latin typeface="幼圆" pitchFamily="49" charset="-122"/>
                  <a:ea typeface="幼圆" pitchFamily="49" charset="-122"/>
                </a:rPr>
                <a:t>】</a:t>
              </a:r>
            </a:p>
            <a:p>
              <a:r>
                <a:rPr lang="zh-CN" altLang="en-US" sz="2000" b="1">
                  <a:solidFill>
                    <a:srgbClr val="0000CC"/>
                  </a:solidFill>
                  <a:latin typeface="幼圆" pitchFamily="49" charset="-122"/>
                  <a:ea typeface="幼圆" pitchFamily="49" charset="-122"/>
                </a:rPr>
                <a:t>实验过程分工合作，注意记录实验现象，交流声音放低，保持安静。</a:t>
              </a:r>
            </a:p>
          </p:txBody>
        </p:sp>
      </p:grpSp>
      <p:grpSp>
        <p:nvGrpSpPr>
          <p:cNvPr id="1033" name="Group 5"/>
          <p:cNvGrpSpPr>
            <a:grpSpLocks/>
          </p:cNvGrpSpPr>
          <p:nvPr/>
        </p:nvGrpSpPr>
        <p:grpSpPr bwMode="auto">
          <a:xfrm>
            <a:off x="334963" y="908050"/>
            <a:ext cx="9875837" cy="714375"/>
            <a:chOff x="0" y="0"/>
            <a:chExt cx="6221" cy="450"/>
          </a:xfrm>
        </p:grpSpPr>
        <p:sp>
          <p:nvSpPr>
            <p:cNvPr id="69" name="矩形 8"/>
            <p:cNvSpPr>
              <a:spLocks noChangeArrowheads="1"/>
            </p:cNvSpPr>
            <p:nvPr/>
          </p:nvSpPr>
          <p:spPr bwMode="auto">
            <a:xfrm>
              <a:off x="0" y="0"/>
              <a:ext cx="450" cy="450"/>
            </a:xfrm>
            <a:prstGeom prst="rect">
              <a:avLst/>
            </a:prstGeom>
            <a:noFill/>
            <a:ln w="76200">
              <a:solidFill>
                <a:srgbClr val="CC0099"/>
              </a:solidFill>
              <a:miter lim="800000"/>
            </a:ln>
          </p:spPr>
          <p:txBody>
            <a:bodyPr anchor="ctr"/>
            <a:lstStyle/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+mn-ea"/>
              </a:endParaRPr>
            </a:p>
          </p:txBody>
        </p:sp>
        <p:sp>
          <p:nvSpPr>
            <p:cNvPr id="70" name="TextBox 9"/>
            <p:cNvSpPr txBox="1">
              <a:spLocks noChangeArrowheads="1"/>
            </p:cNvSpPr>
            <p:nvPr/>
          </p:nvSpPr>
          <p:spPr bwMode="auto">
            <a:xfrm>
              <a:off x="96" y="93"/>
              <a:ext cx="6125" cy="26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txBody>
            <a:bodyPr lIns="54000" tIns="180000" rIns="54000" bIns="180000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>
                <a:lnSpc>
                  <a:spcPts val="1600"/>
                </a:lnSpc>
                <a:spcBef>
                  <a:spcPts val="400"/>
                </a:spcBef>
                <a:defRPr/>
              </a:pPr>
              <a:r>
                <a:rPr lang="zh-CN" altLang="en-US" sz="2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活动</a:t>
              </a:r>
              <a:r>
                <a:rPr lang="en-US" altLang="zh-CN" sz="2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·</a:t>
              </a:r>
              <a:r>
                <a:rPr lang="zh-CN" altLang="en-US" sz="2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探究：</a:t>
              </a:r>
              <a:r>
                <a:rPr lang="zh-CN" altLang="en-US" sz="2800" b="1" spc="50" dirty="0">
                  <a:ln w="11430"/>
                  <a:solidFill>
                    <a:srgbClr val="0000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难溶电解质</a:t>
              </a:r>
              <a:r>
                <a:rPr lang="en-US" altLang="zh-CN" sz="2800" b="1" spc="50" dirty="0">
                  <a:ln w="11430"/>
                  <a:solidFill>
                    <a:srgbClr val="0000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(PbI</a:t>
              </a:r>
              <a:r>
                <a:rPr lang="en-US" altLang="zh-CN" sz="2800" b="1" spc="50" baseline="-25000" dirty="0">
                  <a:ln w="11430"/>
                  <a:solidFill>
                    <a:srgbClr val="0000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800" b="1" spc="50" dirty="0">
                  <a:ln w="11430"/>
                  <a:solidFill>
                    <a:srgbClr val="0000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r>
                <a:rPr lang="zh-CN" altLang="en-US" sz="2800" b="1" spc="50" dirty="0">
                  <a:ln w="11430"/>
                  <a:solidFill>
                    <a:srgbClr val="0000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上层清液中存在哪些离子？ </a:t>
              </a:r>
            </a:p>
            <a:p>
              <a:pPr>
                <a:lnSpc>
                  <a:spcPts val="1600"/>
                </a:lnSpc>
                <a:spcBef>
                  <a:spcPts val="400"/>
                </a:spcBef>
                <a:buFont typeface="Arial" panose="020B0604020202020204" pitchFamily="34" charset="0"/>
                <a:buNone/>
                <a:defRPr/>
              </a:pPr>
              <a:endPara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aphicFrame>
        <p:nvGraphicFramePr>
          <p:cNvPr id="50" name="Object 2" descr="image11"/>
          <p:cNvGraphicFramePr>
            <a:graphicFrameLocks/>
          </p:cNvGraphicFramePr>
          <p:nvPr/>
        </p:nvGraphicFramePr>
        <p:xfrm>
          <a:off x="10056813" y="3429000"/>
          <a:ext cx="1127125" cy="3068638"/>
        </p:xfrm>
        <a:graphic>
          <a:graphicData uri="http://schemas.openxmlformats.org/presentationml/2006/ole">
            <p:oleObj spid="_x0000_s1026" name="图片" r:id="rId4" imgW="676369" imgH="2161905" progId="StaticDib">
              <p:embed/>
            </p:oleObj>
          </a:graphicData>
        </a:graphic>
      </p:graphicFrame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7126288" y="3743325"/>
            <a:ext cx="1108075" cy="2119313"/>
            <a:chOff x="124694" y="2347215"/>
            <a:chExt cx="1107996" cy="2119865"/>
          </a:xfrm>
        </p:grpSpPr>
        <p:grpSp>
          <p:nvGrpSpPr>
            <p:cNvPr id="1043" name="组合 43"/>
            <p:cNvGrpSpPr>
              <a:grpSpLocks/>
            </p:cNvGrpSpPr>
            <p:nvPr/>
          </p:nvGrpSpPr>
          <p:grpSpPr bwMode="auto">
            <a:xfrm>
              <a:off x="770183" y="2347215"/>
              <a:ext cx="179916" cy="1100108"/>
              <a:chOff x="4524245" y="3111810"/>
              <a:chExt cx="134937" cy="825081"/>
            </a:xfrm>
          </p:grpSpPr>
          <p:cxnSp>
            <p:nvCxnSpPr>
              <p:cNvPr id="58" name="直接连接符 57"/>
              <p:cNvCxnSpPr/>
              <p:nvPr/>
            </p:nvCxnSpPr>
            <p:spPr>
              <a:xfrm>
                <a:off x="4524678" y="3111810"/>
                <a:ext cx="134531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/>
              <p:nvPr/>
            </p:nvCxnSpPr>
            <p:spPr>
              <a:xfrm>
                <a:off x="4524678" y="3111810"/>
                <a:ext cx="0" cy="74671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/>
              <p:nvPr/>
            </p:nvCxnSpPr>
            <p:spPr>
              <a:xfrm>
                <a:off x="4524678" y="3852571"/>
                <a:ext cx="127388" cy="8455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44" name="矩形 54"/>
            <p:cNvSpPr>
              <a:spLocks noChangeArrowheads="1"/>
            </p:cNvSpPr>
            <p:nvPr/>
          </p:nvSpPr>
          <p:spPr bwMode="auto">
            <a:xfrm>
              <a:off x="124694" y="3266751"/>
              <a:ext cx="110799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7200">
                  <a:solidFill>
                    <a:srgbClr val="1D6FA9"/>
                  </a:solidFill>
                  <a:latin typeface="Calibri" pitchFamily="34" charset="0"/>
                  <a:ea typeface="微软雅黑"/>
                  <a:cs typeface="Arial" charset="0"/>
                </a:rPr>
                <a:t>“</a:t>
              </a:r>
              <a:endParaRPr lang="en-US" altLang="zh-CN" sz="7200">
                <a:solidFill>
                  <a:srgbClr val="1D6FA9"/>
                </a:solidFill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68" name="组合 67"/>
          <p:cNvGrpSpPr>
            <a:grpSpLocks/>
          </p:cNvGrpSpPr>
          <p:nvPr/>
        </p:nvGrpSpPr>
        <p:grpSpPr bwMode="auto">
          <a:xfrm>
            <a:off x="8115300" y="4564063"/>
            <a:ext cx="1006475" cy="1025525"/>
            <a:chOff x="1113255" y="3451514"/>
            <a:chExt cx="1006013" cy="1025234"/>
          </a:xfrm>
        </p:grpSpPr>
        <p:sp>
          <p:nvSpPr>
            <p:cNvPr id="1041" name="Freeform 5"/>
            <p:cNvSpPr>
              <a:spLocks noEditPoints="1"/>
            </p:cNvSpPr>
            <p:nvPr/>
          </p:nvSpPr>
          <p:spPr bwMode="auto">
            <a:xfrm>
              <a:off x="1113255" y="3451514"/>
              <a:ext cx="1006013" cy="1025234"/>
            </a:xfrm>
            <a:custGeom>
              <a:avLst/>
              <a:gdLst>
                <a:gd name="T0" fmla="*/ 503007 w 936"/>
                <a:gd name="T1" fmla="*/ 0 h 936"/>
                <a:gd name="T2" fmla="*/ 1006013 w 936"/>
                <a:gd name="T3" fmla="*/ 512617 h 936"/>
                <a:gd name="T4" fmla="*/ 503007 w 936"/>
                <a:gd name="T5" fmla="*/ 1025234 h 936"/>
                <a:gd name="T6" fmla="*/ 0 w 936"/>
                <a:gd name="T7" fmla="*/ 512617 h 936"/>
                <a:gd name="T8" fmla="*/ 503007 w 936"/>
                <a:gd name="T9" fmla="*/ 0 h 936"/>
                <a:gd name="T10" fmla="*/ 503007 w 936"/>
                <a:gd name="T11" fmla="*/ 42718 h 936"/>
                <a:gd name="T12" fmla="*/ 963021 w 936"/>
                <a:gd name="T13" fmla="*/ 512617 h 936"/>
                <a:gd name="T14" fmla="*/ 503007 w 936"/>
                <a:gd name="T15" fmla="*/ 981421 h 936"/>
                <a:gd name="T16" fmla="*/ 41917 w 936"/>
                <a:gd name="T17" fmla="*/ 512617 h 936"/>
                <a:gd name="T18" fmla="*/ 503007 w 936"/>
                <a:gd name="T19" fmla="*/ 42718 h 936"/>
                <a:gd name="T20" fmla="*/ 503007 w 936"/>
                <a:gd name="T21" fmla="*/ 86532 h 936"/>
                <a:gd name="T22" fmla="*/ 921104 w 936"/>
                <a:gd name="T23" fmla="*/ 512617 h 936"/>
                <a:gd name="T24" fmla="*/ 503007 w 936"/>
                <a:gd name="T25" fmla="*/ 938703 h 936"/>
                <a:gd name="T26" fmla="*/ 84909 w 936"/>
                <a:gd name="T27" fmla="*/ 512617 h 936"/>
                <a:gd name="T28" fmla="*/ 503007 w 936"/>
                <a:gd name="T29" fmla="*/ 86532 h 9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6"/>
                <a:gd name="T46" fmla="*/ 0 h 936"/>
                <a:gd name="T47" fmla="*/ 936 w 936"/>
                <a:gd name="T48" fmla="*/ 936 h 9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6" h="936">
                  <a:moveTo>
                    <a:pt x="468" y="0"/>
                  </a:moveTo>
                  <a:cubicBezTo>
                    <a:pt x="726" y="0"/>
                    <a:pt x="936" y="209"/>
                    <a:pt x="936" y="468"/>
                  </a:cubicBezTo>
                  <a:cubicBezTo>
                    <a:pt x="936" y="726"/>
                    <a:pt x="726" y="936"/>
                    <a:pt x="468" y="936"/>
                  </a:cubicBezTo>
                  <a:cubicBezTo>
                    <a:pt x="209" y="936"/>
                    <a:pt x="0" y="726"/>
                    <a:pt x="0" y="468"/>
                  </a:cubicBezTo>
                  <a:cubicBezTo>
                    <a:pt x="0" y="209"/>
                    <a:pt x="209" y="0"/>
                    <a:pt x="468" y="0"/>
                  </a:cubicBezTo>
                  <a:close/>
                  <a:moveTo>
                    <a:pt x="468" y="39"/>
                  </a:moveTo>
                  <a:cubicBezTo>
                    <a:pt x="704" y="39"/>
                    <a:pt x="896" y="231"/>
                    <a:pt x="896" y="468"/>
                  </a:cubicBezTo>
                  <a:cubicBezTo>
                    <a:pt x="896" y="704"/>
                    <a:pt x="704" y="896"/>
                    <a:pt x="468" y="896"/>
                  </a:cubicBezTo>
                  <a:cubicBezTo>
                    <a:pt x="231" y="896"/>
                    <a:pt x="39" y="704"/>
                    <a:pt x="39" y="468"/>
                  </a:cubicBezTo>
                  <a:cubicBezTo>
                    <a:pt x="39" y="231"/>
                    <a:pt x="231" y="39"/>
                    <a:pt x="468" y="39"/>
                  </a:cubicBezTo>
                  <a:close/>
                  <a:moveTo>
                    <a:pt x="468" y="79"/>
                  </a:moveTo>
                  <a:cubicBezTo>
                    <a:pt x="683" y="79"/>
                    <a:pt x="857" y="253"/>
                    <a:pt x="857" y="468"/>
                  </a:cubicBezTo>
                  <a:cubicBezTo>
                    <a:pt x="857" y="683"/>
                    <a:pt x="683" y="857"/>
                    <a:pt x="468" y="857"/>
                  </a:cubicBezTo>
                  <a:cubicBezTo>
                    <a:pt x="253" y="857"/>
                    <a:pt x="79" y="683"/>
                    <a:pt x="79" y="468"/>
                  </a:cubicBezTo>
                  <a:cubicBezTo>
                    <a:pt x="79" y="253"/>
                    <a:pt x="253" y="79"/>
                    <a:pt x="468" y="79"/>
                  </a:cubicBezTo>
                  <a:close/>
                </a:path>
              </a:pathLst>
            </a:custGeom>
            <a:solidFill>
              <a:srgbClr val="1D6FA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2" name="文本框 75"/>
            <p:cNvSpPr txBox="1">
              <a:spLocks noChangeArrowheads="1"/>
            </p:cNvSpPr>
            <p:nvPr/>
          </p:nvSpPr>
          <p:spPr bwMode="auto">
            <a:xfrm>
              <a:off x="1291492" y="3617442"/>
              <a:ext cx="64953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03</a:t>
              </a:r>
              <a:endParaRPr lang="en-US" altLang="zh-CN" sz="28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115166" y="3140968"/>
            <a:ext cx="1725250" cy="920037"/>
            <a:chOff x="1113255" y="2177622"/>
            <a:chExt cx="2877378" cy="992045"/>
          </a:xfrm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4" name="矩形 73"/>
            <p:cNvSpPr/>
            <p:nvPr/>
          </p:nvSpPr>
          <p:spPr>
            <a:xfrm>
              <a:off x="1113255" y="2177622"/>
              <a:ext cx="2877378" cy="992045"/>
            </a:xfrm>
            <a:prstGeom prst="rect">
              <a:avLst/>
            </a:prstGeom>
            <a:solidFill>
              <a:srgbClr val="1D6FA9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ea typeface="微软雅黑" panose="020B0503020204020204" pitchFamily="34" charset="-122"/>
              </a:endParaRPr>
            </a:p>
          </p:txBody>
        </p:sp>
        <p:sp>
          <p:nvSpPr>
            <p:cNvPr id="75" name="文本框 102"/>
            <p:cNvSpPr txBox="1"/>
            <p:nvPr/>
          </p:nvSpPr>
          <p:spPr>
            <a:xfrm>
              <a:off x="1322356" y="2393646"/>
              <a:ext cx="2412105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b="1" dirty="0">
                  <a:solidFill>
                    <a:srgbClr val="FF0000"/>
                  </a:solidFill>
                  <a:latin typeface="幼圆" pitchFamily="49" charset="-122"/>
                  <a:ea typeface="幼圆" pitchFamily="49" charset="-122"/>
                </a:rPr>
                <a:t>规范操作</a:t>
              </a:r>
              <a:endParaRPr lang="zh-CN" altLang="en-US" sz="2800" b="1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559496" y="3140968"/>
            <a:ext cx="2160240" cy="147732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b="1" dirty="0">
                <a:solidFill>
                  <a:srgbClr val="000000"/>
                </a:solidFill>
                <a:sym typeface="+mn-ea"/>
              </a:rPr>
              <a:t>【安全提示】：取用试剂时避免沾到皮肤上或衣服上。若沾到请用大量水冲洗。</a:t>
            </a:r>
            <a:endParaRPr lang="zh-CN" alt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263525" y="1844675"/>
            <a:ext cx="119284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kern="100" dirty="0">
                <a:solidFill>
                  <a:srgbClr val="000000"/>
                </a:solidFill>
                <a:latin typeface="+mn-lt"/>
                <a:ea typeface="+mn-ea"/>
                <a:cs typeface="Times New Roman"/>
              </a:rPr>
              <a:t>拿出实验卡片，先明确实验步骤，在完成小组分工后，按照实验卡片，完成探究实验。</a:t>
            </a:r>
            <a:endParaRPr lang="zh-CN" altLang="en-US" sz="3600" b="1" dirty="0">
              <a:latin typeface="+mn-lt"/>
              <a:ea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1430289" y="0"/>
            <a:ext cx="393569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沉淀溶解平衡</a:t>
            </a:r>
          </a:p>
        </p:txBody>
      </p:sp>
      <p:grpSp>
        <p:nvGrpSpPr>
          <p:cNvPr id="101378" name="组合 16"/>
          <p:cNvGrpSpPr>
            <a:grpSpLocks/>
          </p:cNvGrpSpPr>
          <p:nvPr/>
        </p:nvGrpSpPr>
        <p:grpSpPr bwMode="auto">
          <a:xfrm>
            <a:off x="125413" y="2159000"/>
            <a:ext cx="1106487" cy="2119313"/>
            <a:chOff x="124694" y="2347215"/>
            <a:chExt cx="1107996" cy="2119865"/>
          </a:xfrm>
        </p:grpSpPr>
        <p:grpSp>
          <p:nvGrpSpPr>
            <p:cNvPr id="101415" name="组合 43"/>
            <p:cNvGrpSpPr>
              <a:grpSpLocks/>
            </p:cNvGrpSpPr>
            <p:nvPr/>
          </p:nvGrpSpPr>
          <p:grpSpPr bwMode="auto">
            <a:xfrm>
              <a:off x="770183" y="2347215"/>
              <a:ext cx="179916" cy="1100108"/>
              <a:chOff x="4524245" y="3111810"/>
              <a:chExt cx="134937" cy="825081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4524181" y="3111810"/>
                <a:ext cx="134724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/>
            </p:nvCxnSpPr>
            <p:spPr>
              <a:xfrm>
                <a:off x="4524181" y="3111810"/>
                <a:ext cx="0" cy="74671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4524181" y="3852571"/>
                <a:ext cx="127570" cy="8455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1416" name="矩形 18"/>
            <p:cNvSpPr>
              <a:spLocks noChangeArrowheads="1"/>
            </p:cNvSpPr>
            <p:nvPr/>
          </p:nvSpPr>
          <p:spPr bwMode="auto">
            <a:xfrm>
              <a:off x="124694" y="3266751"/>
              <a:ext cx="110799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7200">
                  <a:solidFill>
                    <a:srgbClr val="1D6FA9"/>
                  </a:solidFill>
                  <a:latin typeface="Calibri" pitchFamily="34" charset="0"/>
                  <a:ea typeface="微软雅黑"/>
                  <a:cs typeface="Arial" charset="0"/>
                </a:rPr>
                <a:t>“</a:t>
              </a:r>
              <a:endParaRPr lang="en-US" altLang="zh-CN" sz="7200">
                <a:solidFill>
                  <a:srgbClr val="1D6FA9"/>
                </a:solidFill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101379" name="组合 22"/>
          <p:cNvGrpSpPr>
            <a:grpSpLocks/>
          </p:cNvGrpSpPr>
          <p:nvPr/>
        </p:nvGrpSpPr>
        <p:grpSpPr bwMode="auto">
          <a:xfrm>
            <a:off x="6102350" y="1654175"/>
            <a:ext cx="1108075" cy="2119313"/>
            <a:chOff x="3869778" y="2347215"/>
            <a:chExt cx="1107996" cy="2119865"/>
          </a:xfrm>
        </p:grpSpPr>
        <p:grpSp>
          <p:nvGrpSpPr>
            <p:cNvPr id="101410" name="组合 60"/>
            <p:cNvGrpSpPr>
              <a:grpSpLocks/>
            </p:cNvGrpSpPr>
            <p:nvPr/>
          </p:nvGrpSpPr>
          <p:grpSpPr bwMode="auto">
            <a:xfrm>
              <a:off x="4515267" y="2347215"/>
              <a:ext cx="179916" cy="1100108"/>
              <a:chOff x="4524245" y="3111810"/>
              <a:chExt cx="134937" cy="825081"/>
            </a:xfrm>
          </p:grpSpPr>
          <p:cxnSp>
            <p:nvCxnSpPr>
              <p:cNvPr id="26" name="直接连接符 25"/>
              <p:cNvCxnSpPr/>
              <p:nvPr/>
            </p:nvCxnSpPr>
            <p:spPr>
              <a:xfrm>
                <a:off x="4524678" y="3111810"/>
                <a:ext cx="134531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>
                <a:off x="4524678" y="3111810"/>
                <a:ext cx="0" cy="74671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直接连接符 28"/>
              <p:cNvCxnSpPr/>
              <p:nvPr/>
            </p:nvCxnSpPr>
            <p:spPr>
              <a:xfrm>
                <a:off x="4524678" y="3852571"/>
                <a:ext cx="127387" cy="8455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1411" name="矩形 24"/>
            <p:cNvSpPr>
              <a:spLocks noChangeArrowheads="1"/>
            </p:cNvSpPr>
            <p:nvPr/>
          </p:nvSpPr>
          <p:spPr bwMode="auto">
            <a:xfrm>
              <a:off x="3869778" y="3266751"/>
              <a:ext cx="110799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7200">
                  <a:solidFill>
                    <a:srgbClr val="89C145"/>
                  </a:solidFill>
                  <a:latin typeface="Calibri" pitchFamily="34" charset="0"/>
                  <a:ea typeface="微软雅黑"/>
                  <a:cs typeface="Arial" charset="0"/>
                </a:rPr>
                <a:t>“</a:t>
              </a:r>
              <a:endParaRPr lang="en-US" altLang="zh-CN" sz="7200">
                <a:solidFill>
                  <a:srgbClr val="89C145"/>
                </a:solidFill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101380" name="组合 39"/>
          <p:cNvGrpSpPr>
            <a:grpSpLocks/>
          </p:cNvGrpSpPr>
          <p:nvPr/>
        </p:nvGrpSpPr>
        <p:grpSpPr bwMode="auto">
          <a:xfrm>
            <a:off x="1112838" y="2759075"/>
            <a:ext cx="1006475" cy="1025525"/>
            <a:chOff x="1113255" y="3451514"/>
            <a:chExt cx="1006013" cy="1025234"/>
          </a:xfrm>
        </p:grpSpPr>
        <p:sp>
          <p:nvSpPr>
            <p:cNvPr id="101408" name="Freeform 5"/>
            <p:cNvSpPr>
              <a:spLocks noEditPoints="1"/>
            </p:cNvSpPr>
            <p:nvPr/>
          </p:nvSpPr>
          <p:spPr bwMode="auto">
            <a:xfrm>
              <a:off x="1113255" y="3451514"/>
              <a:ext cx="1006013" cy="1025234"/>
            </a:xfrm>
            <a:custGeom>
              <a:avLst/>
              <a:gdLst>
                <a:gd name="T0" fmla="*/ 503007 w 936"/>
                <a:gd name="T1" fmla="*/ 0 h 936"/>
                <a:gd name="T2" fmla="*/ 1006013 w 936"/>
                <a:gd name="T3" fmla="*/ 512617 h 936"/>
                <a:gd name="T4" fmla="*/ 503007 w 936"/>
                <a:gd name="T5" fmla="*/ 1025234 h 936"/>
                <a:gd name="T6" fmla="*/ 0 w 936"/>
                <a:gd name="T7" fmla="*/ 512617 h 936"/>
                <a:gd name="T8" fmla="*/ 503007 w 936"/>
                <a:gd name="T9" fmla="*/ 0 h 936"/>
                <a:gd name="T10" fmla="*/ 503007 w 936"/>
                <a:gd name="T11" fmla="*/ 42718 h 936"/>
                <a:gd name="T12" fmla="*/ 963021 w 936"/>
                <a:gd name="T13" fmla="*/ 512617 h 936"/>
                <a:gd name="T14" fmla="*/ 503007 w 936"/>
                <a:gd name="T15" fmla="*/ 981421 h 936"/>
                <a:gd name="T16" fmla="*/ 41917 w 936"/>
                <a:gd name="T17" fmla="*/ 512617 h 936"/>
                <a:gd name="T18" fmla="*/ 503007 w 936"/>
                <a:gd name="T19" fmla="*/ 42718 h 936"/>
                <a:gd name="T20" fmla="*/ 503007 w 936"/>
                <a:gd name="T21" fmla="*/ 86532 h 936"/>
                <a:gd name="T22" fmla="*/ 921104 w 936"/>
                <a:gd name="T23" fmla="*/ 512617 h 936"/>
                <a:gd name="T24" fmla="*/ 503007 w 936"/>
                <a:gd name="T25" fmla="*/ 938703 h 936"/>
                <a:gd name="T26" fmla="*/ 84909 w 936"/>
                <a:gd name="T27" fmla="*/ 512617 h 936"/>
                <a:gd name="T28" fmla="*/ 503007 w 936"/>
                <a:gd name="T29" fmla="*/ 86532 h 9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6"/>
                <a:gd name="T46" fmla="*/ 0 h 936"/>
                <a:gd name="T47" fmla="*/ 936 w 936"/>
                <a:gd name="T48" fmla="*/ 936 h 9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6" h="936">
                  <a:moveTo>
                    <a:pt x="468" y="0"/>
                  </a:moveTo>
                  <a:cubicBezTo>
                    <a:pt x="726" y="0"/>
                    <a:pt x="936" y="209"/>
                    <a:pt x="936" y="468"/>
                  </a:cubicBezTo>
                  <a:cubicBezTo>
                    <a:pt x="936" y="726"/>
                    <a:pt x="726" y="936"/>
                    <a:pt x="468" y="936"/>
                  </a:cubicBezTo>
                  <a:cubicBezTo>
                    <a:pt x="209" y="936"/>
                    <a:pt x="0" y="726"/>
                    <a:pt x="0" y="468"/>
                  </a:cubicBezTo>
                  <a:cubicBezTo>
                    <a:pt x="0" y="209"/>
                    <a:pt x="209" y="0"/>
                    <a:pt x="468" y="0"/>
                  </a:cubicBezTo>
                  <a:close/>
                  <a:moveTo>
                    <a:pt x="468" y="39"/>
                  </a:moveTo>
                  <a:cubicBezTo>
                    <a:pt x="704" y="39"/>
                    <a:pt x="896" y="231"/>
                    <a:pt x="896" y="468"/>
                  </a:cubicBezTo>
                  <a:cubicBezTo>
                    <a:pt x="896" y="704"/>
                    <a:pt x="704" y="896"/>
                    <a:pt x="468" y="896"/>
                  </a:cubicBezTo>
                  <a:cubicBezTo>
                    <a:pt x="231" y="896"/>
                    <a:pt x="39" y="704"/>
                    <a:pt x="39" y="468"/>
                  </a:cubicBezTo>
                  <a:cubicBezTo>
                    <a:pt x="39" y="231"/>
                    <a:pt x="231" y="39"/>
                    <a:pt x="468" y="39"/>
                  </a:cubicBezTo>
                  <a:close/>
                  <a:moveTo>
                    <a:pt x="468" y="79"/>
                  </a:moveTo>
                  <a:cubicBezTo>
                    <a:pt x="683" y="79"/>
                    <a:pt x="857" y="253"/>
                    <a:pt x="857" y="468"/>
                  </a:cubicBezTo>
                  <a:cubicBezTo>
                    <a:pt x="857" y="683"/>
                    <a:pt x="683" y="857"/>
                    <a:pt x="468" y="857"/>
                  </a:cubicBezTo>
                  <a:cubicBezTo>
                    <a:pt x="253" y="857"/>
                    <a:pt x="79" y="683"/>
                    <a:pt x="79" y="468"/>
                  </a:cubicBezTo>
                  <a:cubicBezTo>
                    <a:pt x="79" y="253"/>
                    <a:pt x="253" y="79"/>
                    <a:pt x="468" y="79"/>
                  </a:cubicBezTo>
                  <a:close/>
                </a:path>
              </a:pathLst>
            </a:custGeom>
            <a:solidFill>
              <a:srgbClr val="1D6FA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409" name="文本框 75"/>
            <p:cNvSpPr txBox="1">
              <a:spLocks noChangeArrowheads="1"/>
            </p:cNvSpPr>
            <p:nvPr/>
          </p:nvSpPr>
          <p:spPr bwMode="auto">
            <a:xfrm>
              <a:off x="1291492" y="3617442"/>
              <a:ext cx="64953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01</a:t>
              </a:r>
              <a:endParaRPr lang="en-US" altLang="zh-CN" sz="28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endParaRPr>
            </a:p>
          </p:txBody>
        </p:sp>
      </p:grpSp>
      <p:grpSp>
        <p:nvGrpSpPr>
          <p:cNvPr id="101381" name="组合 42"/>
          <p:cNvGrpSpPr>
            <a:grpSpLocks/>
          </p:cNvGrpSpPr>
          <p:nvPr/>
        </p:nvGrpSpPr>
        <p:grpSpPr bwMode="auto">
          <a:xfrm>
            <a:off x="7091363" y="2749550"/>
            <a:ext cx="1004887" cy="1023938"/>
            <a:chOff x="4858339" y="3441846"/>
            <a:chExt cx="1006013" cy="1025234"/>
          </a:xfrm>
        </p:grpSpPr>
        <p:sp>
          <p:nvSpPr>
            <p:cNvPr id="101406" name="Freeform 5"/>
            <p:cNvSpPr>
              <a:spLocks noEditPoints="1"/>
            </p:cNvSpPr>
            <p:nvPr/>
          </p:nvSpPr>
          <p:spPr bwMode="auto">
            <a:xfrm>
              <a:off x="4858339" y="3441846"/>
              <a:ext cx="1006013" cy="1025234"/>
            </a:xfrm>
            <a:custGeom>
              <a:avLst/>
              <a:gdLst>
                <a:gd name="T0" fmla="*/ 503007 w 936"/>
                <a:gd name="T1" fmla="*/ 0 h 936"/>
                <a:gd name="T2" fmla="*/ 1006013 w 936"/>
                <a:gd name="T3" fmla="*/ 512617 h 936"/>
                <a:gd name="T4" fmla="*/ 503007 w 936"/>
                <a:gd name="T5" fmla="*/ 1025234 h 936"/>
                <a:gd name="T6" fmla="*/ 0 w 936"/>
                <a:gd name="T7" fmla="*/ 512617 h 936"/>
                <a:gd name="T8" fmla="*/ 503007 w 936"/>
                <a:gd name="T9" fmla="*/ 0 h 936"/>
                <a:gd name="T10" fmla="*/ 503007 w 936"/>
                <a:gd name="T11" fmla="*/ 42718 h 936"/>
                <a:gd name="T12" fmla="*/ 963021 w 936"/>
                <a:gd name="T13" fmla="*/ 512617 h 936"/>
                <a:gd name="T14" fmla="*/ 503007 w 936"/>
                <a:gd name="T15" fmla="*/ 981421 h 936"/>
                <a:gd name="T16" fmla="*/ 41917 w 936"/>
                <a:gd name="T17" fmla="*/ 512617 h 936"/>
                <a:gd name="T18" fmla="*/ 503007 w 936"/>
                <a:gd name="T19" fmla="*/ 42718 h 936"/>
                <a:gd name="T20" fmla="*/ 503007 w 936"/>
                <a:gd name="T21" fmla="*/ 86532 h 936"/>
                <a:gd name="T22" fmla="*/ 921104 w 936"/>
                <a:gd name="T23" fmla="*/ 512617 h 936"/>
                <a:gd name="T24" fmla="*/ 503007 w 936"/>
                <a:gd name="T25" fmla="*/ 938703 h 936"/>
                <a:gd name="T26" fmla="*/ 84909 w 936"/>
                <a:gd name="T27" fmla="*/ 512617 h 936"/>
                <a:gd name="T28" fmla="*/ 503007 w 936"/>
                <a:gd name="T29" fmla="*/ 86532 h 9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6"/>
                <a:gd name="T46" fmla="*/ 0 h 936"/>
                <a:gd name="T47" fmla="*/ 936 w 936"/>
                <a:gd name="T48" fmla="*/ 936 h 9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6" h="936">
                  <a:moveTo>
                    <a:pt x="468" y="0"/>
                  </a:moveTo>
                  <a:cubicBezTo>
                    <a:pt x="726" y="0"/>
                    <a:pt x="936" y="209"/>
                    <a:pt x="936" y="468"/>
                  </a:cubicBezTo>
                  <a:cubicBezTo>
                    <a:pt x="936" y="726"/>
                    <a:pt x="726" y="936"/>
                    <a:pt x="468" y="936"/>
                  </a:cubicBezTo>
                  <a:cubicBezTo>
                    <a:pt x="209" y="936"/>
                    <a:pt x="0" y="726"/>
                    <a:pt x="0" y="468"/>
                  </a:cubicBezTo>
                  <a:cubicBezTo>
                    <a:pt x="0" y="209"/>
                    <a:pt x="209" y="0"/>
                    <a:pt x="468" y="0"/>
                  </a:cubicBezTo>
                  <a:close/>
                  <a:moveTo>
                    <a:pt x="468" y="39"/>
                  </a:moveTo>
                  <a:cubicBezTo>
                    <a:pt x="704" y="39"/>
                    <a:pt x="896" y="231"/>
                    <a:pt x="896" y="468"/>
                  </a:cubicBezTo>
                  <a:cubicBezTo>
                    <a:pt x="896" y="704"/>
                    <a:pt x="704" y="896"/>
                    <a:pt x="468" y="896"/>
                  </a:cubicBezTo>
                  <a:cubicBezTo>
                    <a:pt x="231" y="896"/>
                    <a:pt x="39" y="704"/>
                    <a:pt x="39" y="468"/>
                  </a:cubicBezTo>
                  <a:cubicBezTo>
                    <a:pt x="39" y="231"/>
                    <a:pt x="231" y="39"/>
                    <a:pt x="468" y="39"/>
                  </a:cubicBezTo>
                  <a:close/>
                  <a:moveTo>
                    <a:pt x="468" y="79"/>
                  </a:moveTo>
                  <a:cubicBezTo>
                    <a:pt x="683" y="79"/>
                    <a:pt x="857" y="253"/>
                    <a:pt x="857" y="468"/>
                  </a:cubicBezTo>
                  <a:cubicBezTo>
                    <a:pt x="857" y="683"/>
                    <a:pt x="683" y="857"/>
                    <a:pt x="468" y="857"/>
                  </a:cubicBezTo>
                  <a:cubicBezTo>
                    <a:pt x="253" y="857"/>
                    <a:pt x="79" y="683"/>
                    <a:pt x="79" y="468"/>
                  </a:cubicBezTo>
                  <a:cubicBezTo>
                    <a:pt x="79" y="253"/>
                    <a:pt x="253" y="79"/>
                    <a:pt x="468" y="79"/>
                  </a:cubicBezTo>
                  <a:close/>
                </a:path>
              </a:pathLst>
            </a:custGeom>
            <a:solidFill>
              <a:srgbClr val="89C14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407" name="文本框 90"/>
            <p:cNvSpPr txBox="1">
              <a:spLocks noChangeArrowheads="1"/>
            </p:cNvSpPr>
            <p:nvPr/>
          </p:nvSpPr>
          <p:spPr bwMode="auto">
            <a:xfrm>
              <a:off x="5036577" y="3617441"/>
              <a:ext cx="64953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02</a:t>
              </a:r>
              <a:endParaRPr lang="en-US" altLang="zh-CN" sz="28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113255" y="1484784"/>
            <a:ext cx="2877378" cy="992045"/>
            <a:chOff x="1113255" y="2177622"/>
            <a:chExt cx="2877378" cy="992045"/>
          </a:xfrm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矩形 55"/>
            <p:cNvSpPr/>
            <p:nvPr/>
          </p:nvSpPr>
          <p:spPr>
            <a:xfrm>
              <a:off x="1113255" y="2177622"/>
              <a:ext cx="2877378" cy="992045"/>
            </a:xfrm>
            <a:prstGeom prst="rect">
              <a:avLst/>
            </a:prstGeom>
            <a:solidFill>
              <a:srgbClr val="1D6FA9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ea typeface="微软雅黑" panose="020B0503020204020204" pitchFamily="34" charset="-122"/>
              </a:endParaRPr>
            </a:p>
          </p:txBody>
        </p:sp>
        <p:sp>
          <p:nvSpPr>
            <p:cNvPr id="57" name="文本框 102"/>
            <p:cNvSpPr txBox="1"/>
            <p:nvPr/>
          </p:nvSpPr>
          <p:spPr>
            <a:xfrm>
              <a:off x="1516913" y="2306658"/>
              <a:ext cx="1574470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600" b="1" dirty="0">
                  <a:solidFill>
                    <a:srgbClr val="FFFFFF"/>
                  </a:solidFill>
                  <a:latin typeface="幼圆" pitchFamily="49" charset="-122"/>
                  <a:ea typeface="幼圆" pitchFamily="49" charset="-122"/>
                </a:rPr>
                <a:t>实验一</a:t>
              </a:r>
              <a:endParaRPr lang="zh-CN" altLang="en-US" sz="3600" b="1" dirty="0">
                <a:solidFill>
                  <a:srgbClr val="FFFFFF"/>
                </a:solidFill>
                <a:latin typeface="幼圆" pitchFamily="49" charset="-122"/>
                <a:ea typeface="幼圆" pitchFamily="49" charset="-122"/>
              </a:endParaRPr>
            </a:p>
          </p:txBody>
        </p:sp>
      </p:grpSp>
      <p:grpSp>
        <p:nvGrpSpPr>
          <p:cNvPr id="101383" name="组合 57"/>
          <p:cNvGrpSpPr>
            <a:grpSpLocks/>
          </p:cNvGrpSpPr>
          <p:nvPr/>
        </p:nvGrpSpPr>
        <p:grpSpPr bwMode="auto">
          <a:xfrm>
            <a:off x="7091363" y="1484313"/>
            <a:ext cx="2876550" cy="992187"/>
            <a:chOff x="4858339" y="2177622"/>
            <a:chExt cx="2877378" cy="992045"/>
          </a:xfrm>
        </p:grpSpPr>
        <p:sp>
          <p:nvSpPr>
            <p:cNvPr id="59" name="矩形 58"/>
            <p:cNvSpPr/>
            <p:nvPr/>
          </p:nvSpPr>
          <p:spPr>
            <a:xfrm>
              <a:off x="4858339" y="2177622"/>
              <a:ext cx="2877378" cy="992045"/>
            </a:xfrm>
            <a:prstGeom prst="rect">
              <a:avLst/>
            </a:prstGeom>
            <a:solidFill>
              <a:srgbClr val="89C145"/>
            </a:solidFill>
            <a:ln w="3175"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ea typeface="微软雅黑" panose="020B0503020204020204" pitchFamily="34" charset="-122"/>
              </a:endParaRPr>
            </a:p>
          </p:txBody>
        </p:sp>
        <p:sp>
          <p:nvSpPr>
            <p:cNvPr id="101405" name="文本框 105"/>
            <p:cNvSpPr txBox="1">
              <a:spLocks noChangeArrowheads="1"/>
            </p:cNvSpPr>
            <p:nvPr/>
          </p:nvSpPr>
          <p:spPr bwMode="auto">
            <a:xfrm>
              <a:off x="5346660" y="2306658"/>
              <a:ext cx="157447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3600" b="1">
                  <a:solidFill>
                    <a:srgbClr val="FFFFFF"/>
                  </a:solidFill>
                  <a:latin typeface="幼圆" pitchFamily="49" charset="-122"/>
                  <a:ea typeface="幼圆" pitchFamily="49" charset="-122"/>
                </a:rPr>
                <a:t>实验二</a:t>
              </a:r>
            </a:p>
          </p:txBody>
        </p:sp>
      </p:grpSp>
      <p:sp>
        <p:nvSpPr>
          <p:cNvPr id="64" name="矩形 47"/>
          <p:cNvSpPr>
            <a:spLocks noChangeArrowheads="1"/>
          </p:cNvSpPr>
          <p:nvPr/>
        </p:nvSpPr>
        <p:spPr bwMode="auto">
          <a:xfrm>
            <a:off x="623888" y="3832225"/>
            <a:ext cx="3887787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zh-CN" sz="2400" b="1" dirty="0" smtClean="0">
                <a:latin typeface="+mn-ea"/>
              </a:rPr>
              <a:t>实验现象：</a:t>
            </a:r>
            <a:r>
              <a:rPr lang="en-US" altLang="zh-CN" sz="2400" b="1" u="sng" dirty="0" smtClean="0">
                <a:latin typeface="+mn-ea"/>
              </a:rPr>
              <a:t>            </a:t>
            </a:r>
            <a:r>
              <a:rPr lang="zh-CN" altLang="en-US" sz="2400" b="1" dirty="0" smtClean="0">
                <a:latin typeface="+mn-ea"/>
              </a:rPr>
              <a:t>。  </a:t>
            </a:r>
            <a:endParaRPr lang="en-US" altLang="zh-CN" sz="2400" b="1" dirty="0" smtClean="0">
              <a:latin typeface="+mn-ea"/>
            </a:endParaRP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zh-CN" sz="2400" b="1" dirty="0" smtClean="0">
                <a:latin typeface="+mn-ea"/>
              </a:rPr>
              <a:t>结论：</a:t>
            </a:r>
            <a:r>
              <a:rPr lang="en-US" altLang="zh-CN" sz="2400" b="1" dirty="0" smtClean="0">
                <a:latin typeface="+mn-ea"/>
              </a:rPr>
              <a:t> </a:t>
            </a:r>
            <a:r>
              <a:rPr lang="en-US" altLang="zh-CN" sz="2400" b="1" u="sng" dirty="0" smtClean="0">
                <a:latin typeface="+mn-ea"/>
              </a:rPr>
              <a:t>               </a:t>
            </a:r>
            <a:r>
              <a:rPr lang="zh-CN" altLang="en-US" sz="2400" b="1" dirty="0" smtClean="0">
                <a:latin typeface="+mn-ea"/>
              </a:rPr>
              <a:t>。</a:t>
            </a:r>
            <a:endParaRPr lang="en-US" altLang="zh-CN" sz="2400" b="1" dirty="0" smtClean="0">
              <a:latin typeface="+mn-ea"/>
            </a:endParaRPr>
          </a:p>
        </p:txBody>
      </p:sp>
      <p:grpSp>
        <p:nvGrpSpPr>
          <p:cNvPr id="101385" name="Group 5"/>
          <p:cNvGrpSpPr>
            <a:grpSpLocks/>
          </p:cNvGrpSpPr>
          <p:nvPr/>
        </p:nvGrpSpPr>
        <p:grpSpPr bwMode="auto">
          <a:xfrm>
            <a:off x="334963" y="908050"/>
            <a:ext cx="9875837" cy="714375"/>
            <a:chOff x="0" y="0"/>
            <a:chExt cx="6221" cy="450"/>
          </a:xfrm>
        </p:grpSpPr>
        <p:sp>
          <p:nvSpPr>
            <p:cNvPr id="69" name="矩形 8"/>
            <p:cNvSpPr>
              <a:spLocks noChangeArrowheads="1"/>
            </p:cNvSpPr>
            <p:nvPr/>
          </p:nvSpPr>
          <p:spPr bwMode="auto">
            <a:xfrm>
              <a:off x="0" y="0"/>
              <a:ext cx="450" cy="450"/>
            </a:xfrm>
            <a:prstGeom prst="rect">
              <a:avLst/>
            </a:prstGeom>
            <a:noFill/>
            <a:ln w="76200">
              <a:solidFill>
                <a:srgbClr val="CC0099"/>
              </a:solidFill>
              <a:miter lim="800000"/>
            </a:ln>
          </p:spPr>
          <p:txBody>
            <a:bodyPr anchor="ctr"/>
            <a:lstStyle/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+mn-ea"/>
              </a:endParaRPr>
            </a:p>
          </p:txBody>
        </p:sp>
        <p:sp>
          <p:nvSpPr>
            <p:cNvPr id="70" name="TextBox 9"/>
            <p:cNvSpPr txBox="1">
              <a:spLocks noChangeArrowheads="1"/>
            </p:cNvSpPr>
            <p:nvPr/>
          </p:nvSpPr>
          <p:spPr bwMode="auto">
            <a:xfrm>
              <a:off x="96" y="93"/>
              <a:ext cx="6125" cy="26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txBody>
            <a:bodyPr lIns="54000" tIns="180000" rIns="54000" bIns="180000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>
                <a:lnSpc>
                  <a:spcPts val="1600"/>
                </a:lnSpc>
                <a:spcBef>
                  <a:spcPts val="400"/>
                </a:spcBef>
                <a:defRPr/>
              </a:pPr>
              <a:r>
                <a:rPr lang="zh-CN" altLang="en-US" sz="2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活动</a:t>
              </a:r>
              <a:r>
                <a:rPr lang="en-US" altLang="zh-CN" sz="2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·</a:t>
              </a:r>
              <a:r>
                <a:rPr lang="zh-CN" altLang="en-US" sz="2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探究：</a:t>
              </a:r>
              <a:r>
                <a:rPr lang="zh-CN" altLang="en-US" sz="2800" b="1" spc="50" dirty="0">
                  <a:ln w="11430"/>
                  <a:solidFill>
                    <a:srgbClr val="0000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难溶电解质</a:t>
              </a:r>
              <a:r>
                <a:rPr lang="en-US" altLang="zh-CN" sz="2800" b="1" spc="50" dirty="0">
                  <a:ln w="11430"/>
                  <a:solidFill>
                    <a:srgbClr val="0000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(PbI</a:t>
              </a:r>
              <a:r>
                <a:rPr lang="en-US" altLang="zh-CN" sz="2800" b="1" spc="50" baseline="-25000" dirty="0">
                  <a:ln w="11430"/>
                  <a:solidFill>
                    <a:srgbClr val="0000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800" b="1" spc="50" dirty="0">
                  <a:ln w="11430"/>
                  <a:solidFill>
                    <a:srgbClr val="0000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r>
                <a:rPr lang="zh-CN" altLang="en-US" sz="2800" b="1" spc="50" dirty="0">
                  <a:ln w="11430"/>
                  <a:solidFill>
                    <a:srgbClr val="0000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上层清液中存在哪些离子？ </a:t>
              </a:r>
            </a:p>
            <a:p>
              <a:pPr>
                <a:lnSpc>
                  <a:spcPts val="1600"/>
                </a:lnSpc>
                <a:spcBef>
                  <a:spcPts val="400"/>
                </a:spcBef>
                <a:buFont typeface="Arial" panose="020B0604020202020204" pitchFamily="34" charset="0"/>
                <a:buNone/>
                <a:defRPr/>
              </a:pPr>
              <a:endPara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71" name="矩形 47"/>
          <p:cNvSpPr>
            <a:spLocks noChangeArrowheads="1"/>
          </p:cNvSpPr>
          <p:nvPr/>
        </p:nvSpPr>
        <p:spPr bwMode="auto">
          <a:xfrm>
            <a:off x="6959600" y="3832225"/>
            <a:ext cx="3457575" cy="120491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zh-CN" sz="2400" b="1" dirty="0" smtClean="0">
                <a:latin typeface="+mn-ea"/>
              </a:rPr>
              <a:t>实验现象：</a:t>
            </a:r>
            <a:r>
              <a:rPr lang="en-US" altLang="zh-CN" sz="2400" b="1" u="sng" dirty="0" smtClean="0">
                <a:latin typeface="+mn-ea"/>
              </a:rPr>
              <a:t>          </a:t>
            </a:r>
            <a:r>
              <a:rPr lang="zh-CN" altLang="en-US" sz="2400" b="1" dirty="0" smtClean="0">
                <a:latin typeface="+mn-ea"/>
              </a:rPr>
              <a:t>。  </a:t>
            </a:r>
            <a:endParaRPr lang="en-US" altLang="zh-CN" sz="2400" b="1" dirty="0" smtClean="0">
              <a:latin typeface="+mn-ea"/>
            </a:endParaRP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zh-CN" sz="2400" b="1" dirty="0" smtClean="0">
                <a:latin typeface="+mn-ea"/>
              </a:rPr>
              <a:t>结论：</a:t>
            </a:r>
            <a:r>
              <a:rPr lang="en-US" altLang="zh-CN" sz="2400" b="1" u="sng" dirty="0" smtClean="0">
                <a:latin typeface="+mn-ea"/>
              </a:rPr>
              <a:t>              </a:t>
            </a:r>
            <a:r>
              <a:rPr lang="zh-CN" altLang="en-US" sz="2400" b="1" dirty="0" smtClean="0">
                <a:latin typeface="+mn-ea"/>
              </a:rPr>
              <a:t>。</a:t>
            </a:r>
            <a:endParaRPr lang="en-US" altLang="zh-CN" sz="2400" b="1" dirty="0" smtClean="0">
              <a:latin typeface="+mn-ea"/>
            </a:endParaRPr>
          </a:p>
        </p:txBody>
      </p:sp>
      <p:sp>
        <p:nvSpPr>
          <p:cNvPr id="73" name="TextBox 72"/>
          <p:cNvSpPr txBox="1">
            <a:spLocks noChangeArrowheads="1"/>
          </p:cNvSpPr>
          <p:nvPr/>
        </p:nvSpPr>
        <p:spPr bwMode="auto">
          <a:xfrm>
            <a:off x="2424113" y="3873500"/>
            <a:ext cx="1800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黄色沉淀</a:t>
            </a:r>
          </a:p>
        </p:txBody>
      </p:sp>
      <p:sp>
        <p:nvSpPr>
          <p:cNvPr id="74" name="TextBox 73"/>
          <p:cNvSpPr txBox="1">
            <a:spLocks noChangeArrowheads="1"/>
          </p:cNvSpPr>
          <p:nvPr/>
        </p:nvSpPr>
        <p:spPr bwMode="auto">
          <a:xfrm>
            <a:off x="1992313" y="4449763"/>
            <a:ext cx="26638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溶液中含有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Pb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2+</a:t>
            </a:r>
            <a:endParaRPr lang="zh-CN" altLang="en-US" sz="2400" b="1" baseline="300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75" name="TextBox 74"/>
          <p:cNvSpPr txBox="1">
            <a:spLocks noChangeArrowheads="1"/>
          </p:cNvSpPr>
          <p:nvPr/>
        </p:nvSpPr>
        <p:spPr bwMode="auto">
          <a:xfrm>
            <a:off x="8688388" y="3946525"/>
            <a:ext cx="1800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黄色沉淀</a:t>
            </a:r>
          </a:p>
        </p:txBody>
      </p:sp>
      <p:sp>
        <p:nvSpPr>
          <p:cNvPr id="76" name="TextBox 75"/>
          <p:cNvSpPr txBox="1">
            <a:spLocks noChangeArrowheads="1"/>
          </p:cNvSpPr>
          <p:nvPr/>
        </p:nvSpPr>
        <p:spPr bwMode="auto">
          <a:xfrm>
            <a:off x="8112125" y="4522788"/>
            <a:ext cx="26638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溶液中含有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I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-</a:t>
            </a:r>
            <a:endParaRPr lang="zh-CN" altLang="en-US" sz="2400" b="1" baseline="300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8" name="矩形 87"/>
          <p:cNvSpPr>
            <a:spLocks noChangeArrowheads="1"/>
          </p:cNvSpPr>
          <p:nvPr/>
        </p:nvSpPr>
        <p:spPr bwMode="auto">
          <a:xfrm>
            <a:off x="911225" y="5373688"/>
            <a:ext cx="90376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Times New Roman" pitchFamily="18" charset="0"/>
                <a:cs typeface="Times New Roman" pitchFamily="18" charset="0"/>
              </a:rPr>
              <a:t>PbI</a:t>
            </a:r>
            <a:r>
              <a:rPr lang="en-US" altLang="zh-CN" sz="3200" b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3200" b="1"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en-US" altLang="zh-CN" sz="3200" b="1">
                <a:latin typeface="Times New Roman" pitchFamily="18" charset="0"/>
                <a:cs typeface="Times New Roman" pitchFamily="18" charset="0"/>
              </a:rPr>
              <a:t>Pb</a:t>
            </a:r>
            <a:r>
              <a:rPr lang="en-US" altLang="zh-CN" sz="3200" b="1" baseline="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3200" b="1" baseline="30000">
                <a:latin typeface="Times New Roman" pitchFamily="18" charset="0"/>
                <a:cs typeface="Times New Roman" pitchFamily="18" charset="0"/>
              </a:rPr>
              <a:t>＋                </a:t>
            </a:r>
            <a:r>
              <a:rPr lang="zh-CN" altLang="en-US" sz="32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>
                <a:latin typeface="Times New Roman" pitchFamily="18" charset="0"/>
                <a:cs typeface="Times New Roman" pitchFamily="18" charset="0"/>
              </a:rPr>
              <a:t>+  2l</a:t>
            </a:r>
            <a:r>
              <a:rPr lang="en-US" altLang="zh-CN" sz="3200" b="1" baseline="30000">
                <a:latin typeface="Times New Roman" pitchFamily="18" charset="0"/>
                <a:cs typeface="Times New Roman" pitchFamily="18" charset="0"/>
              </a:rPr>
              <a:t>-</a:t>
            </a:r>
            <a:endParaRPr lang="en-US" altLang="zh-CN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矩形 89"/>
          <p:cNvSpPr>
            <a:spLocks noChangeArrowheads="1"/>
          </p:cNvSpPr>
          <p:nvPr/>
        </p:nvSpPr>
        <p:spPr bwMode="auto">
          <a:xfrm>
            <a:off x="1558925" y="5373688"/>
            <a:ext cx="7921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     </a:t>
            </a:r>
            <a:endParaRPr lang="zh-CN" altLang="en-US">
              <a:latin typeface="Calibri" pitchFamily="34" charset="0"/>
            </a:endParaRPr>
          </a:p>
        </p:txBody>
      </p:sp>
      <p:sp>
        <p:nvSpPr>
          <p:cNvPr id="91" name="矩形 90"/>
          <p:cNvSpPr>
            <a:spLocks noChangeArrowheads="1"/>
          </p:cNvSpPr>
          <p:nvPr/>
        </p:nvSpPr>
        <p:spPr bwMode="auto">
          <a:xfrm>
            <a:off x="5159375" y="5445125"/>
            <a:ext cx="1441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  <a:endParaRPr lang="zh-CN" altLang="en-US">
              <a:latin typeface="Calibri" pitchFamily="34" charset="0"/>
            </a:endParaRPr>
          </a:p>
        </p:txBody>
      </p:sp>
      <p:sp>
        <p:nvSpPr>
          <p:cNvPr id="92" name="矩形 91"/>
          <p:cNvSpPr>
            <a:spLocks noChangeArrowheads="1"/>
          </p:cNvSpPr>
          <p:nvPr/>
        </p:nvSpPr>
        <p:spPr bwMode="auto">
          <a:xfrm>
            <a:off x="7319963" y="5373688"/>
            <a:ext cx="1441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  <a:endParaRPr lang="zh-CN" altLang="en-US">
              <a:latin typeface="Calibri" pitchFamily="34" charset="0"/>
            </a:endParaRPr>
          </a:p>
        </p:txBody>
      </p:sp>
      <p:sp>
        <p:nvSpPr>
          <p:cNvPr id="93" name="Rectangle 2"/>
          <p:cNvSpPr>
            <a:spLocks noChangeArrowheads="1"/>
          </p:cNvSpPr>
          <p:nvPr/>
        </p:nvSpPr>
        <p:spPr bwMode="auto">
          <a:xfrm>
            <a:off x="3036888" y="5373688"/>
            <a:ext cx="896302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3200" b="1">
                <a:latin typeface="Times New Roman" pitchFamily="18" charset="0"/>
                <a:ea typeface="黑体" pitchFamily="2" charset="-122"/>
              </a:rPr>
              <a:t>               </a:t>
            </a:r>
            <a:r>
              <a:rPr kumimoji="1" lang="zh-CN" altLang="en-US" sz="3200" b="1">
                <a:latin typeface="Times New Roman" pitchFamily="18" charset="0"/>
                <a:ea typeface="黑体" pitchFamily="2" charset="-122"/>
              </a:rPr>
              <a:t>                           </a:t>
            </a:r>
          </a:p>
          <a:p>
            <a:pPr eaLnBrk="0" hangingPunct="0"/>
            <a:endParaRPr kumimoji="1" lang="zh-CN" altLang="en-US" sz="3200" b="1">
              <a:latin typeface="Times New Roman" pitchFamily="18" charset="0"/>
              <a:ea typeface="黑体" pitchFamily="2" charset="-122"/>
            </a:endParaRPr>
          </a:p>
          <a:p>
            <a:pPr>
              <a:lnSpc>
                <a:spcPct val="60000"/>
              </a:lnSpc>
            </a:pPr>
            <a:r>
              <a:rPr kumimoji="1" lang="zh-CN" altLang="en-US" sz="3200" b="1">
                <a:latin typeface="Times New Roman" pitchFamily="18" charset="0"/>
                <a:ea typeface="黑体" pitchFamily="2" charset="-122"/>
              </a:rPr>
              <a:t>               </a:t>
            </a:r>
          </a:p>
        </p:txBody>
      </p:sp>
      <p:grpSp>
        <p:nvGrpSpPr>
          <p:cNvPr id="66" name="组合 65"/>
          <p:cNvGrpSpPr>
            <a:grpSpLocks/>
          </p:cNvGrpSpPr>
          <p:nvPr/>
        </p:nvGrpSpPr>
        <p:grpSpPr bwMode="auto">
          <a:xfrm>
            <a:off x="2782888" y="5300663"/>
            <a:ext cx="1512887" cy="288925"/>
            <a:chOff x="4079776" y="3140968"/>
            <a:chExt cx="1296144" cy="14401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4079776" y="3284984"/>
              <a:ext cx="1296144" cy="0"/>
            </a:xfrm>
            <a:prstGeom prst="line">
              <a:avLst/>
            </a:prstGeom>
            <a:ln w="57150">
              <a:solidFill>
                <a:srgbClr val="66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>
              <a:off x="5159670" y="3140968"/>
              <a:ext cx="216250" cy="144016"/>
            </a:xfrm>
            <a:prstGeom prst="line">
              <a:avLst/>
            </a:prstGeom>
            <a:ln w="57150">
              <a:solidFill>
                <a:srgbClr val="66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组合 94"/>
          <p:cNvGrpSpPr>
            <a:grpSpLocks/>
          </p:cNvGrpSpPr>
          <p:nvPr/>
        </p:nvGrpSpPr>
        <p:grpSpPr bwMode="auto">
          <a:xfrm>
            <a:off x="2782888" y="5805488"/>
            <a:ext cx="1584325" cy="144462"/>
            <a:chOff x="4511824" y="2708920"/>
            <a:chExt cx="1584176" cy="144016"/>
          </a:xfrm>
        </p:grpSpPr>
        <p:cxnSp>
          <p:nvCxnSpPr>
            <p:cNvPr id="82" name="直接连接符 81"/>
            <p:cNvCxnSpPr/>
            <p:nvPr/>
          </p:nvCxnSpPr>
          <p:spPr>
            <a:xfrm>
              <a:off x="4511824" y="2708920"/>
              <a:ext cx="1584176" cy="0"/>
            </a:xfrm>
            <a:prstGeom prst="line">
              <a:avLst/>
            </a:prstGeom>
            <a:ln w="57150">
              <a:solidFill>
                <a:srgbClr val="66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4511824" y="2708920"/>
              <a:ext cx="360328" cy="144016"/>
            </a:xfrm>
            <a:prstGeom prst="line">
              <a:avLst/>
            </a:prstGeom>
            <a:ln w="57150">
              <a:solidFill>
                <a:srgbClr val="66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  <p:bldP spid="88" grpId="0"/>
      <p:bldP spid="90" grpId="0"/>
      <p:bldP spid="91" grpId="0"/>
      <p:bldP spid="92" grpId="0"/>
      <p:bldP spid="9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27125" y="908050"/>
            <a:ext cx="9721850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latin typeface="+mn-ea"/>
                <a:ea typeface="+mn-ea"/>
              </a:rPr>
              <a:t>分析</a:t>
            </a:r>
            <a:r>
              <a:rPr lang="zh-CN" altLang="zh-CN" sz="2800" b="1" dirty="0">
                <a:latin typeface="+mn-ea"/>
                <a:ea typeface="+mn-ea"/>
              </a:rPr>
              <a:t>将</a:t>
            </a:r>
            <a:r>
              <a:rPr lang="en-US" altLang="zh-CN" sz="2800" b="1" dirty="0">
                <a:latin typeface="+mn-ea"/>
                <a:ea typeface="+mn-ea"/>
              </a:rPr>
              <a:t>PbI</a:t>
            </a:r>
            <a:r>
              <a:rPr lang="en-US" altLang="zh-CN" sz="2800" b="1" baseline="-25000" dirty="0">
                <a:latin typeface="+mn-ea"/>
                <a:ea typeface="+mn-ea"/>
              </a:rPr>
              <a:t>2</a:t>
            </a:r>
            <a:r>
              <a:rPr lang="zh-CN" altLang="zh-CN" sz="2800" b="1" dirty="0">
                <a:latin typeface="+mn-ea"/>
                <a:ea typeface="+mn-ea"/>
              </a:rPr>
              <a:t>固体放入水中的瞬间开始，上述两个相反过程的速率变化，结合化学平衡建立过程，尝试用图像来表示。</a:t>
            </a:r>
            <a:endParaRPr lang="zh-CN" altLang="en-US" sz="2800" b="1" dirty="0">
              <a:latin typeface="+mn-ea"/>
              <a:ea typeface="+mn-ea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5087938" y="1700213"/>
            <a:ext cx="4537075" cy="3384550"/>
            <a:chOff x="1691680" y="3204984"/>
            <a:chExt cx="4873938" cy="3323418"/>
          </a:xfrm>
        </p:grpSpPr>
        <p:grpSp>
          <p:nvGrpSpPr>
            <p:cNvPr id="103434" name="组合 132"/>
            <p:cNvGrpSpPr>
              <a:grpSpLocks/>
            </p:cNvGrpSpPr>
            <p:nvPr/>
          </p:nvGrpSpPr>
          <p:grpSpPr bwMode="auto">
            <a:xfrm>
              <a:off x="1691680" y="3204984"/>
              <a:ext cx="4873938" cy="3323418"/>
              <a:chOff x="1691680" y="3204984"/>
              <a:chExt cx="4873938" cy="3323418"/>
            </a:xfrm>
          </p:grpSpPr>
          <p:sp>
            <p:nvSpPr>
              <p:cNvPr id="103436" name="Rectangle 12"/>
              <p:cNvSpPr>
                <a:spLocks noChangeArrowheads="1"/>
              </p:cNvSpPr>
              <p:nvPr/>
            </p:nvSpPr>
            <p:spPr bwMode="auto">
              <a:xfrm>
                <a:off x="4211960" y="4653136"/>
                <a:ext cx="1726565" cy="518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 i="1"/>
                  <a:t>v</a:t>
                </a:r>
                <a:r>
                  <a:rPr lang="zh-CN" altLang="en-US" sz="2800" b="1" baseline="-25000"/>
                  <a:t>溶解</a:t>
                </a:r>
                <a:r>
                  <a:rPr lang="en-US" altLang="zh-CN" sz="2000" b="1"/>
                  <a:t>= </a:t>
                </a:r>
                <a:r>
                  <a:rPr lang="en-US" altLang="zh-CN" sz="2800" b="1" i="1"/>
                  <a:t>v</a:t>
                </a:r>
                <a:r>
                  <a:rPr lang="zh-CN" altLang="en-US" sz="2800" b="1" baseline="-25000"/>
                  <a:t>沉淀</a:t>
                </a:r>
              </a:p>
            </p:txBody>
          </p:sp>
          <p:sp>
            <p:nvSpPr>
              <p:cNvPr id="103437" name="Arc 13"/>
              <p:cNvSpPr>
                <a:spLocks/>
              </p:cNvSpPr>
              <p:nvPr/>
            </p:nvSpPr>
            <p:spPr bwMode="auto">
              <a:xfrm rot="10490957">
                <a:off x="2310771" y="3204984"/>
                <a:ext cx="2302516" cy="2171706"/>
              </a:xfrm>
              <a:custGeom>
                <a:avLst/>
                <a:gdLst>
                  <a:gd name="T0" fmla="*/ 2147483647 w 18732"/>
                  <a:gd name="T1" fmla="*/ 0 h 21054"/>
                  <a:gd name="T2" fmla="*/ 2147483647 w 18732"/>
                  <a:gd name="T3" fmla="*/ 2147483647 h 21054"/>
                  <a:gd name="T4" fmla="*/ 0 w 18732"/>
                  <a:gd name="T5" fmla="*/ 2147483647 h 21054"/>
                  <a:gd name="T6" fmla="*/ 0 60000 65536"/>
                  <a:gd name="T7" fmla="*/ 0 60000 65536"/>
                  <a:gd name="T8" fmla="*/ 0 60000 65536"/>
                  <a:gd name="T9" fmla="*/ 0 w 18732"/>
                  <a:gd name="T10" fmla="*/ 0 h 21054"/>
                  <a:gd name="T11" fmla="*/ 18732 w 18732"/>
                  <a:gd name="T12" fmla="*/ 21054 h 2105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8732" h="21054" fill="none">
                    <a:moveTo>
                      <a:pt x="4825" y="0"/>
                    </a:moveTo>
                    <a:cubicBezTo>
                      <a:pt x="10693" y="1345"/>
                      <a:pt x="15733" y="5077"/>
                      <a:pt x="18731" y="10298"/>
                    </a:cubicBezTo>
                  </a:path>
                  <a:path w="18732" h="21054" stroke="0">
                    <a:moveTo>
                      <a:pt x="4825" y="0"/>
                    </a:moveTo>
                    <a:cubicBezTo>
                      <a:pt x="10693" y="1345"/>
                      <a:pt x="15733" y="5077"/>
                      <a:pt x="18731" y="10298"/>
                    </a:cubicBezTo>
                    <a:lnTo>
                      <a:pt x="0" y="21054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rot="10800000" wrap="none" anchor="ctr"/>
              <a:lstStyle/>
              <a:p>
                <a:endParaRPr lang="zh-CN" altLang="en-US"/>
              </a:p>
            </p:txBody>
          </p:sp>
          <p:sp>
            <p:nvSpPr>
              <p:cNvPr id="103438" name="Arc 14"/>
              <p:cNvSpPr>
                <a:spLocks/>
              </p:cNvSpPr>
              <p:nvPr/>
            </p:nvSpPr>
            <p:spPr bwMode="auto">
              <a:xfrm rot="-5400000">
                <a:off x="2959743" y="4724543"/>
                <a:ext cx="1121414" cy="2336171"/>
              </a:xfrm>
              <a:custGeom>
                <a:avLst/>
                <a:gdLst>
                  <a:gd name="T0" fmla="*/ 2147483647 w 20968"/>
                  <a:gd name="T1" fmla="*/ 0 h 21467"/>
                  <a:gd name="T2" fmla="*/ 2147483647 w 20968"/>
                  <a:gd name="T3" fmla="*/ 2147483647 h 21467"/>
                  <a:gd name="T4" fmla="*/ 0 w 20968"/>
                  <a:gd name="T5" fmla="*/ 2147483647 h 21467"/>
                  <a:gd name="T6" fmla="*/ 0 60000 65536"/>
                  <a:gd name="T7" fmla="*/ 0 60000 65536"/>
                  <a:gd name="T8" fmla="*/ 0 60000 65536"/>
                  <a:gd name="T9" fmla="*/ 0 w 20968"/>
                  <a:gd name="T10" fmla="*/ 0 h 21467"/>
                  <a:gd name="T11" fmla="*/ 20968 w 20968"/>
                  <a:gd name="T12" fmla="*/ 21467 h 2146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0968" h="21467" fill="none">
                    <a:moveTo>
                      <a:pt x="2393" y="-1"/>
                    </a:moveTo>
                    <a:cubicBezTo>
                      <a:pt x="11382" y="1002"/>
                      <a:pt x="18795" y="7498"/>
                      <a:pt x="20967" y="16279"/>
                    </a:cubicBezTo>
                  </a:path>
                  <a:path w="20968" h="21467" stroke="0">
                    <a:moveTo>
                      <a:pt x="2393" y="-1"/>
                    </a:moveTo>
                    <a:cubicBezTo>
                      <a:pt x="11382" y="1002"/>
                      <a:pt x="18795" y="7498"/>
                      <a:pt x="20967" y="16279"/>
                    </a:cubicBezTo>
                    <a:lnTo>
                      <a:pt x="0" y="21467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rot="10800000" wrap="none" anchor="ctr"/>
              <a:lstStyle/>
              <a:p>
                <a:endParaRPr lang="zh-CN" altLang="en-US"/>
              </a:p>
            </p:txBody>
          </p:sp>
          <p:sp>
            <p:nvSpPr>
              <p:cNvPr id="103439" name="Line 15"/>
              <p:cNvSpPr>
                <a:spLocks noChangeShapeType="1"/>
              </p:cNvSpPr>
              <p:nvPr/>
            </p:nvSpPr>
            <p:spPr bwMode="auto">
              <a:xfrm flipV="1">
                <a:off x="4111003" y="5301208"/>
                <a:ext cx="1685134" cy="23412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440" name="Rectangle 16"/>
              <p:cNvSpPr>
                <a:spLocks noChangeArrowheads="1"/>
              </p:cNvSpPr>
              <p:nvPr/>
            </p:nvSpPr>
            <p:spPr bwMode="auto">
              <a:xfrm>
                <a:off x="2771148" y="4339733"/>
                <a:ext cx="1163324" cy="518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 i="1"/>
                  <a:t>v</a:t>
                </a:r>
                <a:r>
                  <a:rPr lang="zh-CN" altLang="en-US" sz="2800" b="1" baseline="-25000"/>
                  <a:t>溶解</a:t>
                </a:r>
              </a:p>
            </p:txBody>
          </p:sp>
          <p:sp>
            <p:nvSpPr>
              <p:cNvPr id="11" name="Line 18"/>
              <p:cNvSpPr/>
              <p:nvPr/>
            </p:nvSpPr>
            <p:spPr>
              <a:xfrm flipH="1">
                <a:off x="4149113" y="4081044"/>
                <a:ext cx="0" cy="2249386"/>
              </a:xfrm>
              <a:prstGeom prst="line">
                <a:avLst/>
              </a:prstGeom>
              <a:ln w="57150" cap="flat" cmpd="sng">
                <a:solidFill>
                  <a:schemeClr val="accent1">
                    <a:lumMod val="75000"/>
                  </a:schemeClr>
                </a:solidFill>
                <a:prstDash val="dash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3442" name="Line 20"/>
              <p:cNvSpPr>
                <a:spLocks noChangeShapeType="1"/>
              </p:cNvSpPr>
              <p:nvPr/>
            </p:nvSpPr>
            <p:spPr bwMode="auto">
              <a:xfrm flipV="1">
                <a:off x="2267744" y="3717032"/>
                <a:ext cx="30895" cy="2670552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443" name="Line 21"/>
              <p:cNvSpPr>
                <a:spLocks noChangeShapeType="1"/>
              </p:cNvSpPr>
              <p:nvPr/>
            </p:nvSpPr>
            <p:spPr bwMode="auto">
              <a:xfrm flipV="1">
                <a:off x="2233456" y="6309320"/>
                <a:ext cx="3778704" cy="32545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444" name="Rectangle 16"/>
              <p:cNvSpPr>
                <a:spLocks noChangeArrowheads="1"/>
              </p:cNvSpPr>
              <p:nvPr/>
            </p:nvSpPr>
            <p:spPr bwMode="auto">
              <a:xfrm>
                <a:off x="1691680" y="3789040"/>
                <a:ext cx="466718" cy="5791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3200" b="1" i="1"/>
                  <a:t>v</a:t>
                </a:r>
                <a:endParaRPr lang="en-US" altLang="zh-CN" sz="3200" b="1" i="1" baseline="-25000"/>
              </a:p>
            </p:txBody>
          </p:sp>
          <p:sp>
            <p:nvSpPr>
              <p:cNvPr id="103445" name="Rectangle 17"/>
              <p:cNvSpPr>
                <a:spLocks noChangeArrowheads="1"/>
              </p:cNvSpPr>
              <p:nvPr/>
            </p:nvSpPr>
            <p:spPr bwMode="auto">
              <a:xfrm>
                <a:off x="5940152" y="5949280"/>
                <a:ext cx="625466" cy="5791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3200" b="1" i="1"/>
                  <a:t>t</a:t>
                </a:r>
              </a:p>
            </p:txBody>
          </p:sp>
          <p:sp>
            <p:nvSpPr>
              <p:cNvPr id="103446" name="Rectangle 16"/>
              <p:cNvSpPr>
                <a:spLocks noChangeArrowheads="1"/>
              </p:cNvSpPr>
              <p:nvPr/>
            </p:nvSpPr>
            <p:spPr bwMode="auto">
              <a:xfrm>
                <a:off x="1763688" y="5949280"/>
                <a:ext cx="466718" cy="5791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3200" b="1"/>
                  <a:t>0</a:t>
                </a:r>
              </a:p>
            </p:txBody>
          </p:sp>
        </p:grpSp>
        <p:sp>
          <p:nvSpPr>
            <p:cNvPr id="103435" name="Rectangle 16"/>
            <p:cNvSpPr>
              <a:spLocks noChangeArrowheads="1"/>
            </p:cNvSpPr>
            <p:nvPr/>
          </p:nvSpPr>
          <p:spPr bwMode="auto">
            <a:xfrm>
              <a:off x="2771800" y="5589240"/>
              <a:ext cx="1163324" cy="518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i="1"/>
                <a:t>v</a:t>
              </a:r>
              <a:r>
                <a:rPr lang="zh-CN" altLang="en-US" sz="2800" b="1" baseline="-25000"/>
                <a:t>沉淀</a:t>
              </a:r>
            </a:p>
          </p:txBody>
        </p:sp>
      </p:grp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1343025" y="5013325"/>
            <a:ext cx="9659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3200" b="1">
                <a:latin typeface="Calibri" pitchFamily="34" charset="0"/>
              </a:rPr>
              <a:t>请尝试用自己的语言描述沉淀溶解平衡状态的建立。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83832" y="0"/>
            <a:ext cx="284238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交流研讨</a:t>
            </a:r>
            <a:endParaRPr lang="zh-CN" altLang="en-US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2063750" y="5589588"/>
            <a:ext cx="8135938" cy="708025"/>
            <a:chOff x="1991544" y="5934090"/>
            <a:chExt cx="8136255" cy="707886"/>
          </a:xfrm>
        </p:grpSpPr>
        <p:sp>
          <p:nvSpPr>
            <p:cNvPr id="19" name="Rectangle 2"/>
            <p:cNvSpPr>
              <a:spLocks noChangeArrowheads="1"/>
            </p:cNvSpPr>
            <p:nvPr/>
          </p:nvSpPr>
          <p:spPr bwMode="auto">
            <a:xfrm>
              <a:off x="1991544" y="5934090"/>
              <a:ext cx="8136255" cy="707886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en-US" altLang="zh-CN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          </a:t>
              </a:r>
              <a:r>
                <a:rPr lang="en-US" altLang="zh-CN" sz="40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PbI</a:t>
              </a:r>
              <a:r>
                <a:rPr lang="en-US" altLang="zh-CN" sz="4000" b="1" baseline="-25000" dirty="0">
                  <a:solidFill>
                    <a:srgbClr val="00206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r>
                <a:rPr lang="zh-CN" altLang="en-US" sz="4000" b="1" baseline="-25000" dirty="0">
                  <a:solidFill>
                    <a:srgbClr val="00206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（</a:t>
              </a:r>
              <a:r>
                <a:rPr kumimoji="1" lang="en-US" altLang="zh-CN" sz="4000" b="1" baseline="-25000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s</a:t>
              </a:r>
              <a:r>
                <a:rPr lang="zh-CN" altLang="en-US" sz="4000" b="1" baseline="-25000" dirty="0">
                  <a:solidFill>
                    <a:srgbClr val="00206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）</a:t>
              </a:r>
              <a:r>
                <a:rPr kumimoji="1" lang="en-US" altLang="zh-CN" sz="32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        </a:t>
              </a:r>
              <a:r>
                <a:rPr kumimoji="1" lang="en-US" altLang="zh-CN" sz="28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Pb</a:t>
              </a:r>
              <a:r>
                <a:rPr kumimoji="1" lang="en-US" altLang="zh-CN" sz="2800" b="1" baseline="30000" dirty="0">
                  <a:solidFill>
                    <a:srgbClr val="00206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r>
                <a:rPr kumimoji="1" lang="zh-CN" altLang="en-US" sz="2800" b="1" baseline="30000" dirty="0">
                  <a:solidFill>
                    <a:srgbClr val="00206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＋</a:t>
              </a:r>
              <a:r>
                <a:rPr kumimoji="1" lang="zh-CN" altLang="en-US" sz="4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</a:rPr>
                <a:t> </a:t>
              </a:r>
              <a:r>
                <a:rPr kumimoji="1" lang="zh-CN" altLang="en-US" sz="3200" b="1" baseline="-250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</a:rPr>
                <a:t>（</a:t>
              </a:r>
              <a:r>
                <a:rPr kumimoji="1" lang="en-US" altLang="zh-CN" sz="3200" b="1" baseline="-25000" dirty="0" err="1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aq</a:t>
              </a:r>
              <a:r>
                <a:rPr kumimoji="1" lang="zh-CN" altLang="en-US" sz="3200" b="1" baseline="-250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</a:rPr>
                <a:t>）</a:t>
              </a:r>
              <a:r>
                <a:rPr kumimoji="1" lang="en-US" altLang="zh-CN" sz="32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+  </a:t>
              </a:r>
              <a:r>
                <a:rPr kumimoji="1" lang="en-US" altLang="zh-CN" sz="32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2l</a:t>
              </a:r>
              <a:r>
                <a:rPr kumimoji="1" lang="en-US" altLang="zh-CN" sz="3200" b="1" baseline="30000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-</a:t>
              </a:r>
              <a:r>
                <a:rPr kumimoji="1" lang="en-US" altLang="zh-CN" sz="3200" b="1" baseline="-25000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(</a:t>
              </a:r>
              <a:r>
                <a:rPr kumimoji="1" lang="en-US" altLang="zh-CN" sz="3200" b="1" baseline="-25000" dirty="0" err="1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aq</a:t>
              </a:r>
              <a:r>
                <a:rPr kumimoji="1" lang="en-US" altLang="zh-CN" sz="3200" b="1" baseline="-25000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r>
                <a:rPr kumimoji="1"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          </a:t>
              </a:r>
              <a:endPara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pic>
          <p:nvPicPr>
            <p:cNvPr id="103433" name="图片 19" descr="可逆符号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303912" y="6309320"/>
              <a:ext cx="792088" cy="2880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1243328" y="0"/>
            <a:ext cx="5641288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溶度积常数（</a:t>
            </a:r>
            <a:r>
              <a:rPr lang="en-US" altLang="zh-CN" sz="4800" b="1" i="1" spc="50" dirty="0" err="1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K</a:t>
            </a:r>
            <a:r>
              <a:rPr lang="en-US" altLang="zh-CN" sz="4800" b="1" spc="50" dirty="0" err="1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sp</a:t>
            </a:r>
            <a:r>
              <a:rPr lang="zh-CN" altLang="en-US" sz="4800" b="1" spc="50" dirty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</a:p>
        </p:txBody>
      </p:sp>
      <p:grpSp>
        <p:nvGrpSpPr>
          <p:cNvPr id="54276" name="组合 24"/>
          <p:cNvGrpSpPr>
            <a:grpSpLocks/>
          </p:cNvGrpSpPr>
          <p:nvPr/>
        </p:nvGrpSpPr>
        <p:grpSpPr bwMode="auto">
          <a:xfrm>
            <a:off x="695325" y="1341438"/>
            <a:ext cx="5370513" cy="2490787"/>
            <a:chOff x="709364" y="3604537"/>
            <a:chExt cx="5370797" cy="2491101"/>
          </a:xfrm>
        </p:grpSpPr>
        <p:sp>
          <p:nvSpPr>
            <p:cNvPr id="26" name="任意多边形 25"/>
            <p:cNvSpPr/>
            <p:nvPr/>
          </p:nvSpPr>
          <p:spPr>
            <a:xfrm>
              <a:off x="709364" y="3604537"/>
              <a:ext cx="5242202" cy="1478148"/>
            </a:xfrm>
            <a:custGeom>
              <a:avLst/>
              <a:gdLst>
                <a:gd name="connsiteX0" fmla="*/ 114471 w 1916857"/>
                <a:gd name="connsiteY0" fmla="*/ 0 h 1430893"/>
                <a:gd name="connsiteX1" fmla="*/ 1802386 w 1916857"/>
                <a:gd name="connsiteY1" fmla="*/ 0 h 1430893"/>
                <a:gd name="connsiteX2" fmla="*/ 1916857 w 1916857"/>
                <a:gd name="connsiteY2" fmla="*/ 114471 h 1430893"/>
                <a:gd name="connsiteX3" fmla="*/ 1916857 w 1916857"/>
                <a:gd name="connsiteY3" fmla="*/ 1430893 h 1430893"/>
                <a:gd name="connsiteX4" fmla="*/ 1916857 w 1916857"/>
                <a:gd name="connsiteY4" fmla="*/ 1430893 h 1430893"/>
                <a:gd name="connsiteX5" fmla="*/ 0 w 1916857"/>
                <a:gd name="connsiteY5" fmla="*/ 1430893 h 1430893"/>
                <a:gd name="connsiteX6" fmla="*/ 0 w 1916857"/>
                <a:gd name="connsiteY6" fmla="*/ 1430893 h 1430893"/>
                <a:gd name="connsiteX7" fmla="*/ 0 w 1916857"/>
                <a:gd name="connsiteY7" fmla="*/ 114471 h 1430893"/>
                <a:gd name="connsiteX8" fmla="*/ 114471 w 1916857"/>
                <a:gd name="connsiteY8" fmla="*/ 0 h 1430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16857" h="1430893">
                  <a:moveTo>
                    <a:pt x="114471" y="0"/>
                  </a:moveTo>
                  <a:lnTo>
                    <a:pt x="1802386" y="0"/>
                  </a:lnTo>
                  <a:cubicBezTo>
                    <a:pt x="1865607" y="0"/>
                    <a:pt x="1916857" y="51250"/>
                    <a:pt x="1916857" y="114471"/>
                  </a:cubicBezTo>
                  <a:lnTo>
                    <a:pt x="1916857" y="1430893"/>
                  </a:lnTo>
                  <a:lnTo>
                    <a:pt x="1916857" y="1430893"/>
                  </a:lnTo>
                  <a:lnTo>
                    <a:pt x="0" y="1430893"/>
                  </a:lnTo>
                  <a:lnTo>
                    <a:pt x="0" y="1430893"/>
                  </a:lnTo>
                  <a:lnTo>
                    <a:pt x="0" y="114471"/>
                  </a:lnTo>
                  <a:cubicBezTo>
                    <a:pt x="0" y="51250"/>
                    <a:pt x="51250" y="0"/>
                    <a:pt x="114471" y="0"/>
                  </a:cubicBezTo>
                  <a:close/>
                </a:path>
              </a:pathLst>
            </a:cu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0038" tIns="83058" rIns="50038" bIns="16510" spcCol="1270"/>
            <a:lstStyle/>
            <a:p>
              <a:pPr marL="285750" indent="-285750" fontAlgn="auto">
                <a:lnSpc>
                  <a:spcPct val="120000"/>
                </a:lnSpc>
                <a:spcBef>
                  <a:spcPts val="60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709364" y="5082685"/>
              <a:ext cx="5242202" cy="890700"/>
            </a:xfrm>
            <a:custGeom>
              <a:avLst/>
              <a:gdLst>
                <a:gd name="connsiteX0" fmla="*/ 0 w 1916857"/>
                <a:gd name="connsiteY0" fmla="*/ 0 h 615284"/>
                <a:gd name="connsiteX1" fmla="*/ 1916857 w 1916857"/>
                <a:gd name="connsiteY1" fmla="*/ 0 h 615284"/>
                <a:gd name="connsiteX2" fmla="*/ 1916857 w 1916857"/>
                <a:gd name="connsiteY2" fmla="*/ 615284 h 615284"/>
                <a:gd name="connsiteX3" fmla="*/ 0 w 1916857"/>
                <a:gd name="connsiteY3" fmla="*/ 615284 h 615284"/>
                <a:gd name="connsiteX4" fmla="*/ 0 w 1916857"/>
                <a:gd name="connsiteY4" fmla="*/ 0 h 615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6857" h="615284">
                  <a:moveTo>
                    <a:pt x="0" y="0"/>
                  </a:moveTo>
                  <a:lnTo>
                    <a:pt x="1916857" y="0"/>
                  </a:lnTo>
                  <a:lnTo>
                    <a:pt x="1916857" y="615284"/>
                  </a:lnTo>
                  <a:lnTo>
                    <a:pt x="0" y="61528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60960" tIns="0" rIns="587278" bIns="0" spcCol="1270" anchor="ctr"/>
            <a:lstStyle/>
            <a:p>
              <a:pPr defTabSz="7112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943451" y="4941381"/>
              <a:ext cx="1136710" cy="1154257"/>
            </a:xfrm>
            <a:prstGeom prst="ellipse">
              <a:avLst/>
            </a:prstGeom>
            <a:blipFill dpi="0" rotWithShape="1">
              <a:blip r:embed="rId4" cstate="print">
                <a:extLst>
                  <a:ext uri="{28A0092B-C50C-407E-A947-70E740481C1C}"/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6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4" name="组合 29"/>
          <p:cNvGrpSpPr>
            <a:grpSpLocks/>
          </p:cNvGrpSpPr>
          <p:nvPr/>
        </p:nvGrpSpPr>
        <p:grpSpPr bwMode="auto">
          <a:xfrm>
            <a:off x="6888163" y="1341438"/>
            <a:ext cx="4808537" cy="2522537"/>
            <a:chOff x="4402259" y="3604537"/>
            <a:chExt cx="4808697" cy="2522622"/>
          </a:xfrm>
        </p:grpSpPr>
        <p:sp>
          <p:nvSpPr>
            <p:cNvPr id="31" name="任意多边形 30"/>
            <p:cNvSpPr/>
            <p:nvPr/>
          </p:nvSpPr>
          <p:spPr>
            <a:xfrm>
              <a:off x="4402259" y="3604537"/>
              <a:ext cx="4680106" cy="1478012"/>
            </a:xfrm>
            <a:custGeom>
              <a:avLst/>
              <a:gdLst>
                <a:gd name="connsiteX0" fmla="*/ 114471 w 1916857"/>
                <a:gd name="connsiteY0" fmla="*/ 0 h 1430893"/>
                <a:gd name="connsiteX1" fmla="*/ 1802386 w 1916857"/>
                <a:gd name="connsiteY1" fmla="*/ 0 h 1430893"/>
                <a:gd name="connsiteX2" fmla="*/ 1916857 w 1916857"/>
                <a:gd name="connsiteY2" fmla="*/ 114471 h 1430893"/>
                <a:gd name="connsiteX3" fmla="*/ 1916857 w 1916857"/>
                <a:gd name="connsiteY3" fmla="*/ 1430893 h 1430893"/>
                <a:gd name="connsiteX4" fmla="*/ 1916857 w 1916857"/>
                <a:gd name="connsiteY4" fmla="*/ 1430893 h 1430893"/>
                <a:gd name="connsiteX5" fmla="*/ 0 w 1916857"/>
                <a:gd name="connsiteY5" fmla="*/ 1430893 h 1430893"/>
                <a:gd name="connsiteX6" fmla="*/ 0 w 1916857"/>
                <a:gd name="connsiteY6" fmla="*/ 1430893 h 1430893"/>
                <a:gd name="connsiteX7" fmla="*/ 0 w 1916857"/>
                <a:gd name="connsiteY7" fmla="*/ 114471 h 1430893"/>
                <a:gd name="connsiteX8" fmla="*/ 114471 w 1916857"/>
                <a:gd name="connsiteY8" fmla="*/ 0 h 1430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16857" h="1430893">
                  <a:moveTo>
                    <a:pt x="114471" y="0"/>
                  </a:moveTo>
                  <a:lnTo>
                    <a:pt x="1802386" y="0"/>
                  </a:lnTo>
                  <a:cubicBezTo>
                    <a:pt x="1865607" y="0"/>
                    <a:pt x="1916857" y="51250"/>
                    <a:pt x="1916857" y="114471"/>
                  </a:cubicBezTo>
                  <a:lnTo>
                    <a:pt x="1916857" y="1430893"/>
                  </a:lnTo>
                  <a:lnTo>
                    <a:pt x="1916857" y="1430893"/>
                  </a:lnTo>
                  <a:lnTo>
                    <a:pt x="0" y="1430893"/>
                  </a:lnTo>
                  <a:lnTo>
                    <a:pt x="0" y="1430893"/>
                  </a:lnTo>
                  <a:lnTo>
                    <a:pt x="0" y="114471"/>
                  </a:lnTo>
                  <a:cubicBezTo>
                    <a:pt x="0" y="51250"/>
                    <a:pt x="51250" y="0"/>
                    <a:pt x="114471" y="0"/>
                  </a:cubicBez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0038" tIns="83058" rIns="50038" bIns="16510" spcCol="1270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     </a:t>
              </a:r>
              <a:endPara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4402259" y="5082549"/>
              <a:ext cx="4665817" cy="890618"/>
            </a:xfrm>
            <a:custGeom>
              <a:avLst/>
              <a:gdLst>
                <a:gd name="connsiteX0" fmla="*/ 0 w 1916857"/>
                <a:gd name="connsiteY0" fmla="*/ 0 h 615284"/>
                <a:gd name="connsiteX1" fmla="*/ 1916857 w 1916857"/>
                <a:gd name="connsiteY1" fmla="*/ 0 h 615284"/>
                <a:gd name="connsiteX2" fmla="*/ 1916857 w 1916857"/>
                <a:gd name="connsiteY2" fmla="*/ 615284 h 615284"/>
                <a:gd name="connsiteX3" fmla="*/ 0 w 1916857"/>
                <a:gd name="connsiteY3" fmla="*/ 615284 h 615284"/>
                <a:gd name="connsiteX4" fmla="*/ 0 w 1916857"/>
                <a:gd name="connsiteY4" fmla="*/ 0 h 615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6857" h="615284">
                  <a:moveTo>
                    <a:pt x="0" y="0"/>
                  </a:moveTo>
                  <a:lnTo>
                    <a:pt x="1916857" y="0"/>
                  </a:lnTo>
                  <a:lnTo>
                    <a:pt x="1916857" y="615284"/>
                  </a:lnTo>
                  <a:lnTo>
                    <a:pt x="0" y="61528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60960" tIns="0" rIns="587278" bIns="0" spcCol="1270" anchor="ctr"/>
            <a:lstStyle/>
            <a:p>
              <a:pPr defTabSz="7112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8074268" y="4973008"/>
              <a:ext cx="1136688" cy="1154151"/>
            </a:xfrm>
            <a:prstGeom prst="ellipse">
              <a:avLst/>
            </a:prstGeom>
            <a:blipFill dpi="0" rotWithShape="1">
              <a:blip r:embed="rId5" cstate="print">
                <a:extLst>
                  <a:ext uri="{28A0092B-C50C-407E-A947-70E740481C1C}"/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54278" name="组合 45"/>
          <p:cNvGrpSpPr>
            <a:grpSpLocks/>
          </p:cNvGrpSpPr>
          <p:nvPr/>
        </p:nvGrpSpPr>
        <p:grpSpPr bwMode="auto">
          <a:xfrm>
            <a:off x="7032625" y="2032000"/>
            <a:ext cx="4679950" cy="460375"/>
            <a:chOff x="3923928" y="3068960"/>
            <a:chExt cx="4680520" cy="461665"/>
          </a:xfrm>
        </p:grpSpPr>
        <p:sp>
          <p:nvSpPr>
            <p:cNvPr id="54285" name="Text Box 2"/>
            <p:cNvSpPr txBox="1">
              <a:spLocks noChangeArrowheads="1"/>
            </p:cNvSpPr>
            <p:nvPr/>
          </p:nvSpPr>
          <p:spPr bwMode="auto">
            <a:xfrm>
              <a:off x="3923928" y="3068960"/>
              <a:ext cx="468052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itchFamily="18" charset="0"/>
                </a:rPr>
                <a:t>PbI</a:t>
              </a:r>
              <a:r>
                <a:rPr lang="en-US" altLang="zh-CN" sz="2400" baseline="-25000">
                  <a:latin typeface="Times New Roman" pitchFamily="18" charset="0"/>
                </a:rPr>
                <a:t>2</a:t>
              </a:r>
              <a:r>
                <a:rPr lang="en-US" altLang="zh-CN" sz="2400">
                  <a:latin typeface="Times New Roman" pitchFamily="18" charset="0"/>
                </a:rPr>
                <a:t>(s)            Pb</a:t>
              </a:r>
              <a:r>
                <a:rPr lang="en-US" altLang="zh-CN" sz="2400" baseline="30000">
                  <a:latin typeface="Times New Roman" pitchFamily="18" charset="0"/>
                </a:rPr>
                <a:t>2+</a:t>
              </a:r>
              <a:r>
                <a:rPr lang="en-US" altLang="zh-CN" sz="2400">
                  <a:latin typeface="Times New Roman" pitchFamily="18" charset="0"/>
                </a:rPr>
                <a:t>(aq) + 2I</a:t>
              </a:r>
              <a:r>
                <a:rPr lang="zh-CN" altLang="en-US" sz="2400" baseline="30000">
                  <a:latin typeface="Times New Roman" pitchFamily="18" charset="0"/>
                  <a:ea typeface="黑体" pitchFamily="2" charset="-122"/>
                </a:rPr>
                <a:t>－</a:t>
              </a:r>
              <a:r>
                <a:rPr lang="zh-CN" altLang="en-US" sz="2400">
                  <a:latin typeface="Calibri" pitchFamily="34" charset="0"/>
                </a:rPr>
                <a:t> </a:t>
              </a:r>
              <a:r>
                <a:rPr lang="en-US" altLang="zh-CN" sz="2400">
                  <a:latin typeface="Times New Roman" pitchFamily="18" charset="0"/>
                </a:rPr>
                <a:t>(aq)</a:t>
              </a:r>
            </a:p>
          </p:txBody>
        </p:sp>
        <p:pic>
          <p:nvPicPr>
            <p:cNvPr id="54286" name="Picture 3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004048" y="3170585"/>
              <a:ext cx="718794" cy="216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4279" name="矩形 50"/>
          <p:cNvSpPr>
            <a:spLocks noChangeArrowheads="1"/>
          </p:cNvSpPr>
          <p:nvPr/>
        </p:nvSpPr>
        <p:spPr bwMode="auto">
          <a:xfrm>
            <a:off x="6959600" y="2997200"/>
            <a:ext cx="36210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99"/>
                </a:solidFill>
                <a:latin typeface="Times New Roman" pitchFamily="18" charset="0"/>
                <a:ea typeface="黑体" pitchFamily="2" charset="-122"/>
              </a:rPr>
              <a:t>溶度积常数</a:t>
            </a:r>
            <a:r>
              <a:rPr lang="en-US" altLang="zh-CN" sz="2800" b="1" i="1">
                <a:solidFill>
                  <a:srgbClr val="000099"/>
                </a:solidFill>
                <a:latin typeface="Times New Roman" pitchFamily="18" charset="0"/>
                <a:ea typeface="黑体" pitchFamily="2" charset="-122"/>
              </a:rPr>
              <a:t>K</a:t>
            </a:r>
            <a:r>
              <a:rPr lang="en-US" altLang="zh-CN" sz="2800" b="1">
                <a:solidFill>
                  <a:srgbClr val="000099"/>
                </a:solidFill>
                <a:latin typeface="Times New Roman" pitchFamily="18" charset="0"/>
                <a:ea typeface="黑体" pitchFamily="2" charset="-122"/>
              </a:rPr>
              <a:t>sp</a:t>
            </a:r>
            <a:r>
              <a:rPr lang="zh-CN" altLang="en-US" sz="2800" b="1">
                <a:solidFill>
                  <a:srgbClr val="000099"/>
                </a:solidFill>
                <a:latin typeface="Calibri" pitchFamily="34" charset="0"/>
              </a:rPr>
              <a:t>表达式</a:t>
            </a:r>
            <a:endParaRPr lang="zh-CN" altLang="en-US" sz="2800" b="1">
              <a:solidFill>
                <a:srgbClr val="000099"/>
              </a:solidFill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54280" name="矩形 52"/>
          <p:cNvSpPr>
            <a:spLocks noChangeArrowheads="1"/>
          </p:cNvSpPr>
          <p:nvPr/>
        </p:nvSpPr>
        <p:spPr bwMode="auto">
          <a:xfrm>
            <a:off x="1127125" y="2997200"/>
            <a:ext cx="29892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rgbClr val="000099"/>
                </a:solidFill>
                <a:latin typeface="Times New Roman" pitchFamily="18" charset="0"/>
                <a:ea typeface="黑体" pitchFamily="2" charset="-122"/>
              </a:rPr>
              <a:t>平衡常数</a:t>
            </a:r>
            <a:r>
              <a:rPr lang="en-US" altLang="zh-CN" sz="2800" b="1" i="1">
                <a:solidFill>
                  <a:srgbClr val="000099"/>
                </a:solidFill>
                <a:latin typeface="Times New Roman" pitchFamily="18" charset="0"/>
                <a:ea typeface="黑体" pitchFamily="2" charset="-122"/>
              </a:rPr>
              <a:t>K</a:t>
            </a:r>
            <a:r>
              <a:rPr lang="zh-CN" altLang="en-US" sz="2800" b="1">
                <a:solidFill>
                  <a:srgbClr val="000099"/>
                </a:solidFill>
                <a:latin typeface="Times New Roman" pitchFamily="18" charset="0"/>
                <a:ea typeface="黑体" pitchFamily="2" charset="-122"/>
              </a:rPr>
              <a:t>表达式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127125" y="1989138"/>
            <a:ext cx="4537075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i="1" dirty="0" err="1">
                <a:latin typeface="+mn-ea"/>
                <a:ea typeface="+mn-ea"/>
              </a:rPr>
              <a:t>m</a:t>
            </a:r>
            <a:r>
              <a:rPr lang="en-US" altLang="zh-CN" sz="2400" b="1" dirty="0" err="1">
                <a:latin typeface="+mn-ea"/>
                <a:ea typeface="+mn-ea"/>
              </a:rPr>
              <a:t>A</a:t>
            </a:r>
            <a:r>
              <a:rPr lang="en-US" altLang="zh-CN" sz="2400" b="1" dirty="0">
                <a:latin typeface="+mn-ea"/>
                <a:ea typeface="+mn-ea"/>
              </a:rPr>
              <a:t>(g)</a:t>
            </a:r>
            <a:r>
              <a:rPr lang="zh-CN" altLang="zh-CN" sz="2400" b="1" dirty="0">
                <a:latin typeface="+mn-ea"/>
                <a:ea typeface="+mn-ea"/>
              </a:rPr>
              <a:t>＋</a:t>
            </a:r>
            <a:r>
              <a:rPr lang="en-US" altLang="zh-CN" sz="2400" b="1" i="1" dirty="0" err="1">
                <a:latin typeface="+mn-ea"/>
                <a:ea typeface="+mn-ea"/>
              </a:rPr>
              <a:t>n</a:t>
            </a:r>
            <a:r>
              <a:rPr lang="en-US" altLang="zh-CN" sz="2400" b="1" dirty="0" err="1">
                <a:latin typeface="+mn-ea"/>
                <a:ea typeface="+mn-ea"/>
              </a:rPr>
              <a:t>B</a:t>
            </a:r>
            <a:r>
              <a:rPr lang="en-US" altLang="zh-CN" sz="2400" b="1" dirty="0">
                <a:latin typeface="+mn-ea"/>
                <a:ea typeface="+mn-ea"/>
              </a:rPr>
              <a:t>(g)     </a:t>
            </a:r>
            <a:r>
              <a:rPr lang="en-US" altLang="zh-CN" sz="2400" b="1" i="1" dirty="0" err="1">
                <a:latin typeface="+mn-ea"/>
                <a:ea typeface="+mn-ea"/>
              </a:rPr>
              <a:t>p</a:t>
            </a:r>
            <a:r>
              <a:rPr lang="en-US" altLang="zh-CN" sz="2400" b="1" dirty="0" err="1">
                <a:latin typeface="+mn-ea"/>
                <a:ea typeface="+mn-ea"/>
              </a:rPr>
              <a:t>C</a:t>
            </a:r>
            <a:r>
              <a:rPr lang="en-US" altLang="zh-CN" sz="2400" b="1" dirty="0">
                <a:latin typeface="+mn-ea"/>
                <a:ea typeface="+mn-ea"/>
              </a:rPr>
              <a:t>(g)</a:t>
            </a:r>
            <a:r>
              <a:rPr lang="zh-CN" altLang="zh-CN" sz="2400" b="1" dirty="0">
                <a:latin typeface="+mn-ea"/>
                <a:ea typeface="+mn-ea"/>
              </a:rPr>
              <a:t>＋</a:t>
            </a:r>
            <a:r>
              <a:rPr lang="en-US" altLang="zh-CN" sz="2400" b="1" i="1" dirty="0" err="1">
                <a:latin typeface="+mn-ea"/>
                <a:ea typeface="+mn-ea"/>
              </a:rPr>
              <a:t>q</a:t>
            </a:r>
            <a:r>
              <a:rPr lang="en-US" altLang="zh-CN" sz="2400" b="1" dirty="0" err="1">
                <a:latin typeface="+mn-ea"/>
                <a:ea typeface="+mn-ea"/>
              </a:rPr>
              <a:t>D</a:t>
            </a:r>
            <a:r>
              <a:rPr lang="en-US" altLang="zh-CN" sz="2400" b="1" dirty="0">
                <a:latin typeface="+mn-ea"/>
                <a:ea typeface="+mn-ea"/>
              </a:rPr>
              <a:t>(g)</a:t>
            </a:r>
            <a:endParaRPr lang="zh-CN" altLang="en-US" sz="2400" dirty="0">
              <a:latin typeface="+mn-lt"/>
              <a:ea typeface="+mn-ea"/>
            </a:endParaRPr>
          </a:p>
        </p:txBody>
      </p:sp>
      <p:pic>
        <p:nvPicPr>
          <p:cNvPr id="54282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71813" y="2133600"/>
            <a:ext cx="7191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4274" name="Object 38" descr="image11"/>
          <p:cNvGraphicFramePr>
            <a:graphicFrameLocks noChangeAspect="1"/>
          </p:cNvGraphicFramePr>
          <p:nvPr/>
        </p:nvGraphicFramePr>
        <p:xfrm>
          <a:off x="1631950" y="3789363"/>
          <a:ext cx="2733675" cy="1590675"/>
        </p:xfrm>
        <a:graphic>
          <a:graphicData uri="http://schemas.openxmlformats.org/presentationml/2006/ole">
            <p:oleObj spid="_x0000_s54274" name="Document" r:id="rId7" imgW="2447510" imgH="1127321" progId="">
              <p:embed/>
            </p:oleObj>
          </a:graphicData>
        </a:graphic>
      </p:graphicFrame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982663" y="5229225"/>
            <a:ext cx="105854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latin typeface="Calibri" pitchFamily="34" charset="0"/>
              </a:rPr>
              <a:t>写出难溶物AgCl、Ag</a:t>
            </a:r>
            <a:r>
              <a:rPr lang="zh-CN" altLang="en-US" sz="3600" b="1" baseline="-25000">
                <a:latin typeface="Calibri" pitchFamily="34" charset="0"/>
              </a:rPr>
              <a:t>2</a:t>
            </a:r>
            <a:r>
              <a:rPr lang="zh-CN" altLang="en-US" sz="3600" b="1">
                <a:latin typeface="Calibri" pitchFamily="34" charset="0"/>
              </a:rPr>
              <a:t>SO</a:t>
            </a:r>
            <a:r>
              <a:rPr lang="zh-CN" altLang="en-US" sz="3600" b="1" baseline="-25000">
                <a:latin typeface="Calibri" pitchFamily="34" charset="0"/>
              </a:rPr>
              <a:t>4</a:t>
            </a:r>
            <a:r>
              <a:rPr lang="zh-CN" altLang="en-US" sz="3600" b="1">
                <a:latin typeface="Calibri" pitchFamily="34" charset="0"/>
              </a:rPr>
              <a:t>、Fe(OH)</a:t>
            </a:r>
            <a:r>
              <a:rPr lang="zh-CN" altLang="en-US" sz="3600" b="1" baseline="-25000">
                <a:latin typeface="Calibri" pitchFamily="34" charset="0"/>
              </a:rPr>
              <a:t>3</a:t>
            </a:r>
            <a:r>
              <a:rPr lang="zh-CN" altLang="en-US" sz="3600" b="1">
                <a:latin typeface="Calibri" pitchFamily="34" charset="0"/>
              </a:rPr>
              <a:t>的</a:t>
            </a:r>
            <a:r>
              <a:rPr lang="zh-CN" altLang="zh-CN" sz="3600" b="1">
                <a:latin typeface="Calibri" pitchFamily="34" charset="0"/>
              </a:rPr>
              <a:t>沉淀溶解平衡方程式并写出溶度积表达式</a:t>
            </a:r>
            <a:r>
              <a:rPr lang="zh-CN" altLang="en-US" sz="3600" b="1">
                <a:latin typeface="Calibri" pitchFamily="34" charset="0"/>
              </a:rPr>
              <a:t>。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448300" y="4292600"/>
            <a:ext cx="56165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i="1">
                <a:solidFill>
                  <a:srgbClr val="FF0000"/>
                </a:solidFill>
                <a:latin typeface="Calibri" pitchFamily="34" charset="0"/>
              </a:rPr>
              <a:t>K</a:t>
            </a:r>
            <a:r>
              <a:rPr lang="en-US" altLang="zh-CN" sz="3600" b="1">
                <a:solidFill>
                  <a:srgbClr val="FF0000"/>
                </a:solidFill>
                <a:latin typeface="Calibri" pitchFamily="34" charset="0"/>
              </a:rPr>
              <a:t>sp(PbI</a:t>
            </a:r>
            <a:r>
              <a:rPr lang="en-US" altLang="zh-CN" sz="3600" b="1" baseline="-25000">
                <a:solidFill>
                  <a:srgbClr val="FF0000"/>
                </a:solidFill>
                <a:latin typeface="Calibri" pitchFamily="34" charset="0"/>
              </a:rPr>
              <a:t>2</a:t>
            </a:r>
            <a:r>
              <a:rPr lang="en-US" altLang="zh-CN" sz="3600" b="1">
                <a:solidFill>
                  <a:srgbClr val="FF0000"/>
                </a:solidFill>
                <a:latin typeface="Calibri" pitchFamily="34" charset="0"/>
              </a:rPr>
              <a:t>)=[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Pb</a:t>
            </a:r>
            <a:r>
              <a:rPr lang="en-US" altLang="zh-CN" sz="3600" b="1" baseline="30000">
                <a:solidFill>
                  <a:srgbClr val="FF0000"/>
                </a:solidFill>
                <a:latin typeface="Times New Roman" pitchFamily="18" charset="0"/>
              </a:rPr>
              <a:t>2+</a:t>
            </a:r>
            <a:r>
              <a:rPr lang="en-US" altLang="zh-CN" sz="3600" b="1">
                <a:solidFill>
                  <a:srgbClr val="FF0000"/>
                </a:solidFill>
                <a:latin typeface="Calibri" pitchFamily="34" charset="0"/>
              </a:rPr>
              <a:t>][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I</a:t>
            </a:r>
            <a:r>
              <a:rPr lang="zh-CN" altLang="en-US" sz="3600" b="1" baseline="300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－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]</a:t>
            </a:r>
            <a:r>
              <a:rPr lang="en-US" altLang="zh-CN" sz="3600" b="1" baseline="30000">
                <a:solidFill>
                  <a:srgbClr val="FF0000"/>
                </a:solidFill>
                <a:latin typeface="Times New Roman" pitchFamily="18" charset="0"/>
              </a:rPr>
              <a:t>2</a:t>
            </a:r>
            <a:endParaRPr lang="zh-CN" altLang="en-US" sz="3600" b="1" baseline="3000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1343472" y="0"/>
            <a:ext cx="3877985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zh-CN" altLang="zh-CN" sz="4800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【观察思考】</a:t>
            </a:r>
            <a:endParaRPr lang="en-US" altLang="zh-CN" sz="4800" dirty="0">
              <a:latin typeface="Calibri" pitchFamily="34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34963" y="4906963"/>
            <a:ext cx="11522075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4000" b="1">
                <a:solidFill>
                  <a:srgbClr val="FF0000"/>
                </a:solidFill>
                <a:latin typeface="Calibri" pitchFamily="34" charset="0"/>
              </a:rPr>
              <a:t>相同类型</a:t>
            </a:r>
            <a:r>
              <a:rPr lang="zh-CN" altLang="zh-CN" sz="4000" b="1">
                <a:latin typeface="Calibri" pitchFamily="34" charset="0"/>
              </a:rPr>
              <a:t>（化学式所表示的组成中</a:t>
            </a:r>
            <a:r>
              <a:rPr lang="zh-CN" altLang="zh-CN" sz="4000" b="1">
                <a:solidFill>
                  <a:srgbClr val="FF0000"/>
                </a:solidFill>
                <a:latin typeface="Calibri" pitchFamily="34" charset="0"/>
              </a:rPr>
              <a:t>阴、阳离子个数比相同时</a:t>
            </a:r>
            <a:r>
              <a:rPr lang="zh-CN" altLang="zh-CN" sz="4000" b="1">
                <a:latin typeface="Calibri" pitchFamily="34" charset="0"/>
              </a:rPr>
              <a:t>）的难溶电解质的</a:t>
            </a:r>
            <a:r>
              <a:rPr lang="en-US" altLang="zh-CN" sz="4000" b="1">
                <a:latin typeface="Calibri" pitchFamily="34" charset="0"/>
              </a:rPr>
              <a:t>Ksp</a:t>
            </a:r>
            <a:r>
              <a:rPr lang="zh-CN" altLang="zh-CN" sz="4000" b="1">
                <a:latin typeface="Calibri" pitchFamily="34" charset="0"/>
              </a:rPr>
              <a:t>越小，溶解度越小，越难溶。</a:t>
            </a:r>
          </a:p>
          <a:p>
            <a:endParaRPr lang="zh-CN" altLang="en-US" sz="4000">
              <a:latin typeface="Calibri" pitchFamily="34" charset="0"/>
            </a:endParaRPr>
          </a:p>
        </p:txBody>
      </p:sp>
      <p:sp>
        <p:nvSpPr>
          <p:cNvPr id="107523" name="Rectangle 1"/>
          <p:cNvSpPr>
            <a:spLocks noChangeArrowheads="1"/>
          </p:cNvSpPr>
          <p:nvPr/>
        </p:nvSpPr>
        <p:spPr bwMode="auto">
          <a:xfrm>
            <a:off x="263525" y="949325"/>
            <a:ext cx="116649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3200">
                <a:latin typeface="Times New Roman" pitchFamily="18" charset="0"/>
                <a:cs typeface="Times New Roman" pitchFamily="18" charset="0"/>
              </a:rPr>
              <a:t>根据表格中的数据，思考能否用</a:t>
            </a:r>
            <a:r>
              <a:rPr lang="en-US" altLang="zh-CN" sz="3200" i="1">
                <a:latin typeface="Calibri" pitchFamily="34" charset="0"/>
                <a:cs typeface="Times New Roman" pitchFamily="18" charset="0"/>
              </a:rPr>
              <a:t>K</a:t>
            </a:r>
            <a:r>
              <a:rPr lang="en-US" altLang="zh-CN" sz="3200">
                <a:latin typeface="Calibri" pitchFamily="34" charset="0"/>
                <a:cs typeface="Times New Roman" pitchFamily="18" charset="0"/>
              </a:rPr>
              <a:t>sp</a:t>
            </a:r>
            <a:r>
              <a:rPr lang="zh-CN" altLang="en-US" sz="3200">
                <a:latin typeface="Times New Roman" pitchFamily="18" charset="0"/>
                <a:cs typeface="Times New Roman" pitchFamily="18" charset="0"/>
              </a:rPr>
              <a:t>大小比较其溶解程度的大小。</a:t>
            </a:r>
            <a:endParaRPr lang="zh-CN" altLang="en-US" sz="3200"/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479425" y="1700213"/>
          <a:ext cx="11520488" cy="3200400"/>
        </p:xfrm>
        <a:graphic>
          <a:graphicData uri="http://schemas.openxmlformats.org/drawingml/2006/table">
            <a:tbl>
              <a:tblPr/>
              <a:tblGrid>
                <a:gridCol w="3839524"/>
                <a:gridCol w="3840878"/>
                <a:gridCol w="3840878"/>
              </a:tblGrid>
              <a:tr h="46602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latin typeface="Times New Roman"/>
                          <a:ea typeface="宋体"/>
                          <a:cs typeface="Times New Roman"/>
                        </a:rPr>
                        <a:t>难溶物</a:t>
                      </a:r>
                      <a:endParaRPr lang="zh-CN" sz="28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i="1" kern="100">
                          <a:latin typeface="Times New Roman"/>
                          <a:ea typeface="宋体"/>
                          <a:cs typeface="Times New Roman"/>
                        </a:rPr>
                        <a:t>K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sp(25</a:t>
                      </a:r>
                      <a:r>
                        <a:rPr lang="zh-CN" sz="2800" b="1" kern="100">
                          <a:latin typeface="Calibri"/>
                          <a:ea typeface="宋体"/>
                          <a:cs typeface="Times New Roman"/>
                        </a:rPr>
                        <a:t>℃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)(mol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·L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-2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)</a:t>
                      </a:r>
                      <a:endParaRPr lang="zh-CN" sz="2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latin typeface="Times New Roman"/>
                          <a:ea typeface="宋体"/>
                          <a:cs typeface="Times New Roman"/>
                        </a:rPr>
                        <a:t>溶解度（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g</a:t>
                      </a:r>
                      <a:r>
                        <a:rPr lang="zh-CN" sz="2800" b="1" kern="100">
                          <a:latin typeface="Times New Roman"/>
                          <a:ea typeface="宋体"/>
                          <a:cs typeface="Times New Roman"/>
                        </a:rPr>
                        <a:t>）</a:t>
                      </a:r>
                      <a:endParaRPr lang="zh-CN" sz="2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95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AgCl</a:t>
                      </a:r>
                      <a:endParaRPr lang="zh-CN" sz="2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1.8</a:t>
                      </a:r>
                      <a:r>
                        <a:rPr lang="zh-CN" sz="2800" b="1" kern="100">
                          <a:latin typeface="Calibri"/>
                          <a:ea typeface="宋体"/>
                          <a:cs typeface="Times New Roman"/>
                        </a:rPr>
                        <a:t>×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10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-10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(mol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·L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-2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)</a:t>
                      </a:r>
                      <a:endParaRPr lang="zh-CN" sz="2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1.8</a:t>
                      </a:r>
                      <a:r>
                        <a:rPr lang="zh-CN" sz="2800" b="1" kern="100">
                          <a:latin typeface="Calibri"/>
                          <a:ea typeface="宋体"/>
                          <a:cs typeface="Times New Roman"/>
                        </a:rPr>
                        <a:t>×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10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-4</a:t>
                      </a:r>
                      <a:endParaRPr lang="zh-CN" sz="2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95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AgBr</a:t>
                      </a:r>
                      <a:endParaRPr lang="zh-CN" sz="2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5.4</a:t>
                      </a:r>
                      <a:r>
                        <a:rPr lang="zh-CN" sz="2800" b="1" kern="100">
                          <a:latin typeface="Calibri"/>
                          <a:ea typeface="宋体"/>
                          <a:cs typeface="Times New Roman"/>
                        </a:rPr>
                        <a:t>×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10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-13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(mol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·L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-2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)</a:t>
                      </a:r>
                      <a:endParaRPr lang="zh-CN" sz="2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8.4</a:t>
                      </a:r>
                      <a:r>
                        <a:rPr lang="zh-CN" sz="2800" b="1" kern="100">
                          <a:latin typeface="Calibri"/>
                          <a:ea typeface="宋体"/>
                          <a:cs typeface="Times New Roman"/>
                        </a:rPr>
                        <a:t>×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10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-6</a:t>
                      </a:r>
                      <a:endParaRPr lang="zh-CN" sz="2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95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 err="1">
                          <a:latin typeface="Times New Roman"/>
                          <a:ea typeface="宋体"/>
                          <a:cs typeface="Times New Roman"/>
                        </a:rPr>
                        <a:t>AgI</a:t>
                      </a:r>
                      <a:endParaRPr lang="zh-CN" sz="28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8.5</a:t>
                      </a:r>
                      <a:r>
                        <a:rPr lang="zh-CN" sz="2800" b="1" kern="100">
                          <a:latin typeface="Calibri"/>
                          <a:ea typeface="宋体"/>
                          <a:cs typeface="Times New Roman"/>
                        </a:rPr>
                        <a:t>×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10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-17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(mol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·L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-2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)</a:t>
                      </a:r>
                      <a:endParaRPr lang="zh-CN" sz="2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2.1</a:t>
                      </a:r>
                      <a:r>
                        <a:rPr lang="zh-CN" sz="2800" b="1" kern="100">
                          <a:latin typeface="Calibri"/>
                          <a:ea typeface="宋体"/>
                          <a:cs typeface="Times New Roman"/>
                        </a:rPr>
                        <a:t>×</a:t>
                      </a:r>
                      <a:r>
                        <a:rPr lang="en-US" sz="2800" b="1" kern="100">
                          <a:latin typeface="Times New Roman"/>
                          <a:ea typeface="宋体"/>
                          <a:cs typeface="Times New Roman"/>
                        </a:rPr>
                        <a:t>10</a:t>
                      </a:r>
                      <a:r>
                        <a:rPr lang="en-US" sz="2800" b="1" kern="100" baseline="30000">
                          <a:latin typeface="Times New Roman"/>
                          <a:ea typeface="宋体"/>
                          <a:cs typeface="Times New Roman"/>
                        </a:rPr>
                        <a:t>-7</a:t>
                      </a:r>
                      <a:endParaRPr lang="zh-CN" sz="2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95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latin typeface="Times New Roman"/>
                          <a:ea typeface="宋体"/>
                          <a:cs typeface="Times New Roman"/>
                        </a:rPr>
                        <a:t>Ag</a:t>
                      </a:r>
                      <a:r>
                        <a:rPr lang="en-US" sz="2800" b="1" kern="100" baseline="-25000" dirty="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en-US" sz="2800" b="1" kern="100" dirty="0">
                          <a:latin typeface="Times New Roman"/>
                          <a:ea typeface="宋体"/>
                          <a:cs typeface="Times New Roman"/>
                        </a:rPr>
                        <a:t>CrO</a:t>
                      </a:r>
                      <a:r>
                        <a:rPr lang="en-US" sz="2800" b="1" kern="100" baseline="-25000" dirty="0">
                          <a:latin typeface="Times New Roman"/>
                          <a:ea typeface="宋体"/>
                          <a:cs typeface="Times New Roman"/>
                        </a:rPr>
                        <a:t>4</a:t>
                      </a:r>
                      <a:endParaRPr lang="zh-CN" sz="28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latin typeface="Times New Roman"/>
                          <a:ea typeface="宋体"/>
                          <a:cs typeface="Times New Roman"/>
                        </a:rPr>
                        <a:t>9.6</a:t>
                      </a:r>
                      <a:r>
                        <a:rPr lang="zh-CN" sz="2800" b="1" kern="100" dirty="0">
                          <a:latin typeface="Calibri"/>
                          <a:ea typeface="宋体"/>
                          <a:cs typeface="Times New Roman"/>
                        </a:rPr>
                        <a:t>×</a:t>
                      </a:r>
                      <a:r>
                        <a:rPr lang="en-US" sz="2800" b="1" kern="100" dirty="0">
                          <a:latin typeface="Times New Roman"/>
                          <a:ea typeface="宋体"/>
                          <a:cs typeface="Times New Roman"/>
                        </a:rPr>
                        <a:t>10</a:t>
                      </a:r>
                      <a:r>
                        <a:rPr lang="en-US" sz="2800" b="1" kern="100" baseline="30000" dirty="0">
                          <a:latin typeface="Times New Roman"/>
                          <a:ea typeface="宋体"/>
                          <a:cs typeface="Times New Roman"/>
                        </a:rPr>
                        <a:t>-12</a:t>
                      </a:r>
                      <a:r>
                        <a:rPr lang="en-US" sz="2800" b="1" kern="100" dirty="0">
                          <a:latin typeface="Times New Roman"/>
                          <a:ea typeface="宋体"/>
                          <a:cs typeface="Times New Roman"/>
                        </a:rPr>
                        <a:t>(mol</a:t>
                      </a:r>
                      <a:r>
                        <a:rPr lang="en-US" sz="2800" b="1" kern="100" baseline="30000" dirty="0">
                          <a:latin typeface="Times New Roman"/>
                          <a:ea typeface="宋体"/>
                          <a:cs typeface="Times New Roman"/>
                        </a:rPr>
                        <a:t>3</a:t>
                      </a:r>
                      <a:r>
                        <a:rPr lang="en-US" sz="2800" b="1" kern="100" dirty="0">
                          <a:latin typeface="Times New Roman"/>
                          <a:ea typeface="宋体"/>
                          <a:cs typeface="Times New Roman"/>
                        </a:rPr>
                        <a:t>·L</a:t>
                      </a:r>
                      <a:r>
                        <a:rPr lang="en-US" sz="2800" b="1" kern="100" baseline="30000" dirty="0">
                          <a:latin typeface="Times New Roman"/>
                          <a:ea typeface="宋体"/>
                          <a:cs typeface="Times New Roman"/>
                        </a:rPr>
                        <a:t>-3</a:t>
                      </a:r>
                      <a:r>
                        <a:rPr lang="en-US" sz="2800" b="1" kern="100" dirty="0">
                          <a:latin typeface="Times New Roman"/>
                          <a:ea typeface="宋体"/>
                          <a:cs typeface="Times New Roman"/>
                        </a:rPr>
                        <a:t>)</a:t>
                      </a:r>
                      <a:endParaRPr lang="zh-CN" sz="28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latin typeface="Times New Roman"/>
                          <a:ea typeface="宋体"/>
                          <a:cs typeface="Times New Roman"/>
                        </a:rPr>
                        <a:t>4.5</a:t>
                      </a:r>
                      <a:r>
                        <a:rPr lang="zh-CN" sz="2800" b="1" kern="100" dirty="0">
                          <a:latin typeface="Calibri"/>
                          <a:ea typeface="宋体"/>
                          <a:cs typeface="Times New Roman"/>
                        </a:rPr>
                        <a:t>×</a:t>
                      </a:r>
                      <a:r>
                        <a:rPr lang="en-US" sz="2800" b="1" kern="100" dirty="0">
                          <a:latin typeface="Times New Roman"/>
                          <a:ea typeface="宋体"/>
                          <a:cs typeface="Times New Roman"/>
                        </a:rPr>
                        <a:t>10</a:t>
                      </a:r>
                      <a:r>
                        <a:rPr lang="en-US" sz="2800" b="1" kern="100" baseline="30000" dirty="0">
                          <a:latin typeface="Times New Roman"/>
                          <a:ea typeface="宋体"/>
                          <a:cs typeface="Times New Roman"/>
                        </a:rPr>
                        <a:t>-3</a:t>
                      </a:r>
                      <a:endParaRPr lang="zh-CN" sz="28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59696" y="0"/>
            <a:ext cx="3877985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zh-CN" altLang="zh-CN" sz="4800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【</a:t>
            </a:r>
            <a:r>
              <a:rPr lang="zh-CN" altLang="en-US" sz="4800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总结提升</a:t>
            </a:r>
            <a:r>
              <a:rPr lang="zh-CN" altLang="zh-CN" sz="4800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】</a:t>
            </a:r>
            <a:endParaRPr lang="en-US" altLang="zh-CN" sz="4800" dirty="0">
              <a:latin typeface="Calibri" pitchFamily="34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4963" y="1268413"/>
            <a:ext cx="9937750" cy="4156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4400" b="1" dirty="0">
                <a:latin typeface="+mn-ea"/>
                <a:ea typeface="+mn-ea"/>
              </a:rPr>
              <a:t>写出</a:t>
            </a:r>
            <a:r>
              <a:rPr lang="en-US" altLang="zh-CN" sz="4400" b="1" dirty="0" err="1">
                <a:latin typeface="+mn-ea"/>
                <a:ea typeface="+mn-ea"/>
              </a:rPr>
              <a:t>AmBn</a:t>
            </a:r>
            <a:r>
              <a:rPr lang="en-US" altLang="zh-CN" sz="4400" b="1" dirty="0">
                <a:latin typeface="+mn-ea"/>
                <a:ea typeface="+mn-ea"/>
              </a:rPr>
              <a:t>(s)</a:t>
            </a:r>
            <a:r>
              <a:rPr lang="zh-CN" altLang="zh-CN" sz="4400" b="1" dirty="0">
                <a:latin typeface="+mn-ea"/>
                <a:ea typeface="+mn-ea"/>
              </a:rPr>
              <a:t>的沉淀溶解平衡方程式：</a:t>
            </a:r>
            <a:r>
              <a:rPr lang="en-US" altLang="zh-CN" sz="4400" b="1" u="sng" dirty="0">
                <a:latin typeface="+mn-ea"/>
                <a:ea typeface="+mn-ea"/>
              </a:rPr>
              <a:t>                </a:t>
            </a:r>
            <a:r>
              <a:rPr lang="zh-CN" altLang="zh-CN" sz="4400" b="1" dirty="0">
                <a:latin typeface="+mn-ea"/>
                <a:ea typeface="+mn-ea"/>
              </a:rPr>
              <a:t>；其</a:t>
            </a:r>
            <a:r>
              <a:rPr lang="en-US" altLang="zh-CN" sz="4400" b="1" i="1" dirty="0" err="1">
                <a:latin typeface="+mn-ea"/>
                <a:ea typeface="+mn-ea"/>
              </a:rPr>
              <a:t>K</a:t>
            </a:r>
            <a:r>
              <a:rPr lang="en-US" altLang="zh-CN" sz="4400" b="1" dirty="0" err="1">
                <a:latin typeface="+mn-ea"/>
                <a:ea typeface="+mn-ea"/>
              </a:rPr>
              <a:t>sp</a:t>
            </a:r>
            <a:r>
              <a:rPr lang="zh-CN" altLang="zh-CN" sz="4400" b="1" dirty="0">
                <a:latin typeface="+mn-ea"/>
                <a:ea typeface="+mn-ea"/>
              </a:rPr>
              <a:t>表达式为</a:t>
            </a:r>
            <a:r>
              <a:rPr lang="en-US" altLang="zh-CN" sz="4400" b="1" u="sng" dirty="0">
                <a:latin typeface="+mn-ea"/>
                <a:ea typeface="+mn-ea"/>
              </a:rPr>
              <a:t>                </a:t>
            </a:r>
            <a:r>
              <a:rPr lang="zh-CN" altLang="zh-CN" sz="4400" b="1" dirty="0">
                <a:latin typeface="+mn-ea"/>
                <a:ea typeface="+mn-ea"/>
              </a:rPr>
              <a:t>；其浓度商</a:t>
            </a:r>
            <a:r>
              <a:rPr lang="en-US" altLang="zh-CN" sz="4400" b="1" dirty="0">
                <a:latin typeface="+mn-ea"/>
                <a:ea typeface="+mn-ea"/>
              </a:rPr>
              <a:t>Q</a:t>
            </a:r>
            <a:r>
              <a:rPr lang="en-US" altLang="zh-CN" sz="4400" b="1" baseline="-25000" dirty="0">
                <a:latin typeface="+mn-ea"/>
                <a:ea typeface="+mn-ea"/>
              </a:rPr>
              <a:t>c</a:t>
            </a:r>
            <a:r>
              <a:rPr lang="zh-CN" altLang="zh-CN" sz="4400" b="1" dirty="0">
                <a:latin typeface="+mn-ea"/>
                <a:ea typeface="+mn-ea"/>
              </a:rPr>
              <a:t>的表达式为</a:t>
            </a:r>
            <a:r>
              <a:rPr lang="en-US" altLang="zh-CN" sz="4400" b="1" u="sng" dirty="0">
                <a:latin typeface="+mn-ea"/>
                <a:ea typeface="+mn-ea"/>
              </a:rPr>
              <a:t>             ____________</a:t>
            </a:r>
            <a:r>
              <a:rPr lang="zh-CN" altLang="zh-CN" sz="4400" b="1" dirty="0">
                <a:latin typeface="+mn-ea"/>
                <a:ea typeface="+mn-ea"/>
              </a:rPr>
              <a:t>。</a:t>
            </a:r>
            <a:endParaRPr lang="zh-CN" altLang="en-US" sz="4400" b="1" dirty="0">
              <a:latin typeface="+mn-ea"/>
              <a:ea typeface="+mn-ea"/>
            </a:endParaRP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1430289" y="0"/>
            <a:ext cx="393569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沉淀溶解平衡</a:t>
            </a:r>
          </a:p>
        </p:txBody>
      </p:sp>
      <p:grpSp>
        <p:nvGrpSpPr>
          <p:cNvPr id="110594" name="Group 5"/>
          <p:cNvGrpSpPr>
            <a:grpSpLocks/>
          </p:cNvGrpSpPr>
          <p:nvPr/>
        </p:nvGrpSpPr>
        <p:grpSpPr bwMode="auto">
          <a:xfrm>
            <a:off x="334963" y="908050"/>
            <a:ext cx="9875837" cy="714375"/>
            <a:chOff x="0" y="0"/>
            <a:chExt cx="6221" cy="450"/>
          </a:xfrm>
        </p:grpSpPr>
        <p:sp>
          <p:nvSpPr>
            <p:cNvPr id="69" name="矩形 8"/>
            <p:cNvSpPr>
              <a:spLocks noChangeArrowheads="1"/>
            </p:cNvSpPr>
            <p:nvPr/>
          </p:nvSpPr>
          <p:spPr bwMode="auto">
            <a:xfrm>
              <a:off x="0" y="0"/>
              <a:ext cx="450" cy="450"/>
            </a:xfrm>
            <a:prstGeom prst="rect">
              <a:avLst/>
            </a:prstGeom>
            <a:noFill/>
            <a:ln w="76200">
              <a:solidFill>
                <a:srgbClr val="CC0099"/>
              </a:solidFill>
              <a:miter lim="800000"/>
            </a:ln>
          </p:spPr>
          <p:txBody>
            <a:bodyPr anchor="ctr"/>
            <a:lstStyle/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+mn-ea"/>
              </a:endParaRPr>
            </a:p>
          </p:txBody>
        </p:sp>
        <p:sp>
          <p:nvSpPr>
            <p:cNvPr id="70" name="TextBox 9"/>
            <p:cNvSpPr txBox="1">
              <a:spLocks noChangeArrowheads="1"/>
            </p:cNvSpPr>
            <p:nvPr/>
          </p:nvSpPr>
          <p:spPr bwMode="auto">
            <a:xfrm>
              <a:off x="96" y="93"/>
              <a:ext cx="6125" cy="26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txBody>
            <a:bodyPr lIns="54000" tIns="180000" rIns="54000" bIns="180000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>
                <a:lnSpc>
                  <a:spcPts val="1600"/>
                </a:lnSpc>
                <a:spcBef>
                  <a:spcPts val="400"/>
                </a:spcBef>
                <a:defRPr/>
              </a:pPr>
              <a:r>
                <a:rPr lang="zh-CN" altLang="en-US" sz="2800" b="1" spc="50" dirty="0">
                  <a:ln w="11430"/>
                  <a:solidFill>
                    <a:srgbClr val="0000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沉淀溶解平衡是动态平衡</a:t>
              </a:r>
            </a:p>
            <a:p>
              <a:pPr>
                <a:lnSpc>
                  <a:spcPts val="1600"/>
                </a:lnSpc>
                <a:spcBef>
                  <a:spcPts val="400"/>
                </a:spcBef>
                <a:defRPr/>
              </a:pPr>
              <a:endParaRPr lang="zh-CN" altLang="en-US" sz="28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lnSpc>
                  <a:spcPts val="1600"/>
                </a:lnSpc>
                <a:spcBef>
                  <a:spcPts val="400"/>
                </a:spcBef>
                <a:buFont typeface="Arial" panose="020B0604020202020204" pitchFamily="34" charset="0"/>
                <a:buNone/>
                <a:defRPr/>
              </a:pPr>
              <a:endPara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pic>
        <p:nvPicPr>
          <p:cNvPr id="76" name="图片 75" descr="化学平衡vt图像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4871864" y="1052736"/>
            <a:ext cx="2857508" cy="4703247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r="100000" b="100000"/>
              </a:path>
              <a:tileRect l="-100000" t="-100000"/>
            </a:gradFill>
          </a:ln>
        </p:spPr>
      </p:pic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0" y="1196975"/>
            <a:ext cx="3924300" cy="3744913"/>
            <a:chOff x="1691680" y="3204984"/>
            <a:chExt cx="4873938" cy="3323418"/>
          </a:xfrm>
        </p:grpSpPr>
        <p:grpSp>
          <p:nvGrpSpPr>
            <p:cNvPr id="110601" name="组合 132"/>
            <p:cNvGrpSpPr>
              <a:grpSpLocks/>
            </p:cNvGrpSpPr>
            <p:nvPr/>
          </p:nvGrpSpPr>
          <p:grpSpPr bwMode="auto">
            <a:xfrm>
              <a:off x="1691680" y="3204984"/>
              <a:ext cx="4873938" cy="3323418"/>
              <a:chOff x="1691680" y="3204984"/>
              <a:chExt cx="4873938" cy="3323418"/>
            </a:xfrm>
          </p:grpSpPr>
          <p:sp>
            <p:nvSpPr>
              <p:cNvPr id="110603" name="Rectangle 12"/>
              <p:cNvSpPr>
                <a:spLocks noChangeArrowheads="1"/>
              </p:cNvSpPr>
              <p:nvPr/>
            </p:nvSpPr>
            <p:spPr bwMode="auto">
              <a:xfrm>
                <a:off x="4211960" y="4653136"/>
                <a:ext cx="1726565" cy="518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 i="1"/>
                  <a:t>v</a:t>
                </a:r>
                <a:r>
                  <a:rPr lang="zh-CN" altLang="en-US" sz="2800" b="1" baseline="-25000"/>
                  <a:t>溶解</a:t>
                </a:r>
                <a:r>
                  <a:rPr lang="en-US" altLang="zh-CN" sz="2000" b="1"/>
                  <a:t>= </a:t>
                </a:r>
                <a:r>
                  <a:rPr lang="en-US" altLang="zh-CN" sz="2800" b="1" i="1"/>
                  <a:t>v</a:t>
                </a:r>
                <a:r>
                  <a:rPr lang="zh-CN" altLang="en-US" sz="2800" b="1" baseline="-25000"/>
                  <a:t>沉淀</a:t>
                </a:r>
              </a:p>
            </p:txBody>
          </p:sp>
          <p:sp>
            <p:nvSpPr>
              <p:cNvPr id="110604" name="Arc 13"/>
              <p:cNvSpPr>
                <a:spLocks/>
              </p:cNvSpPr>
              <p:nvPr/>
            </p:nvSpPr>
            <p:spPr bwMode="auto">
              <a:xfrm rot="10490957">
                <a:off x="2310771" y="3204984"/>
                <a:ext cx="2302516" cy="2171706"/>
              </a:xfrm>
              <a:custGeom>
                <a:avLst/>
                <a:gdLst>
                  <a:gd name="T0" fmla="*/ 2147483647 w 18732"/>
                  <a:gd name="T1" fmla="*/ 0 h 21054"/>
                  <a:gd name="T2" fmla="*/ 2147483647 w 18732"/>
                  <a:gd name="T3" fmla="*/ 2147483647 h 21054"/>
                  <a:gd name="T4" fmla="*/ 0 w 18732"/>
                  <a:gd name="T5" fmla="*/ 2147483647 h 21054"/>
                  <a:gd name="T6" fmla="*/ 0 60000 65536"/>
                  <a:gd name="T7" fmla="*/ 0 60000 65536"/>
                  <a:gd name="T8" fmla="*/ 0 60000 65536"/>
                  <a:gd name="T9" fmla="*/ 0 w 18732"/>
                  <a:gd name="T10" fmla="*/ 0 h 21054"/>
                  <a:gd name="T11" fmla="*/ 18732 w 18732"/>
                  <a:gd name="T12" fmla="*/ 21054 h 2105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8732" h="21054" fill="none">
                    <a:moveTo>
                      <a:pt x="4825" y="0"/>
                    </a:moveTo>
                    <a:cubicBezTo>
                      <a:pt x="10693" y="1345"/>
                      <a:pt x="15733" y="5077"/>
                      <a:pt x="18731" y="10298"/>
                    </a:cubicBezTo>
                  </a:path>
                  <a:path w="18732" h="21054" stroke="0">
                    <a:moveTo>
                      <a:pt x="4825" y="0"/>
                    </a:moveTo>
                    <a:cubicBezTo>
                      <a:pt x="10693" y="1345"/>
                      <a:pt x="15733" y="5077"/>
                      <a:pt x="18731" y="10298"/>
                    </a:cubicBezTo>
                    <a:lnTo>
                      <a:pt x="0" y="21054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rot="10800000" wrap="none" anchor="ctr"/>
              <a:lstStyle/>
              <a:p>
                <a:endParaRPr lang="zh-CN" altLang="en-US"/>
              </a:p>
            </p:txBody>
          </p:sp>
          <p:sp>
            <p:nvSpPr>
              <p:cNvPr id="110605" name="Arc 14"/>
              <p:cNvSpPr>
                <a:spLocks/>
              </p:cNvSpPr>
              <p:nvPr/>
            </p:nvSpPr>
            <p:spPr bwMode="auto">
              <a:xfrm rot="-5400000">
                <a:off x="2959743" y="4724543"/>
                <a:ext cx="1121414" cy="2336171"/>
              </a:xfrm>
              <a:custGeom>
                <a:avLst/>
                <a:gdLst>
                  <a:gd name="T0" fmla="*/ 2147483647 w 20968"/>
                  <a:gd name="T1" fmla="*/ 0 h 21467"/>
                  <a:gd name="T2" fmla="*/ 2147483647 w 20968"/>
                  <a:gd name="T3" fmla="*/ 2147483647 h 21467"/>
                  <a:gd name="T4" fmla="*/ 0 w 20968"/>
                  <a:gd name="T5" fmla="*/ 2147483647 h 21467"/>
                  <a:gd name="T6" fmla="*/ 0 60000 65536"/>
                  <a:gd name="T7" fmla="*/ 0 60000 65536"/>
                  <a:gd name="T8" fmla="*/ 0 60000 65536"/>
                  <a:gd name="T9" fmla="*/ 0 w 20968"/>
                  <a:gd name="T10" fmla="*/ 0 h 21467"/>
                  <a:gd name="T11" fmla="*/ 20968 w 20968"/>
                  <a:gd name="T12" fmla="*/ 21467 h 2146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0968" h="21467" fill="none">
                    <a:moveTo>
                      <a:pt x="2393" y="-1"/>
                    </a:moveTo>
                    <a:cubicBezTo>
                      <a:pt x="11382" y="1002"/>
                      <a:pt x="18795" y="7498"/>
                      <a:pt x="20967" y="16279"/>
                    </a:cubicBezTo>
                  </a:path>
                  <a:path w="20968" h="21467" stroke="0">
                    <a:moveTo>
                      <a:pt x="2393" y="-1"/>
                    </a:moveTo>
                    <a:cubicBezTo>
                      <a:pt x="11382" y="1002"/>
                      <a:pt x="18795" y="7498"/>
                      <a:pt x="20967" y="16279"/>
                    </a:cubicBezTo>
                    <a:lnTo>
                      <a:pt x="0" y="21467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rot="10800000" wrap="none" anchor="ctr"/>
              <a:lstStyle/>
              <a:p>
                <a:endParaRPr lang="zh-CN" altLang="en-US"/>
              </a:p>
            </p:txBody>
          </p:sp>
          <p:sp>
            <p:nvSpPr>
              <p:cNvPr id="110606" name="Line 15"/>
              <p:cNvSpPr>
                <a:spLocks noChangeShapeType="1"/>
              </p:cNvSpPr>
              <p:nvPr/>
            </p:nvSpPr>
            <p:spPr bwMode="auto">
              <a:xfrm flipV="1">
                <a:off x="4111003" y="5301208"/>
                <a:ext cx="1685134" cy="23412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0607" name="Rectangle 16"/>
              <p:cNvSpPr>
                <a:spLocks noChangeArrowheads="1"/>
              </p:cNvSpPr>
              <p:nvPr/>
            </p:nvSpPr>
            <p:spPr bwMode="auto">
              <a:xfrm>
                <a:off x="2771148" y="4339733"/>
                <a:ext cx="1163324" cy="518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 i="1"/>
                  <a:t>v</a:t>
                </a:r>
                <a:r>
                  <a:rPr lang="zh-CN" altLang="en-US" sz="2800" b="1" baseline="-25000"/>
                  <a:t>溶解</a:t>
                </a:r>
              </a:p>
            </p:txBody>
          </p:sp>
          <p:sp>
            <p:nvSpPr>
              <p:cNvPr id="94" name="Line 18"/>
              <p:cNvSpPr/>
              <p:nvPr/>
            </p:nvSpPr>
            <p:spPr>
              <a:xfrm flipH="1">
                <a:off x="4148366" y="4081273"/>
                <a:ext cx="0" cy="2248484"/>
              </a:xfrm>
              <a:prstGeom prst="line">
                <a:avLst/>
              </a:prstGeom>
              <a:ln w="57150" cap="flat" cmpd="sng">
                <a:solidFill>
                  <a:schemeClr val="accent1">
                    <a:lumMod val="75000"/>
                  </a:schemeClr>
                </a:solidFill>
                <a:prstDash val="dash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0609" name="Line 20"/>
              <p:cNvSpPr>
                <a:spLocks noChangeShapeType="1"/>
              </p:cNvSpPr>
              <p:nvPr/>
            </p:nvSpPr>
            <p:spPr bwMode="auto">
              <a:xfrm flipV="1">
                <a:off x="2267744" y="3717032"/>
                <a:ext cx="30895" cy="2670552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0610" name="Line 21"/>
              <p:cNvSpPr>
                <a:spLocks noChangeShapeType="1"/>
              </p:cNvSpPr>
              <p:nvPr/>
            </p:nvSpPr>
            <p:spPr bwMode="auto">
              <a:xfrm flipV="1">
                <a:off x="2233456" y="6309320"/>
                <a:ext cx="3778704" cy="32545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0611" name="Rectangle 16"/>
              <p:cNvSpPr>
                <a:spLocks noChangeArrowheads="1"/>
              </p:cNvSpPr>
              <p:nvPr/>
            </p:nvSpPr>
            <p:spPr bwMode="auto">
              <a:xfrm>
                <a:off x="1691680" y="3789040"/>
                <a:ext cx="466718" cy="5791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3200" b="1" i="1"/>
                  <a:t>v</a:t>
                </a:r>
                <a:endParaRPr lang="en-US" altLang="zh-CN" sz="3200" b="1" i="1" baseline="-25000"/>
              </a:p>
            </p:txBody>
          </p:sp>
          <p:sp>
            <p:nvSpPr>
              <p:cNvPr id="110612" name="Rectangle 17"/>
              <p:cNvSpPr>
                <a:spLocks noChangeArrowheads="1"/>
              </p:cNvSpPr>
              <p:nvPr/>
            </p:nvSpPr>
            <p:spPr bwMode="auto">
              <a:xfrm>
                <a:off x="5940152" y="5949280"/>
                <a:ext cx="625466" cy="5791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3200" b="1" i="1"/>
                  <a:t>t</a:t>
                </a:r>
              </a:p>
            </p:txBody>
          </p:sp>
          <p:sp>
            <p:nvSpPr>
              <p:cNvPr id="110613" name="Rectangle 16"/>
              <p:cNvSpPr>
                <a:spLocks noChangeArrowheads="1"/>
              </p:cNvSpPr>
              <p:nvPr/>
            </p:nvSpPr>
            <p:spPr bwMode="auto">
              <a:xfrm>
                <a:off x="1763688" y="5949280"/>
                <a:ext cx="466718" cy="5791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3200" b="1"/>
                  <a:t>0</a:t>
                </a:r>
              </a:p>
            </p:txBody>
          </p:sp>
        </p:grpSp>
        <p:sp>
          <p:nvSpPr>
            <p:cNvPr id="110602" name="Rectangle 16"/>
            <p:cNvSpPr>
              <a:spLocks noChangeArrowheads="1"/>
            </p:cNvSpPr>
            <p:nvPr/>
          </p:nvSpPr>
          <p:spPr bwMode="auto">
            <a:xfrm>
              <a:off x="2771800" y="5589240"/>
              <a:ext cx="1163324" cy="518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i="1"/>
                <a:t>v</a:t>
              </a:r>
              <a:r>
                <a:rPr lang="zh-CN" altLang="en-US" sz="2800" b="1" baseline="-25000"/>
                <a:t>沉淀</a:t>
              </a:r>
            </a:p>
          </p:txBody>
        </p:sp>
      </p:grpSp>
      <p:sp>
        <p:nvSpPr>
          <p:cNvPr id="140" name="TextBox 139"/>
          <p:cNvSpPr txBox="1"/>
          <p:nvPr/>
        </p:nvSpPr>
        <p:spPr>
          <a:xfrm>
            <a:off x="551384" y="5949280"/>
            <a:ext cx="11377264" cy="64633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36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实质是一样的，</a:t>
            </a:r>
            <a:r>
              <a:rPr lang="zh-CN" altLang="zh-CN" sz="36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遵循平衡</a:t>
            </a:r>
            <a:r>
              <a:rPr lang="zh-CN" altLang="en-US" sz="36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移动</a:t>
            </a:r>
            <a:r>
              <a:rPr lang="zh-CN" altLang="zh-CN" sz="36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的基本规律。</a:t>
            </a:r>
            <a:endParaRPr lang="zh-CN" altLang="en-US" sz="36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2" name="图片 141" descr="弱电解质的电离平衡图像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56240" y="1151124"/>
            <a:ext cx="3380750" cy="465414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1338707" y="0"/>
            <a:ext cx="706154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影响沉淀溶解平衡的因素</a:t>
            </a:r>
          </a:p>
        </p:txBody>
      </p:sp>
      <p:grpSp>
        <p:nvGrpSpPr>
          <p:cNvPr id="112642" name="组合 16"/>
          <p:cNvGrpSpPr>
            <a:grpSpLocks/>
          </p:cNvGrpSpPr>
          <p:nvPr/>
        </p:nvGrpSpPr>
        <p:grpSpPr bwMode="auto">
          <a:xfrm>
            <a:off x="125413" y="1196975"/>
            <a:ext cx="1106487" cy="2119313"/>
            <a:chOff x="124694" y="2347215"/>
            <a:chExt cx="1107996" cy="2119865"/>
          </a:xfrm>
        </p:grpSpPr>
        <p:grpSp>
          <p:nvGrpSpPr>
            <p:cNvPr id="112683" name="组合 43"/>
            <p:cNvGrpSpPr>
              <a:grpSpLocks/>
            </p:cNvGrpSpPr>
            <p:nvPr/>
          </p:nvGrpSpPr>
          <p:grpSpPr bwMode="auto">
            <a:xfrm>
              <a:off x="770183" y="2347215"/>
              <a:ext cx="179916" cy="1100108"/>
              <a:chOff x="4524245" y="3111810"/>
              <a:chExt cx="134937" cy="825081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4524181" y="3111810"/>
                <a:ext cx="134724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/>
            </p:nvCxnSpPr>
            <p:spPr>
              <a:xfrm>
                <a:off x="4524181" y="3111810"/>
                <a:ext cx="0" cy="74671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4524181" y="3852571"/>
                <a:ext cx="127570" cy="8455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2684" name="矩形 18"/>
            <p:cNvSpPr>
              <a:spLocks noChangeArrowheads="1"/>
            </p:cNvSpPr>
            <p:nvPr/>
          </p:nvSpPr>
          <p:spPr bwMode="auto">
            <a:xfrm>
              <a:off x="124694" y="3266751"/>
              <a:ext cx="110799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7200">
                  <a:solidFill>
                    <a:srgbClr val="1D6FA9"/>
                  </a:solidFill>
                  <a:latin typeface="Calibri" pitchFamily="34" charset="0"/>
                  <a:ea typeface="微软雅黑"/>
                  <a:cs typeface="Arial" charset="0"/>
                </a:rPr>
                <a:t>“</a:t>
              </a:r>
              <a:endParaRPr lang="en-US" altLang="zh-CN" sz="7200">
                <a:solidFill>
                  <a:srgbClr val="1D6FA9"/>
                </a:solidFill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112643" name="组合 22"/>
          <p:cNvGrpSpPr>
            <a:grpSpLocks/>
          </p:cNvGrpSpPr>
          <p:nvPr/>
        </p:nvGrpSpPr>
        <p:grpSpPr bwMode="auto">
          <a:xfrm>
            <a:off x="3870325" y="1222375"/>
            <a:ext cx="1108075" cy="2119313"/>
            <a:chOff x="3869778" y="2347215"/>
            <a:chExt cx="1107996" cy="2119865"/>
          </a:xfrm>
        </p:grpSpPr>
        <p:grpSp>
          <p:nvGrpSpPr>
            <p:cNvPr id="112678" name="组合 60"/>
            <p:cNvGrpSpPr>
              <a:grpSpLocks/>
            </p:cNvGrpSpPr>
            <p:nvPr/>
          </p:nvGrpSpPr>
          <p:grpSpPr bwMode="auto">
            <a:xfrm>
              <a:off x="4515267" y="2347215"/>
              <a:ext cx="179916" cy="1100108"/>
              <a:chOff x="4524245" y="3111810"/>
              <a:chExt cx="134937" cy="825081"/>
            </a:xfrm>
          </p:grpSpPr>
          <p:cxnSp>
            <p:nvCxnSpPr>
              <p:cNvPr id="26" name="直接连接符 25"/>
              <p:cNvCxnSpPr/>
              <p:nvPr/>
            </p:nvCxnSpPr>
            <p:spPr>
              <a:xfrm>
                <a:off x="4524678" y="3111810"/>
                <a:ext cx="134531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>
                <a:off x="4524678" y="3111810"/>
                <a:ext cx="0" cy="74671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直接连接符 28"/>
              <p:cNvCxnSpPr/>
              <p:nvPr/>
            </p:nvCxnSpPr>
            <p:spPr>
              <a:xfrm>
                <a:off x="4524678" y="3852571"/>
                <a:ext cx="127387" cy="8455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2679" name="矩形 24"/>
            <p:cNvSpPr>
              <a:spLocks noChangeArrowheads="1"/>
            </p:cNvSpPr>
            <p:nvPr/>
          </p:nvSpPr>
          <p:spPr bwMode="auto">
            <a:xfrm>
              <a:off x="3869778" y="3266751"/>
              <a:ext cx="110799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7200">
                  <a:solidFill>
                    <a:srgbClr val="89C145"/>
                  </a:solidFill>
                  <a:latin typeface="Calibri" pitchFamily="34" charset="0"/>
                  <a:ea typeface="微软雅黑"/>
                  <a:cs typeface="Arial" charset="0"/>
                </a:rPr>
                <a:t>“</a:t>
              </a:r>
              <a:endParaRPr lang="en-US" altLang="zh-CN" sz="7200">
                <a:solidFill>
                  <a:srgbClr val="89C145"/>
                </a:solidFill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112644" name="组合 29"/>
          <p:cNvGrpSpPr>
            <a:grpSpLocks/>
          </p:cNvGrpSpPr>
          <p:nvPr/>
        </p:nvGrpSpPr>
        <p:grpSpPr bwMode="auto">
          <a:xfrm>
            <a:off x="7615238" y="1222375"/>
            <a:ext cx="1108075" cy="2119313"/>
            <a:chOff x="7614862" y="2347215"/>
            <a:chExt cx="1107996" cy="2119865"/>
          </a:xfrm>
        </p:grpSpPr>
        <p:grpSp>
          <p:nvGrpSpPr>
            <p:cNvPr id="112673" name="组合 68"/>
            <p:cNvGrpSpPr>
              <a:grpSpLocks/>
            </p:cNvGrpSpPr>
            <p:nvPr/>
          </p:nvGrpSpPr>
          <p:grpSpPr bwMode="auto">
            <a:xfrm>
              <a:off x="8260351" y="2347215"/>
              <a:ext cx="179916" cy="1100108"/>
              <a:chOff x="4524245" y="3111810"/>
              <a:chExt cx="134937" cy="825081"/>
            </a:xfrm>
          </p:grpSpPr>
          <p:cxnSp>
            <p:nvCxnSpPr>
              <p:cNvPr id="35" name="直接连接符 34"/>
              <p:cNvCxnSpPr/>
              <p:nvPr/>
            </p:nvCxnSpPr>
            <p:spPr>
              <a:xfrm>
                <a:off x="4524678" y="3111810"/>
                <a:ext cx="134531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>
                <a:off x="4524678" y="3111810"/>
                <a:ext cx="0" cy="74671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/>
              <p:nvPr/>
            </p:nvCxnSpPr>
            <p:spPr>
              <a:xfrm>
                <a:off x="4524678" y="3852571"/>
                <a:ext cx="127388" cy="8455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2674" name="矩形 32"/>
            <p:cNvSpPr>
              <a:spLocks noChangeArrowheads="1"/>
            </p:cNvSpPr>
            <p:nvPr/>
          </p:nvSpPr>
          <p:spPr bwMode="auto">
            <a:xfrm>
              <a:off x="7614862" y="3266751"/>
              <a:ext cx="110799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7200">
                  <a:solidFill>
                    <a:srgbClr val="F29C15"/>
                  </a:solidFill>
                  <a:latin typeface="Calibri" pitchFamily="34" charset="0"/>
                  <a:ea typeface="微软雅黑"/>
                  <a:cs typeface="Arial" charset="0"/>
                </a:rPr>
                <a:t>“</a:t>
              </a:r>
              <a:endParaRPr lang="en-US" altLang="zh-CN" sz="7200">
                <a:solidFill>
                  <a:srgbClr val="F29C15"/>
                </a:solidFill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112645" name="组合 39"/>
          <p:cNvGrpSpPr>
            <a:grpSpLocks/>
          </p:cNvGrpSpPr>
          <p:nvPr/>
        </p:nvGrpSpPr>
        <p:grpSpPr bwMode="auto">
          <a:xfrm>
            <a:off x="1112838" y="2327275"/>
            <a:ext cx="1006475" cy="1023938"/>
            <a:chOff x="1113255" y="3451514"/>
            <a:chExt cx="1006013" cy="1025234"/>
          </a:xfrm>
        </p:grpSpPr>
        <p:sp>
          <p:nvSpPr>
            <p:cNvPr id="112671" name="Freeform 5"/>
            <p:cNvSpPr>
              <a:spLocks noEditPoints="1"/>
            </p:cNvSpPr>
            <p:nvPr/>
          </p:nvSpPr>
          <p:spPr bwMode="auto">
            <a:xfrm>
              <a:off x="1113255" y="3451514"/>
              <a:ext cx="1006013" cy="1025234"/>
            </a:xfrm>
            <a:custGeom>
              <a:avLst/>
              <a:gdLst>
                <a:gd name="T0" fmla="*/ 503007 w 936"/>
                <a:gd name="T1" fmla="*/ 0 h 936"/>
                <a:gd name="T2" fmla="*/ 1006013 w 936"/>
                <a:gd name="T3" fmla="*/ 512617 h 936"/>
                <a:gd name="T4" fmla="*/ 503007 w 936"/>
                <a:gd name="T5" fmla="*/ 1025234 h 936"/>
                <a:gd name="T6" fmla="*/ 0 w 936"/>
                <a:gd name="T7" fmla="*/ 512617 h 936"/>
                <a:gd name="T8" fmla="*/ 503007 w 936"/>
                <a:gd name="T9" fmla="*/ 0 h 936"/>
                <a:gd name="T10" fmla="*/ 503007 w 936"/>
                <a:gd name="T11" fmla="*/ 42718 h 936"/>
                <a:gd name="T12" fmla="*/ 963021 w 936"/>
                <a:gd name="T13" fmla="*/ 512617 h 936"/>
                <a:gd name="T14" fmla="*/ 503007 w 936"/>
                <a:gd name="T15" fmla="*/ 981421 h 936"/>
                <a:gd name="T16" fmla="*/ 41917 w 936"/>
                <a:gd name="T17" fmla="*/ 512617 h 936"/>
                <a:gd name="T18" fmla="*/ 503007 w 936"/>
                <a:gd name="T19" fmla="*/ 42718 h 936"/>
                <a:gd name="T20" fmla="*/ 503007 w 936"/>
                <a:gd name="T21" fmla="*/ 86532 h 936"/>
                <a:gd name="T22" fmla="*/ 921104 w 936"/>
                <a:gd name="T23" fmla="*/ 512617 h 936"/>
                <a:gd name="T24" fmla="*/ 503007 w 936"/>
                <a:gd name="T25" fmla="*/ 938703 h 936"/>
                <a:gd name="T26" fmla="*/ 84909 w 936"/>
                <a:gd name="T27" fmla="*/ 512617 h 936"/>
                <a:gd name="T28" fmla="*/ 503007 w 936"/>
                <a:gd name="T29" fmla="*/ 86532 h 9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6"/>
                <a:gd name="T46" fmla="*/ 0 h 936"/>
                <a:gd name="T47" fmla="*/ 936 w 936"/>
                <a:gd name="T48" fmla="*/ 936 h 9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6" h="936">
                  <a:moveTo>
                    <a:pt x="468" y="0"/>
                  </a:moveTo>
                  <a:cubicBezTo>
                    <a:pt x="726" y="0"/>
                    <a:pt x="936" y="209"/>
                    <a:pt x="936" y="468"/>
                  </a:cubicBezTo>
                  <a:cubicBezTo>
                    <a:pt x="936" y="726"/>
                    <a:pt x="726" y="936"/>
                    <a:pt x="468" y="936"/>
                  </a:cubicBezTo>
                  <a:cubicBezTo>
                    <a:pt x="209" y="936"/>
                    <a:pt x="0" y="726"/>
                    <a:pt x="0" y="468"/>
                  </a:cubicBezTo>
                  <a:cubicBezTo>
                    <a:pt x="0" y="209"/>
                    <a:pt x="209" y="0"/>
                    <a:pt x="468" y="0"/>
                  </a:cubicBezTo>
                  <a:close/>
                  <a:moveTo>
                    <a:pt x="468" y="39"/>
                  </a:moveTo>
                  <a:cubicBezTo>
                    <a:pt x="704" y="39"/>
                    <a:pt x="896" y="231"/>
                    <a:pt x="896" y="468"/>
                  </a:cubicBezTo>
                  <a:cubicBezTo>
                    <a:pt x="896" y="704"/>
                    <a:pt x="704" y="896"/>
                    <a:pt x="468" y="896"/>
                  </a:cubicBezTo>
                  <a:cubicBezTo>
                    <a:pt x="231" y="896"/>
                    <a:pt x="39" y="704"/>
                    <a:pt x="39" y="468"/>
                  </a:cubicBezTo>
                  <a:cubicBezTo>
                    <a:pt x="39" y="231"/>
                    <a:pt x="231" y="39"/>
                    <a:pt x="468" y="39"/>
                  </a:cubicBezTo>
                  <a:close/>
                  <a:moveTo>
                    <a:pt x="468" y="79"/>
                  </a:moveTo>
                  <a:cubicBezTo>
                    <a:pt x="683" y="79"/>
                    <a:pt x="857" y="253"/>
                    <a:pt x="857" y="468"/>
                  </a:cubicBezTo>
                  <a:cubicBezTo>
                    <a:pt x="857" y="683"/>
                    <a:pt x="683" y="857"/>
                    <a:pt x="468" y="857"/>
                  </a:cubicBezTo>
                  <a:cubicBezTo>
                    <a:pt x="253" y="857"/>
                    <a:pt x="79" y="683"/>
                    <a:pt x="79" y="468"/>
                  </a:cubicBezTo>
                  <a:cubicBezTo>
                    <a:pt x="79" y="253"/>
                    <a:pt x="253" y="79"/>
                    <a:pt x="468" y="79"/>
                  </a:cubicBezTo>
                  <a:close/>
                </a:path>
              </a:pathLst>
            </a:custGeom>
            <a:solidFill>
              <a:srgbClr val="1D6FA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672" name="文本框 75"/>
            <p:cNvSpPr txBox="1">
              <a:spLocks noChangeArrowheads="1"/>
            </p:cNvSpPr>
            <p:nvPr/>
          </p:nvSpPr>
          <p:spPr bwMode="auto">
            <a:xfrm>
              <a:off x="1291492" y="3617442"/>
              <a:ext cx="64953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01</a:t>
              </a:r>
              <a:endParaRPr lang="en-US" altLang="zh-CN" sz="28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endParaRPr>
            </a:p>
          </p:txBody>
        </p:sp>
      </p:grpSp>
      <p:grpSp>
        <p:nvGrpSpPr>
          <p:cNvPr id="112646" name="组合 42"/>
          <p:cNvGrpSpPr>
            <a:grpSpLocks/>
          </p:cNvGrpSpPr>
          <p:nvPr/>
        </p:nvGrpSpPr>
        <p:grpSpPr bwMode="auto">
          <a:xfrm>
            <a:off x="4857750" y="2317750"/>
            <a:ext cx="1006475" cy="1023938"/>
            <a:chOff x="4858339" y="3441846"/>
            <a:chExt cx="1006013" cy="1025234"/>
          </a:xfrm>
        </p:grpSpPr>
        <p:sp>
          <p:nvSpPr>
            <p:cNvPr id="112669" name="Freeform 5"/>
            <p:cNvSpPr>
              <a:spLocks noEditPoints="1"/>
            </p:cNvSpPr>
            <p:nvPr/>
          </p:nvSpPr>
          <p:spPr bwMode="auto">
            <a:xfrm>
              <a:off x="4858339" y="3441846"/>
              <a:ext cx="1006013" cy="1025234"/>
            </a:xfrm>
            <a:custGeom>
              <a:avLst/>
              <a:gdLst>
                <a:gd name="T0" fmla="*/ 503007 w 936"/>
                <a:gd name="T1" fmla="*/ 0 h 936"/>
                <a:gd name="T2" fmla="*/ 1006013 w 936"/>
                <a:gd name="T3" fmla="*/ 512617 h 936"/>
                <a:gd name="T4" fmla="*/ 503007 w 936"/>
                <a:gd name="T5" fmla="*/ 1025234 h 936"/>
                <a:gd name="T6" fmla="*/ 0 w 936"/>
                <a:gd name="T7" fmla="*/ 512617 h 936"/>
                <a:gd name="T8" fmla="*/ 503007 w 936"/>
                <a:gd name="T9" fmla="*/ 0 h 936"/>
                <a:gd name="T10" fmla="*/ 503007 w 936"/>
                <a:gd name="T11" fmla="*/ 42718 h 936"/>
                <a:gd name="T12" fmla="*/ 963021 w 936"/>
                <a:gd name="T13" fmla="*/ 512617 h 936"/>
                <a:gd name="T14" fmla="*/ 503007 w 936"/>
                <a:gd name="T15" fmla="*/ 981421 h 936"/>
                <a:gd name="T16" fmla="*/ 41917 w 936"/>
                <a:gd name="T17" fmla="*/ 512617 h 936"/>
                <a:gd name="T18" fmla="*/ 503007 w 936"/>
                <a:gd name="T19" fmla="*/ 42718 h 936"/>
                <a:gd name="T20" fmla="*/ 503007 w 936"/>
                <a:gd name="T21" fmla="*/ 86532 h 936"/>
                <a:gd name="T22" fmla="*/ 921104 w 936"/>
                <a:gd name="T23" fmla="*/ 512617 h 936"/>
                <a:gd name="T24" fmla="*/ 503007 w 936"/>
                <a:gd name="T25" fmla="*/ 938703 h 936"/>
                <a:gd name="T26" fmla="*/ 84909 w 936"/>
                <a:gd name="T27" fmla="*/ 512617 h 936"/>
                <a:gd name="T28" fmla="*/ 503007 w 936"/>
                <a:gd name="T29" fmla="*/ 86532 h 9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6"/>
                <a:gd name="T46" fmla="*/ 0 h 936"/>
                <a:gd name="T47" fmla="*/ 936 w 936"/>
                <a:gd name="T48" fmla="*/ 936 h 9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6" h="936">
                  <a:moveTo>
                    <a:pt x="468" y="0"/>
                  </a:moveTo>
                  <a:cubicBezTo>
                    <a:pt x="726" y="0"/>
                    <a:pt x="936" y="209"/>
                    <a:pt x="936" y="468"/>
                  </a:cubicBezTo>
                  <a:cubicBezTo>
                    <a:pt x="936" y="726"/>
                    <a:pt x="726" y="936"/>
                    <a:pt x="468" y="936"/>
                  </a:cubicBezTo>
                  <a:cubicBezTo>
                    <a:pt x="209" y="936"/>
                    <a:pt x="0" y="726"/>
                    <a:pt x="0" y="468"/>
                  </a:cubicBezTo>
                  <a:cubicBezTo>
                    <a:pt x="0" y="209"/>
                    <a:pt x="209" y="0"/>
                    <a:pt x="468" y="0"/>
                  </a:cubicBezTo>
                  <a:close/>
                  <a:moveTo>
                    <a:pt x="468" y="39"/>
                  </a:moveTo>
                  <a:cubicBezTo>
                    <a:pt x="704" y="39"/>
                    <a:pt x="896" y="231"/>
                    <a:pt x="896" y="468"/>
                  </a:cubicBezTo>
                  <a:cubicBezTo>
                    <a:pt x="896" y="704"/>
                    <a:pt x="704" y="896"/>
                    <a:pt x="468" y="896"/>
                  </a:cubicBezTo>
                  <a:cubicBezTo>
                    <a:pt x="231" y="896"/>
                    <a:pt x="39" y="704"/>
                    <a:pt x="39" y="468"/>
                  </a:cubicBezTo>
                  <a:cubicBezTo>
                    <a:pt x="39" y="231"/>
                    <a:pt x="231" y="39"/>
                    <a:pt x="468" y="39"/>
                  </a:cubicBezTo>
                  <a:close/>
                  <a:moveTo>
                    <a:pt x="468" y="79"/>
                  </a:moveTo>
                  <a:cubicBezTo>
                    <a:pt x="683" y="79"/>
                    <a:pt x="857" y="253"/>
                    <a:pt x="857" y="468"/>
                  </a:cubicBezTo>
                  <a:cubicBezTo>
                    <a:pt x="857" y="683"/>
                    <a:pt x="683" y="857"/>
                    <a:pt x="468" y="857"/>
                  </a:cubicBezTo>
                  <a:cubicBezTo>
                    <a:pt x="253" y="857"/>
                    <a:pt x="79" y="683"/>
                    <a:pt x="79" y="468"/>
                  </a:cubicBezTo>
                  <a:cubicBezTo>
                    <a:pt x="79" y="253"/>
                    <a:pt x="253" y="79"/>
                    <a:pt x="468" y="79"/>
                  </a:cubicBezTo>
                  <a:close/>
                </a:path>
              </a:pathLst>
            </a:custGeom>
            <a:solidFill>
              <a:srgbClr val="89C14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670" name="文本框 90"/>
            <p:cNvSpPr txBox="1">
              <a:spLocks noChangeArrowheads="1"/>
            </p:cNvSpPr>
            <p:nvPr/>
          </p:nvSpPr>
          <p:spPr bwMode="auto">
            <a:xfrm>
              <a:off x="5036577" y="3617441"/>
              <a:ext cx="64953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03</a:t>
              </a:r>
              <a:endParaRPr lang="en-US" altLang="zh-CN" sz="28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endParaRPr>
            </a:p>
          </p:txBody>
        </p:sp>
      </p:grpSp>
      <p:grpSp>
        <p:nvGrpSpPr>
          <p:cNvPr id="112647" name="组合 47"/>
          <p:cNvGrpSpPr>
            <a:grpSpLocks/>
          </p:cNvGrpSpPr>
          <p:nvPr/>
        </p:nvGrpSpPr>
        <p:grpSpPr bwMode="auto">
          <a:xfrm>
            <a:off x="8602663" y="2317750"/>
            <a:ext cx="1006475" cy="1023938"/>
            <a:chOff x="8603423" y="3441846"/>
            <a:chExt cx="1006013" cy="1025234"/>
          </a:xfrm>
        </p:grpSpPr>
        <p:sp>
          <p:nvSpPr>
            <p:cNvPr id="112667" name="Freeform 5"/>
            <p:cNvSpPr>
              <a:spLocks noEditPoints="1"/>
            </p:cNvSpPr>
            <p:nvPr/>
          </p:nvSpPr>
          <p:spPr bwMode="auto">
            <a:xfrm>
              <a:off x="8603423" y="3441846"/>
              <a:ext cx="1006013" cy="1025234"/>
            </a:xfrm>
            <a:custGeom>
              <a:avLst/>
              <a:gdLst>
                <a:gd name="T0" fmla="*/ 503007 w 936"/>
                <a:gd name="T1" fmla="*/ 0 h 936"/>
                <a:gd name="T2" fmla="*/ 1006013 w 936"/>
                <a:gd name="T3" fmla="*/ 512617 h 936"/>
                <a:gd name="T4" fmla="*/ 503007 w 936"/>
                <a:gd name="T5" fmla="*/ 1025234 h 936"/>
                <a:gd name="T6" fmla="*/ 0 w 936"/>
                <a:gd name="T7" fmla="*/ 512617 h 936"/>
                <a:gd name="T8" fmla="*/ 503007 w 936"/>
                <a:gd name="T9" fmla="*/ 0 h 936"/>
                <a:gd name="T10" fmla="*/ 503007 w 936"/>
                <a:gd name="T11" fmla="*/ 42718 h 936"/>
                <a:gd name="T12" fmla="*/ 963021 w 936"/>
                <a:gd name="T13" fmla="*/ 512617 h 936"/>
                <a:gd name="T14" fmla="*/ 503007 w 936"/>
                <a:gd name="T15" fmla="*/ 981421 h 936"/>
                <a:gd name="T16" fmla="*/ 41917 w 936"/>
                <a:gd name="T17" fmla="*/ 512617 h 936"/>
                <a:gd name="T18" fmla="*/ 503007 w 936"/>
                <a:gd name="T19" fmla="*/ 42718 h 936"/>
                <a:gd name="T20" fmla="*/ 503007 w 936"/>
                <a:gd name="T21" fmla="*/ 86532 h 936"/>
                <a:gd name="T22" fmla="*/ 921104 w 936"/>
                <a:gd name="T23" fmla="*/ 512617 h 936"/>
                <a:gd name="T24" fmla="*/ 503007 w 936"/>
                <a:gd name="T25" fmla="*/ 938703 h 936"/>
                <a:gd name="T26" fmla="*/ 84909 w 936"/>
                <a:gd name="T27" fmla="*/ 512617 h 936"/>
                <a:gd name="T28" fmla="*/ 503007 w 936"/>
                <a:gd name="T29" fmla="*/ 86532 h 9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6"/>
                <a:gd name="T46" fmla="*/ 0 h 936"/>
                <a:gd name="T47" fmla="*/ 936 w 936"/>
                <a:gd name="T48" fmla="*/ 936 h 9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6" h="936">
                  <a:moveTo>
                    <a:pt x="468" y="0"/>
                  </a:moveTo>
                  <a:cubicBezTo>
                    <a:pt x="726" y="0"/>
                    <a:pt x="936" y="209"/>
                    <a:pt x="936" y="468"/>
                  </a:cubicBezTo>
                  <a:cubicBezTo>
                    <a:pt x="936" y="726"/>
                    <a:pt x="726" y="936"/>
                    <a:pt x="468" y="936"/>
                  </a:cubicBezTo>
                  <a:cubicBezTo>
                    <a:pt x="209" y="936"/>
                    <a:pt x="0" y="726"/>
                    <a:pt x="0" y="468"/>
                  </a:cubicBezTo>
                  <a:cubicBezTo>
                    <a:pt x="0" y="209"/>
                    <a:pt x="209" y="0"/>
                    <a:pt x="468" y="0"/>
                  </a:cubicBezTo>
                  <a:close/>
                  <a:moveTo>
                    <a:pt x="468" y="39"/>
                  </a:moveTo>
                  <a:cubicBezTo>
                    <a:pt x="704" y="39"/>
                    <a:pt x="896" y="231"/>
                    <a:pt x="896" y="468"/>
                  </a:cubicBezTo>
                  <a:cubicBezTo>
                    <a:pt x="896" y="704"/>
                    <a:pt x="704" y="896"/>
                    <a:pt x="468" y="896"/>
                  </a:cubicBezTo>
                  <a:cubicBezTo>
                    <a:pt x="231" y="896"/>
                    <a:pt x="39" y="704"/>
                    <a:pt x="39" y="468"/>
                  </a:cubicBezTo>
                  <a:cubicBezTo>
                    <a:pt x="39" y="231"/>
                    <a:pt x="231" y="39"/>
                    <a:pt x="468" y="39"/>
                  </a:cubicBezTo>
                  <a:close/>
                  <a:moveTo>
                    <a:pt x="468" y="79"/>
                  </a:moveTo>
                  <a:cubicBezTo>
                    <a:pt x="683" y="79"/>
                    <a:pt x="857" y="253"/>
                    <a:pt x="857" y="468"/>
                  </a:cubicBezTo>
                  <a:cubicBezTo>
                    <a:pt x="857" y="683"/>
                    <a:pt x="683" y="857"/>
                    <a:pt x="468" y="857"/>
                  </a:cubicBezTo>
                  <a:cubicBezTo>
                    <a:pt x="253" y="857"/>
                    <a:pt x="79" y="683"/>
                    <a:pt x="79" y="468"/>
                  </a:cubicBezTo>
                  <a:cubicBezTo>
                    <a:pt x="79" y="253"/>
                    <a:pt x="253" y="79"/>
                    <a:pt x="468" y="79"/>
                  </a:cubicBezTo>
                  <a:close/>
                </a:path>
              </a:pathLst>
            </a:custGeom>
            <a:solidFill>
              <a:srgbClr val="F29C1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668" name="文本框 99"/>
            <p:cNvSpPr txBox="1">
              <a:spLocks noChangeArrowheads="1"/>
            </p:cNvSpPr>
            <p:nvPr/>
          </p:nvSpPr>
          <p:spPr bwMode="auto">
            <a:xfrm>
              <a:off x="8781660" y="3617440"/>
              <a:ext cx="64953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04</a:t>
              </a:r>
              <a:endParaRPr lang="en-US" altLang="zh-CN" sz="28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endParaRPr>
            </a:p>
          </p:txBody>
        </p:sp>
      </p:grpSp>
      <p:grpSp>
        <p:nvGrpSpPr>
          <p:cNvPr id="11" name="组合 54"/>
          <p:cNvGrpSpPr/>
          <p:nvPr/>
        </p:nvGrpSpPr>
        <p:grpSpPr>
          <a:xfrm>
            <a:off x="1113255" y="1052736"/>
            <a:ext cx="2877378" cy="992045"/>
            <a:chOff x="1113255" y="2177622"/>
            <a:chExt cx="2877378" cy="992045"/>
          </a:xfrm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矩形 55"/>
            <p:cNvSpPr/>
            <p:nvPr/>
          </p:nvSpPr>
          <p:spPr>
            <a:xfrm>
              <a:off x="1113255" y="2177622"/>
              <a:ext cx="2877378" cy="992045"/>
            </a:xfrm>
            <a:prstGeom prst="rect">
              <a:avLst/>
            </a:prstGeom>
            <a:solidFill>
              <a:srgbClr val="1D6FA9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ea typeface="微软雅黑" panose="020B0503020204020204" pitchFamily="34" charset="-122"/>
              </a:endParaRPr>
            </a:p>
          </p:txBody>
        </p:sp>
        <p:sp>
          <p:nvSpPr>
            <p:cNvPr id="57" name="文本框 102"/>
            <p:cNvSpPr txBox="1"/>
            <p:nvPr/>
          </p:nvSpPr>
          <p:spPr>
            <a:xfrm>
              <a:off x="1516913" y="2306658"/>
              <a:ext cx="1574470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600" b="1" dirty="0">
                  <a:solidFill>
                    <a:srgbClr val="FFFFFF"/>
                  </a:solidFill>
                  <a:latin typeface="幼圆" pitchFamily="49" charset="-122"/>
                  <a:ea typeface="幼圆" pitchFamily="49" charset="-122"/>
                </a:rPr>
                <a:t>实验一</a:t>
              </a:r>
              <a:endParaRPr lang="zh-CN" altLang="en-US" sz="3600" b="1" dirty="0">
                <a:solidFill>
                  <a:srgbClr val="FFFFFF"/>
                </a:solidFill>
                <a:latin typeface="幼圆" pitchFamily="49" charset="-122"/>
                <a:ea typeface="幼圆" pitchFamily="49" charset="-122"/>
              </a:endParaRPr>
            </a:p>
          </p:txBody>
        </p:sp>
      </p:grpSp>
      <p:grpSp>
        <p:nvGrpSpPr>
          <p:cNvPr id="112649" name="组合 57"/>
          <p:cNvGrpSpPr>
            <a:grpSpLocks/>
          </p:cNvGrpSpPr>
          <p:nvPr/>
        </p:nvGrpSpPr>
        <p:grpSpPr bwMode="auto">
          <a:xfrm>
            <a:off x="4857750" y="1052513"/>
            <a:ext cx="2878138" cy="992187"/>
            <a:chOff x="4858339" y="2177622"/>
            <a:chExt cx="2877378" cy="992045"/>
          </a:xfrm>
        </p:grpSpPr>
        <p:sp>
          <p:nvSpPr>
            <p:cNvPr id="59" name="矩形 58"/>
            <p:cNvSpPr/>
            <p:nvPr/>
          </p:nvSpPr>
          <p:spPr>
            <a:xfrm>
              <a:off x="4858339" y="2177622"/>
              <a:ext cx="2877378" cy="992045"/>
            </a:xfrm>
            <a:prstGeom prst="rect">
              <a:avLst/>
            </a:prstGeom>
            <a:solidFill>
              <a:srgbClr val="89C145"/>
            </a:solidFill>
            <a:ln w="3175"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ea typeface="微软雅黑" panose="020B0503020204020204" pitchFamily="34" charset="-122"/>
              </a:endParaRPr>
            </a:p>
          </p:txBody>
        </p:sp>
        <p:sp>
          <p:nvSpPr>
            <p:cNvPr id="112666" name="文本框 105"/>
            <p:cNvSpPr txBox="1">
              <a:spLocks noChangeArrowheads="1"/>
            </p:cNvSpPr>
            <p:nvPr/>
          </p:nvSpPr>
          <p:spPr bwMode="auto">
            <a:xfrm>
              <a:off x="5346660" y="2306658"/>
              <a:ext cx="157447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3600" b="1">
                  <a:solidFill>
                    <a:srgbClr val="FFFFFF"/>
                  </a:solidFill>
                  <a:latin typeface="幼圆" pitchFamily="49" charset="-122"/>
                  <a:ea typeface="幼圆" pitchFamily="49" charset="-122"/>
                </a:rPr>
                <a:t>实验三</a:t>
              </a:r>
            </a:p>
          </p:txBody>
        </p:sp>
      </p:grpSp>
      <p:grpSp>
        <p:nvGrpSpPr>
          <p:cNvPr id="112650" name="组合 60"/>
          <p:cNvGrpSpPr>
            <a:grpSpLocks/>
          </p:cNvGrpSpPr>
          <p:nvPr/>
        </p:nvGrpSpPr>
        <p:grpSpPr bwMode="auto">
          <a:xfrm>
            <a:off x="8602663" y="1052513"/>
            <a:ext cx="2878137" cy="992187"/>
            <a:chOff x="8603423" y="2177622"/>
            <a:chExt cx="2877378" cy="992045"/>
          </a:xfrm>
        </p:grpSpPr>
        <p:sp>
          <p:nvSpPr>
            <p:cNvPr id="62" name="矩形 61"/>
            <p:cNvSpPr/>
            <p:nvPr/>
          </p:nvSpPr>
          <p:spPr>
            <a:xfrm>
              <a:off x="8603423" y="2177622"/>
              <a:ext cx="2877378" cy="992045"/>
            </a:xfrm>
            <a:prstGeom prst="rect">
              <a:avLst/>
            </a:prstGeom>
            <a:solidFill>
              <a:srgbClr val="F29C15"/>
            </a:solidFill>
            <a:ln w="3175"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ea typeface="微软雅黑" panose="020B0503020204020204" pitchFamily="34" charset="-122"/>
              </a:endParaRPr>
            </a:p>
          </p:txBody>
        </p:sp>
        <p:sp>
          <p:nvSpPr>
            <p:cNvPr id="112664" name="文本框 108"/>
            <p:cNvSpPr txBox="1">
              <a:spLocks noChangeArrowheads="1"/>
            </p:cNvSpPr>
            <p:nvPr/>
          </p:nvSpPr>
          <p:spPr bwMode="auto">
            <a:xfrm>
              <a:off x="9023243" y="2301825"/>
              <a:ext cx="157447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3600" b="1">
                  <a:solidFill>
                    <a:srgbClr val="FFFFFF"/>
                  </a:solidFill>
                  <a:latin typeface="幼圆" pitchFamily="49" charset="-122"/>
                  <a:ea typeface="幼圆" pitchFamily="49" charset="-122"/>
                </a:rPr>
                <a:t>实验四</a:t>
              </a: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2135188" y="2133600"/>
            <a:ext cx="1873250" cy="1568450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/>
              <a:t>PbI</a:t>
            </a:r>
            <a:r>
              <a:rPr lang="en-US" altLang="zh-CN" sz="2400" b="1" baseline="-25000" dirty="0"/>
              <a:t>2</a:t>
            </a:r>
            <a:r>
              <a:rPr lang="zh-CN" altLang="zh-CN" sz="2400" b="1" dirty="0"/>
              <a:t>饱和溶液滴加</a:t>
            </a:r>
            <a:r>
              <a:rPr lang="en-US" altLang="zh-CN" sz="2400" b="1" dirty="0"/>
              <a:t>KI</a:t>
            </a:r>
            <a:r>
              <a:rPr lang="zh-CN" altLang="zh-CN" sz="2400" b="1" dirty="0"/>
              <a:t>溶液</a:t>
            </a:r>
            <a:r>
              <a:rPr lang="en-US" altLang="zh-CN" sz="2400" b="1" dirty="0"/>
              <a:t>---</a:t>
            </a:r>
            <a:r>
              <a:rPr lang="zh-CN" altLang="en-US" sz="2400" b="1" dirty="0"/>
              <a:t>黄色沉淀</a:t>
            </a:r>
            <a:endParaRPr lang="zh-CN" altLang="en-US" dirty="0"/>
          </a:p>
        </p:txBody>
      </p:sp>
      <p:pic>
        <p:nvPicPr>
          <p:cNvPr id="11265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9788" y="3644900"/>
            <a:ext cx="107950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" name="TextBox 64"/>
          <p:cNvSpPr txBox="1"/>
          <p:nvPr/>
        </p:nvSpPr>
        <p:spPr>
          <a:xfrm>
            <a:off x="2135188" y="4292600"/>
            <a:ext cx="1873250" cy="1847850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400" b="1" dirty="0"/>
              <a:t>增大相同离子的浓度使沉淀溶解平衡</a:t>
            </a:r>
            <a:r>
              <a:rPr lang="en-US" altLang="zh-CN" sz="2400" b="1" u="sng" dirty="0"/>
              <a:t>                    </a:t>
            </a:r>
            <a:r>
              <a:rPr lang="zh-CN" altLang="en-US" sz="2400" b="1" dirty="0"/>
              <a:t>。</a:t>
            </a:r>
            <a:r>
              <a:rPr lang="en-US" altLang="zh-CN" sz="2400" b="1" u="sng" dirty="0"/>
              <a:t>           </a:t>
            </a:r>
            <a:endParaRPr lang="zh-CN" altLang="zh-CN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66" name="TextBox 65"/>
          <p:cNvSpPr txBox="1"/>
          <p:nvPr/>
        </p:nvSpPr>
        <p:spPr>
          <a:xfrm>
            <a:off x="5880100" y="2159000"/>
            <a:ext cx="1871663" cy="830263"/>
          </a:xfrm>
          <a:prstGeom prst="rect">
            <a:avLst/>
          </a:prstGeom>
          <a:ln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/>
              <a:t>PbI</a:t>
            </a:r>
            <a:r>
              <a:rPr lang="en-US" altLang="zh-CN" sz="2400" b="1" baseline="-25000" dirty="0"/>
              <a:t>2</a:t>
            </a:r>
            <a:r>
              <a:rPr lang="zh-CN" altLang="en-US" sz="2400" b="1" dirty="0"/>
              <a:t>悬浊液加水</a:t>
            </a:r>
            <a:r>
              <a:rPr lang="en-US" altLang="zh-CN" sz="2400" b="1" dirty="0"/>
              <a:t>---</a:t>
            </a:r>
            <a:r>
              <a:rPr lang="zh-CN" altLang="en-US" sz="2400" b="1" dirty="0"/>
              <a:t>溶解</a:t>
            </a:r>
            <a:endParaRPr lang="zh-CN" altLang="zh-CN" sz="2400" b="1" dirty="0"/>
          </a:p>
        </p:txBody>
      </p:sp>
      <p:sp>
        <p:nvSpPr>
          <p:cNvPr id="67" name="TextBox 66"/>
          <p:cNvSpPr txBox="1"/>
          <p:nvPr/>
        </p:nvSpPr>
        <p:spPr>
          <a:xfrm>
            <a:off x="5880100" y="4318000"/>
            <a:ext cx="1871663" cy="1477963"/>
          </a:xfrm>
          <a:prstGeom prst="rect">
            <a:avLst/>
          </a:prstGeom>
          <a:ln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400" b="1" dirty="0"/>
              <a:t>加水稀释使沉淀溶解平衡</a:t>
            </a:r>
            <a:r>
              <a:rPr lang="en-US" altLang="zh-CN" sz="2400" b="1" u="sng" dirty="0"/>
              <a:t>                    </a:t>
            </a:r>
            <a:r>
              <a:rPr lang="zh-CN" altLang="en-US" sz="2400" b="1" dirty="0"/>
              <a:t>。</a:t>
            </a:r>
            <a:r>
              <a:rPr lang="en-US" altLang="zh-CN" sz="2400" b="1" u="sng" dirty="0"/>
              <a:t>           </a:t>
            </a:r>
            <a:endParaRPr lang="zh-CN" altLang="zh-CN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68" name="TextBox 67"/>
          <p:cNvSpPr txBox="1"/>
          <p:nvPr/>
        </p:nvSpPr>
        <p:spPr>
          <a:xfrm>
            <a:off x="9625013" y="2133600"/>
            <a:ext cx="1871662" cy="8302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/>
              <a:t>PbI</a:t>
            </a:r>
            <a:r>
              <a:rPr lang="en-US" altLang="zh-CN" sz="2400" b="1" baseline="-25000" dirty="0"/>
              <a:t>2</a:t>
            </a:r>
            <a:r>
              <a:rPr lang="zh-CN" altLang="en-US" sz="2400" b="1" dirty="0"/>
              <a:t>悬浊液加热</a:t>
            </a:r>
            <a:r>
              <a:rPr lang="en-US" altLang="zh-CN" sz="2400" b="1" dirty="0"/>
              <a:t>---</a:t>
            </a:r>
            <a:r>
              <a:rPr lang="zh-CN" altLang="en-US" sz="2400" b="1" dirty="0"/>
              <a:t>溶解</a:t>
            </a:r>
            <a:endParaRPr lang="zh-CN" altLang="zh-CN" sz="2400" b="1" dirty="0"/>
          </a:p>
        </p:txBody>
      </p:sp>
      <p:sp>
        <p:nvSpPr>
          <p:cNvPr id="79" name="TextBox 78"/>
          <p:cNvSpPr txBox="1"/>
          <p:nvPr/>
        </p:nvSpPr>
        <p:spPr>
          <a:xfrm>
            <a:off x="9625013" y="4292600"/>
            <a:ext cx="1871662" cy="14779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400" b="1" dirty="0"/>
              <a:t>加热使沉淀溶解平衡</a:t>
            </a:r>
            <a:r>
              <a:rPr lang="en-US" altLang="zh-CN" sz="2400" b="1" u="sng" dirty="0"/>
              <a:t>                  </a:t>
            </a:r>
            <a:r>
              <a:rPr lang="zh-CN" altLang="zh-CN" sz="2400" b="1" dirty="0"/>
              <a:t>。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pic>
        <p:nvPicPr>
          <p:cNvPr id="112658" name="Picture 5" descr="https://timgsa.baidu.com/timg?image&amp;quality=80&amp;size=b9999_10000&amp;sec=1542562266184&amp;di=6f690bb882493c6314adeb5d4923341d&amp;imgtype=0&amp;src=http%3A%2F%2Fimage.tupian114.com%2F20121126%2F1203098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11675" y="3716338"/>
            <a:ext cx="1244600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59" name="图片 1" descr="u=733182568,2774124285&amp;fm=23&amp;gp=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40688" y="4005263"/>
            <a:ext cx="14398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2560638" y="5416550"/>
            <a:ext cx="16335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逆向移动</a:t>
            </a: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6265863" y="4986338"/>
            <a:ext cx="16335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正向移动</a:t>
            </a: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9863138" y="4956175"/>
            <a:ext cx="16335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正向移动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1338707" y="0"/>
            <a:ext cx="706154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影响沉淀溶解平衡的因素</a:t>
            </a:r>
          </a:p>
        </p:txBody>
      </p:sp>
      <p:grpSp>
        <p:nvGrpSpPr>
          <p:cNvPr id="114690" name="组合 47"/>
          <p:cNvGrpSpPr>
            <a:grpSpLocks/>
          </p:cNvGrpSpPr>
          <p:nvPr/>
        </p:nvGrpSpPr>
        <p:grpSpPr bwMode="auto">
          <a:xfrm>
            <a:off x="1250950" y="2117725"/>
            <a:ext cx="4167188" cy="1625600"/>
            <a:chOff x="1250864" y="2258191"/>
            <a:chExt cx="4166545" cy="1625732"/>
          </a:xfrm>
        </p:grpSpPr>
        <p:sp>
          <p:nvSpPr>
            <p:cNvPr id="49" name="圆角矩形 48"/>
            <p:cNvSpPr/>
            <p:nvPr/>
          </p:nvSpPr>
          <p:spPr>
            <a:xfrm rot="16200000">
              <a:off x="2521271" y="987785"/>
              <a:ext cx="1625732" cy="416654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95000">
                  <a:schemeClr val="bg1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0" name="圆角矩形 49"/>
            <p:cNvSpPr/>
            <p:nvPr/>
          </p:nvSpPr>
          <p:spPr>
            <a:xfrm rot="16200000">
              <a:off x="2629229" y="1086194"/>
              <a:ext cx="1409814" cy="3969725"/>
            </a:xfrm>
            <a:prstGeom prst="roundRect">
              <a:avLst>
                <a:gd name="adj" fmla="val 50000"/>
              </a:avLst>
            </a:prstGeom>
            <a:solidFill>
              <a:srgbClr val="1F9776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14691" name="组合 50"/>
          <p:cNvGrpSpPr>
            <a:grpSpLocks/>
          </p:cNvGrpSpPr>
          <p:nvPr/>
        </p:nvGrpSpPr>
        <p:grpSpPr bwMode="auto">
          <a:xfrm>
            <a:off x="6743700" y="2117725"/>
            <a:ext cx="4165600" cy="1625600"/>
            <a:chOff x="6743024" y="2258192"/>
            <a:chExt cx="4166545" cy="1625732"/>
          </a:xfrm>
        </p:grpSpPr>
        <p:sp>
          <p:nvSpPr>
            <p:cNvPr id="52" name="圆角矩形 51"/>
            <p:cNvSpPr/>
            <p:nvPr/>
          </p:nvSpPr>
          <p:spPr>
            <a:xfrm rot="16200000">
              <a:off x="8013431" y="987785"/>
              <a:ext cx="1625732" cy="416654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95000">
                  <a:schemeClr val="bg1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5" name="圆角矩形 54"/>
            <p:cNvSpPr/>
            <p:nvPr/>
          </p:nvSpPr>
          <p:spPr>
            <a:xfrm rot="16200000">
              <a:off x="8121389" y="1086233"/>
              <a:ext cx="1409814" cy="3969650"/>
            </a:xfrm>
            <a:prstGeom prst="roundRect">
              <a:avLst>
                <a:gd name="adj" fmla="val 50000"/>
              </a:avLst>
            </a:prstGeom>
            <a:solidFill>
              <a:srgbClr val="CA2A2B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14692" name="组合 63"/>
          <p:cNvGrpSpPr>
            <a:grpSpLocks/>
          </p:cNvGrpSpPr>
          <p:nvPr/>
        </p:nvGrpSpPr>
        <p:grpSpPr bwMode="auto">
          <a:xfrm>
            <a:off x="3632200" y="1989138"/>
            <a:ext cx="1882775" cy="1882775"/>
            <a:chOff x="3631753" y="2129228"/>
            <a:chExt cx="1883660" cy="1883660"/>
          </a:xfrm>
        </p:grpSpPr>
        <p:sp>
          <p:nvSpPr>
            <p:cNvPr id="69" name="椭圆 68"/>
            <p:cNvSpPr/>
            <p:nvPr/>
          </p:nvSpPr>
          <p:spPr>
            <a:xfrm rot="16200000">
              <a:off x="3631753" y="2129228"/>
              <a:ext cx="1883660" cy="1883660"/>
            </a:xfrm>
            <a:prstGeom prst="ellips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 rot="16200000">
              <a:off x="3764372" y="2266611"/>
              <a:ext cx="1618422" cy="1616835"/>
            </a:xfrm>
            <a:prstGeom prst="ellipse">
              <a:avLst/>
            </a:prstGeom>
            <a:solidFill>
              <a:srgbClr val="1F9776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14693" name="组合 71"/>
          <p:cNvGrpSpPr>
            <a:grpSpLocks/>
          </p:cNvGrpSpPr>
          <p:nvPr/>
        </p:nvGrpSpPr>
        <p:grpSpPr bwMode="auto">
          <a:xfrm>
            <a:off x="6599238" y="1989138"/>
            <a:ext cx="1882775" cy="1882775"/>
            <a:chOff x="6598731" y="2129229"/>
            <a:chExt cx="1883660" cy="1883660"/>
          </a:xfrm>
        </p:grpSpPr>
        <p:sp>
          <p:nvSpPr>
            <p:cNvPr id="73" name="椭圆 72"/>
            <p:cNvSpPr/>
            <p:nvPr/>
          </p:nvSpPr>
          <p:spPr>
            <a:xfrm rot="16200000">
              <a:off x="6598731" y="2129229"/>
              <a:ext cx="1883660" cy="1883660"/>
            </a:xfrm>
            <a:prstGeom prst="ellips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 rot="16200000">
              <a:off x="6731350" y="2266612"/>
              <a:ext cx="1618422" cy="1616835"/>
            </a:xfrm>
            <a:prstGeom prst="ellipse">
              <a:avLst/>
            </a:prstGeom>
            <a:solidFill>
              <a:srgbClr val="CA2A2B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14694" name="文本框 34"/>
          <p:cNvSpPr txBox="1">
            <a:spLocks noChangeArrowheads="1"/>
          </p:cNvSpPr>
          <p:nvPr/>
        </p:nvSpPr>
        <p:spPr bwMode="auto">
          <a:xfrm>
            <a:off x="8826500" y="2371725"/>
            <a:ext cx="15763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chemeClr val="bg1"/>
                </a:solidFill>
                <a:latin typeface="幼圆" pitchFamily="49" charset="-122"/>
                <a:ea typeface="幼圆" pitchFamily="49" charset="-122"/>
              </a:rPr>
              <a:t>温度</a:t>
            </a:r>
          </a:p>
        </p:txBody>
      </p:sp>
      <p:sp>
        <p:nvSpPr>
          <p:cNvPr id="114695" name="文本框 35"/>
          <p:cNvSpPr txBox="1">
            <a:spLocks noChangeArrowheads="1"/>
          </p:cNvSpPr>
          <p:nvPr/>
        </p:nvSpPr>
        <p:spPr bwMode="auto">
          <a:xfrm>
            <a:off x="1882775" y="2387600"/>
            <a:ext cx="15763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chemeClr val="bg1"/>
                </a:solidFill>
                <a:latin typeface="幼圆" pitchFamily="49" charset="-122"/>
                <a:ea typeface="幼圆" pitchFamily="49" charset="-122"/>
              </a:rPr>
              <a:t>浓度</a:t>
            </a:r>
          </a:p>
        </p:txBody>
      </p:sp>
      <p:sp>
        <p:nvSpPr>
          <p:cNvPr id="78" name="文本框 38"/>
          <p:cNvSpPr txBox="1"/>
          <p:nvPr/>
        </p:nvSpPr>
        <p:spPr>
          <a:xfrm>
            <a:off x="1127125" y="4005263"/>
            <a:ext cx="4681538" cy="2554287"/>
          </a:xfrm>
          <a:prstGeom prst="rect">
            <a:avLst/>
          </a:prstGeom>
          <a:ln w="57150">
            <a:solidFill>
              <a:srgbClr val="32AC9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①</a:t>
            </a:r>
            <a:r>
              <a:rPr lang="zh-CN" altLang="en-US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加水</a:t>
            </a:r>
            <a:r>
              <a:rPr lang="en-US" altLang="zh-CN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---</a:t>
            </a:r>
            <a:r>
              <a:rPr lang="zh-CN" altLang="en-US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平衡向溶解的方向移动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②</a:t>
            </a:r>
            <a:r>
              <a:rPr lang="en-US" altLang="zh-CN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增大某种</a:t>
            </a:r>
            <a:r>
              <a:rPr lang="zh-CN" altLang="zh-CN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相同离子的</a:t>
            </a:r>
            <a:r>
              <a:rPr lang="zh-CN" altLang="en-US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浓度</a:t>
            </a:r>
            <a:r>
              <a:rPr lang="en-US" altLang="zh-CN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---</a:t>
            </a:r>
            <a:r>
              <a:rPr lang="zh-CN" altLang="en-US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平衡向生成沉淀的方向移动。</a:t>
            </a:r>
            <a:endParaRPr lang="en-US" altLang="zh-CN" sz="24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4697" name="Group 5"/>
          <p:cNvGrpSpPr>
            <a:grpSpLocks/>
          </p:cNvGrpSpPr>
          <p:nvPr/>
        </p:nvGrpSpPr>
        <p:grpSpPr bwMode="auto">
          <a:xfrm>
            <a:off x="334963" y="908050"/>
            <a:ext cx="9875837" cy="714375"/>
            <a:chOff x="0" y="0"/>
            <a:chExt cx="6221" cy="450"/>
          </a:xfrm>
        </p:grpSpPr>
        <p:sp>
          <p:nvSpPr>
            <p:cNvPr id="84" name="矩形 8"/>
            <p:cNvSpPr>
              <a:spLocks noChangeArrowheads="1"/>
            </p:cNvSpPr>
            <p:nvPr/>
          </p:nvSpPr>
          <p:spPr bwMode="auto">
            <a:xfrm>
              <a:off x="0" y="0"/>
              <a:ext cx="450" cy="450"/>
            </a:xfrm>
            <a:prstGeom prst="rect">
              <a:avLst/>
            </a:prstGeom>
            <a:noFill/>
            <a:ln w="76200">
              <a:solidFill>
                <a:srgbClr val="CC0099"/>
              </a:solidFill>
              <a:miter lim="800000"/>
            </a:ln>
          </p:spPr>
          <p:txBody>
            <a:bodyPr anchor="ctr"/>
            <a:lstStyle/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+mn-ea"/>
              </a:endParaRPr>
            </a:p>
          </p:txBody>
        </p:sp>
        <p:sp>
          <p:nvSpPr>
            <p:cNvPr id="85" name="TextBox 9"/>
            <p:cNvSpPr txBox="1">
              <a:spLocks noChangeArrowheads="1"/>
            </p:cNvSpPr>
            <p:nvPr/>
          </p:nvSpPr>
          <p:spPr bwMode="auto">
            <a:xfrm>
              <a:off x="96" y="93"/>
              <a:ext cx="6125" cy="26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txBody>
            <a:bodyPr lIns="54000" tIns="180000" rIns="54000" bIns="180000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>
                <a:lnSpc>
                  <a:spcPts val="1600"/>
                </a:lnSpc>
                <a:spcBef>
                  <a:spcPts val="400"/>
                </a:spcBef>
                <a:defRPr/>
              </a:pPr>
              <a:r>
                <a:rPr lang="zh-CN" altLang="en-US" sz="2800" b="1" spc="50" dirty="0">
                  <a:ln w="11430"/>
                  <a:solidFill>
                    <a:srgbClr val="0000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温度和浓度是影响沉淀溶解平衡的因素。</a:t>
              </a:r>
            </a:p>
            <a:p>
              <a:pPr>
                <a:lnSpc>
                  <a:spcPts val="1600"/>
                </a:lnSpc>
                <a:spcBef>
                  <a:spcPts val="400"/>
                </a:spcBef>
                <a:defRPr/>
              </a:pPr>
              <a:endParaRPr lang="zh-CN" altLang="en-US" sz="28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lnSpc>
                  <a:spcPts val="1600"/>
                </a:lnSpc>
                <a:spcBef>
                  <a:spcPts val="400"/>
                </a:spcBef>
                <a:buFont typeface="Arial" panose="020B0604020202020204" pitchFamily="34" charset="0"/>
                <a:buNone/>
                <a:defRPr/>
              </a:pPr>
              <a:endPara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14698" name="文本框 35"/>
          <p:cNvSpPr txBox="1">
            <a:spLocks noChangeArrowheads="1"/>
          </p:cNvSpPr>
          <p:nvPr/>
        </p:nvSpPr>
        <p:spPr bwMode="auto">
          <a:xfrm>
            <a:off x="4295775" y="2420938"/>
            <a:ext cx="5334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solidFill>
                  <a:schemeClr val="bg1"/>
                </a:solidFill>
                <a:latin typeface="幼圆" pitchFamily="49" charset="-122"/>
                <a:ea typeface="幼圆" pitchFamily="49" charset="-122"/>
              </a:rPr>
              <a:t>1</a:t>
            </a:r>
            <a:endParaRPr lang="zh-CN" altLang="en-US" sz="5400" b="1">
              <a:solidFill>
                <a:schemeClr val="bg1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14699" name="文本框 35"/>
          <p:cNvSpPr txBox="1">
            <a:spLocks noChangeArrowheads="1"/>
          </p:cNvSpPr>
          <p:nvPr/>
        </p:nvSpPr>
        <p:spPr bwMode="auto">
          <a:xfrm>
            <a:off x="7289800" y="2420938"/>
            <a:ext cx="5349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solidFill>
                  <a:schemeClr val="bg1"/>
                </a:solidFill>
                <a:latin typeface="幼圆" pitchFamily="49" charset="-122"/>
                <a:ea typeface="幼圆" pitchFamily="49" charset="-122"/>
              </a:rPr>
              <a:t>2</a:t>
            </a:r>
            <a:endParaRPr lang="zh-CN" altLang="en-US" sz="5400" b="1">
              <a:solidFill>
                <a:schemeClr val="bg1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89" name="Rectangle 21"/>
          <p:cNvSpPr>
            <a:spLocks noChangeArrowheads="1"/>
          </p:cNvSpPr>
          <p:nvPr/>
        </p:nvSpPr>
        <p:spPr bwMode="auto">
          <a:xfrm>
            <a:off x="7175500" y="4076700"/>
            <a:ext cx="3457575" cy="1077913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升温</a:t>
            </a:r>
            <a:r>
              <a:rPr lang="en-US" altLang="zh-CN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---</a:t>
            </a:r>
            <a:r>
              <a:rPr lang="zh-CN" altLang="en-US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多数</a:t>
            </a:r>
            <a:r>
              <a:rPr lang="zh-CN" altLang="en-US" sz="32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平衡向溶解方向移动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8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1342013" y="0"/>
            <a:ext cx="5186035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沉淀的溶解和生成</a:t>
            </a:r>
          </a:p>
        </p:txBody>
      </p:sp>
      <p:pic>
        <p:nvPicPr>
          <p:cNvPr id="116738" name="Picture 4" descr="Pict00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2825" y="765175"/>
            <a:ext cx="777398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1631950" y="3213100"/>
            <a:ext cx="9591675" cy="3108325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en-US" altLang="zh-CN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1</a:t>
            </a:r>
            <a:r>
              <a:rPr kumimoji="1" lang="zh-CN" altLang="en-US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、</a:t>
            </a:r>
            <a:r>
              <a:rPr kumimoji="1" lang="en-US" altLang="zh-CN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Q&gt;</a:t>
            </a:r>
            <a:r>
              <a:rPr kumimoji="1" lang="en-US" altLang="zh-CN" sz="2800" b="1" i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K</a:t>
            </a:r>
            <a:r>
              <a:rPr kumimoji="1" lang="en-US" altLang="zh-CN" sz="2800" b="1" i="1" baseline="-25000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sp</a:t>
            </a:r>
            <a:r>
              <a:rPr kumimoji="1" lang="en-US" altLang="zh-CN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 </a:t>
            </a:r>
            <a:r>
              <a:rPr kumimoji="1" lang="zh-CN" altLang="en-US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时，平衡向</a:t>
            </a:r>
            <a:r>
              <a:rPr kumimoji="1" lang="zh-CN" altLang="en-US" sz="2800" b="1" u="sng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         </a:t>
            </a:r>
            <a:r>
              <a:rPr kumimoji="1" lang="zh-CN" altLang="en-US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方向移动。</a:t>
            </a:r>
            <a:endParaRPr kumimoji="1" lang="en-US" altLang="zh-CN" sz="2800" b="1">
              <a:solidFill>
                <a:srgbClr val="29251D"/>
              </a:solidFill>
              <a:latin typeface="宋体" charset="-122"/>
              <a:sym typeface="Symbol" pitchFamily="18" charset="2"/>
            </a:endParaRPr>
          </a:p>
          <a:p>
            <a:pPr marL="457200" indent="-457200">
              <a:spcBef>
                <a:spcPct val="50000"/>
              </a:spcBef>
            </a:pPr>
            <a:r>
              <a:rPr kumimoji="1" lang="zh-CN" altLang="en-US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   溶液是</a:t>
            </a:r>
            <a:r>
              <a:rPr kumimoji="1" lang="zh-CN" altLang="en-US" sz="2800" b="1" u="sng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          </a:t>
            </a:r>
            <a:r>
              <a:rPr kumimoji="1" lang="zh-CN" altLang="en-US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（</a:t>
            </a:r>
            <a:r>
              <a:rPr kumimoji="1" lang="en-US" altLang="zh-CN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“</a:t>
            </a:r>
            <a:r>
              <a:rPr kumimoji="1" lang="zh-CN" altLang="en-US" sz="2800" b="1">
                <a:solidFill>
                  <a:srgbClr val="000000"/>
                </a:solidFill>
                <a:latin typeface="宋体" charset="-122"/>
              </a:rPr>
              <a:t>过饱和</a:t>
            </a:r>
            <a:r>
              <a:rPr kumimoji="1" lang="en-US" altLang="zh-CN" sz="2800" b="1">
                <a:solidFill>
                  <a:srgbClr val="000000"/>
                </a:solidFill>
                <a:latin typeface="宋体" charset="-122"/>
              </a:rPr>
              <a:t>”“</a:t>
            </a:r>
            <a:r>
              <a:rPr kumimoji="1" lang="zh-CN" altLang="en-US" sz="2800" b="1">
                <a:solidFill>
                  <a:srgbClr val="000000"/>
                </a:solidFill>
                <a:latin typeface="宋体" charset="-122"/>
              </a:rPr>
              <a:t>不饱和</a:t>
            </a:r>
            <a:r>
              <a:rPr kumimoji="1" lang="en-US" altLang="zh-CN" sz="2800" b="1">
                <a:solidFill>
                  <a:srgbClr val="000000"/>
                </a:solidFill>
                <a:latin typeface="宋体" charset="-122"/>
              </a:rPr>
              <a:t>”</a:t>
            </a:r>
            <a:r>
              <a:rPr kumimoji="1" lang="zh-CN" altLang="en-US" sz="2800" b="1">
                <a:solidFill>
                  <a:srgbClr val="000000"/>
                </a:solidFill>
                <a:latin typeface="宋体" charset="-122"/>
              </a:rPr>
              <a:t>溶液 ）</a:t>
            </a:r>
          </a:p>
          <a:p>
            <a:pPr marL="457200" indent="-457200">
              <a:spcBef>
                <a:spcPct val="50000"/>
              </a:spcBef>
            </a:pPr>
            <a:r>
              <a:rPr kumimoji="1" lang="en-US" altLang="zh-CN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2</a:t>
            </a:r>
            <a:r>
              <a:rPr kumimoji="1" lang="zh-CN" altLang="en-US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、</a:t>
            </a:r>
            <a:r>
              <a:rPr kumimoji="1" lang="en-US" altLang="zh-CN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Q=</a:t>
            </a:r>
            <a:r>
              <a:rPr kumimoji="1" lang="en-US" altLang="zh-CN" sz="2800" b="1" i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K</a:t>
            </a:r>
            <a:r>
              <a:rPr kumimoji="1" lang="en-US" altLang="zh-CN" sz="2800" b="1" i="1" baseline="-25000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sp</a:t>
            </a:r>
            <a:r>
              <a:rPr kumimoji="1" lang="en-US" altLang="zh-CN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 </a:t>
            </a:r>
            <a:r>
              <a:rPr kumimoji="1" lang="zh-CN" altLang="en-US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时，</a:t>
            </a:r>
            <a:r>
              <a:rPr kumimoji="1" lang="zh-CN" altLang="en-US" sz="2800" b="1" u="sng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               </a:t>
            </a:r>
            <a:r>
              <a:rPr kumimoji="1" lang="zh-CN" altLang="en-US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。</a:t>
            </a:r>
          </a:p>
          <a:p>
            <a:pPr marL="457200" indent="-457200">
              <a:spcBef>
                <a:spcPct val="50000"/>
              </a:spcBef>
            </a:pPr>
            <a:r>
              <a:rPr kumimoji="1" lang="en-US" altLang="zh-CN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3</a:t>
            </a:r>
            <a:r>
              <a:rPr kumimoji="1" lang="zh-CN" altLang="en-US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、</a:t>
            </a:r>
            <a:r>
              <a:rPr kumimoji="1" lang="en-US" altLang="zh-CN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Q&lt;</a:t>
            </a:r>
            <a:r>
              <a:rPr kumimoji="1" lang="en-US" altLang="zh-CN" sz="2800" b="1" i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K</a:t>
            </a:r>
            <a:r>
              <a:rPr kumimoji="1" lang="en-US" altLang="zh-CN" sz="2800" b="1" i="1" baseline="-25000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sp</a:t>
            </a:r>
            <a:r>
              <a:rPr kumimoji="1" lang="en-US" altLang="zh-CN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 </a:t>
            </a:r>
            <a:r>
              <a:rPr kumimoji="1" lang="zh-CN" altLang="en-US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时，平衡向</a:t>
            </a:r>
            <a:r>
              <a:rPr kumimoji="1" lang="zh-CN" altLang="en-US" sz="2800" b="1" u="sng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         </a:t>
            </a:r>
            <a:r>
              <a:rPr kumimoji="1" lang="zh-CN" altLang="en-US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方向移动。</a:t>
            </a:r>
            <a:endParaRPr kumimoji="1" lang="en-US" altLang="zh-CN" sz="2800" b="1">
              <a:solidFill>
                <a:srgbClr val="29251D"/>
              </a:solidFill>
              <a:latin typeface="宋体" charset="-122"/>
              <a:sym typeface="Symbol" pitchFamily="18" charset="2"/>
            </a:endParaRPr>
          </a:p>
          <a:p>
            <a:pPr marL="457200" indent="-457200">
              <a:spcBef>
                <a:spcPct val="50000"/>
              </a:spcBef>
            </a:pPr>
            <a:r>
              <a:rPr kumimoji="1" lang="en-US" altLang="zh-CN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   </a:t>
            </a:r>
            <a:r>
              <a:rPr kumimoji="1" lang="zh-CN" altLang="en-US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溶液是</a:t>
            </a:r>
            <a:r>
              <a:rPr kumimoji="1" lang="zh-CN" altLang="en-US" sz="2800" b="1" u="sng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         </a:t>
            </a:r>
            <a:r>
              <a:rPr kumimoji="1" lang="zh-CN" altLang="en-US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（</a:t>
            </a:r>
            <a:r>
              <a:rPr kumimoji="1" lang="en-US" altLang="zh-CN" sz="2800" b="1">
                <a:solidFill>
                  <a:srgbClr val="29251D"/>
                </a:solidFill>
                <a:latin typeface="宋体" charset="-122"/>
                <a:sym typeface="Symbol" pitchFamily="18" charset="2"/>
              </a:rPr>
              <a:t>“</a:t>
            </a:r>
            <a:r>
              <a:rPr kumimoji="1" lang="zh-CN" altLang="en-US" sz="2800" b="1">
                <a:solidFill>
                  <a:srgbClr val="000000"/>
                </a:solidFill>
                <a:latin typeface="宋体" charset="-122"/>
                <a:sym typeface="+mn-ea"/>
              </a:rPr>
              <a:t>过饱和</a:t>
            </a:r>
            <a:r>
              <a:rPr kumimoji="1" lang="en-US" altLang="zh-CN" sz="2800" b="1">
                <a:solidFill>
                  <a:srgbClr val="000000"/>
                </a:solidFill>
                <a:latin typeface="宋体" charset="-122"/>
                <a:sym typeface="+mn-ea"/>
              </a:rPr>
              <a:t>”“</a:t>
            </a:r>
            <a:r>
              <a:rPr kumimoji="1" lang="zh-CN" altLang="en-US" sz="2800" b="1">
                <a:solidFill>
                  <a:srgbClr val="000000"/>
                </a:solidFill>
                <a:latin typeface="宋体" charset="-122"/>
                <a:sym typeface="+mn-ea"/>
              </a:rPr>
              <a:t>不饱和</a:t>
            </a:r>
            <a:r>
              <a:rPr kumimoji="1" lang="en-US" altLang="zh-CN" sz="2800" b="1">
                <a:solidFill>
                  <a:srgbClr val="000000"/>
                </a:solidFill>
                <a:latin typeface="宋体" charset="-122"/>
                <a:sym typeface="+mn-ea"/>
              </a:rPr>
              <a:t>”</a:t>
            </a:r>
            <a:r>
              <a:rPr kumimoji="1" lang="zh-CN" altLang="en-US" sz="2800" b="1">
                <a:solidFill>
                  <a:srgbClr val="000000"/>
                </a:solidFill>
                <a:latin typeface="宋体" charset="-122"/>
                <a:sym typeface="+mn-ea"/>
              </a:rPr>
              <a:t>溶液 ）</a:t>
            </a:r>
            <a:endParaRPr kumimoji="1" lang="zh-CN" altLang="en-US" sz="2800" b="1">
              <a:solidFill>
                <a:srgbClr val="29251D"/>
              </a:solidFill>
              <a:latin typeface="宋体" charset="-122"/>
              <a:sym typeface="Symbol" pitchFamily="18" charset="2"/>
            </a:endParaRPr>
          </a:p>
        </p:txBody>
      </p:sp>
      <p:sp>
        <p:nvSpPr>
          <p:cNvPr id="5" name="文本框 13"/>
          <p:cNvSpPr txBox="1">
            <a:spLocks noChangeArrowheads="1"/>
          </p:cNvSpPr>
          <p:nvPr/>
        </p:nvSpPr>
        <p:spPr bwMode="auto">
          <a:xfrm>
            <a:off x="5110163" y="3225800"/>
            <a:ext cx="16335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生成沉淀</a:t>
            </a:r>
          </a:p>
        </p:txBody>
      </p:sp>
      <p:sp>
        <p:nvSpPr>
          <p:cNvPr id="6" name="文本框 14"/>
          <p:cNvSpPr txBox="1">
            <a:spLocks noChangeArrowheads="1"/>
          </p:cNvSpPr>
          <p:nvPr/>
        </p:nvSpPr>
        <p:spPr bwMode="auto">
          <a:xfrm>
            <a:off x="5087938" y="5170488"/>
            <a:ext cx="16335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沉淀溶解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3648075" y="3875088"/>
            <a:ext cx="11128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过饱和</a:t>
            </a:r>
            <a:endParaRPr lang="zh-CN" altLang="en-US" sz="2400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575050" y="5746750"/>
            <a:ext cx="1108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不饱和</a:t>
            </a:r>
            <a:endParaRPr lang="zh-CN" altLang="en-US" sz="2400" b="1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4511675" y="4522788"/>
            <a:ext cx="2032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达到平衡状态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5" grpId="0"/>
      <p:bldP spid="6" grpId="0"/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1342013" y="0"/>
            <a:ext cx="5186035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沉淀的溶解和生成</a:t>
            </a:r>
          </a:p>
        </p:txBody>
      </p:sp>
      <p:grpSp>
        <p:nvGrpSpPr>
          <p:cNvPr id="118786" name="组合 16"/>
          <p:cNvGrpSpPr>
            <a:grpSpLocks/>
          </p:cNvGrpSpPr>
          <p:nvPr/>
        </p:nvGrpSpPr>
        <p:grpSpPr bwMode="auto">
          <a:xfrm>
            <a:off x="125413" y="1752600"/>
            <a:ext cx="1106487" cy="2119313"/>
            <a:chOff x="124694" y="2347215"/>
            <a:chExt cx="1107996" cy="2119865"/>
          </a:xfrm>
        </p:grpSpPr>
        <p:grpSp>
          <p:nvGrpSpPr>
            <p:cNvPr id="118824" name="组合 43"/>
            <p:cNvGrpSpPr>
              <a:grpSpLocks/>
            </p:cNvGrpSpPr>
            <p:nvPr/>
          </p:nvGrpSpPr>
          <p:grpSpPr bwMode="auto">
            <a:xfrm>
              <a:off x="770183" y="2347215"/>
              <a:ext cx="179916" cy="1100108"/>
              <a:chOff x="4524245" y="3111810"/>
              <a:chExt cx="134937" cy="825081"/>
            </a:xfrm>
          </p:grpSpPr>
          <p:cxnSp>
            <p:nvCxnSpPr>
              <p:cNvPr id="8" name="直接连接符 7"/>
              <p:cNvCxnSpPr/>
              <p:nvPr/>
            </p:nvCxnSpPr>
            <p:spPr>
              <a:xfrm>
                <a:off x="4524181" y="3111810"/>
                <a:ext cx="134724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>
                <a:off x="4524181" y="3111810"/>
                <a:ext cx="0" cy="74671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4524181" y="3852571"/>
                <a:ext cx="127570" cy="8455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8825" name="矩形 6"/>
            <p:cNvSpPr>
              <a:spLocks noChangeArrowheads="1"/>
            </p:cNvSpPr>
            <p:nvPr/>
          </p:nvSpPr>
          <p:spPr bwMode="auto">
            <a:xfrm>
              <a:off x="124694" y="3266751"/>
              <a:ext cx="110799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7200">
                  <a:solidFill>
                    <a:srgbClr val="1D6FA9"/>
                  </a:solidFill>
                  <a:latin typeface="Calibri" pitchFamily="34" charset="0"/>
                  <a:ea typeface="微软雅黑"/>
                  <a:cs typeface="Arial" charset="0"/>
                </a:rPr>
                <a:t>“</a:t>
              </a:r>
              <a:endParaRPr lang="en-US" altLang="zh-CN" sz="7200">
                <a:solidFill>
                  <a:srgbClr val="1D6FA9"/>
                </a:solidFill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118787" name="组合 22"/>
          <p:cNvGrpSpPr>
            <a:grpSpLocks/>
          </p:cNvGrpSpPr>
          <p:nvPr/>
        </p:nvGrpSpPr>
        <p:grpSpPr bwMode="auto">
          <a:xfrm>
            <a:off x="3870325" y="1247775"/>
            <a:ext cx="1108075" cy="2119313"/>
            <a:chOff x="3869778" y="2347215"/>
            <a:chExt cx="1107996" cy="2119865"/>
          </a:xfrm>
        </p:grpSpPr>
        <p:grpSp>
          <p:nvGrpSpPr>
            <p:cNvPr id="118819" name="组合 60"/>
            <p:cNvGrpSpPr>
              <a:grpSpLocks/>
            </p:cNvGrpSpPr>
            <p:nvPr/>
          </p:nvGrpSpPr>
          <p:grpSpPr bwMode="auto">
            <a:xfrm>
              <a:off x="4515267" y="2347215"/>
              <a:ext cx="179916" cy="1100108"/>
              <a:chOff x="4524245" y="3111810"/>
              <a:chExt cx="134937" cy="825081"/>
            </a:xfrm>
          </p:grpSpPr>
          <p:cxnSp>
            <p:nvCxnSpPr>
              <p:cNvPr id="14" name="直接连接符 13"/>
              <p:cNvCxnSpPr/>
              <p:nvPr/>
            </p:nvCxnSpPr>
            <p:spPr>
              <a:xfrm>
                <a:off x="4524678" y="3111810"/>
                <a:ext cx="134531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/>
              <p:cNvCxnSpPr/>
              <p:nvPr/>
            </p:nvCxnSpPr>
            <p:spPr>
              <a:xfrm>
                <a:off x="4524678" y="3111810"/>
                <a:ext cx="0" cy="74671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/>
            </p:nvCxnSpPr>
            <p:spPr>
              <a:xfrm>
                <a:off x="4524678" y="3852571"/>
                <a:ext cx="127387" cy="8455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8820" name="矩形 12"/>
            <p:cNvSpPr>
              <a:spLocks noChangeArrowheads="1"/>
            </p:cNvSpPr>
            <p:nvPr/>
          </p:nvSpPr>
          <p:spPr bwMode="auto">
            <a:xfrm>
              <a:off x="3869778" y="3266751"/>
              <a:ext cx="110799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7200">
                  <a:solidFill>
                    <a:srgbClr val="89C145"/>
                  </a:solidFill>
                  <a:latin typeface="Calibri" pitchFamily="34" charset="0"/>
                  <a:ea typeface="微软雅黑"/>
                  <a:cs typeface="Arial" charset="0"/>
                </a:rPr>
                <a:t>“</a:t>
              </a:r>
              <a:endParaRPr lang="en-US" altLang="zh-CN" sz="7200">
                <a:solidFill>
                  <a:srgbClr val="89C145"/>
                </a:solidFill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118788" name="组合 29"/>
          <p:cNvGrpSpPr>
            <a:grpSpLocks/>
          </p:cNvGrpSpPr>
          <p:nvPr/>
        </p:nvGrpSpPr>
        <p:grpSpPr bwMode="auto">
          <a:xfrm>
            <a:off x="7615238" y="1247775"/>
            <a:ext cx="1108075" cy="2119313"/>
            <a:chOff x="7614862" y="2347215"/>
            <a:chExt cx="1107996" cy="2119865"/>
          </a:xfrm>
        </p:grpSpPr>
        <p:grpSp>
          <p:nvGrpSpPr>
            <p:cNvPr id="118814" name="组合 68"/>
            <p:cNvGrpSpPr>
              <a:grpSpLocks/>
            </p:cNvGrpSpPr>
            <p:nvPr/>
          </p:nvGrpSpPr>
          <p:grpSpPr bwMode="auto">
            <a:xfrm>
              <a:off x="8260351" y="2347215"/>
              <a:ext cx="179916" cy="1100108"/>
              <a:chOff x="4524245" y="3111810"/>
              <a:chExt cx="134937" cy="825081"/>
            </a:xfrm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4524678" y="3111810"/>
                <a:ext cx="134531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>
                <a:off x="4524678" y="3111810"/>
                <a:ext cx="0" cy="74671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直接连接符 23"/>
              <p:cNvCxnSpPr/>
              <p:nvPr/>
            </p:nvCxnSpPr>
            <p:spPr>
              <a:xfrm>
                <a:off x="4524678" y="3852571"/>
                <a:ext cx="127388" cy="8455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8815" name="矩形 20"/>
            <p:cNvSpPr>
              <a:spLocks noChangeArrowheads="1"/>
            </p:cNvSpPr>
            <p:nvPr/>
          </p:nvSpPr>
          <p:spPr bwMode="auto">
            <a:xfrm>
              <a:off x="7614862" y="3266751"/>
              <a:ext cx="110799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7200">
                  <a:solidFill>
                    <a:srgbClr val="F29C15"/>
                  </a:solidFill>
                  <a:latin typeface="Calibri" pitchFamily="34" charset="0"/>
                  <a:ea typeface="微软雅黑"/>
                  <a:cs typeface="Arial" charset="0"/>
                </a:rPr>
                <a:t>“</a:t>
              </a:r>
              <a:endParaRPr lang="en-US" altLang="zh-CN" sz="7200">
                <a:solidFill>
                  <a:srgbClr val="F29C15"/>
                </a:solidFill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118789" name="组合 39"/>
          <p:cNvGrpSpPr>
            <a:grpSpLocks/>
          </p:cNvGrpSpPr>
          <p:nvPr/>
        </p:nvGrpSpPr>
        <p:grpSpPr bwMode="auto">
          <a:xfrm>
            <a:off x="1112838" y="2352675"/>
            <a:ext cx="1006475" cy="1025525"/>
            <a:chOff x="1113255" y="3451514"/>
            <a:chExt cx="1006013" cy="1025234"/>
          </a:xfrm>
        </p:grpSpPr>
        <p:sp>
          <p:nvSpPr>
            <p:cNvPr id="118812" name="Freeform 5"/>
            <p:cNvSpPr>
              <a:spLocks noEditPoints="1"/>
            </p:cNvSpPr>
            <p:nvPr/>
          </p:nvSpPr>
          <p:spPr bwMode="auto">
            <a:xfrm>
              <a:off x="1113255" y="3451514"/>
              <a:ext cx="1006013" cy="1025234"/>
            </a:xfrm>
            <a:custGeom>
              <a:avLst/>
              <a:gdLst>
                <a:gd name="T0" fmla="*/ 503007 w 936"/>
                <a:gd name="T1" fmla="*/ 0 h 936"/>
                <a:gd name="T2" fmla="*/ 1006013 w 936"/>
                <a:gd name="T3" fmla="*/ 512617 h 936"/>
                <a:gd name="T4" fmla="*/ 503007 w 936"/>
                <a:gd name="T5" fmla="*/ 1025234 h 936"/>
                <a:gd name="T6" fmla="*/ 0 w 936"/>
                <a:gd name="T7" fmla="*/ 512617 h 936"/>
                <a:gd name="T8" fmla="*/ 503007 w 936"/>
                <a:gd name="T9" fmla="*/ 0 h 936"/>
                <a:gd name="T10" fmla="*/ 503007 w 936"/>
                <a:gd name="T11" fmla="*/ 42718 h 936"/>
                <a:gd name="T12" fmla="*/ 963021 w 936"/>
                <a:gd name="T13" fmla="*/ 512617 h 936"/>
                <a:gd name="T14" fmla="*/ 503007 w 936"/>
                <a:gd name="T15" fmla="*/ 981421 h 936"/>
                <a:gd name="T16" fmla="*/ 41917 w 936"/>
                <a:gd name="T17" fmla="*/ 512617 h 936"/>
                <a:gd name="T18" fmla="*/ 503007 w 936"/>
                <a:gd name="T19" fmla="*/ 42718 h 936"/>
                <a:gd name="T20" fmla="*/ 503007 w 936"/>
                <a:gd name="T21" fmla="*/ 86532 h 936"/>
                <a:gd name="T22" fmla="*/ 921104 w 936"/>
                <a:gd name="T23" fmla="*/ 512617 h 936"/>
                <a:gd name="T24" fmla="*/ 503007 w 936"/>
                <a:gd name="T25" fmla="*/ 938703 h 936"/>
                <a:gd name="T26" fmla="*/ 84909 w 936"/>
                <a:gd name="T27" fmla="*/ 512617 h 936"/>
                <a:gd name="T28" fmla="*/ 503007 w 936"/>
                <a:gd name="T29" fmla="*/ 86532 h 9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6"/>
                <a:gd name="T46" fmla="*/ 0 h 936"/>
                <a:gd name="T47" fmla="*/ 936 w 936"/>
                <a:gd name="T48" fmla="*/ 936 h 9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6" h="936">
                  <a:moveTo>
                    <a:pt x="468" y="0"/>
                  </a:moveTo>
                  <a:cubicBezTo>
                    <a:pt x="726" y="0"/>
                    <a:pt x="936" y="209"/>
                    <a:pt x="936" y="468"/>
                  </a:cubicBezTo>
                  <a:cubicBezTo>
                    <a:pt x="936" y="726"/>
                    <a:pt x="726" y="936"/>
                    <a:pt x="468" y="936"/>
                  </a:cubicBezTo>
                  <a:cubicBezTo>
                    <a:pt x="209" y="936"/>
                    <a:pt x="0" y="726"/>
                    <a:pt x="0" y="468"/>
                  </a:cubicBezTo>
                  <a:cubicBezTo>
                    <a:pt x="0" y="209"/>
                    <a:pt x="209" y="0"/>
                    <a:pt x="468" y="0"/>
                  </a:cubicBezTo>
                  <a:close/>
                  <a:moveTo>
                    <a:pt x="468" y="39"/>
                  </a:moveTo>
                  <a:cubicBezTo>
                    <a:pt x="704" y="39"/>
                    <a:pt x="896" y="231"/>
                    <a:pt x="896" y="468"/>
                  </a:cubicBezTo>
                  <a:cubicBezTo>
                    <a:pt x="896" y="704"/>
                    <a:pt x="704" y="896"/>
                    <a:pt x="468" y="896"/>
                  </a:cubicBezTo>
                  <a:cubicBezTo>
                    <a:pt x="231" y="896"/>
                    <a:pt x="39" y="704"/>
                    <a:pt x="39" y="468"/>
                  </a:cubicBezTo>
                  <a:cubicBezTo>
                    <a:pt x="39" y="231"/>
                    <a:pt x="231" y="39"/>
                    <a:pt x="468" y="39"/>
                  </a:cubicBezTo>
                  <a:close/>
                  <a:moveTo>
                    <a:pt x="468" y="79"/>
                  </a:moveTo>
                  <a:cubicBezTo>
                    <a:pt x="683" y="79"/>
                    <a:pt x="857" y="253"/>
                    <a:pt x="857" y="468"/>
                  </a:cubicBezTo>
                  <a:cubicBezTo>
                    <a:pt x="857" y="683"/>
                    <a:pt x="683" y="857"/>
                    <a:pt x="468" y="857"/>
                  </a:cubicBezTo>
                  <a:cubicBezTo>
                    <a:pt x="253" y="857"/>
                    <a:pt x="79" y="683"/>
                    <a:pt x="79" y="468"/>
                  </a:cubicBezTo>
                  <a:cubicBezTo>
                    <a:pt x="79" y="253"/>
                    <a:pt x="253" y="79"/>
                    <a:pt x="468" y="79"/>
                  </a:cubicBezTo>
                  <a:close/>
                </a:path>
              </a:pathLst>
            </a:custGeom>
            <a:solidFill>
              <a:srgbClr val="1D6FA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813" name="文本框 75"/>
            <p:cNvSpPr txBox="1">
              <a:spLocks noChangeArrowheads="1"/>
            </p:cNvSpPr>
            <p:nvPr/>
          </p:nvSpPr>
          <p:spPr bwMode="auto">
            <a:xfrm>
              <a:off x="1291492" y="3617442"/>
              <a:ext cx="64953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01</a:t>
              </a:r>
              <a:endParaRPr lang="en-US" altLang="zh-CN" sz="28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endParaRPr>
            </a:p>
          </p:txBody>
        </p:sp>
      </p:grpSp>
      <p:grpSp>
        <p:nvGrpSpPr>
          <p:cNvPr id="118790" name="组合 42"/>
          <p:cNvGrpSpPr>
            <a:grpSpLocks/>
          </p:cNvGrpSpPr>
          <p:nvPr/>
        </p:nvGrpSpPr>
        <p:grpSpPr bwMode="auto">
          <a:xfrm>
            <a:off x="4857750" y="2343150"/>
            <a:ext cx="1006475" cy="1023938"/>
            <a:chOff x="4858339" y="3441846"/>
            <a:chExt cx="1006013" cy="1025234"/>
          </a:xfrm>
        </p:grpSpPr>
        <p:sp>
          <p:nvSpPr>
            <p:cNvPr id="118810" name="Freeform 5"/>
            <p:cNvSpPr>
              <a:spLocks noEditPoints="1"/>
            </p:cNvSpPr>
            <p:nvPr/>
          </p:nvSpPr>
          <p:spPr bwMode="auto">
            <a:xfrm>
              <a:off x="4858339" y="3441846"/>
              <a:ext cx="1006013" cy="1025234"/>
            </a:xfrm>
            <a:custGeom>
              <a:avLst/>
              <a:gdLst>
                <a:gd name="T0" fmla="*/ 503007 w 936"/>
                <a:gd name="T1" fmla="*/ 0 h 936"/>
                <a:gd name="T2" fmla="*/ 1006013 w 936"/>
                <a:gd name="T3" fmla="*/ 512617 h 936"/>
                <a:gd name="T4" fmla="*/ 503007 w 936"/>
                <a:gd name="T5" fmla="*/ 1025234 h 936"/>
                <a:gd name="T6" fmla="*/ 0 w 936"/>
                <a:gd name="T7" fmla="*/ 512617 h 936"/>
                <a:gd name="T8" fmla="*/ 503007 w 936"/>
                <a:gd name="T9" fmla="*/ 0 h 936"/>
                <a:gd name="T10" fmla="*/ 503007 w 936"/>
                <a:gd name="T11" fmla="*/ 42718 h 936"/>
                <a:gd name="T12" fmla="*/ 963021 w 936"/>
                <a:gd name="T13" fmla="*/ 512617 h 936"/>
                <a:gd name="T14" fmla="*/ 503007 w 936"/>
                <a:gd name="T15" fmla="*/ 981421 h 936"/>
                <a:gd name="T16" fmla="*/ 41917 w 936"/>
                <a:gd name="T17" fmla="*/ 512617 h 936"/>
                <a:gd name="T18" fmla="*/ 503007 w 936"/>
                <a:gd name="T19" fmla="*/ 42718 h 936"/>
                <a:gd name="T20" fmla="*/ 503007 w 936"/>
                <a:gd name="T21" fmla="*/ 86532 h 936"/>
                <a:gd name="T22" fmla="*/ 921104 w 936"/>
                <a:gd name="T23" fmla="*/ 512617 h 936"/>
                <a:gd name="T24" fmla="*/ 503007 w 936"/>
                <a:gd name="T25" fmla="*/ 938703 h 936"/>
                <a:gd name="T26" fmla="*/ 84909 w 936"/>
                <a:gd name="T27" fmla="*/ 512617 h 936"/>
                <a:gd name="T28" fmla="*/ 503007 w 936"/>
                <a:gd name="T29" fmla="*/ 86532 h 9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6"/>
                <a:gd name="T46" fmla="*/ 0 h 936"/>
                <a:gd name="T47" fmla="*/ 936 w 936"/>
                <a:gd name="T48" fmla="*/ 936 h 9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6" h="936">
                  <a:moveTo>
                    <a:pt x="468" y="0"/>
                  </a:moveTo>
                  <a:cubicBezTo>
                    <a:pt x="726" y="0"/>
                    <a:pt x="936" y="209"/>
                    <a:pt x="936" y="468"/>
                  </a:cubicBezTo>
                  <a:cubicBezTo>
                    <a:pt x="936" y="726"/>
                    <a:pt x="726" y="936"/>
                    <a:pt x="468" y="936"/>
                  </a:cubicBezTo>
                  <a:cubicBezTo>
                    <a:pt x="209" y="936"/>
                    <a:pt x="0" y="726"/>
                    <a:pt x="0" y="468"/>
                  </a:cubicBezTo>
                  <a:cubicBezTo>
                    <a:pt x="0" y="209"/>
                    <a:pt x="209" y="0"/>
                    <a:pt x="468" y="0"/>
                  </a:cubicBezTo>
                  <a:close/>
                  <a:moveTo>
                    <a:pt x="468" y="39"/>
                  </a:moveTo>
                  <a:cubicBezTo>
                    <a:pt x="704" y="39"/>
                    <a:pt x="896" y="231"/>
                    <a:pt x="896" y="468"/>
                  </a:cubicBezTo>
                  <a:cubicBezTo>
                    <a:pt x="896" y="704"/>
                    <a:pt x="704" y="896"/>
                    <a:pt x="468" y="896"/>
                  </a:cubicBezTo>
                  <a:cubicBezTo>
                    <a:pt x="231" y="896"/>
                    <a:pt x="39" y="704"/>
                    <a:pt x="39" y="468"/>
                  </a:cubicBezTo>
                  <a:cubicBezTo>
                    <a:pt x="39" y="231"/>
                    <a:pt x="231" y="39"/>
                    <a:pt x="468" y="39"/>
                  </a:cubicBezTo>
                  <a:close/>
                  <a:moveTo>
                    <a:pt x="468" y="79"/>
                  </a:moveTo>
                  <a:cubicBezTo>
                    <a:pt x="683" y="79"/>
                    <a:pt x="857" y="253"/>
                    <a:pt x="857" y="468"/>
                  </a:cubicBezTo>
                  <a:cubicBezTo>
                    <a:pt x="857" y="683"/>
                    <a:pt x="683" y="857"/>
                    <a:pt x="468" y="857"/>
                  </a:cubicBezTo>
                  <a:cubicBezTo>
                    <a:pt x="253" y="857"/>
                    <a:pt x="79" y="683"/>
                    <a:pt x="79" y="468"/>
                  </a:cubicBezTo>
                  <a:cubicBezTo>
                    <a:pt x="79" y="253"/>
                    <a:pt x="253" y="79"/>
                    <a:pt x="468" y="79"/>
                  </a:cubicBezTo>
                  <a:close/>
                </a:path>
              </a:pathLst>
            </a:custGeom>
            <a:solidFill>
              <a:srgbClr val="89C14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811" name="文本框 90"/>
            <p:cNvSpPr txBox="1">
              <a:spLocks noChangeArrowheads="1"/>
            </p:cNvSpPr>
            <p:nvPr/>
          </p:nvSpPr>
          <p:spPr bwMode="auto">
            <a:xfrm>
              <a:off x="5036577" y="3617441"/>
              <a:ext cx="64953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03</a:t>
              </a:r>
              <a:endParaRPr lang="en-US" altLang="zh-CN" sz="28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endParaRPr>
            </a:p>
          </p:txBody>
        </p:sp>
      </p:grpSp>
      <p:grpSp>
        <p:nvGrpSpPr>
          <p:cNvPr id="118791" name="组合 47"/>
          <p:cNvGrpSpPr>
            <a:grpSpLocks/>
          </p:cNvGrpSpPr>
          <p:nvPr/>
        </p:nvGrpSpPr>
        <p:grpSpPr bwMode="auto">
          <a:xfrm>
            <a:off x="8602663" y="2343150"/>
            <a:ext cx="1006475" cy="1023938"/>
            <a:chOff x="8603423" y="3441846"/>
            <a:chExt cx="1006013" cy="1025234"/>
          </a:xfrm>
        </p:grpSpPr>
        <p:sp>
          <p:nvSpPr>
            <p:cNvPr id="118808" name="Freeform 5"/>
            <p:cNvSpPr>
              <a:spLocks noEditPoints="1"/>
            </p:cNvSpPr>
            <p:nvPr/>
          </p:nvSpPr>
          <p:spPr bwMode="auto">
            <a:xfrm>
              <a:off x="8603423" y="3441846"/>
              <a:ext cx="1006013" cy="1025234"/>
            </a:xfrm>
            <a:custGeom>
              <a:avLst/>
              <a:gdLst>
                <a:gd name="T0" fmla="*/ 503007 w 936"/>
                <a:gd name="T1" fmla="*/ 0 h 936"/>
                <a:gd name="T2" fmla="*/ 1006013 w 936"/>
                <a:gd name="T3" fmla="*/ 512617 h 936"/>
                <a:gd name="T4" fmla="*/ 503007 w 936"/>
                <a:gd name="T5" fmla="*/ 1025234 h 936"/>
                <a:gd name="T6" fmla="*/ 0 w 936"/>
                <a:gd name="T7" fmla="*/ 512617 h 936"/>
                <a:gd name="T8" fmla="*/ 503007 w 936"/>
                <a:gd name="T9" fmla="*/ 0 h 936"/>
                <a:gd name="T10" fmla="*/ 503007 w 936"/>
                <a:gd name="T11" fmla="*/ 42718 h 936"/>
                <a:gd name="T12" fmla="*/ 963021 w 936"/>
                <a:gd name="T13" fmla="*/ 512617 h 936"/>
                <a:gd name="T14" fmla="*/ 503007 w 936"/>
                <a:gd name="T15" fmla="*/ 981421 h 936"/>
                <a:gd name="T16" fmla="*/ 41917 w 936"/>
                <a:gd name="T17" fmla="*/ 512617 h 936"/>
                <a:gd name="T18" fmla="*/ 503007 w 936"/>
                <a:gd name="T19" fmla="*/ 42718 h 936"/>
                <a:gd name="T20" fmla="*/ 503007 w 936"/>
                <a:gd name="T21" fmla="*/ 86532 h 936"/>
                <a:gd name="T22" fmla="*/ 921104 w 936"/>
                <a:gd name="T23" fmla="*/ 512617 h 936"/>
                <a:gd name="T24" fmla="*/ 503007 w 936"/>
                <a:gd name="T25" fmla="*/ 938703 h 936"/>
                <a:gd name="T26" fmla="*/ 84909 w 936"/>
                <a:gd name="T27" fmla="*/ 512617 h 936"/>
                <a:gd name="T28" fmla="*/ 503007 w 936"/>
                <a:gd name="T29" fmla="*/ 86532 h 9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6"/>
                <a:gd name="T46" fmla="*/ 0 h 936"/>
                <a:gd name="T47" fmla="*/ 936 w 936"/>
                <a:gd name="T48" fmla="*/ 936 h 9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6" h="936">
                  <a:moveTo>
                    <a:pt x="468" y="0"/>
                  </a:moveTo>
                  <a:cubicBezTo>
                    <a:pt x="726" y="0"/>
                    <a:pt x="936" y="209"/>
                    <a:pt x="936" y="468"/>
                  </a:cubicBezTo>
                  <a:cubicBezTo>
                    <a:pt x="936" y="726"/>
                    <a:pt x="726" y="936"/>
                    <a:pt x="468" y="936"/>
                  </a:cubicBezTo>
                  <a:cubicBezTo>
                    <a:pt x="209" y="936"/>
                    <a:pt x="0" y="726"/>
                    <a:pt x="0" y="468"/>
                  </a:cubicBezTo>
                  <a:cubicBezTo>
                    <a:pt x="0" y="209"/>
                    <a:pt x="209" y="0"/>
                    <a:pt x="468" y="0"/>
                  </a:cubicBezTo>
                  <a:close/>
                  <a:moveTo>
                    <a:pt x="468" y="39"/>
                  </a:moveTo>
                  <a:cubicBezTo>
                    <a:pt x="704" y="39"/>
                    <a:pt x="896" y="231"/>
                    <a:pt x="896" y="468"/>
                  </a:cubicBezTo>
                  <a:cubicBezTo>
                    <a:pt x="896" y="704"/>
                    <a:pt x="704" y="896"/>
                    <a:pt x="468" y="896"/>
                  </a:cubicBezTo>
                  <a:cubicBezTo>
                    <a:pt x="231" y="896"/>
                    <a:pt x="39" y="704"/>
                    <a:pt x="39" y="468"/>
                  </a:cubicBezTo>
                  <a:cubicBezTo>
                    <a:pt x="39" y="231"/>
                    <a:pt x="231" y="39"/>
                    <a:pt x="468" y="39"/>
                  </a:cubicBezTo>
                  <a:close/>
                  <a:moveTo>
                    <a:pt x="468" y="79"/>
                  </a:moveTo>
                  <a:cubicBezTo>
                    <a:pt x="683" y="79"/>
                    <a:pt x="857" y="253"/>
                    <a:pt x="857" y="468"/>
                  </a:cubicBezTo>
                  <a:cubicBezTo>
                    <a:pt x="857" y="683"/>
                    <a:pt x="683" y="857"/>
                    <a:pt x="468" y="857"/>
                  </a:cubicBezTo>
                  <a:cubicBezTo>
                    <a:pt x="253" y="857"/>
                    <a:pt x="79" y="683"/>
                    <a:pt x="79" y="468"/>
                  </a:cubicBezTo>
                  <a:cubicBezTo>
                    <a:pt x="79" y="253"/>
                    <a:pt x="253" y="79"/>
                    <a:pt x="468" y="79"/>
                  </a:cubicBezTo>
                  <a:close/>
                </a:path>
              </a:pathLst>
            </a:custGeom>
            <a:solidFill>
              <a:srgbClr val="F29C1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809" name="文本框 99"/>
            <p:cNvSpPr txBox="1">
              <a:spLocks noChangeArrowheads="1"/>
            </p:cNvSpPr>
            <p:nvPr/>
          </p:nvSpPr>
          <p:spPr bwMode="auto">
            <a:xfrm>
              <a:off x="8781660" y="3617440"/>
              <a:ext cx="64953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04</a:t>
              </a:r>
              <a:endParaRPr lang="en-US" altLang="zh-CN" sz="28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endParaRPr>
            </a:p>
          </p:txBody>
        </p:sp>
      </p:grpSp>
      <p:grpSp>
        <p:nvGrpSpPr>
          <p:cNvPr id="35" name="组合 54"/>
          <p:cNvGrpSpPr/>
          <p:nvPr/>
        </p:nvGrpSpPr>
        <p:grpSpPr>
          <a:xfrm>
            <a:off x="1113255" y="1078285"/>
            <a:ext cx="2877378" cy="992045"/>
            <a:chOff x="1113255" y="2177622"/>
            <a:chExt cx="2877378" cy="992045"/>
          </a:xfrm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6" name="矩形 35"/>
            <p:cNvSpPr/>
            <p:nvPr/>
          </p:nvSpPr>
          <p:spPr>
            <a:xfrm>
              <a:off x="1113255" y="2177622"/>
              <a:ext cx="2877378" cy="992045"/>
            </a:xfrm>
            <a:prstGeom prst="rect">
              <a:avLst/>
            </a:prstGeom>
            <a:solidFill>
              <a:srgbClr val="1D6FA9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102"/>
            <p:cNvSpPr txBox="1"/>
            <p:nvPr/>
          </p:nvSpPr>
          <p:spPr>
            <a:xfrm>
              <a:off x="1516913" y="2306658"/>
              <a:ext cx="1574470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600" b="1" dirty="0">
                  <a:solidFill>
                    <a:srgbClr val="FFFFFF"/>
                  </a:solidFill>
                  <a:latin typeface="幼圆" pitchFamily="49" charset="-122"/>
                  <a:ea typeface="幼圆" pitchFamily="49" charset="-122"/>
                </a:rPr>
                <a:t>实验一</a:t>
              </a:r>
              <a:endParaRPr lang="zh-CN" altLang="en-US" sz="3600" b="1" dirty="0">
                <a:solidFill>
                  <a:srgbClr val="FFFFFF"/>
                </a:solidFill>
                <a:latin typeface="幼圆" pitchFamily="49" charset="-122"/>
                <a:ea typeface="幼圆" pitchFamily="49" charset="-122"/>
              </a:endParaRPr>
            </a:p>
          </p:txBody>
        </p:sp>
      </p:grpSp>
      <p:grpSp>
        <p:nvGrpSpPr>
          <p:cNvPr id="118793" name="组合 57"/>
          <p:cNvGrpSpPr>
            <a:grpSpLocks/>
          </p:cNvGrpSpPr>
          <p:nvPr/>
        </p:nvGrpSpPr>
        <p:grpSpPr bwMode="auto">
          <a:xfrm>
            <a:off x="4857750" y="1077913"/>
            <a:ext cx="2878138" cy="992187"/>
            <a:chOff x="4858339" y="2177622"/>
            <a:chExt cx="2877378" cy="992045"/>
          </a:xfrm>
        </p:grpSpPr>
        <p:sp>
          <p:nvSpPr>
            <p:cNvPr id="39" name="矩形 38"/>
            <p:cNvSpPr/>
            <p:nvPr/>
          </p:nvSpPr>
          <p:spPr>
            <a:xfrm>
              <a:off x="4858339" y="2177622"/>
              <a:ext cx="2877378" cy="992045"/>
            </a:xfrm>
            <a:prstGeom prst="rect">
              <a:avLst/>
            </a:prstGeom>
            <a:solidFill>
              <a:srgbClr val="89C145"/>
            </a:solidFill>
            <a:ln w="3175"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ea typeface="微软雅黑" panose="020B0503020204020204" pitchFamily="34" charset="-122"/>
              </a:endParaRPr>
            </a:p>
          </p:txBody>
        </p:sp>
        <p:sp>
          <p:nvSpPr>
            <p:cNvPr id="118807" name="文本框 105"/>
            <p:cNvSpPr txBox="1">
              <a:spLocks noChangeArrowheads="1"/>
            </p:cNvSpPr>
            <p:nvPr/>
          </p:nvSpPr>
          <p:spPr bwMode="auto">
            <a:xfrm>
              <a:off x="5346660" y="2306658"/>
              <a:ext cx="157447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3600" b="1">
                  <a:solidFill>
                    <a:srgbClr val="FFFFFF"/>
                  </a:solidFill>
                  <a:latin typeface="幼圆" pitchFamily="49" charset="-122"/>
                  <a:ea typeface="幼圆" pitchFamily="49" charset="-122"/>
                </a:rPr>
                <a:t>实验三</a:t>
              </a:r>
            </a:p>
          </p:txBody>
        </p:sp>
      </p:grpSp>
      <p:grpSp>
        <p:nvGrpSpPr>
          <p:cNvPr id="118794" name="组合 60"/>
          <p:cNvGrpSpPr>
            <a:grpSpLocks/>
          </p:cNvGrpSpPr>
          <p:nvPr/>
        </p:nvGrpSpPr>
        <p:grpSpPr bwMode="auto">
          <a:xfrm>
            <a:off x="8602663" y="1077913"/>
            <a:ext cx="2878137" cy="992187"/>
            <a:chOff x="8603423" y="2177622"/>
            <a:chExt cx="2877378" cy="992045"/>
          </a:xfrm>
        </p:grpSpPr>
        <p:sp>
          <p:nvSpPr>
            <p:cNvPr id="42" name="矩形 41"/>
            <p:cNvSpPr/>
            <p:nvPr/>
          </p:nvSpPr>
          <p:spPr>
            <a:xfrm>
              <a:off x="8603423" y="2177622"/>
              <a:ext cx="2877378" cy="992045"/>
            </a:xfrm>
            <a:prstGeom prst="rect">
              <a:avLst/>
            </a:prstGeom>
            <a:solidFill>
              <a:srgbClr val="F29C15"/>
            </a:solidFill>
            <a:ln w="3175"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ea typeface="微软雅黑" panose="020B0503020204020204" pitchFamily="34" charset="-122"/>
              </a:endParaRPr>
            </a:p>
          </p:txBody>
        </p:sp>
        <p:sp>
          <p:nvSpPr>
            <p:cNvPr id="118805" name="文本框 108"/>
            <p:cNvSpPr txBox="1">
              <a:spLocks noChangeArrowheads="1"/>
            </p:cNvSpPr>
            <p:nvPr/>
          </p:nvSpPr>
          <p:spPr bwMode="auto">
            <a:xfrm>
              <a:off x="9023243" y="2301825"/>
              <a:ext cx="157447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3600" b="1">
                  <a:solidFill>
                    <a:srgbClr val="FFFFFF"/>
                  </a:solidFill>
                  <a:latin typeface="幼圆" pitchFamily="49" charset="-122"/>
                  <a:ea typeface="幼圆" pitchFamily="49" charset="-122"/>
                </a:rPr>
                <a:t>实验四</a:t>
              </a: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2135188" y="2159000"/>
            <a:ext cx="1873250" cy="1568450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/>
              <a:t>PbI</a:t>
            </a:r>
            <a:r>
              <a:rPr lang="en-US" altLang="zh-CN" sz="2400" b="1" baseline="-25000" dirty="0"/>
              <a:t>2</a:t>
            </a:r>
            <a:r>
              <a:rPr lang="zh-CN" altLang="zh-CN" sz="2400" b="1" dirty="0"/>
              <a:t>饱和溶液滴加</a:t>
            </a:r>
            <a:r>
              <a:rPr lang="en-US" altLang="zh-CN" sz="2400" b="1" dirty="0"/>
              <a:t>KI</a:t>
            </a:r>
            <a:r>
              <a:rPr lang="zh-CN" altLang="zh-CN" sz="2400" b="1" dirty="0"/>
              <a:t>溶液</a:t>
            </a:r>
            <a:r>
              <a:rPr lang="en-US" altLang="zh-CN" sz="2400" b="1" dirty="0"/>
              <a:t>--</a:t>
            </a:r>
            <a:r>
              <a:rPr lang="zh-CN" altLang="en-US" sz="2400" b="1" dirty="0"/>
              <a:t>黄色沉淀</a:t>
            </a:r>
            <a:endParaRPr lang="zh-CN" altLang="en-US" dirty="0"/>
          </a:p>
        </p:txBody>
      </p:sp>
      <p:pic>
        <p:nvPicPr>
          <p:cNvPr id="11879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9788" y="3670300"/>
            <a:ext cx="107950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TextBox 46"/>
          <p:cNvSpPr txBox="1"/>
          <p:nvPr/>
        </p:nvSpPr>
        <p:spPr>
          <a:xfrm>
            <a:off x="5880100" y="2184400"/>
            <a:ext cx="1871663" cy="1200150"/>
          </a:xfrm>
          <a:prstGeom prst="rect">
            <a:avLst/>
          </a:prstGeom>
          <a:ln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/>
              <a:t>PbI</a:t>
            </a:r>
            <a:r>
              <a:rPr lang="en-US" altLang="zh-CN" sz="2400" b="1" baseline="-25000" dirty="0"/>
              <a:t>2</a:t>
            </a:r>
            <a:r>
              <a:rPr lang="zh-CN" altLang="en-US" sz="2400" b="1" dirty="0"/>
              <a:t>悬浊液加水</a:t>
            </a:r>
            <a:r>
              <a:rPr lang="en-US" altLang="zh-CN" sz="2400" b="1" dirty="0"/>
              <a:t>-------</a:t>
            </a:r>
            <a:r>
              <a:rPr lang="zh-CN" altLang="en-US" sz="2400" b="1" dirty="0"/>
              <a:t>溶解</a:t>
            </a:r>
            <a:endParaRPr lang="zh-CN" altLang="zh-CN" sz="24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9625013" y="2159000"/>
            <a:ext cx="1871662" cy="12001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/>
              <a:t>PbI</a:t>
            </a:r>
            <a:r>
              <a:rPr lang="en-US" altLang="zh-CN" sz="2400" b="1" baseline="-25000" dirty="0"/>
              <a:t>2</a:t>
            </a:r>
            <a:r>
              <a:rPr lang="zh-CN" altLang="en-US" sz="2400" b="1" dirty="0"/>
              <a:t>悬浊液加热</a:t>
            </a:r>
            <a:endParaRPr lang="en-US" altLang="zh-CN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/>
              <a:t>----</a:t>
            </a:r>
            <a:r>
              <a:rPr lang="zh-CN" altLang="en-US" sz="2400" b="1" dirty="0"/>
              <a:t>溶解</a:t>
            </a:r>
            <a:endParaRPr lang="zh-CN" altLang="zh-CN" sz="2400" b="1" dirty="0"/>
          </a:p>
        </p:txBody>
      </p:sp>
      <p:pic>
        <p:nvPicPr>
          <p:cNvPr id="118799" name="Picture 5" descr="https://timgsa.baidu.com/timg?image&amp;quality=80&amp;size=b9999_10000&amp;sec=1542562266184&amp;di=6f690bb882493c6314adeb5d4923341d&amp;imgtype=0&amp;src=http%3A%2F%2Fimage.tupian114.com%2F20121126%2F1203098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11675" y="3743325"/>
            <a:ext cx="12446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800" name="图片 1" descr="u=733182568,2774124285&amp;fm=23&amp;gp=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40688" y="4030663"/>
            <a:ext cx="14398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2" name="Picture 4" descr="http://imgsrc.baidu.com/image/c0%3Dshijue1%2C0%2C0%2C294%2C40/sign=8d8af3391bdfa9ece9235e540ab99d76/8b13632762d0f703eed604f902fa513d2697c5ab.jpg"/>
          <p:cNvPicPr>
            <a:picLocks noChangeAspect="1" noChangeArrowheads="1"/>
          </p:cNvPicPr>
          <p:nvPr/>
        </p:nvPicPr>
        <p:blipFill>
          <a:blip r:embed="rId6"/>
          <a:srcRect l="22643" r="26414" b="35849"/>
          <a:stretch>
            <a:fillRect/>
          </a:stretch>
        </p:blipFill>
        <p:spPr bwMode="auto">
          <a:xfrm>
            <a:off x="2351088" y="3644900"/>
            <a:ext cx="1441450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4" descr="http://imgsrc.baidu.com/image/c0%3Dshijue1%2C0%2C0%2C294%2C40/sign=8d8af3391bdfa9ece9235e540ab99d76/8b13632762d0f703eed604f902fa513d2697c5ab.jpg"/>
          <p:cNvPicPr>
            <a:picLocks noChangeAspect="1" noChangeArrowheads="1"/>
          </p:cNvPicPr>
          <p:nvPr/>
        </p:nvPicPr>
        <p:blipFill>
          <a:blip r:embed="rId6"/>
          <a:srcRect l="22643" r="26414" b="35849"/>
          <a:stretch>
            <a:fillRect/>
          </a:stretch>
        </p:blipFill>
        <p:spPr bwMode="auto">
          <a:xfrm>
            <a:off x="6096000" y="3357563"/>
            <a:ext cx="1439863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4" descr="http://imgsrc.baidu.com/image/c0%3Dshijue1%2C0%2C0%2C294%2C40/sign=8d8af3391bdfa9ece9235e540ab99d76/8b13632762d0f703eed604f902fa513d2697c5ab.jpg"/>
          <p:cNvPicPr>
            <a:picLocks noChangeAspect="1" noChangeArrowheads="1"/>
          </p:cNvPicPr>
          <p:nvPr/>
        </p:nvPicPr>
        <p:blipFill>
          <a:blip r:embed="rId6"/>
          <a:srcRect l="22643" r="26414" b="35849"/>
          <a:stretch>
            <a:fillRect/>
          </a:stretch>
        </p:blipFill>
        <p:spPr bwMode="auto">
          <a:xfrm>
            <a:off x="9983788" y="3284538"/>
            <a:ext cx="1441450" cy="18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1584049" y="0"/>
            <a:ext cx="2685352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学以致用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224338" y="3141663"/>
            <a:ext cx="6480175" cy="579437"/>
            <a:chOff x="741" y="1483"/>
            <a:chExt cx="4082" cy="365"/>
          </a:xfrm>
        </p:grpSpPr>
        <p:sp>
          <p:nvSpPr>
            <p:cNvPr id="120854" name="Text Box 3"/>
            <p:cNvSpPr txBox="1">
              <a:spLocks noChangeArrowheads="1"/>
            </p:cNvSpPr>
            <p:nvPr/>
          </p:nvSpPr>
          <p:spPr bwMode="auto">
            <a:xfrm>
              <a:off x="741" y="1483"/>
              <a:ext cx="408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>
                  <a:solidFill>
                    <a:srgbClr val="000000"/>
                  </a:solidFill>
                  <a:latin typeface="Calibri" pitchFamily="34" charset="0"/>
                </a:rPr>
                <a:t>BaCO</a:t>
              </a:r>
              <a:r>
                <a:rPr lang="en-US" altLang="zh-CN" sz="3200" baseline="-14000">
                  <a:solidFill>
                    <a:srgbClr val="000000"/>
                  </a:solidFill>
                  <a:latin typeface="Calibri" pitchFamily="34" charset="0"/>
                </a:rPr>
                <a:t>3(s)         </a:t>
              </a:r>
              <a:r>
                <a:rPr lang="en-US" altLang="zh-CN" sz="3200">
                  <a:solidFill>
                    <a:srgbClr val="000000"/>
                  </a:solidFill>
                  <a:latin typeface="Calibri" pitchFamily="34" charset="0"/>
                </a:rPr>
                <a:t>   Ba</a:t>
              </a:r>
              <a:r>
                <a:rPr lang="en-US" altLang="zh-CN" sz="3200" baseline="30000">
                  <a:solidFill>
                    <a:srgbClr val="000000"/>
                  </a:solidFill>
                  <a:latin typeface="Calibri" pitchFamily="34" charset="0"/>
                </a:rPr>
                <a:t>2+</a:t>
              </a:r>
              <a:r>
                <a:rPr lang="en-US" altLang="zh-CN" sz="3200" baseline="-14000">
                  <a:solidFill>
                    <a:srgbClr val="000000"/>
                  </a:solidFill>
                  <a:latin typeface="Calibri" pitchFamily="34" charset="0"/>
                </a:rPr>
                <a:t> (aq)   </a:t>
              </a:r>
              <a:r>
                <a:rPr lang="en-US" altLang="zh-CN" sz="3200">
                  <a:solidFill>
                    <a:srgbClr val="000000"/>
                  </a:solidFill>
                  <a:latin typeface="Calibri" pitchFamily="34" charset="0"/>
                </a:rPr>
                <a:t>+   CO</a:t>
              </a:r>
              <a:r>
                <a:rPr lang="en-US" altLang="zh-CN" sz="3200" baseline="-14000">
                  <a:solidFill>
                    <a:srgbClr val="000000"/>
                  </a:solidFill>
                  <a:latin typeface="Calibri" pitchFamily="34" charset="0"/>
                </a:rPr>
                <a:t>3</a:t>
              </a:r>
              <a:r>
                <a:rPr lang="en-US" altLang="zh-CN" sz="3200" baseline="30000">
                  <a:solidFill>
                    <a:srgbClr val="000000"/>
                  </a:solidFill>
                  <a:latin typeface="Calibri" pitchFamily="34" charset="0"/>
                </a:rPr>
                <a:t>2-</a:t>
              </a:r>
              <a:r>
                <a:rPr lang="en-US" altLang="zh-CN" sz="3200" baseline="-25000">
                  <a:solidFill>
                    <a:srgbClr val="000000"/>
                  </a:solidFill>
                  <a:latin typeface="Calibri" pitchFamily="34" charset="0"/>
                </a:rPr>
                <a:t>(aq)</a:t>
              </a:r>
            </a:p>
          </p:txBody>
        </p:sp>
        <p:pic>
          <p:nvPicPr>
            <p:cNvPr id="120855" name="Picture 4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661" y="1578"/>
              <a:ext cx="499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0835" name="Text Box 5"/>
          <p:cNvSpPr txBox="1">
            <a:spLocks noChangeArrowheads="1"/>
          </p:cNvSpPr>
          <p:nvPr/>
        </p:nvSpPr>
        <p:spPr bwMode="auto">
          <a:xfrm>
            <a:off x="2260600" y="2263775"/>
            <a:ext cx="3527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8" name="Text Box 6"/>
          <p:cNvSpPr txBox="1">
            <a:spLocks noChangeArrowheads="1"/>
          </p:cNvSpPr>
          <p:nvPr/>
        </p:nvSpPr>
        <p:spPr bwMode="auto">
          <a:xfrm>
            <a:off x="8235950" y="3565525"/>
            <a:ext cx="7207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Calibri" pitchFamily="34" charset="0"/>
              </a:rPr>
              <a:t>  +</a:t>
            </a:r>
          </a:p>
        </p:txBody>
      </p:sp>
      <p:sp>
        <p:nvSpPr>
          <p:cNvPr id="59" name="Text Box 7"/>
          <p:cNvSpPr txBox="1">
            <a:spLocks noChangeArrowheads="1"/>
          </p:cNvSpPr>
          <p:nvPr/>
        </p:nvSpPr>
        <p:spPr bwMode="auto">
          <a:xfrm>
            <a:off x="8235950" y="3851275"/>
            <a:ext cx="8651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Calibri" pitchFamily="34" charset="0"/>
              </a:rPr>
              <a:t>2H</a:t>
            </a:r>
            <a:r>
              <a:rPr lang="en-US" altLang="zh-CN" sz="3200" baseline="30000">
                <a:solidFill>
                  <a:srgbClr val="000000"/>
                </a:solidFill>
                <a:latin typeface="Calibri" pitchFamily="34" charset="0"/>
              </a:rPr>
              <a:t>+</a:t>
            </a:r>
          </a:p>
        </p:txBody>
      </p:sp>
      <p:sp>
        <p:nvSpPr>
          <p:cNvPr id="60" name="Text Box 8"/>
          <p:cNvSpPr txBox="1">
            <a:spLocks noChangeArrowheads="1"/>
          </p:cNvSpPr>
          <p:nvPr/>
        </p:nvSpPr>
        <p:spPr bwMode="auto">
          <a:xfrm>
            <a:off x="7794625" y="5000625"/>
            <a:ext cx="23764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Calibri" pitchFamily="34" charset="0"/>
              </a:rPr>
              <a:t>H</a:t>
            </a:r>
            <a:r>
              <a:rPr lang="en-US" altLang="zh-CN" sz="3200" baseline="-14000">
                <a:solidFill>
                  <a:srgbClr val="FF0000"/>
                </a:solidFill>
                <a:latin typeface="Calibri" pitchFamily="34" charset="0"/>
              </a:rPr>
              <a:t>2</a:t>
            </a:r>
            <a:r>
              <a:rPr lang="en-US" altLang="zh-CN" sz="3200">
                <a:solidFill>
                  <a:srgbClr val="FF0000"/>
                </a:solidFill>
                <a:latin typeface="Calibri" pitchFamily="34" charset="0"/>
              </a:rPr>
              <a:t>O + CO</a:t>
            </a:r>
            <a:r>
              <a:rPr lang="en-US" altLang="zh-CN" sz="3200" baseline="-14000">
                <a:solidFill>
                  <a:srgbClr val="FF000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120839" name="Text Box 9"/>
          <p:cNvSpPr txBox="1">
            <a:spLocks noChangeArrowheads="1"/>
          </p:cNvSpPr>
          <p:nvPr/>
        </p:nvSpPr>
        <p:spPr bwMode="auto">
          <a:xfrm>
            <a:off x="6629400" y="4352925"/>
            <a:ext cx="6715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3200">
              <a:solidFill>
                <a:srgbClr val="000000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68" name="Line 16"/>
          <p:cNvSpPr>
            <a:spLocks noChangeShapeType="1"/>
          </p:cNvSpPr>
          <p:nvPr/>
        </p:nvSpPr>
        <p:spPr bwMode="auto">
          <a:xfrm>
            <a:off x="4475163" y="3860800"/>
            <a:ext cx="2447925" cy="0"/>
          </a:xfrm>
          <a:prstGeom prst="line">
            <a:avLst/>
          </a:prstGeom>
          <a:noFill/>
          <a:ln w="50800">
            <a:solidFill>
              <a:srgbClr val="FF6600"/>
            </a:solidFill>
            <a:round/>
            <a:tailEnd type="stealth" w="lg" len="lg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69" name="Rectangle 18"/>
          <p:cNvSpPr>
            <a:spLocks noChangeArrowheads="1"/>
          </p:cNvSpPr>
          <p:nvPr/>
        </p:nvSpPr>
        <p:spPr bwMode="auto">
          <a:xfrm>
            <a:off x="2115498" y="1772816"/>
            <a:ext cx="8444998" cy="107632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rgbClr val="000066"/>
                </a:solidFill>
                <a:latin typeface="宋体" panose="02010600030101010101" pitchFamily="2" charset="-122"/>
              </a:rPr>
              <a:t>医院进行钡餐透视时，用</a:t>
            </a:r>
            <a:r>
              <a:rPr lang="en-US" altLang="zh-CN" sz="3200" b="1" dirty="0">
                <a:solidFill>
                  <a:srgbClr val="000066"/>
                </a:solidFill>
                <a:latin typeface="宋体" panose="02010600030101010101" pitchFamily="2" charset="-122"/>
              </a:rPr>
              <a:t>BaSO</a:t>
            </a:r>
            <a:r>
              <a:rPr lang="en-US" altLang="zh-CN" sz="3200" b="1" baseline="-25000" dirty="0">
                <a:solidFill>
                  <a:srgbClr val="000066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000066"/>
                </a:solidFill>
                <a:latin typeface="宋体" panose="02010600030101010101" pitchFamily="2" charset="-122"/>
              </a:rPr>
              <a:t>做内服造影剂，为什么不选用</a:t>
            </a:r>
            <a:r>
              <a:rPr lang="en-US" altLang="zh-CN" sz="3200" b="1" dirty="0">
                <a:solidFill>
                  <a:srgbClr val="000066"/>
                </a:solidFill>
                <a:latin typeface="宋体" panose="02010600030101010101" pitchFamily="2" charset="-122"/>
              </a:rPr>
              <a:t>BaCO</a:t>
            </a:r>
            <a:r>
              <a:rPr lang="en-US" altLang="zh-CN" sz="3200" b="1" baseline="-25000" dirty="0">
                <a:solidFill>
                  <a:srgbClr val="000066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000066"/>
                </a:solidFill>
                <a:latin typeface="宋体" panose="02010600030101010101" pitchFamily="2" charset="-122"/>
              </a:rPr>
              <a:t>？（用平衡移动原理解释）</a:t>
            </a:r>
          </a:p>
        </p:txBody>
      </p:sp>
      <p:sp>
        <p:nvSpPr>
          <p:cNvPr id="70" name="文本框 4"/>
          <p:cNvSpPr txBox="1">
            <a:spLocks noChangeArrowheads="1"/>
          </p:cNvSpPr>
          <p:nvPr/>
        </p:nvSpPr>
        <p:spPr bwMode="auto">
          <a:xfrm>
            <a:off x="4151313" y="4003675"/>
            <a:ext cx="2552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Calibri" pitchFamily="34" charset="0"/>
              </a:rPr>
              <a:t>Q＜ Ksp</a:t>
            </a:r>
          </a:p>
        </p:txBody>
      </p:sp>
      <p:sp>
        <p:nvSpPr>
          <p:cNvPr id="71" name="文本框 5"/>
          <p:cNvSpPr txBox="1"/>
          <p:nvPr/>
        </p:nvSpPr>
        <p:spPr>
          <a:xfrm>
            <a:off x="1559496" y="4653136"/>
            <a:ext cx="5616624" cy="1815882"/>
          </a:xfrm>
          <a:prstGeom prst="rect">
            <a:avLst/>
          </a:prstGeom>
          <a:solidFill>
            <a:srgbClr val="EEEEEE"/>
          </a:solidFill>
          <a:ln w="38100">
            <a:solidFill>
              <a:srgbClr val="FF000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宋体"/>
              </a:rPr>
              <a:t>①</a:t>
            </a:r>
            <a:r>
              <a:rPr lang="zh-CN" altLang="zh-CN" sz="2800" b="1" dirty="0">
                <a:solidFill>
                  <a:prstClr val="black"/>
                </a:solidFill>
                <a:latin typeface="宋体"/>
              </a:rPr>
              <a:t>用化学方程式表示出存在的平衡</a:t>
            </a:r>
            <a:endParaRPr lang="zh-CN" altLang="en-US" sz="2800" b="1" dirty="0">
              <a:solidFill>
                <a:prstClr val="black"/>
              </a:solidFill>
              <a:latin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宋体"/>
              </a:rPr>
              <a:t>②</a:t>
            </a:r>
            <a:r>
              <a:rPr lang="zh-CN" altLang="zh-CN" sz="2800" b="1" dirty="0">
                <a:solidFill>
                  <a:prstClr val="black"/>
                </a:solidFill>
                <a:latin typeface="宋体"/>
              </a:rPr>
              <a:t>描述改变的条件</a:t>
            </a:r>
            <a:endParaRPr lang="zh-CN" altLang="en-US" sz="2800" b="1" dirty="0">
              <a:solidFill>
                <a:prstClr val="black"/>
              </a:solidFill>
              <a:latin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宋体"/>
              </a:rPr>
              <a:t>③</a:t>
            </a:r>
            <a:r>
              <a:rPr lang="zh-CN" altLang="zh-CN" sz="2800" b="1" dirty="0">
                <a:solidFill>
                  <a:prstClr val="black"/>
                </a:solidFill>
                <a:latin typeface="宋体"/>
              </a:rPr>
              <a:t>判断平衡移动方向</a:t>
            </a:r>
            <a:endParaRPr lang="en-US" altLang="zh-CN" sz="2800" b="1" dirty="0">
              <a:solidFill>
                <a:prstClr val="black"/>
              </a:solidFill>
              <a:latin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宋体"/>
              </a:rPr>
              <a:t>④</a:t>
            </a:r>
            <a:r>
              <a:rPr lang="zh-CN" altLang="en-US" sz="2800" b="1" dirty="0">
                <a:solidFill>
                  <a:prstClr val="black"/>
                </a:solidFill>
                <a:latin typeface="宋体"/>
              </a:rPr>
              <a:t>得出</a:t>
            </a:r>
            <a:r>
              <a:rPr lang="zh-CN" altLang="en-US" sz="2800" b="1" dirty="0">
                <a:solidFill>
                  <a:prstClr val="black"/>
                </a:solidFill>
                <a:latin typeface="宋体"/>
              </a:rPr>
              <a:t>结论</a:t>
            </a:r>
            <a:endParaRPr lang="zh-CN" altLang="en-US" sz="2800" b="1" dirty="0">
              <a:solidFill>
                <a:prstClr val="black"/>
              </a:solidFill>
              <a:latin typeface="宋体"/>
            </a:endParaRPr>
          </a:p>
        </p:txBody>
      </p:sp>
      <p:sp>
        <p:nvSpPr>
          <p:cNvPr id="72" name="AutoShape 20"/>
          <p:cNvSpPr>
            <a:spLocks noChangeArrowheads="1"/>
          </p:cNvSpPr>
          <p:nvPr/>
        </p:nvSpPr>
        <p:spPr bwMode="auto">
          <a:xfrm>
            <a:off x="5663952" y="620688"/>
            <a:ext cx="5544616" cy="1008112"/>
          </a:xfrm>
          <a:prstGeom prst="wedgeRoundRectCallout">
            <a:avLst>
              <a:gd name="adj1" fmla="val -43690"/>
              <a:gd name="adj2" fmla="val 84894"/>
              <a:gd name="adj3" fmla="val 16667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1.Ba</a:t>
            </a:r>
            <a:r>
              <a:rPr lang="en-US" altLang="zh-CN" sz="2400" b="1" baseline="30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2+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有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剧毒；</a:t>
            </a:r>
            <a:endParaRPr lang="zh-CN" altLang="en-US" sz="2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胃酸的酸性很强，</a:t>
            </a:r>
            <a:r>
              <a:rPr lang="en-US" altLang="zh-CN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pH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约为</a:t>
            </a:r>
            <a:r>
              <a:rPr lang="en-US" altLang="zh-CN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0.9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～</a:t>
            </a:r>
            <a:r>
              <a:rPr lang="en-US" altLang="zh-CN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1.5</a:t>
            </a:r>
          </a:p>
        </p:txBody>
      </p:sp>
      <p:grpSp>
        <p:nvGrpSpPr>
          <p:cNvPr id="3" name="组合 24"/>
          <p:cNvGrpSpPr>
            <a:grpSpLocks/>
          </p:cNvGrpSpPr>
          <p:nvPr/>
        </p:nvGrpSpPr>
        <p:grpSpPr bwMode="auto">
          <a:xfrm>
            <a:off x="8604250" y="4365625"/>
            <a:ext cx="144463" cy="719138"/>
            <a:chOff x="9480376" y="4149080"/>
            <a:chExt cx="152400" cy="936104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9480376" y="4149080"/>
              <a:ext cx="0" cy="936104"/>
            </a:xfrm>
            <a:prstGeom prst="line">
              <a:avLst/>
            </a:prstGeom>
            <a:ln w="28575">
              <a:solidFill>
                <a:srgbClr val="66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9632776" y="4149080"/>
              <a:ext cx="0" cy="936104"/>
            </a:xfrm>
            <a:prstGeom prst="line">
              <a:avLst/>
            </a:prstGeom>
            <a:ln w="28575">
              <a:solidFill>
                <a:srgbClr val="66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9" grpId="0"/>
      <p:bldP spid="60" grpId="0"/>
      <p:bldP spid="7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1411053" y="0"/>
            <a:ext cx="393569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溶洞的形成：</a:t>
            </a:r>
          </a:p>
        </p:txBody>
      </p: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-25400" y="4508500"/>
            <a:ext cx="8642350" cy="2184400"/>
            <a:chOff x="-168696" y="2444638"/>
            <a:chExt cx="12632450" cy="3888433"/>
          </a:xfrm>
        </p:grpSpPr>
        <p:pic>
          <p:nvPicPr>
            <p:cNvPr id="18" name="Picture 3" descr="070213_cave_1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68696" y="2492896"/>
              <a:ext cx="4535488" cy="3827463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122901" name="Picture 4" descr="070213_cave_1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9511" y="2636912"/>
              <a:ext cx="4076780" cy="36035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Picture 3" descr="C:\Users\Administrator\Desktop\timg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499776" y="2444638"/>
              <a:ext cx="4963978" cy="388843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  <a:reflection blurRad="6350" stA="52000" endA="300" endPos="35000" dir="5400000" sy="-100000" algn="bl" rotWithShape="0"/>
            </a:effectLst>
            <a:scene3d>
              <a:camera prst="perspectiveContrastingLeftFacing" fov="2400000">
                <a:rot lat="295154" lon="2096581" rev="25621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grpSp>
        <p:nvGrpSpPr>
          <p:cNvPr id="122883" name="Group 5"/>
          <p:cNvGrpSpPr>
            <a:grpSpLocks/>
          </p:cNvGrpSpPr>
          <p:nvPr/>
        </p:nvGrpSpPr>
        <p:grpSpPr bwMode="auto">
          <a:xfrm>
            <a:off x="334963" y="908050"/>
            <a:ext cx="9875837" cy="714375"/>
            <a:chOff x="0" y="0"/>
            <a:chExt cx="6221" cy="450"/>
          </a:xfrm>
        </p:grpSpPr>
        <p:sp>
          <p:nvSpPr>
            <p:cNvPr id="22" name="矩形 8"/>
            <p:cNvSpPr>
              <a:spLocks noChangeArrowheads="1"/>
            </p:cNvSpPr>
            <p:nvPr/>
          </p:nvSpPr>
          <p:spPr bwMode="auto">
            <a:xfrm>
              <a:off x="0" y="0"/>
              <a:ext cx="450" cy="450"/>
            </a:xfrm>
            <a:prstGeom prst="rect">
              <a:avLst/>
            </a:prstGeom>
            <a:noFill/>
            <a:ln w="76200">
              <a:solidFill>
                <a:srgbClr val="CC0099"/>
              </a:solidFill>
              <a:miter lim="800000"/>
            </a:ln>
          </p:spPr>
          <p:txBody>
            <a:bodyPr anchor="ctr"/>
            <a:lstStyle/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+mn-ea"/>
              </a:endParaRPr>
            </a:p>
          </p:txBody>
        </p:sp>
        <p:sp>
          <p:nvSpPr>
            <p:cNvPr id="23" name="TextBox 9"/>
            <p:cNvSpPr txBox="1">
              <a:spLocks noChangeArrowheads="1"/>
            </p:cNvSpPr>
            <p:nvPr/>
          </p:nvSpPr>
          <p:spPr bwMode="auto">
            <a:xfrm>
              <a:off x="96" y="93"/>
              <a:ext cx="6125" cy="26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txBody>
            <a:bodyPr lIns="54000" tIns="180000" rIns="54000" bIns="180000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>
                <a:lnSpc>
                  <a:spcPts val="1600"/>
                </a:lnSpc>
                <a:spcBef>
                  <a:spcPts val="400"/>
                </a:spcBef>
                <a:defRPr/>
              </a:pPr>
              <a:r>
                <a:rPr lang="zh-CN" altLang="en-US" sz="2800" b="1" spc="50" dirty="0">
                  <a:ln w="11430"/>
                  <a:solidFill>
                    <a:srgbClr val="0000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问题解决</a:t>
              </a:r>
            </a:p>
            <a:p>
              <a:pPr>
                <a:lnSpc>
                  <a:spcPts val="1600"/>
                </a:lnSpc>
                <a:spcBef>
                  <a:spcPts val="400"/>
                </a:spcBef>
                <a:buFont typeface="Arial" panose="020B0604020202020204" pitchFamily="34" charset="0"/>
                <a:buNone/>
                <a:defRPr/>
              </a:pPr>
              <a:endPara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4" name="Group 3"/>
          <p:cNvGrpSpPr>
            <a:grpSpLocks/>
          </p:cNvGrpSpPr>
          <p:nvPr/>
        </p:nvGrpSpPr>
        <p:grpSpPr bwMode="auto">
          <a:xfrm>
            <a:off x="2900363" y="866775"/>
            <a:ext cx="8175625" cy="708025"/>
            <a:chOff x="336" y="1073"/>
            <a:chExt cx="5150" cy="446"/>
          </a:xfrm>
        </p:grpSpPr>
        <p:sp>
          <p:nvSpPr>
            <p:cNvPr id="122896" name="Text Box 4"/>
            <p:cNvSpPr txBox="1">
              <a:spLocks noChangeArrowheads="1"/>
            </p:cNvSpPr>
            <p:nvPr/>
          </p:nvSpPr>
          <p:spPr bwMode="auto">
            <a:xfrm>
              <a:off x="336" y="1073"/>
              <a:ext cx="5150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000" b="1">
                  <a:latin typeface="Calibri" pitchFamily="34" charset="0"/>
                </a:rPr>
                <a:t>CaCO</a:t>
              </a:r>
              <a:r>
                <a:rPr lang="en-US" altLang="zh-CN" sz="4000" b="1" baseline="-25000">
                  <a:latin typeface="Calibri" pitchFamily="34" charset="0"/>
                </a:rPr>
                <a:t>3</a:t>
              </a:r>
              <a:r>
                <a:rPr lang="en-US" altLang="zh-CN" sz="4000" b="1">
                  <a:latin typeface="Calibri" pitchFamily="34" charset="0"/>
                </a:rPr>
                <a:t>(s)             Ca</a:t>
              </a:r>
              <a:r>
                <a:rPr lang="en-US" altLang="zh-CN" sz="4000" b="1" baseline="30000">
                  <a:latin typeface="Calibri" pitchFamily="34" charset="0"/>
                </a:rPr>
                <a:t>2+</a:t>
              </a:r>
              <a:r>
                <a:rPr lang="en-US" altLang="zh-CN" sz="4000" b="1">
                  <a:latin typeface="Calibri" pitchFamily="34" charset="0"/>
                </a:rPr>
                <a:t>(aq) + </a:t>
              </a:r>
              <a:r>
                <a:rPr lang="en-US" altLang="zh-CN" sz="4000" b="1">
                  <a:solidFill>
                    <a:srgbClr val="009900"/>
                  </a:solidFill>
                  <a:latin typeface="Calibri" pitchFamily="34" charset="0"/>
                </a:rPr>
                <a:t>CO</a:t>
              </a:r>
              <a:r>
                <a:rPr lang="en-US" altLang="zh-CN" sz="4000" b="1" baseline="-25000">
                  <a:solidFill>
                    <a:srgbClr val="009900"/>
                  </a:solidFill>
                  <a:latin typeface="Calibri" pitchFamily="34" charset="0"/>
                </a:rPr>
                <a:t>3</a:t>
              </a:r>
              <a:r>
                <a:rPr lang="en-US" altLang="zh-CN" sz="4000" b="1" baseline="30000">
                  <a:solidFill>
                    <a:srgbClr val="009900"/>
                  </a:solidFill>
                  <a:latin typeface="Calibri" pitchFamily="34" charset="0"/>
                </a:rPr>
                <a:t>2- </a:t>
              </a:r>
              <a:r>
                <a:rPr lang="en-US" altLang="zh-CN" sz="4000" b="1">
                  <a:solidFill>
                    <a:srgbClr val="009900"/>
                  </a:solidFill>
                  <a:latin typeface="Calibri" pitchFamily="34" charset="0"/>
                </a:rPr>
                <a:t>(aq)    </a:t>
              </a:r>
            </a:p>
          </p:txBody>
        </p:sp>
        <p:pic>
          <p:nvPicPr>
            <p:cNvPr id="122897" name="Picture 5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834" y="1200"/>
              <a:ext cx="544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" name="Text Box 7"/>
          <p:cNvSpPr txBox="1">
            <a:spLocks noChangeArrowheads="1"/>
          </p:cNvSpPr>
          <p:nvPr/>
        </p:nvSpPr>
        <p:spPr bwMode="auto">
          <a:xfrm>
            <a:off x="8616950" y="3860800"/>
            <a:ext cx="2590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009900"/>
                </a:solidFill>
                <a:latin typeface="Calibri" pitchFamily="34" charset="0"/>
              </a:rPr>
              <a:t>2HCO</a:t>
            </a:r>
            <a:r>
              <a:rPr lang="en-US" altLang="zh-CN" sz="4000" b="1" baseline="-25000">
                <a:solidFill>
                  <a:srgbClr val="009900"/>
                </a:solidFill>
                <a:latin typeface="Calibri" pitchFamily="34" charset="0"/>
              </a:rPr>
              <a:t>3</a:t>
            </a:r>
            <a:r>
              <a:rPr lang="en-US" altLang="zh-CN" sz="4000" b="1" baseline="30000">
                <a:solidFill>
                  <a:srgbClr val="009900"/>
                </a:solidFill>
                <a:latin typeface="Calibri" pitchFamily="34" charset="0"/>
              </a:rPr>
              <a:t>-</a:t>
            </a:r>
            <a:endParaRPr lang="en-US" altLang="zh-CN" sz="4000" b="1">
              <a:solidFill>
                <a:srgbClr val="009900"/>
              </a:solidFill>
              <a:latin typeface="Calibri" pitchFamily="34" charset="0"/>
            </a:endParaRPr>
          </a:p>
        </p:txBody>
      </p:sp>
      <p:grpSp>
        <p:nvGrpSpPr>
          <p:cNvPr id="30" name="Group 8"/>
          <p:cNvGrpSpPr>
            <a:grpSpLocks/>
          </p:cNvGrpSpPr>
          <p:nvPr/>
        </p:nvGrpSpPr>
        <p:grpSpPr bwMode="auto">
          <a:xfrm>
            <a:off x="8516938" y="1628775"/>
            <a:ext cx="2667000" cy="1235075"/>
            <a:chOff x="3874" y="1488"/>
            <a:chExt cx="1680" cy="778"/>
          </a:xfrm>
        </p:grpSpPr>
        <p:sp>
          <p:nvSpPr>
            <p:cNvPr id="122894" name="Text Box 9"/>
            <p:cNvSpPr txBox="1">
              <a:spLocks noChangeArrowheads="1"/>
            </p:cNvSpPr>
            <p:nvPr/>
          </p:nvSpPr>
          <p:spPr bwMode="auto">
            <a:xfrm>
              <a:off x="4238" y="1488"/>
              <a:ext cx="303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000" b="1">
                  <a:solidFill>
                    <a:srgbClr val="009900"/>
                  </a:solidFill>
                  <a:latin typeface="Calibri" pitchFamily="34" charset="0"/>
                </a:rPr>
                <a:t>+</a:t>
              </a:r>
              <a:endParaRPr lang="en-US" altLang="zh-CN" sz="4000" b="1" baseline="30000">
                <a:solidFill>
                  <a:srgbClr val="009900"/>
                </a:solidFill>
                <a:latin typeface="Calibri" pitchFamily="34" charset="0"/>
              </a:endParaRPr>
            </a:p>
          </p:txBody>
        </p:sp>
        <p:sp>
          <p:nvSpPr>
            <p:cNvPr id="122895" name="Text Box 10"/>
            <p:cNvSpPr txBox="1">
              <a:spLocks noChangeArrowheads="1"/>
            </p:cNvSpPr>
            <p:nvPr/>
          </p:nvSpPr>
          <p:spPr bwMode="auto">
            <a:xfrm>
              <a:off x="3874" y="1824"/>
              <a:ext cx="168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rgbClr val="009900"/>
                  </a:solidFill>
                  <a:latin typeface="Calibri" pitchFamily="34" charset="0"/>
                </a:rPr>
                <a:t>H</a:t>
              </a:r>
              <a:r>
                <a:rPr lang="en-US" altLang="zh-CN" sz="4000" b="1" baseline="-25000">
                  <a:solidFill>
                    <a:srgbClr val="009900"/>
                  </a:solidFill>
                  <a:latin typeface="Calibri" pitchFamily="34" charset="0"/>
                </a:rPr>
                <a:t>2</a:t>
              </a:r>
              <a:r>
                <a:rPr lang="en-US" altLang="zh-CN" sz="4000" b="1">
                  <a:solidFill>
                    <a:srgbClr val="009900"/>
                  </a:solidFill>
                  <a:latin typeface="Calibri" pitchFamily="34" charset="0"/>
                </a:rPr>
                <a:t>O+CO</a:t>
              </a:r>
              <a:r>
                <a:rPr lang="en-US" altLang="zh-CN" sz="4000" b="1" baseline="-25000">
                  <a:solidFill>
                    <a:srgbClr val="009900"/>
                  </a:solidFill>
                  <a:latin typeface="Calibri" pitchFamily="34" charset="0"/>
                </a:rPr>
                <a:t>2</a:t>
              </a:r>
            </a:p>
          </p:txBody>
        </p:sp>
      </p:grpSp>
      <p:sp>
        <p:nvSpPr>
          <p:cNvPr id="38" name="Line 13"/>
          <p:cNvSpPr>
            <a:spLocks noChangeShapeType="1"/>
          </p:cNvSpPr>
          <p:nvPr/>
        </p:nvSpPr>
        <p:spPr bwMode="auto">
          <a:xfrm>
            <a:off x="11110913" y="981075"/>
            <a:ext cx="0" cy="7620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" name="Line 14"/>
          <p:cNvSpPr>
            <a:spLocks noChangeShapeType="1"/>
          </p:cNvSpPr>
          <p:nvPr/>
        </p:nvSpPr>
        <p:spPr bwMode="auto">
          <a:xfrm>
            <a:off x="5351463" y="836613"/>
            <a:ext cx="838200" cy="0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889" name="Text Box 15"/>
          <p:cNvSpPr txBox="1">
            <a:spLocks noChangeArrowheads="1"/>
          </p:cNvSpPr>
          <p:nvPr/>
        </p:nvSpPr>
        <p:spPr bwMode="auto">
          <a:xfrm>
            <a:off x="0" y="1989138"/>
            <a:ext cx="8305800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3200">
                <a:solidFill>
                  <a:srgbClr val="0000CC"/>
                </a:solidFill>
                <a:latin typeface="Calibri" pitchFamily="34" charset="0"/>
              </a:rPr>
              <a:t>CaCO</a:t>
            </a:r>
            <a:r>
              <a:rPr kumimoji="1" lang="en-US" altLang="zh-CN" sz="3200" baseline="-25000">
                <a:solidFill>
                  <a:srgbClr val="0000CC"/>
                </a:solidFill>
                <a:latin typeface="Calibri" pitchFamily="34" charset="0"/>
              </a:rPr>
              <a:t>3</a:t>
            </a:r>
            <a:r>
              <a:rPr kumimoji="1" lang="en-US" altLang="zh-CN" sz="3200">
                <a:solidFill>
                  <a:srgbClr val="0000CC"/>
                </a:solidFill>
                <a:latin typeface="Calibri" pitchFamily="34" charset="0"/>
              </a:rPr>
              <a:t> + CO</a:t>
            </a:r>
            <a:r>
              <a:rPr kumimoji="1" lang="en-US" altLang="zh-CN" sz="3200" baseline="-25000">
                <a:solidFill>
                  <a:srgbClr val="0000CC"/>
                </a:solidFill>
                <a:latin typeface="Calibri" pitchFamily="34" charset="0"/>
              </a:rPr>
              <a:t>2</a:t>
            </a:r>
            <a:r>
              <a:rPr kumimoji="1" lang="en-US" altLang="zh-CN" sz="3200">
                <a:solidFill>
                  <a:srgbClr val="0000CC"/>
                </a:solidFill>
                <a:latin typeface="Calibri" pitchFamily="34" charset="0"/>
              </a:rPr>
              <a:t>+H</a:t>
            </a:r>
            <a:r>
              <a:rPr kumimoji="1" lang="en-US" altLang="zh-CN" sz="3200" baseline="-25000">
                <a:solidFill>
                  <a:srgbClr val="0000CC"/>
                </a:solidFill>
                <a:latin typeface="Calibri" pitchFamily="34" charset="0"/>
              </a:rPr>
              <a:t>2</a:t>
            </a:r>
            <a:r>
              <a:rPr kumimoji="1" lang="en-US" altLang="zh-CN" sz="3200">
                <a:solidFill>
                  <a:srgbClr val="0000CC"/>
                </a:solidFill>
                <a:latin typeface="Calibri" pitchFamily="34" charset="0"/>
              </a:rPr>
              <a:t>O  =</a:t>
            </a:r>
            <a:r>
              <a:rPr kumimoji="1" lang="en-US" altLang="zh-CN" sz="3200">
                <a:solidFill>
                  <a:srgbClr val="0000CC"/>
                </a:solidFill>
                <a:latin typeface="MS PGothic" pitchFamily="34" charset="-128"/>
                <a:ea typeface="MS PGothic" pitchFamily="34" charset="-128"/>
              </a:rPr>
              <a:t> </a:t>
            </a:r>
            <a:r>
              <a:rPr kumimoji="1" lang="en-US" altLang="zh-CN" sz="3200">
                <a:solidFill>
                  <a:srgbClr val="0000CC"/>
                </a:solidFill>
                <a:latin typeface="Calibri" pitchFamily="34" charset="0"/>
                <a:ea typeface="MS PGothic" pitchFamily="34" charset="-128"/>
                <a:cs typeface="Times New Roman" pitchFamily="18" charset="0"/>
              </a:rPr>
              <a:t>2</a:t>
            </a:r>
            <a:r>
              <a:rPr kumimoji="1" lang="en-US" altLang="zh-CN" sz="3200">
                <a:solidFill>
                  <a:srgbClr val="0000CC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kumimoji="1" lang="en-US" altLang="zh-CN" sz="3200">
                <a:solidFill>
                  <a:srgbClr val="0000CC"/>
                </a:solidFill>
                <a:latin typeface="Calibri" pitchFamily="34" charset="0"/>
              </a:rPr>
              <a:t>HCO</a:t>
            </a:r>
            <a:r>
              <a:rPr kumimoji="1" lang="en-US" altLang="zh-CN" sz="3200" baseline="-25000">
                <a:solidFill>
                  <a:srgbClr val="0000CC"/>
                </a:solidFill>
                <a:latin typeface="Calibri" pitchFamily="34" charset="0"/>
              </a:rPr>
              <a:t>3</a:t>
            </a:r>
            <a:r>
              <a:rPr kumimoji="1" lang="en-US" altLang="zh-CN" sz="4000" baseline="30000">
                <a:solidFill>
                  <a:srgbClr val="0000CC"/>
                </a:solidFill>
                <a:latin typeface="Calibri" pitchFamily="34" charset="0"/>
              </a:rPr>
              <a:t>-  </a:t>
            </a:r>
            <a:r>
              <a:rPr kumimoji="1" lang="en-US" altLang="zh-CN" sz="3200">
                <a:solidFill>
                  <a:srgbClr val="0000CC"/>
                </a:solidFill>
                <a:latin typeface="Calibri" pitchFamily="34" charset="0"/>
              </a:rPr>
              <a:t>+ Ca</a:t>
            </a:r>
            <a:r>
              <a:rPr kumimoji="1" lang="en-US" altLang="zh-CN" sz="3200" baseline="30000">
                <a:solidFill>
                  <a:srgbClr val="0000CC"/>
                </a:solidFill>
                <a:latin typeface="Calibri" pitchFamily="34" charset="0"/>
              </a:rPr>
              <a:t>2+</a:t>
            </a:r>
            <a:r>
              <a:rPr kumimoji="1" lang="en-US" altLang="zh-CN" sz="3200">
                <a:solidFill>
                  <a:srgbClr val="0000CC"/>
                </a:solidFill>
                <a:latin typeface="Calibri" pitchFamily="34" charset="0"/>
              </a:rPr>
              <a:t>   </a:t>
            </a:r>
          </a:p>
        </p:txBody>
      </p:sp>
      <p:sp>
        <p:nvSpPr>
          <p:cNvPr id="41" name="文本框 4"/>
          <p:cNvSpPr txBox="1">
            <a:spLocks noChangeArrowheads="1"/>
          </p:cNvSpPr>
          <p:nvPr/>
        </p:nvSpPr>
        <p:spPr bwMode="auto">
          <a:xfrm>
            <a:off x="6743700" y="3068638"/>
            <a:ext cx="25542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Calibri" pitchFamily="34" charset="0"/>
              </a:rPr>
              <a:t>Q＜ Ksp</a:t>
            </a:r>
          </a:p>
        </p:txBody>
      </p: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9264650" y="2997200"/>
            <a:ext cx="144463" cy="719138"/>
            <a:chOff x="9480376" y="4149080"/>
            <a:chExt cx="152400" cy="936104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9480376" y="4149080"/>
              <a:ext cx="0" cy="936104"/>
            </a:xfrm>
            <a:prstGeom prst="line">
              <a:avLst/>
            </a:prstGeom>
            <a:ln w="28575">
              <a:solidFill>
                <a:srgbClr val="66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9632776" y="4149080"/>
              <a:ext cx="0" cy="936104"/>
            </a:xfrm>
            <a:prstGeom prst="line">
              <a:avLst/>
            </a:prstGeom>
            <a:ln w="28575">
              <a:solidFill>
                <a:srgbClr val="66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8" grpId="0" animBg="1"/>
      <p:bldP spid="39" grpId="0" animBg="1"/>
      <p:bldP spid="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>
            <a:spLocks noChangeArrowheads="1"/>
          </p:cNvSpPr>
          <p:nvPr/>
        </p:nvSpPr>
        <p:spPr bwMode="auto">
          <a:xfrm>
            <a:off x="1343472" y="2564904"/>
            <a:ext cx="9865096" cy="230832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defRPr/>
            </a:pPr>
            <a:r>
              <a:rPr lang="zh-CN" altLang="en-US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通过这节课的学习，对物质在水溶液中的行为又增加了一个视角。解决实际问题时，要根据物质的类别，选择相应的平衡体系，运用平衡移动的原理分析解决问题。</a:t>
            </a:r>
            <a:endParaRPr lang="zh-CN" altLang="en-US" sz="36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宋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1487488" y="188640"/>
            <a:ext cx="2685352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学以致用</a:t>
            </a:r>
          </a:p>
        </p:txBody>
      </p: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8761413" y="1844675"/>
            <a:ext cx="3382962" cy="3998913"/>
            <a:chOff x="4202113" y="1389063"/>
            <a:chExt cx="3382962" cy="3998913"/>
          </a:xfrm>
        </p:grpSpPr>
        <p:sp>
          <p:nvSpPr>
            <p:cNvPr id="18" name="Freeform 6"/>
            <p:cNvSpPr/>
            <p:nvPr/>
          </p:nvSpPr>
          <p:spPr bwMode="auto">
            <a:xfrm>
              <a:off x="4202113" y="1389063"/>
              <a:ext cx="3382962" cy="3998913"/>
            </a:xfrm>
            <a:custGeom>
              <a:avLst/>
              <a:gdLst>
                <a:gd name="T0" fmla="*/ 35 w 899"/>
                <a:gd name="T1" fmla="*/ 625 h 1064"/>
                <a:gd name="T2" fmla="*/ 0 w 899"/>
                <a:gd name="T3" fmla="*/ 453 h 1064"/>
                <a:gd name="T4" fmla="*/ 75 w 899"/>
                <a:gd name="T5" fmla="*/ 204 h 1064"/>
                <a:gd name="T6" fmla="*/ 276 w 899"/>
                <a:gd name="T7" fmla="*/ 36 h 1064"/>
                <a:gd name="T8" fmla="*/ 449 w 899"/>
                <a:gd name="T9" fmla="*/ 0 h 1064"/>
                <a:gd name="T10" fmla="*/ 767 w 899"/>
                <a:gd name="T11" fmla="*/ 132 h 1064"/>
                <a:gd name="T12" fmla="*/ 899 w 899"/>
                <a:gd name="T13" fmla="*/ 450 h 1064"/>
                <a:gd name="T14" fmla="*/ 823 w 899"/>
                <a:gd name="T15" fmla="*/ 698 h 1064"/>
                <a:gd name="T16" fmla="*/ 624 w 899"/>
                <a:gd name="T17" fmla="*/ 864 h 1064"/>
                <a:gd name="T18" fmla="*/ 606 w 899"/>
                <a:gd name="T19" fmla="*/ 879 h 1064"/>
                <a:gd name="T20" fmla="*/ 600 w 899"/>
                <a:gd name="T21" fmla="*/ 902 h 1064"/>
                <a:gd name="T22" fmla="*/ 600 w 899"/>
                <a:gd name="T23" fmla="*/ 989 h 1064"/>
                <a:gd name="T24" fmla="*/ 452 w 899"/>
                <a:gd name="T25" fmla="*/ 1064 h 1064"/>
                <a:gd name="T26" fmla="*/ 303 w 899"/>
                <a:gd name="T27" fmla="*/ 989 h 1064"/>
                <a:gd name="T28" fmla="*/ 303 w 899"/>
                <a:gd name="T29" fmla="*/ 902 h 1064"/>
                <a:gd name="T30" fmla="*/ 360 w 899"/>
                <a:gd name="T31" fmla="*/ 716 h 1064"/>
                <a:gd name="T32" fmla="*/ 509 w 899"/>
                <a:gd name="T33" fmla="*/ 592 h 1064"/>
                <a:gd name="T34" fmla="*/ 577 w 899"/>
                <a:gd name="T35" fmla="*/ 535 h 1064"/>
                <a:gd name="T36" fmla="*/ 603 w 899"/>
                <a:gd name="T37" fmla="*/ 450 h 1064"/>
                <a:gd name="T38" fmla="*/ 558 w 899"/>
                <a:gd name="T39" fmla="*/ 342 h 1064"/>
                <a:gd name="T40" fmla="*/ 449 w 899"/>
                <a:gd name="T41" fmla="*/ 297 h 1064"/>
                <a:gd name="T42" fmla="*/ 390 w 899"/>
                <a:gd name="T43" fmla="*/ 308 h 1064"/>
                <a:gd name="T44" fmla="*/ 322 w 899"/>
                <a:gd name="T45" fmla="*/ 366 h 1064"/>
                <a:gd name="T46" fmla="*/ 296 w 899"/>
                <a:gd name="T47" fmla="*/ 453 h 1064"/>
                <a:gd name="T48" fmla="*/ 307 w 899"/>
                <a:gd name="T49" fmla="*/ 510 h 1064"/>
                <a:gd name="T50" fmla="*/ 35 w 899"/>
                <a:gd name="T51" fmla="*/ 625 h 1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99" h="1064">
                  <a:moveTo>
                    <a:pt x="35" y="625"/>
                  </a:moveTo>
                  <a:cubicBezTo>
                    <a:pt x="11" y="568"/>
                    <a:pt x="0" y="510"/>
                    <a:pt x="0" y="453"/>
                  </a:cubicBezTo>
                  <a:cubicBezTo>
                    <a:pt x="0" y="364"/>
                    <a:pt x="27" y="278"/>
                    <a:pt x="75" y="204"/>
                  </a:cubicBezTo>
                  <a:cubicBezTo>
                    <a:pt x="122" y="131"/>
                    <a:pt x="191" y="72"/>
                    <a:pt x="276" y="36"/>
                  </a:cubicBezTo>
                  <a:cubicBezTo>
                    <a:pt x="329" y="13"/>
                    <a:pt x="388" y="0"/>
                    <a:pt x="449" y="0"/>
                  </a:cubicBezTo>
                  <a:cubicBezTo>
                    <a:pt x="573" y="0"/>
                    <a:pt x="686" y="51"/>
                    <a:pt x="767" y="132"/>
                  </a:cubicBezTo>
                  <a:cubicBezTo>
                    <a:pt x="848" y="214"/>
                    <a:pt x="899" y="326"/>
                    <a:pt x="899" y="450"/>
                  </a:cubicBezTo>
                  <a:cubicBezTo>
                    <a:pt x="899" y="540"/>
                    <a:pt x="871" y="626"/>
                    <a:pt x="823" y="698"/>
                  </a:cubicBezTo>
                  <a:cubicBezTo>
                    <a:pt x="776" y="771"/>
                    <a:pt x="707" y="829"/>
                    <a:pt x="624" y="864"/>
                  </a:cubicBezTo>
                  <a:cubicBezTo>
                    <a:pt x="617" y="867"/>
                    <a:pt x="611" y="873"/>
                    <a:pt x="606" y="879"/>
                  </a:cubicBezTo>
                  <a:cubicBezTo>
                    <a:pt x="602" y="886"/>
                    <a:pt x="600" y="893"/>
                    <a:pt x="600" y="902"/>
                  </a:cubicBezTo>
                  <a:cubicBezTo>
                    <a:pt x="600" y="989"/>
                    <a:pt x="600" y="989"/>
                    <a:pt x="600" y="989"/>
                  </a:cubicBezTo>
                  <a:cubicBezTo>
                    <a:pt x="452" y="1064"/>
                    <a:pt x="452" y="1064"/>
                    <a:pt x="452" y="1064"/>
                  </a:cubicBezTo>
                  <a:cubicBezTo>
                    <a:pt x="303" y="989"/>
                    <a:pt x="303" y="989"/>
                    <a:pt x="303" y="989"/>
                  </a:cubicBezTo>
                  <a:cubicBezTo>
                    <a:pt x="303" y="902"/>
                    <a:pt x="303" y="902"/>
                    <a:pt x="303" y="902"/>
                  </a:cubicBezTo>
                  <a:cubicBezTo>
                    <a:pt x="303" y="835"/>
                    <a:pt x="324" y="770"/>
                    <a:pt x="360" y="716"/>
                  </a:cubicBezTo>
                  <a:cubicBezTo>
                    <a:pt x="395" y="663"/>
                    <a:pt x="447" y="619"/>
                    <a:pt x="509" y="592"/>
                  </a:cubicBezTo>
                  <a:cubicBezTo>
                    <a:pt x="537" y="581"/>
                    <a:pt x="560" y="560"/>
                    <a:pt x="577" y="535"/>
                  </a:cubicBezTo>
                  <a:cubicBezTo>
                    <a:pt x="593" y="511"/>
                    <a:pt x="603" y="481"/>
                    <a:pt x="603" y="450"/>
                  </a:cubicBezTo>
                  <a:cubicBezTo>
                    <a:pt x="603" y="408"/>
                    <a:pt x="585" y="369"/>
                    <a:pt x="558" y="342"/>
                  </a:cubicBezTo>
                  <a:cubicBezTo>
                    <a:pt x="530" y="314"/>
                    <a:pt x="491" y="297"/>
                    <a:pt x="449" y="297"/>
                  </a:cubicBezTo>
                  <a:cubicBezTo>
                    <a:pt x="427" y="297"/>
                    <a:pt x="407" y="301"/>
                    <a:pt x="390" y="308"/>
                  </a:cubicBezTo>
                  <a:cubicBezTo>
                    <a:pt x="363" y="319"/>
                    <a:pt x="339" y="340"/>
                    <a:pt x="322" y="366"/>
                  </a:cubicBezTo>
                  <a:cubicBezTo>
                    <a:pt x="305" y="392"/>
                    <a:pt x="296" y="422"/>
                    <a:pt x="296" y="453"/>
                  </a:cubicBezTo>
                  <a:cubicBezTo>
                    <a:pt x="296" y="473"/>
                    <a:pt x="299" y="493"/>
                    <a:pt x="307" y="510"/>
                  </a:cubicBezTo>
                  <a:lnTo>
                    <a:pt x="35" y="625"/>
                  </a:lnTo>
                  <a:close/>
                </a:path>
              </a:pathLst>
            </a:custGeom>
            <a:solidFill>
              <a:srgbClr val="F29C15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5985" name="文本框 27"/>
            <p:cNvSpPr txBox="1">
              <a:spLocks noChangeArrowheads="1"/>
            </p:cNvSpPr>
            <p:nvPr/>
          </p:nvSpPr>
          <p:spPr bwMode="auto">
            <a:xfrm>
              <a:off x="5607360" y="4055158"/>
              <a:ext cx="854721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>
                  <a:solidFill>
                    <a:schemeClr val="bg1"/>
                  </a:solidFill>
                  <a:latin typeface="Arial Rounded MT Bold"/>
                  <a:ea typeface="Kozuka Mincho Pr6N H"/>
                  <a:cs typeface="Arial Unicode MS"/>
                </a:rPr>
                <a:t>04</a:t>
              </a:r>
              <a:endParaRPr lang="zh-CN" altLang="en-US" sz="4400" b="1">
                <a:solidFill>
                  <a:schemeClr val="bg1"/>
                </a:solidFill>
                <a:latin typeface="Arial Rounded MT Bold"/>
                <a:ea typeface="Kozuka Mincho Pr6N H"/>
                <a:cs typeface="Arial Unicode MS"/>
              </a:endParaRPr>
            </a:p>
          </p:txBody>
        </p:sp>
      </p:grpSp>
      <p:sp>
        <p:nvSpPr>
          <p:cNvPr id="20" name="Freeform 5"/>
          <p:cNvSpPr/>
          <p:nvPr/>
        </p:nvSpPr>
        <p:spPr bwMode="auto">
          <a:xfrm>
            <a:off x="9901238" y="6016625"/>
            <a:ext cx="1117600" cy="758825"/>
          </a:xfrm>
          <a:custGeom>
            <a:avLst/>
            <a:gdLst>
              <a:gd name="T0" fmla="*/ 0 w 704"/>
              <a:gd name="T1" fmla="*/ 0 h 478"/>
              <a:gd name="T2" fmla="*/ 704 w 704"/>
              <a:gd name="T3" fmla="*/ 0 h 478"/>
              <a:gd name="T4" fmla="*/ 704 w 704"/>
              <a:gd name="T5" fmla="*/ 431 h 478"/>
              <a:gd name="T6" fmla="*/ 159 w 704"/>
              <a:gd name="T7" fmla="*/ 431 h 478"/>
              <a:gd name="T8" fmla="*/ 114 w 704"/>
              <a:gd name="T9" fmla="*/ 478 h 478"/>
              <a:gd name="T10" fmla="*/ 67 w 704"/>
              <a:gd name="T11" fmla="*/ 431 h 478"/>
              <a:gd name="T12" fmla="*/ 0 w 704"/>
              <a:gd name="T13" fmla="*/ 431 h 478"/>
              <a:gd name="T14" fmla="*/ 0 w 704"/>
              <a:gd name="T15" fmla="*/ 0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04" h="478">
                <a:moveTo>
                  <a:pt x="0" y="0"/>
                </a:moveTo>
                <a:lnTo>
                  <a:pt x="704" y="0"/>
                </a:lnTo>
                <a:lnTo>
                  <a:pt x="704" y="431"/>
                </a:lnTo>
                <a:lnTo>
                  <a:pt x="159" y="431"/>
                </a:lnTo>
                <a:lnTo>
                  <a:pt x="114" y="478"/>
                </a:lnTo>
                <a:lnTo>
                  <a:pt x="67" y="431"/>
                </a:lnTo>
                <a:lnTo>
                  <a:pt x="0" y="431"/>
                </a:lnTo>
                <a:lnTo>
                  <a:pt x="0" y="0"/>
                </a:lnTo>
                <a:close/>
              </a:path>
            </a:pathLst>
          </a:custGeom>
          <a:solidFill>
            <a:srgbClr val="CA2A2B"/>
          </a:solidFill>
          <a:ln w="15875">
            <a:noFill/>
          </a:ln>
          <a:effectLst>
            <a:outerShdw blurRad="76200" dist="381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8742363" y="2065338"/>
            <a:ext cx="1430337" cy="2127250"/>
            <a:chOff x="4183063" y="1609726"/>
            <a:chExt cx="1430337" cy="2127250"/>
          </a:xfrm>
        </p:grpSpPr>
        <p:sp>
          <p:nvSpPr>
            <p:cNvPr id="22" name="Freeform 9"/>
            <p:cNvSpPr/>
            <p:nvPr/>
          </p:nvSpPr>
          <p:spPr bwMode="auto">
            <a:xfrm>
              <a:off x="4183063" y="1609726"/>
              <a:ext cx="1430337" cy="2127250"/>
            </a:xfrm>
            <a:custGeom>
              <a:avLst/>
              <a:gdLst>
                <a:gd name="T0" fmla="*/ 40 w 380"/>
                <a:gd name="T1" fmla="*/ 566 h 566"/>
                <a:gd name="T2" fmla="*/ 7 w 380"/>
                <a:gd name="T3" fmla="*/ 352 h 566"/>
                <a:gd name="T4" fmla="*/ 79 w 380"/>
                <a:gd name="T5" fmla="*/ 147 h 566"/>
                <a:gd name="T6" fmla="*/ 148 w 380"/>
                <a:gd name="T7" fmla="*/ 64 h 566"/>
                <a:gd name="T8" fmla="*/ 234 w 380"/>
                <a:gd name="T9" fmla="*/ 0 h 566"/>
                <a:gd name="T10" fmla="*/ 380 w 380"/>
                <a:gd name="T11" fmla="*/ 256 h 566"/>
                <a:gd name="T12" fmla="*/ 351 w 380"/>
                <a:gd name="T13" fmla="*/ 278 h 566"/>
                <a:gd name="T14" fmla="*/ 327 w 380"/>
                <a:gd name="T15" fmla="*/ 307 h 566"/>
                <a:gd name="T16" fmla="*/ 301 w 380"/>
                <a:gd name="T17" fmla="*/ 380 h 566"/>
                <a:gd name="T18" fmla="*/ 312 w 380"/>
                <a:gd name="T19" fmla="*/ 451 h 566"/>
                <a:gd name="T20" fmla="*/ 40 w 380"/>
                <a:gd name="T21" fmla="*/ 566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0" h="566">
                  <a:moveTo>
                    <a:pt x="40" y="566"/>
                  </a:moveTo>
                  <a:cubicBezTo>
                    <a:pt x="10" y="496"/>
                    <a:pt x="0" y="423"/>
                    <a:pt x="7" y="352"/>
                  </a:cubicBezTo>
                  <a:cubicBezTo>
                    <a:pt x="14" y="278"/>
                    <a:pt x="39" y="208"/>
                    <a:pt x="79" y="147"/>
                  </a:cubicBezTo>
                  <a:cubicBezTo>
                    <a:pt x="99" y="116"/>
                    <a:pt x="122" y="88"/>
                    <a:pt x="148" y="64"/>
                  </a:cubicBezTo>
                  <a:cubicBezTo>
                    <a:pt x="174" y="39"/>
                    <a:pt x="203" y="18"/>
                    <a:pt x="234" y="0"/>
                  </a:cubicBezTo>
                  <a:cubicBezTo>
                    <a:pt x="380" y="256"/>
                    <a:pt x="380" y="256"/>
                    <a:pt x="380" y="256"/>
                  </a:cubicBezTo>
                  <a:cubicBezTo>
                    <a:pt x="370" y="262"/>
                    <a:pt x="360" y="270"/>
                    <a:pt x="351" y="278"/>
                  </a:cubicBezTo>
                  <a:cubicBezTo>
                    <a:pt x="342" y="287"/>
                    <a:pt x="333" y="297"/>
                    <a:pt x="327" y="307"/>
                  </a:cubicBezTo>
                  <a:cubicBezTo>
                    <a:pt x="312" y="329"/>
                    <a:pt x="303" y="354"/>
                    <a:pt x="301" y="380"/>
                  </a:cubicBezTo>
                  <a:cubicBezTo>
                    <a:pt x="299" y="404"/>
                    <a:pt x="302" y="428"/>
                    <a:pt x="312" y="451"/>
                  </a:cubicBezTo>
                  <a:lnTo>
                    <a:pt x="40" y="566"/>
                  </a:lnTo>
                  <a:close/>
                </a:path>
              </a:pathLst>
            </a:custGeom>
            <a:solidFill>
              <a:srgbClr val="1D6FA9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5983" name="文本框 24"/>
            <p:cNvSpPr txBox="1">
              <a:spLocks noChangeArrowheads="1"/>
            </p:cNvSpPr>
            <p:nvPr/>
          </p:nvSpPr>
          <p:spPr bwMode="auto">
            <a:xfrm>
              <a:off x="4470870" y="2286498"/>
              <a:ext cx="854721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>
                  <a:solidFill>
                    <a:schemeClr val="bg1"/>
                  </a:solidFill>
                  <a:latin typeface="Arial Rounded MT Bold"/>
                  <a:ea typeface="Kozuka Mincho Pr6N H"/>
                  <a:cs typeface="Arial Unicode MS"/>
                </a:rPr>
                <a:t>01</a:t>
              </a:r>
              <a:endParaRPr lang="zh-CN" altLang="en-US" sz="4400" b="1">
                <a:solidFill>
                  <a:schemeClr val="bg1"/>
                </a:solidFill>
                <a:latin typeface="Arial Rounded MT Bold"/>
                <a:ea typeface="Kozuka Mincho Pr6N H"/>
                <a:cs typeface="Arial Unicode MS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9618663" y="1844675"/>
            <a:ext cx="2317750" cy="1446213"/>
            <a:chOff x="5059363" y="1389063"/>
            <a:chExt cx="2317750" cy="1446213"/>
          </a:xfrm>
        </p:grpSpPr>
        <p:sp>
          <p:nvSpPr>
            <p:cNvPr id="25" name="Freeform 7"/>
            <p:cNvSpPr/>
            <p:nvPr/>
          </p:nvSpPr>
          <p:spPr bwMode="auto">
            <a:xfrm>
              <a:off x="5059363" y="1389063"/>
              <a:ext cx="2317750" cy="1446213"/>
            </a:xfrm>
            <a:custGeom>
              <a:avLst/>
              <a:gdLst>
                <a:gd name="T0" fmla="*/ 0 w 616"/>
                <a:gd name="T1" fmla="*/ 59 h 385"/>
                <a:gd name="T2" fmla="*/ 48 w 616"/>
                <a:gd name="T3" fmla="*/ 36 h 385"/>
                <a:gd name="T4" fmla="*/ 221 w 616"/>
                <a:gd name="T5" fmla="*/ 0 h 385"/>
                <a:gd name="T6" fmla="*/ 539 w 616"/>
                <a:gd name="T7" fmla="*/ 132 h 385"/>
                <a:gd name="T8" fmla="*/ 616 w 616"/>
                <a:gd name="T9" fmla="*/ 234 h 385"/>
                <a:gd name="T10" fmla="*/ 360 w 616"/>
                <a:gd name="T11" fmla="*/ 385 h 385"/>
                <a:gd name="T12" fmla="*/ 330 w 616"/>
                <a:gd name="T13" fmla="*/ 342 h 385"/>
                <a:gd name="T14" fmla="*/ 221 w 616"/>
                <a:gd name="T15" fmla="*/ 297 h 385"/>
                <a:gd name="T16" fmla="*/ 162 w 616"/>
                <a:gd name="T17" fmla="*/ 308 h 385"/>
                <a:gd name="T18" fmla="*/ 147 w 616"/>
                <a:gd name="T19" fmla="*/ 315 h 385"/>
                <a:gd name="T20" fmla="*/ 0 w 616"/>
                <a:gd name="T21" fmla="*/ 59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6" h="385">
                  <a:moveTo>
                    <a:pt x="0" y="59"/>
                  </a:moveTo>
                  <a:cubicBezTo>
                    <a:pt x="16" y="51"/>
                    <a:pt x="31" y="43"/>
                    <a:pt x="48" y="36"/>
                  </a:cubicBezTo>
                  <a:cubicBezTo>
                    <a:pt x="101" y="13"/>
                    <a:pt x="160" y="0"/>
                    <a:pt x="221" y="0"/>
                  </a:cubicBezTo>
                  <a:cubicBezTo>
                    <a:pt x="345" y="0"/>
                    <a:pt x="458" y="51"/>
                    <a:pt x="539" y="132"/>
                  </a:cubicBezTo>
                  <a:cubicBezTo>
                    <a:pt x="569" y="162"/>
                    <a:pt x="595" y="197"/>
                    <a:pt x="616" y="234"/>
                  </a:cubicBezTo>
                  <a:cubicBezTo>
                    <a:pt x="360" y="385"/>
                    <a:pt x="360" y="385"/>
                    <a:pt x="360" y="385"/>
                  </a:cubicBezTo>
                  <a:cubicBezTo>
                    <a:pt x="352" y="369"/>
                    <a:pt x="342" y="354"/>
                    <a:pt x="330" y="342"/>
                  </a:cubicBezTo>
                  <a:cubicBezTo>
                    <a:pt x="302" y="314"/>
                    <a:pt x="263" y="297"/>
                    <a:pt x="221" y="297"/>
                  </a:cubicBezTo>
                  <a:cubicBezTo>
                    <a:pt x="199" y="297"/>
                    <a:pt x="179" y="301"/>
                    <a:pt x="162" y="308"/>
                  </a:cubicBezTo>
                  <a:cubicBezTo>
                    <a:pt x="157" y="310"/>
                    <a:pt x="152" y="312"/>
                    <a:pt x="147" y="315"/>
                  </a:cubicBezTo>
                  <a:lnTo>
                    <a:pt x="0" y="59"/>
                  </a:lnTo>
                  <a:close/>
                </a:path>
              </a:pathLst>
            </a:custGeom>
            <a:solidFill>
              <a:srgbClr val="1F9776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5981" name="文本框 25"/>
            <p:cNvSpPr txBox="1">
              <a:spLocks noChangeArrowheads="1"/>
            </p:cNvSpPr>
            <p:nvPr/>
          </p:nvSpPr>
          <p:spPr bwMode="auto">
            <a:xfrm>
              <a:off x="5790877" y="1610651"/>
              <a:ext cx="854721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>
                  <a:solidFill>
                    <a:schemeClr val="bg1"/>
                  </a:solidFill>
                  <a:latin typeface="Arial Rounded MT Bold"/>
                  <a:ea typeface="Kozuka Mincho Pr6N H"/>
                  <a:cs typeface="Arial Unicode MS"/>
                </a:rPr>
                <a:t>02</a:t>
              </a:r>
              <a:endParaRPr lang="zh-CN" altLang="en-US" sz="4400" b="1">
                <a:solidFill>
                  <a:schemeClr val="bg1"/>
                </a:solidFill>
                <a:latin typeface="Arial Rounded MT Bold"/>
                <a:ea typeface="Kozuka Mincho Pr6N H"/>
                <a:cs typeface="Arial Unicode MS"/>
              </a:endParaRP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10837863" y="2663825"/>
            <a:ext cx="1306512" cy="2085975"/>
            <a:chOff x="6278563" y="2208213"/>
            <a:chExt cx="1306512" cy="2085975"/>
          </a:xfrm>
        </p:grpSpPr>
        <p:sp>
          <p:nvSpPr>
            <p:cNvPr id="29" name="Freeform 8"/>
            <p:cNvSpPr/>
            <p:nvPr/>
          </p:nvSpPr>
          <p:spPr bwMode="auto">
            <a:xfrm>
              <a:off x="6278563" y="2208213"/>
              <a:ext cx="1306512" cy="2085975"/>
            </a:xfrm>
            <a:custGeom>
              <a:avLst/>
              <a:gdLst>
                <a:gd name="T0" fmla="*/ 282 w 347"/>
                <a:gd name="T1" fmla="*/ 0 h 555"/>
                <a:gd name="T2" fmla="*/ 347 w 347"/>
                <a:gd name="T3" fmla="*/ 232 h 555"/>
                <a:gd name="T4" fmla="*/ 271 w 347"/>
                <a:gd name="T5" fmla="*/ 480 h 555"/>
                <a:gd name="T6" fmla="*/ 209 w 347"/>
                <a:gd name="T7" fmla="*/ 555 h 555"/>
                <a:gd name="T8" fmla="*/ 0 w 347"/>
                <a:gd name="T9" fmla="*/ 346 h 555"/>
                <a:gd name="T10" fmla="*/ 25 w 347"/>
                <a:gd name="T11" fmla="*/ 317 h 555"/>
                <a:gd name="T12" fmla="*/ 51 w 347"/>
                <a:gd name="T13" fmla="*/ 232 h 555"/>
                <a:gd name="T14" fmla="*/ 27 w 347"/>
                <a:gd name="T15" fmla="*/ 151 h 555"/>
                <a:gd name="T16" fmla="*/ 282 w 347"/>
                <a:gd name="T17" fmla="*/ 0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7" h="555">
                  <a:moveTo>
                    <a:pt x="282" y="0"/>
                  </a:moveTo>
                  <a:cubicBezTo>
                    <a:pt x="323" y="68"/>
                    <a:pt x="347" y="147"/>
                    <a:pt x="347" y="232"/>
                  </a:cubicBezTo>
                  <a:cubicBezTo>
                    <a:pt x="347" y="322"/>
                    <a:pt x="319" y="408"/>
                    <a:pt x="271" y="480"/>
                  </a:cubicBezTo>
                  <a:cubicBezTo>
                    <a:pt x="254" y="507"/>
                    <a:pt x="233" y="533"/>
                    <a:pt x="209" y="555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10" y="338"/>
                    <a:pt x="18" y="328"/>
                    <a:pt x="25" y="317"/>
                  </a:cubicBezTo>
                  <a:cubicBezTo>
                    <a:pt x="41" y="293"/>
                    <a:pt x="51" y="263"/>
                    <a:pt x="51" y="232"/>
                  </a:cubicBezTo>
                  <a:cubicBezTo>
                    <a:pt x="51" y="202"/>
                    <a:pt x="42" y="174"/>
                    <a:pt x="27" y="151"/>
                  </a:cubicBezTo>
                  <a:lnTo>
                    <a:pt x="282" y="0"/>
                  </a:lnTo>
                  <a:close/>
                </a:path>
              </a:pathLst>
            </a:custGeom>
            <a:solidFill>
              <a:srgbClr val="89C145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5979" name="文本框 26"/>
            <p:cNvSpPr txBox="1">
              <a:spLocks noChangeArrowheads="1"/>
            </p:cNvSpPr>
            <p:nvPr/>
          </p:nvSpPr>
          <p:spPr bwMode="auto">
            <a:xfrm>
              <a:off x="6572460" y="2835276"/>
              <a:ext cx="854721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>
                  <a:solidFill>
                    <a:schemeClr val="bg1"/>
                  </a:solidFill>
                  <a:latin typeface="Arial Rounded MT Bold"/>
                  <a:ea typeface="Kozuka Mincho Pr6N H"/>
                  <a:cs typeface="Arial Unicode MS"/>
                </a:rPr>
                <a:t>03</a:t>
              </a:r>
              <a:endParaRPr lang="zh-CN" altLang="en-US" sz="4400" b="1">
                <a:solidFill>
                  <a:schemeClr val="bg1"/>
                </a:solidFill>
                <a:latin typeface="Arial Rounded MT Bold"/>
                <a:ea typeface="Kozuka Mincho Pr6N H"/>
                <a:cs typeface="Arial Unicode MS"/>
              </a:endParaRPr>
            </a:p>
          </p:txBody>
        </p:sp>
      </p:grpSp>
      <p:sp>
        <p:nvSpPr>
          <p:cNvPr id="125959" name="Text Box 4"/>
          <p:cNvSpPr txBox="1">
            <a:spLocks noChangeArrowheads="1"/>
          </p:cNvSpPr>
          <p:nvPr/>
        </p:nvSpPr>
        <p:spPr bwMode="auto">
          <a:xfrm>
            <a:off x="222250" y="1557338"/>
            <a:ext cx="8610600" cy="1476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痛风是以关节炎反复发作及产生肾结石为特征的一类疾病，关节炎的原因归结于在关节滑液中形成了尿酸钠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(NaUr)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晶体，有关平衡如下；</a:t>
            </a:r>
          </a:p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NaUr(s)           Ur</a:t>
            </a:r>
            <a:r>
              <a:rPr lang="zh-CN" altLang="en-US" sz="2000" b="1" baseline="30000">
                <a:solidFill>
                  <a:srgbClr val="000000"/>
                </a:solidFill>
                <a:latin typeface="Times New Roman" pitchFamily="18" charset="0"/>
              </a:rPr>
              <a:t>－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(aq)  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＋  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Na</a:t>
            </a:r>
            <a:r>
              <a:rPr lang="en-US" altLang="zh-CN" sz="2000" b="1" baseline="30000">
                <a:solidFill>
                  <a:srgbClr val="000000"/>
                </a:solidFill>
                <a:latin typeface="Times New Roman" pitchFamily="18" charset="0"/>
              </a:rPr>
              <a:t>+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(aq)</a:t>
            </a:r>
            <a:endParaRPr lang="zh-CN" altLang="en-US" sz="2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25960" name="Text Box 5"/>
          <p:cNvSpPr txBox="1">
            <a:spLocks noChangeArrowheads="1"/>
          </p:cNvSpPr>
          <p:nvPr/>
        </p:nvSpPr>
        <p:spPr bwMode="auto">
          <a:xfrm>
            <a:off x="222250" y="3313113"/>
            <a:ext cx="8077200" cy="2398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(1)37 ℃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时，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1.0 L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水中最多可溶解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8.0×10</a:t>
            </a:r>
            <a:r>
              <a:rPr lang="zh-CN" altLang="en-US" sz="2000" b="1" baseline="30000">
                <a:solidFill>
                  <a:srgbClr val="000000"/>
                </a:solidFill>
                <a:latin typeface="Times New Roman" pitchFamily="18" charset="0"/>
              </a:rPr>
              <a:t>－</a:t>
            </a:r>
            <a:r>
              <a:rPr lang="en-US" altLang="zh-CN" sz="2000" b="1" baseline="3000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 mol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尿酸钠，此温度下尿酸钠的</a:t>
            </a:r>
            <a:r>
              <a:rPr lang="en-US" altLang="zh-CN" sz="2000" b="1" i="1">
                <a:solidFill>
                  <a:srgbClr val="000000"/>
                </a:solidFill>
                <a:latin typeface="Times New Roman" pitchFamily="18" charset="0"/>
              </a:rPr>
              <a:t>K</a:t>
            </a:r>
            <a:r>
              <a:rPr lang="en-US" altLang="zh-CN" sz="2000" b="1" baseline="-25000">
                <a:solidFill>
                  <a:srgbClr val="000000"/>
                </a:solidFill>
                <a:latin typeface="Times New Roman" pitchFamily="18" charset="0"/>
              </a:rPr>
              <a:t>sp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的值为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_________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(2)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关节炎发作多在脚趾和手指的关节处，这说明温度降低时，尿酸钠的</a:t>
            </a:r>
            <a:r>
              <a:rPr lang="en-US" altLang="zh-CN" sz="2000" b="1" i="1">
                <a:solidFill>
                  <a:srgbClr val="000000"/>
                </a:solidFill>
                <a:latin typeface="Times New Roman" pitchFamily="18" charset="0"/>
              </a:rPr>
              <a:t>K</a:t>
            </a:r>
            <a:r>
              <a:rPr lang="en-US" altLang="zh-CN" sz="2000" b="1" baseline="-25000">
                <a:solidFill>
                  <a:srgbClr val="000000"/>
                </a:solidFill>
                <a:latin typeface="Times New Roman" pitchFamily="18" charset="0"/>
              </a:rPr>
              <a:t>sp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________(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填“增大”、“减小”或“不变”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)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，该反应是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_____(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填“放热”或“吸热”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)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反应。</a:t>
            </a:r>
          </a:p>
        </p:txBody>
      </p:sp>
      <p:grpSp>
        <p:nvGrpSpPr>
          <p:cNvPr id="125961" name="组合 21"/>
          <p:cNvGrpSpPr>
            <a:grpSpLocks/>
          </p:cNvGrpSpPr>
          <p:nvPr/>
        </p:nvGrpSpPr>
        <p:grpSpPr bwMode="auto">
          <a:xfrm>
            <a:off x="1244600" y="2665413"/>
            <a:ext cx="576263" cy="192087"/>
            <a:chOff x="5004048" y="1665288"/>
            <a:chExt cx="576064" cy="247650"/>
          </a:xfrm>
        </p:grpSpPr>
        <p:cxnSp>
          <p:nvCxnSpPr>
            <p:cNvPr id="125974" name="直接连接符 42"/>
            <p:cNvCxnSpPr>
              <a:cxnSpLocks noChangeShapeType="1"/>
            </p:cNvCxnSpPr>
            <p:nvPr/>
          </p:nvCxnSpPr>
          <p:spPr bwMode="auto">
            <a:xfrm>
              <a:off x="5004048" y="1754188"/>
              <a:ext cx="576064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25975" name="直接连接符 43"/>
            <p:cNvCxnSpPr>
              <a:cxnSpLocks noChangeShapeType="1"/>
            </p:cNvCxnSpPr>
            <p:nvPr/>
          </p:nvCxnSpPr>
          <p:spPr bwMode="auto">
            <a:xfrm>
              <a:off x="5004048" y="1844676"/>
              <a:ext cx="576064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25976" name="直接连接符 44"/>
            <p:cNvCxnSpPr>
              <a:cxnSpLocks noChangeShapeType="1"/>
            </p:cNvCxnSpPr>
            <p:nvPr/>
          </p:nvCxnSpPr>
          <p:spPr bwMode="auto">
            <a:xfrm>
              <a:off x="5435700" y="1665288"/>
              <a:ext cx="144412" cy="8890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25977" name="直接连接符 45"/>
            <p:cNvCxnSpPr>
              <a:cxnSpLocks noChangeShapeType="1"/>
            </p:cNvCxnSpPr>
            <p:nvPr/>
          </p:nvCxnSpPr>
          <p:spPr bwMode="auto">
            <a:xfrm>
              <a:off x="5004048" y="1844676"/>
              <a:ext cx="144412" cy="68262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48" name="Rectangle 16"/>
          <p:cNvSpPr>
            <a:spLocks noChangeArrowheads="1"/>
          </p:cNvSpPr>
          <p:nvPr/>
        </p:nvSpPr>
        <p:spPr bwMode="auto">
          <a:xfrm>
            <a:off x="374650" y="5903913"/>
            <a:ext cx="22574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K</a:t>
            </a:r>
            <a:r>
              <a:rPr lang="en-US" altLang="zh-CN" sz="2000" b="1" baseline="-25000">
                <a:solidFill>
                  <a:srgbClr val="0033CC"/>
                </a:solidFill>
                <a:latin typeface="Times New Roman" pitchFamily="18" charset="0"/>
              </a:rPr>
              <a:t>sp</a:t>
            </a:r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＝</a:t>
            </a:r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c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(Na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+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)·</a:t>
            </a:r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c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(Ur</a:t>
            </a:r>
            <a:r>
              <a:rPr lang="zh-CN" altLang="en-US" sz="2000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53" name="Rectangle 17"/>
          <p:cNvSpPr>
            <a:spLocks noChangeArrowheads="1"/>
          </p:cNvSpPr>
          <p:nvPr/>
        </p:nvSpPr>
        <p:spPr bwMode="auto">
          <a:xfrm>
            <a:off x="2432050" y="5903913"/>
            <a:ext cx="32226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 ＝ 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8.0×10</a:t>
            </a:r>
            <a:r>
              <a:rPr lang="zh-CN" altLang="en-US" sz="2000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3   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</a:rPr>
              <a:t>×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  8.0×10</a:t>
            </a:r>
            <a:r>
              <a:rPr lang="zh-CN" altLang="en-US" sz="2000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3</a:t>
            </a:r>
            <a:endParaRPr lang="en-US" altLang="zh-CN" sz="2000" b="1">
              <a:solidFill>
                <a:srgbClr val="0033CC"/>
              </a:solidFill>
              <a:latin typeface="Times New Roman" pitchFamily="18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5632450" y="5903913"/>
            <a:ext cx="164147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＝ 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6.4×10</a:t>
            </a:r>
            <a:r>
              <a:rPr lang="zh-CN" altLang="en-US" sz="2000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5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55" name="Rectangle 19"/>
          <p:cNvSpPr>
            <a:spLocks noChangeArrowheads="1"/>
          </p:cNvSpPr>
          <p:nvPr/>
        </p:nvSpPr>
        <p:spPr bwMode="auto">
          <a:xfrm>
            <a:off x="2017713" y="3924300"/>
            <a:ext cx="1322387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</a:rPr>
              <a:t>6.4×10</a:t>
            </a:r>
            <a:r>
              <a:rPr lang="zh-CN" altLang="en-US" sz="2000" b="1" baseline="30000">
                <a:solidFill>
                  <a:srgbClr val="FF0000"/>
                </a:solidFill>
                <a:latin typeface="Times New Roman" pitchFamily="18" charset="0"/>
              </a:rPr>
              <a:t>－</a:t>
            </a:r>
            <a:r>
              <a:rPr lang="en-US" altLang="zh-CN" sz="2000" b="1" baseline="30000">
                <a:solidFill>
                  <a:srgbClr val="FF0000"/>
                </a:solidFill>
                <a:latin typeface="Times New Roman" pitchFamily="18" charset="0"/>
              </a:rPr>
              <a:t>5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56" name="Line 20"/>
          <p:cNvSpPr>
            <a:spLocks noChangeShapeType="1"/>
          </p:cNvSpPr>
          <p:nvPr/>
        </p:nvSpPr>
        <p:spPr bwMode="auto">
          <a:xfrm>
            <a:off x="1244600" y="3168650"/>
            <a:ext cx="990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arrow" w="med" len="med"/>
            <a:tailEnd/>
          </a:ln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7" name="Text Box 21"/>
          <p:cNvSpPr txBox="1">
            <a:spLocks noChangeArrowheads="1"/>
          </p:cNvSpPr>
          <p:nvPr/>
        </p:nvSpPr>
        <p:spPr bwMode="auto">
          <a:xfrm>
            <a:off x="5632450" y="3998913"/>
            <a:ext cx="13716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平衡左移</a:t>
            </a:r>
          </a:p>
        </p:txBody>
      </p:sp>
      <p:sp>
        <p:nvSpPr>
          <p:cNvPr id="58" name="Rectangle 22"/>
          <p:cNvSpPr>
            <a:spLocks noChangeArrowheads="1"/>
          </p:cNvSpPr>
          <p:nvPr/>
        </p:nvSpPr>
        <p:spPr bwMode="auto">
          <a:xfrm>
            <a:off x="1009650" y="4778375"/>
            <a:ext cx="6953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Times New Roman" pitchFamily="18" charset="0"/>
              </a:rPr>
              <a:t>减小</a:t>
            </a:r>
          </a:p>
        </p:txBody>
      </p:sp>
      <p:sp>
        <p:nvSpPr>
          <p:cNvPr id="59" name="Rectangle 23"/>
          <p:cNvSpPr>
            <a:spLocks noChangeArrowheads="1"/>
          </p:cNvSpPr>
          <p:nvPr/>
        </p:nvSpPr>
        <p:spPr bwMode="auto">
          <a:xfrm>
            <a:off x="7129463" y="4778375"/>
            <a:ext cx="693737" cy="3984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Times New Roman" pitchFamily="18" charset="0"/>
              </a:rPr>
              <a:t>吸热</a:t>
            </a:r>
          </a:p>
        </p:txBody>
      </p:sp>
      <p:sp>
        <p:nvSpPr>
          <p:cNvPr id="60" name="Rectangle 24"/>
          <p:cNvSpPr>
            <a:spLocks noChangeArrowheads="1"/>
          </p:cNvSpPr>
          <p:nvPr/>
        </p:nvSpPr>
        <p:spPr bwMode="auto">
          <a:xfrm>
            <a:off x="1319213" y="2090738"/>
            <a:ext cx="4084637" cy="457200"/>
          </a:xfrm>
          <a:prstGeom prst="rect">
            <a:avLst/>
          </a:prstGeom>
          <a:solidFill>
            <a:srgbClr val="FF3300">
              <a:alpha val="27058"/>
            </a:srgbClr>
          </a:solidFill>
          <a:ln w="2857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1" name="Rectangle 25"/>
          <p:cNvSpPr>
            <a:spLocks noChangeArrowheads="1"/>
          </p:cNvSpPr>
          <p:nvPr/>
        </p:nvSpPr>
        <p:spPr bwMode="auto">
          <a:xfrm>
            <a:off x="1746250" y="3376613"/>
            <a:ext cx="4648200" cy="457200"/>
          </a:xfrm>
          <a:prstGeom prst="rect">
            <a:avLst/>
          </a:prstGeom>
          <a:solidFill>
            <a:srgbClr val="FF3300">
              <a:alpha val="27058"/>
            </a:srgbClr>
          </a:solidFill>
          <a:ln w="2857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2" name="Rectangle 24"/>
          <p:cNvSpPr>
            <a:spLocks noChangeArrowheads="1"/>
          </p:cNvSpPr>
          <p:nvPr/>
        </p:nvSpPr>
        <p:spPr bwMode="auto">
          <a:xfrm>
            <a:off x="5675313" y="4321175"/>
            <a:ext cx="1138237" cy="457200"/>
          </a:xfrm>
          <a:prstGeom prst="rect">
            <a:avLst/>
          </a:prstGeom>
          <a:solidFill>
            <a:srgbClr val="FF3300">
              <a:alpha val="27058"/>
            </a:srgbClr>
          </a:solidFill>
          <a:ln w="2857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3" name="Rectangle 26"/>
          <p:cNvSpPr>
            <a:spLocks noChangeArrowheads="1"/>
          </p:cNvSpPr>
          <p:nvPr/>
        </p:nvSpPr>
        <p:spPr bwMode="auto">
          <a:xfrm>
            <a:off x="307975" y="2574925"/>
            <a:ext cx="3886200" cy="457200"/>
          </a:xfrm>
          <a:prstGeom prst="rect">
            <a:avLst/>
          </a:prstGeom>
          <a:gradFill rotWithShape="1">
            <a:gsLst>
              <a:gs pos="0">
                <a:srgbClr val="0033CC">
                  <a:alpha val="26999"/>
                </a:srgbClr>
              </a:gs>
              <a:gs pos="100000">
                <a:srgbClr val="0033CC">
                  <a:alpha val="24001"/>
                </a:srgbClr>
              </a:gs>
            </a:gsLst>
            <a:lin ang="5400000" scaled="1"/>
          </a:gradFill>
          <a:ln w="2857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3" grpId="0"/>
      <p:bldP spid="54" grpId="0"/>
      <p:bldP spid="55" grpId="0" bldLvl="0" animBg="1"/>
      <p:bldP spid="56" grpId="0" animBg="1"/>
      <p:bldP spid="57" grpId="0"/>
      <p:bldP spid="58" grpId="0"/>
      <p:bldP spid="59" grpId="0" bldLvl="0" animBg="1"/>
      <p:bldP spid="60" grpId="0" animBg="1"/>
      <p:bldP spid="61" grpId="0" animBg="1"/>
      <p:bldP spid="62" grpId="0" animBg="1"/>
      <p:bldP spid="63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2055460" y="0"/>
            <a:ext cx="2685352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学以致用</a:t>
            </a:r>
            <a:endParaRPr lang="zh-CN" altLang="en-US" sz="4800" b="1" spc="5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16"/>
          <p:cNvGrpSpPr>
            <a:grpSpLocks/>
          </p:cNvGrpSpPr>
          <p:nvPr/>
        </p:nvGrpSpPr>
        <p:grpSpPr bwMode="auto">
          <a:xfrm>
            <a:off x="8761413" y="1844675"/>
            <a:ext cx="3382962" cy="3998913"/>
            <a:chOff x="4202113" y="1389063"/>
            <a:chExt cx="3382962" cy="3998913"/>
          </a:xfrm>
        </p:grpSpPr>
        <p:sp>
          <p:nvSpPr>
            <p:cNvPr id="18" name="Freeform 6"/>
            <p:cNvSpPr/>
            <p:nvPr/>
          </p:nvSpPr>
          <p:spPr bwMode="auto">
            <a:xfrm>
              <a:off x="4202113" y="1389063"/>
              <a:ext cx="3382962" cy="3998913"/>
            </a:xfrm>
            <a:custGeom>
              <a:avLst/>
              <a:gdLst>
                <a:gd name="T0" fmla="*/ 35 w 899"/>
                <a:gd name="T1" fmla="*/ 625 h 1064"/>
                <a:gd name="T2" fmla="*/ 0 w 899"/>
                <a:gd name="T3" fmla="*/ 453 h 1064"/>
                <a:gd name="T4" fmla="*/ 75 w 899"/>
                <a:gd name="T5" fmla="*/ 204 h 1064"/>
                <a:gd name="T6" fmla="*/ 276 w 899"/>
                <a:gd name="T7" fmla="*/ 36 h 1064"/>
                <a:gd name="T8" fmla="*/ 449 w 899"/>
                <a:gd name="T9" fmla="*/ 0 h 1064"/>
                <a:gd name="T10" fmla="*/ 767 w 899"/>
                <a:gd name="T11" fmla="*/ 132 h 1064"/>
                <a:gd name="T12" fmla="*/ 899 w 899"/>
                <a:gd name="T13" fmla="*/ 450 h 1064"/>
                <a:gd name="T14" fmla="*/ 823 w 899"/>
                <a:gd name="T15" fmla="*/ 698 h 1064"/>
                <a:gd name="T16" fmla="*/ 624 w 899"/>
                <a:gd name="T17" fmla="*/ 864 h 1064"/>
                <a:gd name="T18" fmla="*/ 606 w 899"/>
                <a:gd name="T19" fmla="*/ 879 h 1064"/>
                <a:gd name="T20" fmla="*/ 600 w 899"/>
                <a:gd name="T21" fmla="*/ 902 h 1064"/>
                <a:gd name="T22" fmla="*/ 600 w 899"/>
                <a:gd name="T23" fmla="*/ 989 h 1064"/>
                <a:gd name="T24" fmla="*/ 452 w 899"/>
                <a:gd name="T25" fmla="*/ 1064 h 1064"/>
                <a:gd name="T26" fmla="*/ 303 w 899"/>
                <a:gd name="T27" fmla="*/ 989 h 1064"/>
                <a:gd name="T28" fmla="*/ 303 w 899"/>
                <a:gd name="T29" fmla="*/ 902 h 1064"/>
                <a:gd name="T30" fmla="*/ 360 w 899"/>
                <a:gd name="T31" fmla="*/ 716 h 1064"/>
                <a:gd name="T32" fmla="*/ 509 w 899"/>
                <a:gd name="T33" fmla="*/ 592 h 1064"/>
                <a:gd name="T34" fmla="*/ 577 w 899"/>
                <a:gd name="T35" fmla="*/ 535 h 1064"/>
                <a:gd name="T36" fmla="*/ 603 w 899"/>
                <a:gd name="T37" fmla="*/ 450 h 1064"/>
                <a:gd name="T38" fmla="*/ 558 w 899"/>
                <a:gd name="T39" fmla="*/ 342 h 1064"/>
                <a:gd name="T40" fmla="*/ 449 w 899"/>
                <a:gd name="T41" fmla="*/ 297 h 1064"/>
                <a:gd name="T42" fmla="*/ 390 w 899"/>
                <a:gd name="T43" fmla="*/ 308 h 1064"/>
                <a:gd name="T44" fmla="*/ 322 w 899"/>
                <a:gd name="T45" fmla="*/ 366 h 1064"/>
                <a:gd name="T46" fmla="*/ 296 w 899"/>
                <a:gd name="T47" fmla="*/ 453 h 1064"/>
                <a:gd name="T48" fmla="*/ 307 w 899"/>
                <a:gd name="T49" fmla="*/ 510 h 1064"/>
                <a:gd name="T50" fmla="*/ 35 w 899"/>
                <a:gd name="T51" fmla="*/ 625 h 1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99" h="1064">
                  <a:moveTo>
                    <a:pt x="35" y="625"/>
                  </a:moveTo>
                  <a:cubicBezTo>
                    <a:pt x="11" y="568"/>
                    <a:pt x="0" y="510"/>
                    <a:pt x="0" y="453"/>
                  </a:cubicBezTo>
                  <a:cubicBezTo>
                    <a:pt x="0" y="364"/>
                    <a:pt x="27" y="278"/>
                    <a:pt x="75" y="204"/>
                  </a:cubicBezTo>
                  <a:cubicBezTo>
                    <a:pt x="122" y="131"/>
                    <a:pt x="191" y="72"/>
                    <a:pt x="276" y="36"/>
                  </a:cubicBezTo>
                  <a:cubicBezTo>
                    <a:pt x="329" y="13"/>
                    <a:pt x="388" y="0"/>
                    <a:pt x="449" y="0"/>
                  </a:cubicBezTo>
                  <a:cubicBezTo>
                    <a:pt x="573" y="0"/>
                    <a:pt x="686" y="51"/>
                    <a:pt x="767" y="132"/>
                  </a:cubicBezTo>
                  <a:cubicBezTo>
                    <a:pt x="848" y="214"/>
                    <a:pt x="899" y="326"/>
                    <a:pt x="899" y="450"/>
                  </a:cubicBezTo>
                  <a:cubicBezTo>
                    <a:pt x="899" y="540"/>
                    <a:pt x="871" y="626"/>
                    <a:pt x="823" y="698"/>
                  </a:cubicBezTo>
                  <a:cubicBezTo>
                    <a:pt x="776" y="771"/>
                    <a:pt x="707" y="829"/>
                    <a:pt x="624" y="864"/>
                  </a:cubicBezTo>
                  <a:cubicBezTo>
                    <a:pt x="617" y="867"/>
                    <a:pt x="611" y="873"/>
                    <a:pt x="606" y="879"/>
                  </a:cubicBezTo>
                  <a:cubicBezTo>
                    <a:pt x="602" y="886"/>
                    <a:pt x="600" y="893"/>
                    <a:pt x="600" y="902"/>
                  </a:cubicBezTo>
                  <a:cubicBezTo>
                    <a:pt x="600" y="989"/>
                    <a:pt x="600" y="989"/>
                    <a:pt x="600" y="989"/>
                  </a:cubicBezTo>
                  <a:cubicBezTo>
                    <a:pt x="452" y="1064"/>
                    <a:pt x="452" y="1064"/>
                    <a:pt x="452" y="1064"/>
                  </a:cubicBezTo>
                  <a:cubicBezTo>
                    <a:pt x="303" y="989"/>
                    <a:pt x="303" y="989"/>
                    <a:pt x="303" y="989"/>
                  </a:cubicBezTo>
                  <a:cubicBezTo>
                    <a:pt x="303" y="902"/>
                    <a:pt x="303" y="902"/>
                    <a:pt x="303" y="902"/>
                  </a:cubicBezTo>
                  <a:cubicBezTo>
                    <a:pt x="303" y="835"/>
                    <a:pt x="324" y="770"/>
                    <a:pt x="360" y="716"/>
                  </a:cubicBezTo>
                  <a:cubicBezTo>
                    <a:pt x="395" y="663"/>
                    <a:pt x="447" y="619"/>
                    <a:pt x="509" y="592"/>
                  </a:cubicBezTo>
                  <a:cubicBezTo>
                    <a:pt x="537" y="581"/>
                    <a:pt x="560" y="560"/>
                    <a:pt x="577" y="535"/>
                  </a:cubicBezTo>
                  <a:cubicBezTo>
                    <a:pt x="593" y="511"/>
                    <a:pt x="603" y="481"/>
                    <a:pt x="603" y="450"/>
                  </a:cubicBezTo>
                  <a:cubicBezTo>
                    <a:pt x="603" y="408"/>
                    <a:pt x="585" y="369"/>
                    <a:pt x="558" y="342"/>
                  </a:cubicBezTo>
                  <a:cubicBezTo>
                    <a:pt x="530" y="314"/>
                    <a:pt x="491" y="297"/>
                    <a:pt x="449" y="297"/>
                  </a:cubicBezTo>
                  <a:cubicBezTo>
                    <a:pt x="427" y="297"/>
                    <a:pt x="407" y="301"/>
                    <a:pt x="390" y="308"/>
                  </a:cubicBezTo>
                  <a:cubicBezTo>
                    <a:pt x="363" y="319"/>
                    <a:pt x="339" y="340"/>
                    <a:pt x="322" y="366"/>
                  </a:cubicBezTo>
                  <a:cubicBezTo>
                    <a:pt x="305" y="392"/>
                    <a:pt x="296" y="422"/>
                    <a:pt x="296" y="453"/>
                  </a:cubicBezTo>
                  <a:cubicBezTo>
                    <a:pt x="296" y="473"/>
                    <a:pt x="299" y="493"/>
                    <a:pt x="307" y="510"/>
                  </a:cubicBezTo>
                  <a:lnTo>
                    <a:pt x="35" y="625"/>
                  </a:lnTo>
                  <a:close/>
                </a:path>
              </a:pathLst>
            </a:custGeom>
            <a:solidFill>
              <a:srgbClr val="F29C15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8053" name="文本框 27"/>
            <p:cNvSpPr txBox="1">
              <a:spLocks noChangeArrowheads="1"/>
            </p:cNvSpPr>
            <p:nvPr/>
          </p:nvSpPr>
          <p:spPr bwMode="auto">
            <a:xfrm>
              <a:off x="5607360" y="4055158"/>
              <a:ext cx="854721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>
                  <a:solidFill>
                    <a:schemeClr val="bg1"/>
                  </a:solidFill>
                  <a:latin typeface="Arial Rounded MT Bold"/>
                  <a:ea typeface="Kozuka Mincho Pr6N H"/>
                  <a:cs typeface="Arial Unicode MS"/>
                </a:rPr>
                <a:t>04</a:t>
              </a:r>
              <a:endParaRPr lang="zh-CN" altLang="en-US" sz="4400" b="1">
                <a:solidFill>
                  <a:schemeClr val="bg1"/>
                </a:solidFill>
                <a:latin typeface="Arial Rounded MT Bold"/>
                <a:ea typeface="Kozuka Mincho Pr6N H"/>
                <a:cs typeface="Arial Unicode MS"/>
              </a:endParaRPr>
            </a:p>
          </p:txBody>
        </p:sp>
      </p:grpSp>
      <p:sp>
        <p:nvSpPr>
          <p:cNvPr id="20" name="Freeform 5"/>
          <p:cNvSpPr/>
          <p:nvPr/>
        </p:nvSpPr>
        <p:spPr bwMode="auto">
          <a:xfrm>
            <a:off x="9901238" y="6016625"/>
            <a:ext cx="1117600" cy="758825"/>
          </a:xfrm>
          <a:custGeom>
            <a:avLst/>
            <a:gdLst>
              <a:gd name="T0" fmla="*/ 0 w 704"/>
              <a:gd name="T1" fmla="*/ 0 h 478"/>
              <a:gd name="T2" fmla="*/ 704 w 704"/>
              <a:gd name="T3" fmla="*/ 0 h 478"/>
              <a:gd name="T4" fmla="*/ 704 w 704"/>
              <a:gd name="T5" fmla="*/ 431 h 478"/>
              <a:gd name="T6" fmla="*/ 159 w 704"/>
              <a:gd name="T7" fmla="*/ 431 h 478"/>
              <a:gd name="T8" fmla="*/ 114 w 704"/>
              <a:gd name="T9" fmla="*/ 478 h 478"/>
              <a:gd name="T10" fmla="*/ 67 w 704"/>
              <a:gd name="T11" fmla="*/ 431 h 478"/>
              <a:gd name="T12" fmla="*/ 0 w 704"/>
              <a:gd name="T13" fmla="*/ 431 h 478"/>
              <a:gd name="T14" fmla="*/ 0 w 704"/>
              <a:gd name="T15" fmla="*/ 0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04" h="478">
                <a:moveTo>
                  <a:pt x="0" y="0"/>
                </a:moveTo>
                <a:lnTo>
                  <a:pt x="704" y="0"/>
                </a:lnTo>
                <a:lnTo>
                  <a:pt x="704" y="431"/>
                </a:lnTo>
                <a:lnTo>
                  <a:pt x="159" y="431"/>
                </a:lnTo>
                <a:lnTo>
                  <a:pt x="114" y="478"/>
                </a:lnTo>
                <a:lnTo>
                  <a:pt x="67" y="431"/>
                </a:lnTo>
                <a:lnTo>
                  <a:pt x="0" y="431"/>
                </a:lnTo>
                <a:lnTo>
                  <a:pt x="0" y="0"/>
                </a:lnTo>
                <a:close/>
              </a:path>
            </a:pathLst>
          </a:custGeom>
          <a:solidFill>
            <a:srgbClr val="CA2A2B"/>
          </a:solidFill>
          <a:ln w="15875">
            <a:noFill/>
          </a:ln>
          <a:effectLst>
            <a:outerShdw blurRad="76200" dist="381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20"/>
          <p:cNvGrpSpPr>
            <a:grpSpLocks/>
          </p:cNvGrpSpPr>
          <p:nvPr/>
        </p:nvGrpSpPr>
        <p:grpSpPr bwMode="auto">
          <a:xfrm>
            <a:off x="8742363" y="2065338"/>
            <a:ext cx="1430337" cy="2127250"/>
            <a:chOff x="4183063" y="1609726"/>
            <a:chExt cx="1430337" cy="2127250"/>
          </a:xfrm>
        </p:grpSpPr>
        <p:sp>
          <p:nvSpPr>
            <p:cNvPr id="22" name="Freeform 9"/>
            <p:cNvSpPr/>
            <p:nvPr/>
          </p:nvSpPr>
          <p:spPr bwMode="auto">
            <a:xfrm>
              <a:off x="4183063" y="1609726"/>
              <a:ext cx="1430337" cy="2127250"/>
            </a:xfrm>
            <a:custGeom>
              <a:avLst/>
              <a:gdLst>
                <a:gd name="T0" fmla="*/ 40 w 380"/>
                <a:gd name="T1" fmla="*/ 566 h 566"/>
                <a:gd name="T2" fmla="*/ 7 w 380"/>
                <a:gd name="T3" fmla="*/ 352 h 566"/>
                <a:gd name="T4" fmla="*/ 79 w 380"/>
                <a:gd name="T5" fmla="*/ 147 h 566"/>
                <a:gd name="T6" fmla="*/ 148 w 380"/>
                <a:gd name="T7" fmla="*/ 64 h 566"/>
                <a:gd name="T8" fmla="*/ 234 w 380"/>
                <a:gd name="T9" fmla="*/ 0 h 566"/>
                <a:gd name="T10" fmla="*/ 380 w 380"/>
                <a:gd name="T11" fmla="*/ 256 h 566"/>
                <a:gd name="T12" fmla="*/ 351 w 380"/>
                <a:gd name="T13" fmla="*/ 278 h 566"/>
                <a:gd name="T14" fmla="*/ 327 w 380"/>
                <a:gd name="T15" fmla="*/ 307 h 566"/>
                <a:gd name="T16" fmla="*/ 301 w 380"/>
                <a:gd name="T17" fmla="*/ 380 h 566"/>
                <a:gd name="T18" fmla="*/ 312 w 380"/>
                <a:gd name="T19" fmla="*/ 451 h 566"/>
                <a:gd name="T20" fmla="*/ 40 w 380"/>
                <a:gd name="T21" fmla="*/ 566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0" h="566">
                  <a:moveTo>
                    <a:pt x="40" y="566"/>
                  </a:moveTo>
                  <a:cubicBezTo>
                    <a:pt x="10" y="496"/>
                    <a:pt x="0" y="423"/>
                    <a:pt x="7" y="352"/>
                  </a:cubicBezTo>
                  <a:cubicBezTo>
                    <a:pt x="14" y="278"/>
                    <a:pt x="39" y="208"/>
                    <a:pt x="79" y="147"/>
                  </a:cubicBezTo>
                  <a:cubicBezTo>
                    <a:pt x="99" y="116"/>
                    <a:pt x="122" y="88"/>
                    <a:pt x="148" y="64"/>
                  </a:cubicBezTo>
                  <a:cubicBezTo>
                    <a:pt x="174" y="39"/>
                    <a:pt x="203" y="18"/>
                    <a:pt x="234" y="0"/>
                  </a:cubicBezTo>
                  <a:cubicBezTo>
                    <a:pt x="380" y="256"/>
                    <a:pt x="380" y="256"/>
                    <a:pt x="380" y="256"/>
                  </a:cubicBezTo>
                  <a:cubicBezTo>
                    <a:pt x="370" y="262"/>
                    <a:pt x="360" y="270"/>
                    <a:pt x="351" y="278"/>
                  </a:cubicBezTo>
                  <a:cubicBezTo>
                    <a:pt x="342" y="287"/>
                    <a:pt x="333" y="297"/>
                    <a:pt x="327" y="307"/>
                  </a:cubicBezTo>
                  <a:cubicBezTo>
                    <a:pt x="312" y="329"/>
                    <a:pt x="303" y="354"/>
                    <a:pt x="301" y="380"/>
                  </a:cubicBezTo>
                  <a:cubicBezTo>
                    <a:pt x="299" y="404"/>
                    <a:pt x="302" y="428"/>
                    <a:pt x="312" y="451"/>
                  </a:cubicBezTo>
                  <a:lnTo>
                    <a:pt x="40" y="566"/>
                  </a:lnTo>
                  <a:close/>
                </a:path>
              </a:pathLst>
            </a:custGeom>
            <a:solidFill>
              <a:srgbClr val="1D6FA9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8051" name="文本框 24"/>
            <p:cNvSpPr txBox="1">
              <a:spLocks noChangeArrowheads="1"/>
            </p:cNvSpPr>
            <p:nvPr/>
          </p:nvSpPr>
          <p:spPr bwMode="auto">
            <a:xfrm>
              <a:off x="4470870" y="2286498"/>
              <a:ext cx="854721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>
                  <a:solidFill>
                    <a:schemeClr val="bg1"/>
                  </a:solidFill>
                  <a:latin typeface="Arial Rounded MT Bold"/>
                  <a:ea typeface="Kozuka Mincho Pr6N H"/>
                  <a:cs typeface="Arial Unicode MS"/>
                </a:rPr>
                <a:t>01</a:t>
              </a:r>
              <a:endParaRPr lang="zh-CN" altLang="en-US" sz="4400" b="1">
                <a:solidFill>
                  <a:schemeClr val="bg1"/>
                </a:solidFill>
                <a:latin typeface="Arial Rounded MT Bold"/>
                <a:ea typeface="Kozuka Mincho Pr6N H"/>
                <a:cs typeface="Arial Unicode MS"/>
              </a:endParaRPr>
            </a:p>
          </p:txBody>
        </p:sp>
      </p:grpSp>
      <p:grpSp>
        <p:nvGrpSpPr>
          <p:cNvPr id="4" name="组合 23"/>
          <p:cNvGrpSpPr>
            <a:grpSpLocks/>
          </p:cNvGrpSpPr>
          <p:nvPr/>
        </p:nvGrpSpPr>
        <p:grpSpPr bwMode="auto">
          <a:xfrm>
            <a:off x="9618663" y="1844675"/>
            <a:ext cx="2317750" cy="1446213"/>
            <a:chOff x="5059363" y="1389063"/>
            <a:chExt cx="2317750" cy="1446213"/>
          </a:xfrm>
        </p:grpSpPr>
        <p:sp>
          <p:nvSpPr>
            <p:cNvPr id="25" name="Freeform 7"/>
            <p:cNvSpPr/>
            <p:nvPr/>
          </p:nvSpPr>
          <p:spPr bwMode="auto">
            <a:xfrm>
              <a:off x="5059363" y="1389063"/>
              <a:ext cx="2317750" cy="1446213"/>
            </a:xfrm>
            <a:custGeom>
              <a:avLst/>
              <a:gdLst>
                <a:gd name="T0" fmla="*/ 0 w 616"/>
                <a:gd name="T1" fmla="*/ 59 h 385"/>
                <a:gd name="T2" fmla="*/ 48 w 616"/>
                <a:gd name="T3" fmla="*/ 36 h 385"/>
                <a:gd name="T4" fmla="*/ 221 w 616"/>
                <a:gd name="T5" fmla="*/ 0 h 385"/>
                <a:gd name="T6" fmla="*/ 539 w 616"/>
                <a:gd name="T7" fmla="*/ 132 h 385"/>
                <a:gd name="T8" fmla="*/ 616 w 616"/>
                <a:gd name="T9" fmla="*/ 234 h 385"/>
                <a:gd name="T10" fmla="*/ 360 w 616"/>
                <a:gd name="T11" fmla="*/ 385 h 385"/>
                <a:gd name="T12" fmla="*/ 330 w 616"/>
                <a:gd name="T13" fmla="*/ 342 h 385"/>
                <a:gd name="T14" fmla="*/ 221 w 616"/>
                <a:gd name="T15" fmla="*/ 297 h 385"/>
                <a:gd name="T16" fmla="*/ 162 w 616"/>
                <a:gd name="T17" fmla="*/ 308 h 385"/>
                <a:gd name="T18" fmla="*/ 147 w 616"/>
                <a:gd name="T19" fmla="*/ 315 h 385"/>
                <a:gd name="T20" fmla="*/ 0 w 616"/>
                <a:gd name="T21" fmla="*/ 59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6" h="385">
                  <a:moveTo>
                    <a:pt x="0" y="59"/>
                  </a:moveTo>
                  <a:cubicBezTo>
                    <a:pt x="16" y="51"/>
                    <a:pt x="31" y="43"/>
                    <a:pt x="48" y="36"/>
                  </a:cubicBezTo>
                  <a:cubicBezTo>
                    <a:pt x="101" y="13"/>
                    <a:pt x="160" y="0"/>
                    <a:pt x="221" y="0"/>
                  </a:cubicBezTo>
                  <a:cubicBezTo>
                    <a:pt x="345" y="0"/>
                    <a:pt x="458" y="51"/>
                    <a:pt x="539" y="132"/>
                  </a:cubicBezTo>
                  <a:cubicBezTo>
                    <a:pt x="569" y="162"/>
                    <a:pt x="595" y="197"/>
                    <a:pt x="616" y="234"/>
                  </a:cubicBezTo>
                  <a:cubicBezTo>
                    <a:pt x="360" y="385"/>
                    <a:pt x="360" y="385"/>
                    <a:pt x="360" y="385"/>
                  </a:cubicBezTo>
                  <a:cubicBezTo>
                    <a:pt x="352" y="369"/>
                    <a:pt x="342" y="354"/>
                    <a:pt x="330" y="342"/>
                  </a:cubicBezTo>
                  <a:cubicBezTo>
                    <a:pt x="302" y="314"/>
                    <a:pt x="263" y="297"/>
                    <a:pt x="221" y="297"/>
                  </a:cubicBezTo>
                  <a:cubicBezTo>
                    <a:pt x="199" y="297"/>
                    <a:pt x="179" y="301"/>
                    <a:pt x="162" y="308"/>
                  </a:cubicBezTo>
                  <a:cubicBezTo>
                    <a:pt x="157" y="310"/>
                    <a:pt x="152" y="312"/>
                    <a:pt x="147" y="315"/>
                  </a:cubicBezTo>
                  <a:lnTo>
                    <a:pt x="0" y="59"/>
                  </a:lnTo>
                  <a:close/>
                </a:path>
              </a:pathLst>
            </a:custGeom>
            <a:solidFill>
              <a:srgbClr val="1F9776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8049" name="文本框 25"/>
            <p:cNvSpPr txBox="1">
              <a:spLocks noChangeArrowheads="1"/>
            </p:cNvSpPr>
            <p:nvPr/>
          </p:nvSpPr>
          <p:spPr bwMode="auto">
            <a:xfrm>
              <a:off x="5790877" y="1610651"/>
              <a:ext cx="854721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>
                  <a:solidFill>
                    <a:schemeClr val="bg1"/>
                  </a:solidFill>
                  <a:latin typeface="Arial Rounded MT Bold"/>
                  <a:ea typeface="Kozuka Mincho Pr6N H"/>
                  <a:cs typeface="Arial Unicode MS"/>
                </a:rPr>
                <a:t>02</a:t>
              </a:r>
              <a:endParaRPr lang="zh-CN" altLang="en-US" sz="4400" b="1">
                <a:solidFill>
                  <a:schemeClr val="bg1"/>
                </a:solidFill>
                <a:latin typeface="Arial Rounded MT Bold"/>
                <a:ea typeface="Kozuka Mincho Pr6N H"/>
                <a:cs typeface="Arial Unicode MS"/>
              </a:endParaRPr>
            </a:p>
          </p:txBody>
        </p:sp>
      </p:grpSp>
      <p:grpSp>
        <p:nvGrpSpPr>
          <p:cNvPr id="5" name="组合 27"/>
          <p:cNvGrpSpPr>
            <a:grpSpLocks/>
          </p:cNvGrpSpPr>
          <p:nvPr/>
        </p:nvGrpSpPr>
        <p:grpSpPr bwMode="auto">
          <a:xfrm>
            <a:off x="10837863" y="2663825"/>
            <a:ext cx="1306512" cy="2085975"/>
            <a:chOff x="6278563" y="2208213"/>
            <a:chExt cx="1306512" cy="2085975"/>
          </a:xfrm>
        </p:grpSpPr>
        <p:sp>
          <p:nvSpPr>
            <p:cNvPr id="29" name="Freeform 8"/>
            <p:cNvSpPr/>
            <p:nvPr/>
          </p:nvSpPr>
          <p:spPr bwMode="auto">
            <a:xfrm>
              <a:off x="6278563" y="2208213"/>
              <a:ext cx="1306512" cy="2085975"/>
            </a:xfrm>
            <a:custGeom>
              <a:avLst/>
              <a:gdLst>
                <a:gd name="T0" fmla="*/ 282 w 347"/>
                <a:gd name="T1" fmla="*/ 0 h 555"/>
                <a:gd name="T2" fmla="*/ 347 w 347"/>
                <a:gd name="T3" fmla="*/ 232 h 555"/>
                <a:gd name="T4" fmla="*/ 271 w 347"/>
                <a:gd name="T5" fmla="*/ 480 h 555"/>
                <a:gd name="T6" fmla="*/ 209 w 347"/>
                <a:gd name="T7" fmla="*/ 555 h 555"/>
                <a:gd name="T8" fmla="*/ 0 w 347"/>
                <a:gd name="T9" fmla="*/ 346 h 555"/>
                <a:gd name="T10" fmla="*/ 25 w 347"/>
                <a:gd name="T11" fmla="*/ 317 h 555"/>
                <a:gd name="T12" fmla="*/ 51 w 347"/>
                <a:gd name="T13" fmla="*/ 232 h 555"/>
                <a:gd name="T14" fmla="*/ 27 w 347"/>
                <a:gd name="T15" fmla="*/ 151 h 555"/>
                <a:gd name="T16" fmla="*/ 282 w 347"/>
                <a:gd name="T17" fmla="*/ 0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7" h="555">
                  <a:moveTo>
                    <a:pt x="282" y="0"/>
                  </a:moveTo>
                  <a:cubicBezTo>
                    <a:pt x="323" y="68"/>
                    <a:pt x="347" y="147"/>
                    <a:pt x="347" y="232"/>
                  </a:cubicBezTo>
                  <a:cubicBezTo>
                    <a:pt x="347" y="322"/>
                    <a:pt x="319" y="408"/>
                    <a:pt x="271" y="480"/>
                  </a:cubicBezTo>
                  <a:cubicBezTo>
                    <a:pt x="254" y="507"/>
                    <a:pt x="233" y="533"/>
                    <a:pt x="209" y="555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10" y="338"/>
                    <a:pt x="18" y="328"/>
                    <a:pt x="25" y="317"/>
                  </a:cubicBezTo>
                  <a:cubicBezTo>
                    <a:pt x="41" y="293"/>
                    <a:pt x="51" y="263"/>
                    <a:pt x="51" y="232"/>
                  </a:cubicBezTo>
                  <a:cubicBezTo>
                    <a:pt x="51" y="202"/>
                    <a:pt x="42" y="174"/>
                    <a:pt x="27" y="151"/>
                  </a:cubicBezTo>
                  <a:lnTo>
                    <a:pt x="282" y="0"/>
                  </a:lnTo>
                  <a:close/>
                </a:path>
              </a:pathLst>
            </a:custGeom>
            <a:solidFill>
              <a:srgbClr val="89C145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8047" name="文本框 26"/>
            <p:cNvSpPr txBox="1">
              <a:spLocks noChangeArrowheads="1"/>
            </p:cNvSpPr>
            <p:nvPr/>
          </p:nvSpPr>
          <p:spPr bwMode="auto">
            <a:xfrm>
              <a:off x="6572460" y="2835276"/>
              <a:ext cx="854721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>
                  <a:solidFill>
                    <a:schemeClr val="bg1"/>
                  </a:solidFill>
                  <a:latin typeface="Arial Rounded MT Bold"/>
                  <a:ea typeface="Kozuka Mincho Pr6N H"/>
                  <a:cs typeface="Arial Unicode MS"/>
                </a:rPr>
                <a:t>03</a:t>
              </a:r>
              <a:endParaRPr lang="zh-CN" altLang="en-US" sz="4400" b="1">
                <a:solidFill>
                  <a:schemeClr val="bg1"/>
                </a:solidFill>
                <a:latin typeface="Arial Rounded MT Bold"/>
                <a:ea typeface="Kozuka Mincho Pr6N H"/>
                <a:cs typeface="Arial Unicode MS"/>
              </a:endParaRPr>
            </a:p>
          </p:txBody>
        </p:sp>
      </p:grpSp>
      <p:sp>
        <p:nvSpPr>
          <p:cNvPr id="128007" name="Text Box 4"/>
          <p:cNvSpPr txBox="1">
            <a:spLocks noChangeArrowheads="1"/>
          </p:cNvSpPr>
          <p:nvPr/>
        </p:nvSpPr>
        <p:spPr bwMode="auto">
          <a:xfrm>
            <a:off x="228600" y="552450"/>
            <a:ext cx="8686800" cy="420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某温度时，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BaSO</a:t>
            </a:r>
            <a:r>
              <a:rPr lang="en-US" altLang="zh-CN" sz="2000" b="1" baseline="-2500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在水中的沉淀溶解平衡曲线如图所示。请回答下列问题：</a:t>
            </a:r>
          </a:p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(1)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下列说法正确的是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__________(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填字母序号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)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A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．加入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Na</a:t>
            </a:r>
            <a:r>
              <a:rPr lang="en-US" altLang="zh-CN" sz="2000" b="1" baseline="-2500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SO</a:t>
            </a:r>
            <a:r>
              <a:rPr lang="en-US" altLang="zh-CN" sz="2000" b="1" baseline="-2500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可以使溶液由</a:t>
            </a:r>
            <a:r>
              <a:rPr lang="en-US" altLang="zh-CN" sz="2000" b="1" i="1">
                <a:solidFill>
                  <a:srgbClr val="000000"/>
                </a:solidFill>
                <a:latin typeface="Times New Roman" pitchFamily="18" charset="0"/>
              </a:rPr>
              <a:t>a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点变到</a:t>
            </a:r>
            <a:r>
              <a:rPr lang="en-US" altLang="zh-CN" sz="2000" b="1" i="1">
                <a:solidFill>
                  <a:srgbClr val="000000"/>
                </a:solidFill>
                <a:latin typeface="Times New Roman" pitchFamily="18" charset="0"/>
              </a:rPr>
              <a:t>b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点</a:t>
            </a:r>
          </a:p>
          <a:p>
            <a:pPr>
              <a:lnSpc>
                <a:spcPct val="150000"/>
              </a:lnSpc>
            </a:pPr>
            <a:endParaRPr lang="en-US" altLang="zh-CN" sz="2000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B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．通过蒸发可以使溶液由</a:t>
            </a:r>
            <a:r>
              <a:rPr lang="en-US" altLang="zh-CN" sz="2000" b="1" i="1">
                <a:solidFill>
                  <a:srgbClr val="000000"/>
                </a:solidFill>
                <a:latin typeface="Times New Roman" pitchFamily="18" charset="0"/>
              </a:rPr>
              <a:t>d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点变到</a:t>
            </a:r>
            <a:r>
              <a:rPr lang="en-US" altLang="zh-CN" sz="2000" b="1" i="1">
                <a:solidFill>
                  <a:srgbClr val="000000"/>
                </a:solidFill>
                <a:latin typeface="Times New Roman" pitchFamily="18" charset="0"/>
              </a:rPr>
              <a:t>c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点</a:t>
            </a:r>
          </a:p>
          <a:p>
            <a:pPr>
              <a:lnSpc>
                <a:spcPct val="150000"/>
              </a:lnSpc>
            </a:pPr>
            <a:endParaRPr lang="en-US" altLang="zh-CN" sz="2000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C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2000" b="1" i="1">
                <a:solidFill>
                  <a:srgbClr val="000000"/>
                </a:solidFill>
                <a:latin typeface="Times New Roman" pitchFamily="18" charset="0"/>
              </a:rPr>
              <a:t>d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点无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BaSO</a:t>
            </a:r>
            <a:r>
              <a:rPr lang="en-US" altLang="zh-CN" sz="2000" b="1" baseline="-2500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沉淀生成</a:t>
            </a:r>
          </a:p>
          <a:p>
            <a:pPr>
              <a:lnSpc>
                <a:spcPct val="150000"/>
              </a:lnSpc>
            </a:pPr>
            <a:endParaRPr lang="en-US" altLang="zh-CN" sz="2000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D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2000" b="1" i="1">
                <a:solidFill>
                  <a:srgbClr val="000000"/>
                </a:solidFill>
                <a:latin typeface="Times New Roman" pitchFamily="18" charset="0"/>
              </a:rPr>
              <a:t>a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点对应的</a:t>
            </a:r>
            <a:r>
              <a:rPr lang="en-US" altLang="zh-CN" sz="2000" b="1" i="1">
                <a:solidFill>
                  <a:srgbClr val="000000"/>
                </a:solidFill>
                <a:latin typeface="Times New Roman" pitchFamily="18" charset="0"/>
              </a:rPr>
              <a:t>K</a:t>
            </a:r>
            <a:r>
              <a:rPr lang="en-US" altLang="zh-CN" sz="2000" b="1" baseline="-25000">
                <a:solidFill>
                  <a:srgbClr val="000000"/>
                </a:solidFill>
                <a:latin typeface="Times New Roman" pitchFamily="18" charset="0"/>
              </a:rPr>
              <a:t>sp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大于</a:t>
            </a:r>
            <a:r>
              <a:rPr lang="en-US" altLang="zh-CN" sz="2000" b="1" i="1">
                <a:solidFill>
                  <a:srgbClr val="000000"/>
                </a:solidFill>
                <a:latin typeface="Times New Roman" pitchFamily="18" charset="0"/>
              </a:rPr>
              <a:t>c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点对应的</a:t>
            </a:r>
            <a:r>
              <a:rPr lang="en-US" altLang="zh-CN" sz="2000" b="1" i="1">
                <a:solidFill>
                  <a:srgbClr val="000000"/>
                </a:solidFill>
                <a:latin typeface="Times New Roman" pitchFamily="18" charset="0"/>
              </a:rPr>
              <a:t>K</a:t>
            </a:r>
            <a:r>
              <a:rPr lang="en-US" altLang="zh-CN" sz="2000" b="1" baseline="-25000">
                <a:solidFill>
                  <a:srgbClr val="000000"/>
                </a:solidFill>
                <a:latin typeface="Times New Roman" pitchFamily="18" charset="0"/>
              </a:rPr>
              <a:t>sp</a:t>
            </a:r>
            <a:endParaRPr lang="zh-CN" altLang="en-US" sz="2000" b="1" baseline="-2500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28008" name="Picture 5" descr="X303.tif"/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609600" y="4857750"/>
            <a:ext cx="3581400" cy="2016125"/>
          </a:xfrm>
          <a:prstGeom prst="rect">
            <a:avLst/>
          </a:prstGeom>
          <a:noFill/>
          <a:ln w="38100" cmpd="dbl">
            <a:solidFill>
              <a:srgbClr val="FF3300"/>
            </a:solidFill>
            <a:miter lim="800000"/>
            <a:headEnd/>
            <a:tailEnd/>
          </a:ln>
        </p:spPr>
      </p:pic>
      <p:grpSp>
        <p:nvGrpSpPr>
          <p:cNvPr id="37" name="Group 6"/>
          <p:cNvGrpSpPr>
            <a:grpSpLocks/>
          </p:cNvGrpSpPr>
          <p:nvPr/>
        </p:nvGrpSpPr>
        <p:grpSpPr bwMode="auto">
          <a:xfrm>
            <a:off x="4419600" y="5124450"/>
            <a:ext cx="4724400" cy="549275"/>
            <a:chOff x="336" y="2064"/>
            <a:chExt cx="2976" cy="346"/>
          </a:xfrm>
        </p:grpSpPr>
        <p:sp>
          <p:nvSpPr>
            <p:cNvPr id="128040" name="Text Box 7"/>
            <p:cNvSpPr txBox="1">
              <a:spLocks noChangeArrowheads="1"/>
            </p:cNvSpPr>
            <p:nvPr/>
          </p:nvSpPr>
          <p:spPr bwMode="auto">
            <a:xfrm>
              <a:off x="336" y="2064"/>
              <a:ext cx="2976" cy="34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b="1">
                  <a:solidFill>
                    <a:srgbClr val="0033CC"/>
                  </a:solidFill>
                  <a:latin typeface="Times New Roman" pitchFamily="18" charset="0"/>
                </a:rPr>
                <a:t> </a:t>
              </a:r>
              <a:r>
                <a:rPr lang="en-US" altLang="zh-CN" sz="2000" b="1">
                  <a:solidFill>
                    <a:srgbClr val="0033CC"/>
                  </a:solidFill>
                  <a:latin typeface="Times New Roman" pitchFamily="18" charset="0"/>
                </a:rPr>
                <a:t>BaSO</a:t>
              </a:r>
              <a:r>
                <a:rPr lang="en-US" altLang="zh-CN" sz="2000" b="1" baseline="-25000">
                  <a:solidFill>
                    <a:srgbClr val="0033CC"/>
                  </a:solidFill>
                  <a:latin typeface="Times New Roman" pitchFamily="18" charset="0"/>
                </a:rPr>
                <a:t>4</a:t>
              </a:r>
              <a:r>
                <a:rPr lang="en-US" altLang="zh-CN" sz="2000" b="1">
                  <a:solidFill>
                    <a:srgbClr val="0033CC"/>
                  </a:solidFill>
                  <a:latin typeface="Times New Roman" pitchFamily="18" charset="0"/>
                </a:rPr>
                <a:t> (s)            Ba</a:t>
              </a:r>
              <a:r>
                <a:rPr lang="en-US" altLang="zh-CN" sz="2000" b="1" baseline="30000">
                  <a:solidFill>
                    <a:srgbClr val="0033CC"/>
                  </a:solidFill>
                  <a:latin typeface="Times New Roman" pitchFamily="18" charset="0"/>
                </a:rPr>
                <a:t>2+</a:t>
              </a:r>
              <a:r>
                <a:rPr lang="en-US" altLang="zh-CN" sz="2000" b="1">
                  <a:solidFill>
                    <a:srgbClr val="0033CC"/>
                  </a:solidFill>
                  <a:latin typeface="Times New Roman" pitchFamily="18" charset="0"/>
                </a:rPr>
                <a:t>(aq) </a:t>
              </a:r>
              <a:r>
                <a:rPr lang="zh-CN" altLang="en-US" sz="2000" b="1">
                  <a:solidFill>
                    <a:srgbClr val="0033CC"/>
                  </a:solidFill>
                  <a:latin typeface="Times New Roman" pitchFamily="18" charset="0"/>
                </a:rPr>
                <a:t>＋</a:t>
              </a:r>
              <a:r>
                <a:rPr lang="en-US" altLang="zh-CN" sz="2000" b="1">
                  <a:solidFill>
                    <a:srgbClr val="0033CC"/>
                  </a:solidFill>
                  <a:latin typeface="Times New Roman" pitchFamily="18" charset="0"/>
                </a:rPr>
                <a:t> SO</a:t>
              </a:r>
              <a:r>
                <a:rPr lang="en-US" altLang="zh-CN" sz="2000" b="1" baseline="-25000">
                  <a:solidFill>
                    <a:srgbClr val="0033CC"/>
                  </a:solidFill>
                  <a:latin typeface="Times New Roman" pitchFamily="18" charset="0"/>
                </a:rPr>
                <a:t>4</a:t>
              </a:r>
              <a:r>
                <a:rPr lang="en-US" altLang="zh-CN" sz="2000" b="1" baseline="30000">
                  <a:solidFill>
                    <a:srgbClr val="0033CC"/>
                  </a:solidFill>
                  <a:latin typeface="Times New Roman" pitchFamily="18" charset="0"/>
                </a:rPr>
                <a:t>2</a:t>
              </a:r>
              <a:r>
                <a:rPr lang="zh-CN" altLang="en-US" sz="2000" b="1" baseline="30000">
                  <a:solidFill>
                    <a:srgbClr val="0033CC"/>
                  </a:solidFill>
                  <a:latin typeface="Times New Roman" pitchFamily="18" charset="0"/>
                </a:rPr>
                <a:t>－</a:t>
              </a:r>
              <a:r>
                <a:rPr lang="en-US" altLang="zh-CN" sz="2000" b="1">
                  <a:solidFill>
                    <a:srgbClr val="0033CC"/>
                  </a:solidFill>
                  <a:latin typeface="Times New Roman" pitchFamily="18" charset="0"/>
                </a:rPr>
                <a:t>(aq)</a:t>
              </a:r>
              <a:endParaRPr lang="en-US" altLang="zh-CN" sz="2000" b="1" baseline="30000">
                <a:solidFill>
                  <a:srgbClr val="0033CC"/>
                </a:solidFill>
                <a:latin typeface="Times New Roman" pitchFamily="18" charset="0"/>
              </a:endParaRPr>
            </a:p>
          </p:txBody>
        </p:sp>
        <p:grpSp>
          <p:nvGrpSpPr>
            <p:cNvPr id="128041" name="组合 21"/>
            <p:cNvGrpSpPr>
              <a:grpSpLocks/>
            </p:cNvGrpSpPr>
            <p:nvPr/>
          </p:nvGrpSpPr>
          <p:grpSpPr bwMode="auto">
            <a:xfrm>
              <a:off x="1176" y="2208"/>
              <a:ext cx="363" cy="121"/>
              <a:chOff x="5004048" y="1665288"/>
              <a:chExt cx="576064" cy="247650"/>
            </a:xfrm>
          </p:grpSpPr>
          <p:cxnSp>
            <p:nvCxnSpPr>
              <p:cNvPr id="128042" name="直接连接符 42"/>
              <p:cNvCxnSpPr>
                <a:cxnSpLocks noChangeShapeType="1"/>
              </p:cNvCxnSpPr>
              <p:nvPr/>
            </p:nvCxnSpPr>
            <p:spPr bwMode="auto">
              <a:xfrm>
                <a:off x="5004048" y="1754188"/>
                <a:ext cx="576064" cy="0"/>
              </a:xfrm>
              <a:prstGeom prst="line">
                <a:avLst/>
              </a:prstGeom>
              <a:noFill/>
              <a:ln w="28575" algn="ctr">
                <a:solidFill>
                  <a:srgbClr val="0033CC"/>
                </a:solidFill>
                <a:round/>
                <a:headEnd/>
                <a:tailEnd/>
              </a:ln>
            </p:spPr>
          </p:cxnSp>
          <p:cxnSp>
            <p:nvCxnSpPr>
              <p:cNvPr id="128043" name="直接连接符 43"/>
              <p:cNvCxnSpPr>
                <a:cxnSpLocks noChangeShapeType="1"/>
              </p:cNvCxnSpPr>
              <p:nvPr/>
            </p:nvCxnSpPr>
            <p:spPr bwMode="auto">
              <a:xfrm>
                <a:off x="5004048" y="1844676"/>
                <a:ext cx="576064" cy="0"/>
              </a:xfrm>
              <a:prstGeom prst="line">
                <a:avLst/>
              </a:prstGeom>
              <a:noFill/>
              <a:ln w="28575" algn="ctr">
                <a:solidFill>
                  <a:srgbClr val="0033CC"/>
                </a:solidFill>
                <a:round/>
                <a:headEnd/>
                <a:tailEnd/>
              </a:ln>
            </p:spPr>
          </p:cxnSp>
          <p:cxnSp>
            <p:nvCxnSpPr>
              <p:cNvPr id="128044" name="直接连接符 44"/>
              <p:cNvCxnSpPr>
                <a:cxnSpLocks noChangeShapeType="1"/>
              </p:cNvCxnSpPr>
              <p:nvPr/>
            </p:nvCxnSpPr>
            <p:spPr bwMode="auto">
              <a:xfrm>
                <a:off x="5435700" y="1665288"/>
                <a:ext cx="144412" cy="88900"/>
              </a:xfrm>
              <a:prstGeom prst="line">
                <a:avLst/>
              </a:prstGeom>
              <a:noFill/>
              <a:ln w="28575" algn="ctr">
                <a:solidFill>
                  <a:srgbClr val="0033CC"/>
                </a:solidFill>
                <a:round/>
                <a:headEnd/>
                <a:tailEnd/>
              </a:ln>
            </p:spPr>
          </p:cxnSp>
          <p:cxnSp>
            <p:nvCxnSpPr>
              <p:cNvPr id="128045" name="直接连接符 45"/>
              <p:cNvCxnSpPr>
                <a:cxnSpLocks noChangeShapeType="1"/>
              </p:cNvCxnSpPr>
              <p:nvPr/>
            </p:nvCxnSpPr>
            <p:spPr bwMode="auto">
              <a:xfrm>
                <a:off x="5004048" y="1844676"/>
                <a:ext cx="144412" cy="68262"/>
              </a:xfrm>
              <a:prstGeom prst="line">
                <a:avLst/>
              </a:prstGeom>
              <a:noFill/>
              <a:ln w="28575" algn="ctr">
                <a:solidFill>
                  <a:srgbClr val="0033CC"/>
                </a:solidFill>
                <a:round/>
                <a:headEnd/>
                <a:tailEnd/>
              </a:ln>
            </p:spPr>
          </p:cxnSp>
        </p:grpSp>
      </p:grpSp>
      <p:sp>
        <p:nvSpPr>
          <p:cNvPr id="51" name="Text Box 14"/>
          <p:cNvSpPr txBox="1">
            <a:spLocks noChangeArrowheads="1"/>
          </p:cNvSpPr>
          <p:nvPr/>
        </p:nvSpPr>
        <p:spPr bwMode="auto">
          <a:xfrm>
            <a:off x="4495800" y="5734050"/>
            <a:ext cx="3962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K</a:t>
            </a:r>
            <a:r>
              <a:rPr lang="en-US" altLang="zh-CN" sz="2000" b="1" baseline="-25000">
                <a:solidFill>
                  <a:srgbClr val="0033CC"/>
                </a:solidFill>
                <a:latin typeface="Times New Roman" pitchFamily="18" charset="0"/>
              </a:rPr>
              <a:t>sp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(BaSO</a:t>
            </a:r>
            <a:r>
              <a:rPr lang="en-US" altLang="zh-CN" sz="2000" b="1" baseline="-25000">
                <a:solidFill>
                  <a:srgbClr val="0033CC"/>
                </a:solidFill>
                <a:latin typeface="Times New Roman" pitchFamily="18" charset="0"/>
              </a:rPr>
              <a:t>4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) </a:t>
            </a:r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＝</a:t>
            </a: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c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(Ba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2+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) </a:t>
            </a:r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× </a:t>
            </a:r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c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(SO</a:t>
            </a:r>
            <a:r>
              <a:rPr lang="en-US" altLang="zh-CN" sz="2000" b="1" baseline="-25000">
                <a:solidFill>
                  <a:srgbClr val="0033CC"/>
                </a:solidFill>
                <a:latin typeface="Times New Roman" pitchFamily="18" charset="0"/>
              </a:rPr>
              <a:t>4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2</a:t>
            </a:r>
            <a:r>
              <a:rPr lang="zh-CN" altLang="en-US" sz="2000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52" name="Rectangle 14"/>
          <p:cNvSpPr>
            <a:spLocks noChangeArrowheads="1"/>
          </p:cNvSpPr>
          <p:nvPr/>
        </p:nvSpPr>
        <p:spPr bwMode="auto">
          <a:xfrm>
            <a:off x="4419600" y="4819650"/>
            <a:ext cx="4081463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FF3300"/>
                </a:solidFill>
                <a:latin typeface="Times New Roman" pitchFamily="18" charset="0"/>
              </a:rPr>
              <a:t>曲线上的任一点，均表示饱和溶液 </a:t>
            </a:r>
          </a:p>
        </p:txBody>
      </p:sp>
      <p:sp>
        <p:nvSpPr>
          <p:cNvPr id="64" name="Rectangle 31"/>
          <p:cNvSpPr>
            <a:spLocks noChangeArrowheads="1"/>
          </p:cNvSpPr>
          <p:nvPr/>
        </p:nvSpPr>
        <p:spPr bwMode="auto">
          <a:xfrm>
            <a:off x="685800" y="3829050"/>
            <a:ext cx="1966913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c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(Ba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2+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)&lt;1×10</a:t>
            </a:r>
            <a:r>
              <a:rPr lang="zh-CN" altLang="en-US" sz="2000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5</a:t>
            </a:r>
            <a:endParaRPr lang="en-US" altLang="zh-CN" sz="2000" b="1">
              <a:solidFill>
                <a:srgbClr val="0033CC"/>
              </a:solidFill>
              <a:latin typeface="Times New Roman" pitchFamily="18" charset="0"/>
            </a:endParaRPr>
          </a:p>
        </p:txBody>
      </p:sp>
      <p:sp>
        <p:nvSpPr>
          <p:cNvPr id="65" name="Rectangle 26"/>
          <p:cNvSpPr>
            <a:spLocks noChangeArrowheads="1"/>
          </p:cNvSpPr>
          <p:nvPr/>
        </p:nvSpPr>
        <p:spPr bwMode="auto">
          <a:xfrm>
            <a:off x="660400" y="2076450"/>
            <a:ext cx="170815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c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(SO</a:t>
            </a:r>
            <a:r>
              <a:rPr lang="en-US" altLang="zh-CN" sz="2000" b="1" baseline="-25000">
                <a:solidFill>
                  <a:srgbClr val="0033CC"/>
                </a:solidFill>
                <a:latin typeface="Times New Roman" pitchFamily="18" charset="0"/>
              </a:rPr>
              <a:t>4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2</a:t>
            </a:r>
            <a:r>
              <a:rPr lang="zh-CN" altLang="en-US" sz="2000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)</a:t>
            </a:r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增大 </a:t>
            </a:r>
          </a:p>
        </p:txBody>
      </p:sp>
      <p:sp>
        <p:nvSpPr>
          <p:cNvPr id="66" name="Rectangle 27"/>
          <p:cNvSpPr>
            <a:spLocks noChangeArrowheads="1"/>
          </p:cNvSpPr>
          <p:nvPr/>
        </p:nvSpPr>
        <p:spPr bwMode="auto">
          <a:xfrm>
            <a:off x="2286000" y="2076450"/>
            <a:ext cx="27908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平衡左移，</a:t>
            </a:r>
            <a:r>
              <a:rPr lang="en-US" altLang="zh-CN" sz="2000" b="1" i="1">
                <a:solidFill>
                  <a:srgbClr val="FF0000"/>
                </a:solidFill>
                <a:latin typeface="Times New Roman" pitchFamily="18" charset="0"/>
              </a:rPr>
              <a:t>c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</a:rPr>
              <a:t>(Ba</a:t>
            </a:r>
            <a:r>
              <a:rPr lang="en-US" altLang="zh-CN" sz="2000" b="1" baseline="30000">
                <a:solidFill>
                  <a:srgbClr val="FF0000"/>
                </a:solidFill>
                <a:latin typeface="Times New Roman" pitchFamily="18" charset="0"/>
              </a:rPr>
              <a:t>2+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</a:rPr>
              <a:t>)</a:t>
            </a:r>
            <a:r>
              <a:rPr lang="zh-CN" altLang="en-US" sz="2000" b="1">
                <a:solidFill>
                  <a:srgbClr val="FF0000"/>
                </a:solidFill>
                <a:latin typeface="Times New Roman" pitchFamily="18" charset="0"/>
              </a:rPr>
              <a:t>减小</a:t>
            </a:r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67" name="Rectangle 30"/>
          <p:cNvSpPr>
            <a:spLocks noChangeArrowheads="1"/>
          </p:cNvSpPr>
          <p:nvPr/>
        </p:nvSpPr>
        <p:spPr bwMode="auto">
          <a:xfrm>
            <a:off x="4953000" y="1568450"/>
            <a:ext cx="1512888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c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(Ba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2+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)</a:t>
            </a:r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不变 </a:t>
            </a:r>
          </a:p>
        </p:txBody>
      </p:sp>
      <p:sp>
        <p:nvSpPr>
          <p:cNvPr id="68" name="Rectangle 27"/>
          <p:cNvSpPr>
            <a:spLocks noChangeArrowheads="1"/>
          </p:cNvSpPr>
          <p:nvPr/>
        </p:nvSpPr>
        <p:spPr bwMode="auto">
          <a:xfrm>
            <a:off x="3581400" y="1543050"/>
            <a:ext cx="1371600" cy="457200"/>
          </a:xfrm>
          <a:prstGeom prst="rect">
            <a:avLst/>
          </a:prstGeom>
          <a:solidFill>
            <a:srgbClr val="FF3300">
              <a:alpha val="27058"/>
            </a:srgbClr>
          </a:solidFill>
          <a:ln w="2857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9" name="TextBox 68"/>
          <p:cNvSpPr txBox="1">
            <a:spLocks noChangeArrowheads="1"/>
          </p:cNvSpPr>
          <p:nvPr/>
        </p:nvSpPr>
        <p:spPr bwMode="auto">
          <a:xfrm>
            <a:off x="381000" y="1543050"/>
            <a:ext cx="539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华文彩云"/>
                <a:ea typeface="华文彩云"/>
                <a:cs typeface="华文彩云"/>
              </a:rPr>
              <a:t>×</a:t>
            </a:r>
            <a:endParaRPr lang="zh-CN" altLang="en-US" sz="28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0" name="TextBox 29"/>
          <p:cNvSpPr txBox="1">
            <a:spLocks noChangeArrowheads="1"/>
          </p:cNvSpPr>
          <p:nvPr/>
        </p:nvSpPr>
        <p:spPr bwMode="auto">
          <a:xfrm>
            <a:off x="3048000" y="1162050"/>
            <a:ext cx="368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71" name="TextBox 29"/>
          <p:cNvSpPr txBox="1">
            <a:spLocks noChangeArrowheads="1"/>
          </p:cNvSpPr>
          <p:nvPr/>
        </p:nvSpPr>
        <p:spPr bwMode="auto">
          <a:xfrm>
            <a:off x="381000" y="3295650"/>
            <a:ext cx="539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彩云"/>
                <a:ea typeface="华文彩云"/>
                <a:cs typeface="华文彩云"/>
              </a:rPr>
              <a:t>√</a:t>
            </a:r>
            <a:endParaRPr lang="zh-CN" altLang="en-US" sz="28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2" name="Rectangle 31"/>
          <p:cNvSpPr>
            <a:spLocks noChangeArrowheads="1"/>
          </p:cNvSpPr>
          <p:nvPr/>
        </p:nvSpPr>
        <p:spPr bwMode="auto">
          <a:xfrm>
            <a:off x="1219200" y="2457450"/>
            <a:ext cx="685800" cy="457200"/>
          </a:xfrm>
          <a:prstGeom prst="rect">
            <a:avLst/>
          </a:prstGeom>
          <a:solidFill>
            <a:srgbClr val="FF3300">
              <a:alpha val="27058"/>
            </a:srgbClr>
          </a:solidFill>
          <a:ln w="2857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3" name="Rectangle 26"/>
          <p:cNvSpPr>
            <a:spLocks noChangeArrowheads="1"/>
          </p:cNvSpPr>
          <p:nvPr/>
        </p:nvSpPr>
        <p:spPr bwMode="auto">
          <a:xfrm>
            <a:off x="2336800" y="2965450"/>
            <a:ext cx="27813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2000" b="1" i="1">
                <a:solidFill>
                  <a:srgbClr val="FF3300"/>
                </a:solidFill>
                <a:latin typeface="Times New Roman" pitchFamily="18" charset="0"/>
              </a:rPr>
              <a:t>c</a:t>
            </a:r>
            <a:r>
              <a:rPr lang="en-US" altLang="zh-CN" sz="2000" b="1">
                <a:solidFill>
                  <a:srgbClr val="FF3300"/>
                </a:solidFill>
                <a:latin typeface="Times New Roman" pitchFamily="18" charset="0"/>
              </a:rPr>
              <a:t>(SO</a:t>
            </a:r>
            <a:r>
              <a:rPr lang="en-US" altLang="zh-CN" sz="2000" b="1" baseline="-25000">
                <a:solidFill>
                  <a:srgbClr val="FF3300"/>
                </a:solidFill>
                <a:latin typeface="Times New Roman" pitchFamily="18" charset="0"/>
              </a:rPr>
              <a:t>4</a:t>
            </a:r>
            <a:r>
              <a:rPr lang="en-US" altLang="zh-CN" sz="2000" b="1" baseline="30000">
                <a:solidFill>
                  <a:srgbClr val="FF3300"/>
                </a:solidFill>
                <a:latin typeface="Times New Roman" pitchFamily="18" charset="0"/>
              </a:rPr>
              <a:t>2</a:t>
            </a:r>
            <a:r>
              <a:rPr lang="zh-CN" altLang="en-US" sz="2000" b="1" baseline="30000">
                <a:solidFill>
                  <a:srgbClr val="FF3300"/>
                </a:solidFill>
                <a:latin typeface="Times New Roman" pitchFamily="18" charset="0"/>
              </a:rPr>
              <a:t>－</a:t>
            </a:r>
            <a:r>
              <a:rPr lang="en-US" altLang="zh-CN" sz="2000" b="1">
                <a:solidFill>
                  <a:srgbClr val="FF3300"/>
                </a:solidFill>
                <a:latin typeface="Times New Roman" pitchFamily="18" charset="0"/>
              </a:rPr>
              <a:t>) </a:t>
            </a:r>
            <a:r>
              <a:rPr lang="zh-CN" altLang="en-US" sz="2000" b="1">
                <a:solidFill>
                  <a:srgbClr val="FF3300"/>
                </a:solidFill>
                <a:latin typeface="Times New Roman" pitchFamily="18" charset="0"/>
              </a:rPr>
              <a:t>和</a:t>
            </a:r>
            <a:r>
              <a:rPr lang="en-US" altLang="zh-CN" sz="2000" b="1" i="1">
                <a:solidFill>
                  <a:srgbClr val="FF3300"/>
                </a:solidFill>
                <a:latin typeface="Times New Roman" pitchFamily="18" charset="0"/>
              </a:rPr>
              <a:t>c</a:t>
            </a:r>
            <a:r>
              <a:rPr lang="en-US" altLang="zh-CN" sz="2000" b="1">
                <a:solidFill>
                  <a:srgbClr val="FF3300"/>
                </a:solidFill>
                <a:latin typeface="Times New Roman" pitchFamily="18" charset="0"/>
              </a:rPr>
              <a:t>(Ba</a:t>
            </a:r>
            <a:r>
              <a:rPr lang="en-US" altLang="zh-CN" sz="2000" b="1" baseline="30000">
                <a:solidFill>
                  <a:srgbClr val="FF3300"/>
                </a:solidFill>
                <a:latin typeface="Times New Roman" pitchFamily="18" charset="0"/>
              </a:rPr>
              <a:t>2+</a:t>
            </a:r>
            <a:r>
              <a:rPr lang="en-US" altLang="zh-CN" sz="2000" b="1">
                <a:solidFill>
                  <a:srgbClr val="FF3300"/>
                </a:solidFill>
                <a:latin typeface="Times New Roman" pitchFamily="18" charset="0"/>
              </a:rPr>
              <a:t>)</a:t>
            </a:r>
            <a:r>
              <a:rPr lang="zh-CN" altLang="en-US" sz="2000" b="1">
                <a:solidFill>
                  <a:srgbClr val="FF3300"/>
                </a:solidFill>
                <a:latin typeface="Times New Roman" pitchFamily="18" charset="0"/>
              </a:rPr>
              <a:t>增大</a:t>
            </a:r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74" name="Rectangle 33"/>
          <p:cNvSpPr>
            <a:spLocks noChangeArrowheads="1"/>
          </p:cNvSpPr>
          <p:nvPr/>
        </p:nvSpPr>
        <p:spPr bwMode="auto">
          <a:xfrm>
            <a:off x="533400" y="2990850"/>
            <a:ext cx="178117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溶液体积减小 </a:t>
            </a:r>
          </a:p>
        </p:txBody>
      </p:sp>
      <p:sp>
        <p:nvSpPr>
          <p:cNvPr id="75" name="Rectangle 34"/>
          <p:cNvSpPr>
            <a:spLocks noChangeArrowheads="1"/>
          </p:cNvSpPr>
          <p:nvPr/>
        </p:nvSpPr>
        <p:spPr bwMode="auto">
          <a:xfrm>
            <a:off x="3276600" y="2482850"/>
            <a:ext cx="1371600" cy="457200"/>
          </a:xfrm>
          <a:prstGeom prst="rect">
            <a:avLst/>
          </a:prstGeom>
          <a:solidFill>
            <a:srgbClr val="FF3300">
              <a:alpha val="27058"/>
            </a:srgbClr>
          </a:solidFill>
          <a:ln w="2857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6" name="Rectangle 35"/>
          <p:cNvSpPr>
            <a:spLocks noChangeArrowheads="1"/>
          </p:cNvSpPr>
          <p:nvPr/>
        </p:nvSpPr>
        <p:spPr bwMode="auto">
          <a:xfrm>
            <a:off x="1219200" y="1543050"/>
            <a:ext cx="914400" cy="457200"/>
          </a:xfrm>
          <a:prstGeom prst="rect">
            <a:avLst/>
          </a:prstGeom>
          <a:solidFill>
            <a:srgbClr val="FF3300">
              <a:alpha val="27058"/>
            </a:srgbClr>
          </a:solidFill>
          <a:ln w="2857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7" name="Rectangle 30"/>
          <p:cNvSpPr>
            <a:spLocks noChangeArrowheads="1"/>
          </p:cNvSpPr>
          <p:nvPr/>
        </p:nvSpPr>
        <p:spPr bwMode="auto">
          <a:xfrm>
            <a:off x="4648200" y="2517775"/>
            <a:ext cx="322897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c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(SO</a:t>
            </a:r>
            <a:r>
              <a:rPr lang="en-US" altLang="zh-CN" sz="2000" b="1" baseline="-25000">
                <a:solidFill>
                  <a:srgbClr val="0033CC"/>
                </a:solidFill>
                <a:latin typeface="Times New Roman" pitchFamily="18" charset="0"/>
              </a:rPr>
              <a:t>4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2</a:t>
            </a:r>
            <a:r>
              <a:rPr lang="zh-CN" altLang="en-US" sz="2000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) </a:t>
            </a:r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不变</a:t>
            </a:r>
            <a:r>
              <a:rPr lang="zh-CN" altLang="en-US" sz="2000" b="1" i="1">
                <a:solidFill>
                  <a:srgbClr val="0033CC"/>
                </a:solidFill>
                <a:latin typeface="Times New Roman" pitchFamily="18" charset="0"/>
              </a:rPr>
              <a:t>，</a:t>
            </a:r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c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(Ba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2+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)</a:t>
            </a:r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增大</a:t>
            </a:r>
          </a:p>
        </p:txBody>
      </p:sp>
      <p:sp>
        <p:nvSpPr>
          <p:cNvPr id="78" name="Rectangle 38"/>
          <p:cNvSpPr>
            <a:spLocks noChangeArrowheads="1"/>
          </p:cNvSpPr>
          <p:nvPr/>
        </p:nvSpPr>
        <p:spPr bwMode="auto">
          <a:xfrm>
            <a:off x="4343400" y="4337050"/>
            <a:ext cx="23622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温度不变，</a:t>
            </a:r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K</a:t>
            </a:r>
            <a:r>
              <a:rPr lang="en-US" altLang="zh-CN" sz="2000" b="1" baseline="-25000">
                <a:solidFill>
                  <a:srgbClr val="0033CC"/>
                </a:solidFill>
                <a:latin typeface="Times New Roman" pitchFamily="18" charset="0"/>
              </a:rPr>
              <a:t>sp</a:t>
            </a:r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不变 </a:t>
            </a:r>
          </a:p>
        </p:txBody>
      </p:sp>
      <p:sp>
        <p:nvSpPr>
          <p:cNvPr id="79" name="TextBox 28"/>
          <p:cNvSpPr txBox="1">
            <a:spLocks noChangeArrowheads="1"/>
          </p:cNvSpPr>
          <p:nvPr/>
        </p:nvSpPr>
        <p:spPr bwMode="auto">
          <a:xfrm>
            <a:off x="419100" y="4133850"/>
            <a:ext cx="539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华文彩云"/>
                <a:ea typeface="华文彩云"/>
                <a:cs typeface="华文彩云"/>
              </a:rPr>
              <a:t>×</a:t>
            </a:r>
            <a:endParaRPr lang="zh-CN" altLang="en-US" sz="28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0" name="Rectangle 22"/>
          <p:cNvSpPr>
            <a:spLocks noChangeArrowheads="1"/>
          </p:cNvSpPr>
          <p:nvPr/>
        </p:nvSpPr>
        <p:spPr bwMode="auto">
          <a:xfrm>
            <a:off x="5765800" y="6191250"/>
            <a:ext cx="132397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＝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1×10</a:t>
            </a:r>
            <a:r>
              <a:rPr lang="en-US" altLang="en-US" sz="2000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5</a:t>
            </a:r>
            <a:endParaRPr lang="zh-CN" altLang="en-US" sz="2000" b="1">
              <a:solidFill>
                <a:srgbClr val="0033CC"/>
              </a:solidFill>
              <a:latin typeface="Times New Roman" pitchFamily="18" charset="0"/>
            </a:endParaRPr>
          </a:p>
        </p:txBody>
      </p:sp>
      <p:sp>
        <p:nvSpPr>
          <p:cNvPr id="81" name="Rectangle 23"/>
          <p:cNvSpPr>
            <a:spLocks noChangeArrowheads="1"/>
          </p:cNvSpPr>
          <p:nvPr/>
        </p:nvSpPr>
        <p:spPr bwMode="auto">
          <a:xfrm>
            <a:off x="5715000" y="6453188"/>
            <a:ext cx="157797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＝</a:t>
            </a:r>
            <a:r>
              <a:rPr lang="zh-CN" altLang="en-US" b="1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</a:rPr>
              <a:t>1×10</a:t>
            </a:r>
            <a:r>
              <a:rPr lang="zh-CN" altLang="en-US" b="1" baseline="30000">
                <a:solidFill>
                  <a:srgbClr val="FF0000"/>
                </a:solidFill>
                <a:latin typeface="Times New Roman" pitchFamily="18" charset="0"/>
              </a:rPr>
              <a:t>－</a:t>
            </a:r>
            <a:r>
              <a:rPr lang="en-US" altLang="zh-CN" b="1" baseline="30000">
                <a:solidFill>
                  <a:srgbClr val="FF0000"/>
                </a:solidFill>
                <a:latin typeface="Times New Roman" pitchFamily="18" charset="0"/>
              </a:rPr>
              <a:t>10</a:t>
            </a:r>
            <a:endParaRPr lang="zh-CN" altLang="en-US" b="1" baseline="300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82" name="Rectangle 25"/>
          <p:cNvSpPr>
            <a:spLocks noChangeArrowheads="1"/>
          </p:cNvSpPr>
          <p:nvPr/>
        </p:nvSpPr>
        <p:spPr bwMode="auto">
          <a:xfrm>
            <a:off x="7010400" y="6191250"/>
            <a:ext cx="132397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en-US" sz="2000" b="1">
                <a:solidFill>
                  <a:srgbClr val="0033CC"/>
                </a:solidFill>
                <a:latin typeface="Times New Roman" pitchFamily="18" charset="0"/>
              </a:rPr>
              <a:t>×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1×10</a:t>
            </a:r>
            <a:r>
              <a:rPr lang="en-US" altLang="en-US" sz="2000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5</a:t>
            </a:r>
            <a:endParaRPr lang="zh-CN" altLang="en-US" sz="2000" b="1" baseline="30000">
              <a:solidFill>
                <a:srgbClr val="0033CC"/>
              </a:solidFill>
              <a:latin typeface="Times New Roman" pitchFamily="18" charset="0"/>
            </a:endParaRPr>
          </a:p>
        </p:txBody>
      </p:sp>
      <p:sp>
        <p:nvSpPr>
          <p:cNvPr id="83" name="Text Box 44"/>
          <p:cNvSpPr txBox="1">
            <a:spLocks noChangeArrowheads="1"/>
          </p:cNvSpPr>
          <p:nvPr/>
        </p:nvSpPr>
        <p:spPr bwMode="auto">
          <a:xfrm>
            <a:off x="4953000" y="6191250"/>
            <a:ext cx="609600" cy="396875"/>
          </a:xfrm>
          <a:prstGeom prst="rect">
            <a:avLst/>
          </a:prstGeom>
          <a:solidFill>
            <a:schemeClr val="accent1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 i="1">
                <a:solidFill>
                  <a:srgbClr val="FF3300"/>
                </a:solidFill>
                <a:latin typeface="Times New Roman" pitchFamily="18" charset="0"/>
              </a:rPr>
              <a:t>c</a:t>
            </a:r>
            <a:r>
              <a:rPr lang="zh-CN" altLang="en-US" sz="2000" b="1">
                <a:solidFill>
                  <a:srgbClr val="FF3300"/>
                </a:solidFill>
                <a:latin typeface="Times New Roman" pitchFamily="18" charset="0"/>
              </a:rPr>
              <a:t>点</a:t>
            </a:r>
          </a:p>
        </p:txBody>
      </p:sp>
      <p:sp>
        <p:nvSpPr>
          <p:cNvPr id="84" name="Oval 46"/>
          <p:cNvSpPr>
            <a:spLocks noChangeArrowheads="1"/>
          </p:cNvSpPr>
          <p:nvPr/>
        </p:nvSpPr>
        <p:spPr bwMode="auto">
          <a:xfrm>
            <a:off x="1536700" y="6165850"/>
            <a:ext cx="76200" cy="76200"/>
          </a:xfrm>
          <a:prstGeom prst="ellipse">
            <a:avLst/>
          </a:prstGeom>
          <a:solidFill>
            <a:srgbClr val="FF00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5" name="Rectangle 21"/>
          <p:cNvSpPr>
            <a:spLocks noChangeArrowheads="1"/>
          </p:cNvSpPr>
          <p:nvPr/>
        </p:nvSpPr>
        <p:spPr bwMode="auto">
          <a:xfrm>
            <a:off x="2844800" y="3790950"/>
            <a:ext cx="21209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zh-CN" b="1" i="1">
                <a:solidFill>
                  <a:srgbClr val="0033CC"/>
                </a:solidFill>
                <a:latin typeface="Times New Roman" pitchFamily="18" charset="0"/>
              </a:rPr>
              <a:t>c</a:t>
            </a:r>
            <a:r>
              <a:rPr lang="en-US" altLang="zh-CN" b="1">
                <a:solidFill>
                  <a:srgbClr val="0033CC"/>
                </a:solidFill>
                <a:latin typeface="Times New Roman" pitchFamily="18" charset="0"/>
              </a:rPr>
              <a:t>(SO</a:t>
            </a:r>
            <a:r>
              <a:rPr lang="en-US" altLang="zh-CN" b="1" baseline="-25000">
                <a:solidFill>
                  <a:srgbClr val="0033CC"/>
                </a:solidFill>
                <a:latin typeface="Times New Roman" pitchFamily="18" charset="0"/>
              </a:rPr>
              <a:t>4</a:t>
            </a:r>
            <a:r>
              <a:rPr lang="en-US" altLang="zh-CN" b="1" baseline="30000">
                <a:solidFill>
                  <a:srgbClr val="0033CC"/>
                </a:solidFill>
                <a:latin typeface="Times New Roman" pitchFamily="18" charset="0"/>
              </a:rPr>
              <a:t>2</a:t>
            </a:r>
            <a:r>
              <a:rPr lang="zh-CN" altLang="en-US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b="1">
                <a:solidFill>
                  <a:srgbClr val="0033CC"/>
                </a:solidFill>
                <a:latin typeface="Times New Roman" pitchFamily="18" charset="0"/>
              </a:rPr>
              <a:t>)=1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×10</a:t>
            </a:r>
            <a:r>
              <a:rPr lang="zh-CN" altLang="en-US" sz="2000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5</a:t>
            </a:r>
          </a:p>
        </p:txBody>
      </p:sp>
      <p:sp>
        <p:nvSpPr>
          <p:cNvPr id="86" name="Text Box 14"/>
          <p:cNvSpPr txBox="1">
            <a:spLocks noChangeArrowheads="1"/>
          </p:cNvSpPr>
          <p:nvPr/>
        </p:nvSpPr>
        <p:spPr bwMode="auto">
          <a:xfrm>
            <a:off x="5029200" y="3778250"/>
            <a:ext cx="4254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c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(Ba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2+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) </a:t>
            </a:r>
            <a:r>
              <a:rPr lang="zh-CN" altLang="en-US" sz="2000" b="1">
                <a:solidFill>
                  <a:srgbClr val="0033CC"/>
                </a:solidFill>
                <a:latin typeface="Times New Roman" pitchFamily="18" charset="0"/>
              </a:rPr>
              <a:t>× </a:t>
            </a:r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c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(SO</a:t>
            </a:r>
            <a:r>
              <a:rPr lang="en-US" altLang="zh-CN" sz="2000" b="1" baseline="-25000">
                <a:solidFill>
                  <a:srgbClr val="0033CC"/>
                </a:solidFill>
                <a:latin typeface="Times New Roman" pitchFamily="18" charset="0"/>
              </a:rPr>
              <a:t>4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2</a:t>
            </a:r>
            <a:r>
              <a:rPr lang="zh-CN" altLang="en-US" sz="2000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) &lt; 1×10</a:t>
            </a:r>
            <a:r>
              <a:rPr lang="en-US" altLang="en-US" sz="2000" b="1" baseline="30000">
                <a:solidFill>
                  <a:srgbClr val="0033CC"/>
                </a:solidFill>
                <a:latin typeface="Times New Roman" pitchFamily="18" charset="0"/>
              </a:rPr>
              <a:t>－</a:t>
            </a:r>
            <a:r>
              <a:rPr lang="en-US" altLang="zh-CN" sz="2000" b="1" baseline="30000">
                <a:solidFill>
                  <a:srgbClr val="0033CC"/>
                </a:solidFill>
                <a:latin typeface="Times New Roman" pitchFamily="18" charset="0"/>
              </a:rPr>
              <a:t>10</a:t>
            </a:r>
            <a:r>
              <a:rPr lang="en-US" altLang="zh-CN" sz="2000" b="1">
                <a:solidFill>
                  <a:srgbClr val="0033CC"/>
                </a:solidFill>
                <a:latin typeface="Times New Roman" pitchFamily="18" charset="0"/>
              </a:rPr>
              <a:t>=</a:t>
            </a:r>
            <a:r>
              <a:rPr lang="en-US" altLang="zh-CN" sz="2000" b="1" i="1">
                <a:solidFill>
                  <a:srgbClr val="0033CC"/>
                </a:solidFill>
                <a:latin typeface="Times New Roman" pitchFamily="18" charset="0"/>
              </a:rPr>
              <a:t>K</a:t>
            </a:r>
            <a:r>
              <a:rPr lang="en-US" altLang="zh-CN" sz="2000" b="1" baseline="-25000">
                <a:solidFill>
                  <a:srgbClr val="0033CC"/>
                </a:solidFill>
                <a:latin typeface="Times New Roman" pitchFamily="18" charset="0"/>
              </a:rPr>
              <a:t>sp</a:t>
            </a:r>
          </a:p>
        </p:txBody>
      </p:sp>
      <p:sp>
        <p:nvSpPr>
          <p:cNvPr id="87" name="Rectangle 50"/>
          <p:cNvSpPr>
            <a:spLocks noChangeArrowheads="1"/>
          </p:cNvSpPr>
          <p:nvPr/>
        </p:nvSpPr>
        <p:spPr bwMode="auto">
          <a:xfrm>
            <a:off x="685800" y="3371850"/>
            <a:ext cx="457200" cy="457200"/>
          </a:xfrm>
          <a:prstGeom prst="rect">
            <a:avLst/>
          </a:prstGeom>
          <a:solidFill>
            <a:srgbClr val="FF3300">
              <a:alpha val="27058"/>
            </a:srgbClr>
          </a:solidFill>
          <a:ln w="2857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8" name="TextBox 28"/>
          <p:cNvSpPr txBox="1">
            <a:spLocks noChangeArrowheads="1"/>
          </p:cNvSpPr>
          <p:nvPr/>
        </p:nvSpPr>
        <p:spPr bwMode="auto">
          <a:xfrm>
            <a:off x="381000" y="2368550"/>
            <a:ext cx="539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华文彩云"/>
                <a:ea typeface="华文彩云"/>
                <a:cs typeface="华文彩云"/>
              </a:rPr>
              <a:t>×</a:t>
            </a:r>
            <a:endParaRPr lang="zh-CN" altLang="en-US" sz="28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9" name="Oval 53"/>
          <p:cNvSpPr>
            <a:spLocks noChangeArrowheads="1"/>
          </p:cNvSpPr>
          <p:nvPr/>
        </p:nvSpPr>
        <p:spPr bwMode="auto">
          <a:xfrm>
            <a:off x="1168400" y="6191250"/>
            <a:ext cx="76200" cy="76200"/>
          </a:xfrm>
          <a:prstGeom prst="ellipse">
            <a:avLst/>
          </a:prstGeom>
          <a:solidFill>
            <a:srgbClr val="0033CC"/>
          </a:solidFill>
          <a:ln w="38100" algn="ctr">
            <a:solidFill>
              <a:srgbClr val="0033CC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0" name="Oval 54"/>
          <p:cNvSpPr>
            <a:spLocks noChangeArrowheads="1"/>
          </p:cNvSpPr>
          <p:nvPr/>
        </p:nvSpPr>
        <p:spPr bwMode="auto">
          <a:xfrm>
            <a:off x="1524000" y="6572250"/>
            <a:ext cx="76200" cy="76200"/>
          </a:xfrm>
          <a:prstGeom prst="ellipse">
            <a:avLst/>
          </a:prstGeom>
          <a:solidFill>
            <a:srgbClr val="0033CC"/>
          </a:solidFill>
          <a:ln w="38100" algn="ctr">
            <a:solidFill>
              <a:srgbClr val="0033CC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1" name="Text Box 9"/>
          <p:cNvSpPr txBox="1">
            <a:spLocks noChangeArrowheads="1"/>
          </p:cNvSpPr>
          <p:nvPr/>
        </p:nvSpPr>
        <p:spPr bwMode="auto">
          <a:xfrm>
            <a:off x="1371600" y="6280150"/>
            <a:ext cx="514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400" b="1">
                <a:solidFill>
                  <a:srgbClr val="FF0000"/>
                </a:solidFill>
                <a:latin typeface="Times New Roman" pitchFamily="18" charset="0"/>
              </a:rPr>
              <a:t>★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3" presetClass="entr" presetSubtype="16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64" grpId="0"/>
      <p:bldP spid="65" grpId="0"/>
      <p:bldP spid="66" grpId="0"/>
      <p:bldP spid="67" grpId="0"/>
      <p:bldP spid="68" grpId="0" animBg="1"/>
      <p:bldP spid="69" grpId="0"/>
      <p:bldP spid="70" grpId="0"/>
      <p:bldP spid="71" grpId="0"/>
      <p:bldP spid="72" grpId="0" animBg="1"/>
      <p:bldP spid="73" grpId="0"/>
      <p:bldP spid="74" grpId="0"/>
      <p:bldP spid="75" grpId="0" animBg="1"/>
      <p:bldP spid="76" grpId="0" animBg="1"/>
      <p:bldP spid="77" grpId="0"/>
      <p:bldP spid="78" grpId="0"/>
      <p:bldP spid="79" grpId="0"/>
      <p:bldP spid="80" grpId="0"/>
      <p:bldP spid="81" grpId="0"/>
      <p:bldP spid="82" grpId="0"/>
      <p:bldP spid="83" grpId="0" animBg="1"/>
      <p:bldP spid="84" grpId="0" animBg="1"/>
      <p:bldP spid="85" grpId="0"/>
      <p:bldP spid="86" grpId="0"/>
      <p:bldP spid="87" grpId="0" animBg="1"/>
      <p:bldP spid="88" grpId="0"/>
      <p:bldP spid="89" grpId="0" animBg="1"/>
      <p:bldP spid="90" grpId="0" animBg="1"/>
      <p:bldP spid="9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rot="2700000">
            <a:off x="-1104900" y="1838325"/>
            <a:ext cx="2886075" cy="288607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 rot="18900000">
            <a:off x="1612900" y="1354138"/>
            <a:ext cx="1533525" cy="153352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2234407" y="2905919"/>
            <a:ext cx="1938337" cy="1939925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 rot="18900000">
            <a:off x="1065213" y="4260850"/>
            <a:ext cx="1533525" cy="153352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 rot="18900000">
            <a:off x="4398963" y="2592388"/>
            <a:ext cx="1533525" cy="1535112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5712619" y="3318669"/>
            <a:ext cx="2322513" cy="232092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 rot="18900000">
            <a:off x="4219575" y="4086225"/>
            <a:ext cx="752475" cy="75247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 rot="18900000">
            <a:off x="5891213" y="2397125"/>
            <a:ext cx="752475" cy="754063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28248" y="3429000"/>
            <a:ext cx="34163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谢谢您的聆听！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0556875" y="4086225"/>
            <a:ext cx="1574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000000"/>
                </a:solidFill>
                <a:latin typeface="Calibri" pitchFamily="34" charset="0"/>
              </a:rPr>
              <a:t>Thank you!</a:t>
            </a:r>
            <a:endParaRPr lang="zh-CN" altLang="en-US" sz="24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9" grpId="0" animBg="1"/>
      <p:bldP spid="10" grpId="0" animBg="1"/>
      <p:bldP spid="11" grpId="0" animBg="1"/>
      <p:bldP spid="7" grpId="0" animBg="1"/>
      <p:bldP spid="13" grpId="0" animBg="1"/>
      <p:bldP spid="15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8575">
          <a:solidFill>
            <a:srgbClr val="66006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8575">
          <a:solidFill>
            <a:srgbClr val="66006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8575">
          <a:solidFill>
            <a:srgbClr val="66006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8575">
          <a:solidFill>
            <a:srgbClr val="66006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8575">
          <a:solidFill>
            <a:srgbClr val="66006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8575">
          <a:solidFill>
            <a:srgbClr val="66006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5705115</TotalTime>
  <Words>1329</Words>
  <Application>Microsoft Office PowerPoint</Application>
  <PresentationFormat>自定义</PresentationFormat>
  <Paragraphs>216</Paragraphs>
  <Slides>21</Slides>
  <Notes>18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演示文稿设计模板</vt:lpstr>
      </vt:variant>
      <vt:variant>
        <vt:i4>66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21</vt:i4>
      </vt:variant>
    </vt:vector>
  </HeadingPairs>
  <TitlesOfParts>
    <vt:vector size="106" baseType="lpstr">
      <vt:lpstr>Calibri</vt:lpstr>
      <vt:lpstr>宋体</vt:lpstr>
      <vt:lpstr>Arial</vt:lpstr>
      <vt:lpstr>微软雅黑</vt:lpstr>
      <vt:lpstr>方正姚体</vt:lpstr>
      <vt:lpstr>幼圆</vt:lpstr>
      <vt:lpstr>+mn-ea</vt:lpstr>
      <vt:lpstr>Times New Roman</vt:lpstr>
      <vt:lpstr>黑体</vt:lpstr>
      <vt:lpstr>楷体_GB2312</vt:lpstr>
      <vt:lpstr>Symbol</vt:lpstr>
      <vt:lpstr>MS PGothic</vt:lpstr>
      <vt:lpstr>Arial Rounded MT Bold</vt:lpstr>
      <vt:lpstr>Kozuka Mincho Pr6N H</vt:lpstr>
      <vt:lpstr>Arial Unicode MS</vt:lpstr>
      <vt:lpstr>华文彩云</vt:lpstr>
      <vt:lpstr>Office 主题</vt:lpstr>
      <vt:lpstr>1_Office 主题</vt:lpstr>
      <vt:lpstr>2_Office 主题</vt:lpstr>
      <vt:lpstr>3_Office 主题</vt:lpstr>
      <vt:lpstr>4_Office 主题</vt:lpstr>
      <vt:lpstr>5_Office 主题</vt:lpstr>
      <vt:lpstr>Office 主题</vt:lpstr>
      <vt:lpstr>Office 主题</vt:lpstr>
      <vt:lpstr>Office 主题</vt:lpstr>
      <vt:lpstr>Office 主题</vt:lpstr>
      <vt:lpstr>Office 主题</vt:lpstr>
      <vt:lpstr>Office 主题</vt:lpstr>
      <vt:lpstr>Office 主题</vt:lpstr>
      <vt:lpstr>Office 主题</vt:lpstr>
      <vt:lpstr>Office 主题</vt:lpstr>
      <vt:lpstr>Office 主题</vt:lpstr>
      <vt:lpstr>1_Office 主题</vt:lpstr>
      <vt:lpstr>1_Office 主题</vt:lpstr>
      <vt:lpstr>1_Office 主题</vt:lpstr>
      <vt:lpstr>1_Office 主题</vt:lpstr>
      <vt:lpstr>1_Office 主题</vt:lpstr>
      <vt:lpstr>1_Office 主题</vt:lpstr>
      <vt:lpstr>1_Office 主题</vt:lpstr>
      <vt:lpstr>1_Office 主题</vt:lpstr>
      <vt:lpstr>1_Office 主题</vt:lpstr>
      <vt:lpstr>1_Office 主题</vt:lpstr>
      <vt:lpstr>2_Office 主题</vt:lpstr>
      <vt:lpstr>2_Office 主题</vt:lpstr>
      <vt:lpstr>2_Office 主题</vt:lpstr>
      <vt:lpstr>2_Office 主题</vt:lpstr>
      <vt:lpstr>2_Office 主题</vt:lpstr>
      <vt:lpstr>2_Office 主题</vt:lpstr>
      <vt:lpstr>2_Office 主题</vt:lpstr>
      <vt:lpstr>2_Office 主题</vt:lpstr>
      <vt:lpstr>2_Office 主题</vt:lpstr>
      <vt:lpstr>2_Office 主题</vt:lpstr>
      <vt:lpstr>3_Office 主题</vt:lpstr>
      <vt:lpstr>3_Office 主题</vt:lpstr>
      <vt:lpstr>3_Office 主题</vt:lpstr>
      <vt:lpstr>3_Office 主题</vt:lpstr>
      <vt:lpstr>3_Office 主题</vt:lpstr>
      <vt:lpstr>3_Office 主题</vt:lpstr>
      <vt:lpstr>3_Office 主题</vt:lpstr>
      <vt:lpstr>3_Office 主题</vt:lpstr>
      <vt:lpstr>3_Office 主题</vt:lpstr>
      <vt:lpstr>3_Office 主题</vt:lpstr>
      <vt:lpstr>4_Office 主题</vt:lpstr>
      <vt:lpstr>4_Office 主题</vt:lpstr>
      <vt:lpstr>4_Office 主题</vt:lpstr>
      <vt:lpstr>4_Office 主题</vt:lpstr>
      <vt:lpstr>4_Office 主题</vt:lpstr>
      <vt:lpstr>4_Office 主题</vt:lpstr>
      <vt:lpstr>4_Office 主题</vt:lpstr>
      <vt:lpstr>4_Office 主题</vt:lpstr>
      <vt:lpstr>4_Office 主题</vt:lpstr>
      <vt:lpstr>4_Office 主题</vt:lpstr>
      <vt:lpstr>5_Office 主题</vt:lpstr>
      <vt:lpstr>5_Office 主题</vt:lpstr>
      <vt:lpstr>5_Office 主题</vt:lpstr>
      <vt:lpstr>5_Office 主题</vt:lpstr>
      <vt:lpstr>5_Office 主题</vt:lpstr>
      <vt:lpstr>5_Office 主题</vt:lpstr>
      <vt:lpstr>5_Office 主题</vt:lpstr>
      <vt:lpstr>5_Office 主题</vt:lpstr>
      <vt:lpstr>5_Office 主题</vt:lpstr>
      <vt:lpstr>5_Office 主题</vt:lpstr>
      <vt:lpstr>BMP 图像</vt:lpstr>
      <vt:lpstr>图片</vt:lpstr>
      <vt:lpstr>Document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Manager>at</Manager>
  <Company>阿唐工作室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>信息化教学设计模板</dc:subject>
  <dc:creator>flower_th</dc:creator>
  <dc:description>1820182393</dc:description>
  <cp:lastModifiedBy>微软用户</cp:lastModifiedBy>
  <cp:revision>1120</cp:revision>
  <dcterms:created xsi:type="dcterms:W3CDTF">2018-11-20T12:21:50Z</dcterms:created>
  <dcterms:modified xsi:type="dcterms:W3CDTF">2018-12-03T12:19:34Z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2052-10.1.0.7668</vt:lpwstr>
  </property>
</Properties>
</file>