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3"/>
  </p:notesMasterIdLst>
  <p:sldIdLst>
    <p:sldId id="360" r:id="rId2"/>
    <p:sldId id="300" r:id="rId3"/>
    <p:sldId id="363" r:id="rId4"/>
    <p:sldId id="301" r:id="rId5"/>
    <p:sldId id="302" r:id="rId6"/>
    <p:sldId id="303" r:id="rId7"/>
    <p:sldId id="304" r:id="rId8"/>
    <p:sldId id="307" r:id="rId9"/>
    <p:sldId id="361" r:id="rId10"/>
    <p:sldId id="362" r:id="rId11"/>
    <p:sldId id="333" r:id="rId12"/>
    <p:sldId id="330" r:id="rId13"/>
    <p:sldId id="331" r:id="rId14"/>
    <p:sldId id="332" r:id="rId15"/>
    <p:sldId id="336" r:id="rId16"/>
    <p:sldId id="337" r:id="rId17"/>
    <p:sldId id="325" r:id="rId18"/>
    <p:sldId id="364" r:id="rId19"/>
    <p:sldId id="365" r:id="rId20"/>
    <p:sldId id="277" r:id="rId21"/>
    <p:sldId id="367" r:id="rId22"/>
  </p:sldIdLst>
  <p:sldSz cx="12192000" cy="6858000"/>
  <p:notesSz cx="6858000" cy="9144000"/>
  <p:embeddedFontLs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楷体" panose="02010609060101010101" pitchFamily="49" charset="-122"/>
      <p:regular r:id="rId28"/>
    </p:embeddedFont>
    <p:embeddedFont>
      <p:font typeface="微软雅黑" panose="020B0503020204020204" pitchFamily="34" charset="-122"/>
      <p:regular r:id="rId29"/>
      <p:bold r:id="rId30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3333FF"/>
    <a:srgbClr val="006600"/>
    <a:srgbClr val="00A7FF"/>
    <a:srgbClr val="7AC3D7"/>
    <a:srgbClr val="59BBD8"/>
    <a:srgbClr val="F3D213"/>
    <a:srgbClr val="CFEAF1"/>
    <a:srgbClr val="404040"/>
    <a:srgbClr val="FFD8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2CF644-8152-453A-9360-A942AD78BC89}" type="datetimeFigureOut">
              <a:rPr lang="zh-CN" altLang="en-US" smtClean="0"/>
              <a:t>2022/1/10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AF404F-23AF-4871-9546-0CE89197C85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6968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AF404F-23AF-4871-9546-0CE89197C85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613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jpe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矩形 72"/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4" name="矩形 73"/>
          <p:cNvSpPr/>
          <p:nvPr userDrawn="1"/>
        </p:nvSpPr>
        <p:spPr>
          <a:xfrm>
            <a:off x="-1" y="0"/>
            <a:ext cx="12191999" cy="671399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1144101" y="5122025"/>
            <a:ext cx="48981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prstClr val="black">
                    <a:lumMod val="85000"/>
                    <a:lumOff val="15000"/>
                  </a:prstClr>
                </a:solidFill>
              </a:defRPr>
            </a:lvl1pPr>
          </a:lstStyle>
          <a:p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同步到中考，基础到培优，名师一帮到底</a:t>
            </a:r>
          </a:p>
        </p:txBody>
      </p:sp>
      <p:sp>
        <p:nvSpPr>
          <p:cNvPr id="3" name="文本框 2"/>
          <p:cNvSpPr txBox="1"/>
          <p:nvPr userDrawn="1"/>
        </p:nvSpPr>
        <p:spPr>
          <a:xfrm>
            <a:off x="7328431" y="5122025"/>
            <a:ext cx="27092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prstClr val="black">
                    <a:lumMod val="85000"/>
                    <a:lumOff val="15000"/>
                  </a:prst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分层训练，多重拓展</a:t>
            </a:r>
            <a:endParaRPr lang="en-US" altLang="zh-CN" sz="2000" dirty="0">
              <a:solidFill>
                <a:prstClr val="black">
                  <a:lumMod val="85000"/>
                  <a:lumOff val="15000"/>
                </a:prst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95252">
            <a:off x="7465469" y="1310116"/>
            <a:ext cx="2435157" cy="3291776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pic>
        <p:nvPicPr>
          <p:cNvPr id="5" name="图片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5304">
            <a:off x="1426706" y="881701"/>
            <a:ext cx="3767561" cy="3988595"/>
          </a:xfrm>
          <a:prstGeom prst="rect">
            <a:avLst/>
          </a:prstGeom>
          <a:ln>
            <a:noFill/>
          </a:ln>
          <a:effectLst/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矩形 75"/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7" name="矩形 76"/>
          <p:cNvSpPr/>
          <p:nvPr userDrawn="1"/>
        </p:nvSpPr>
        <p:spPr>
          <a:xfrm>
            <a:off x="0" y="0"/>
            <a:ext cx="12192000" cy="671399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78" name="图片 7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068" y="829840"/>
            <a:ext cx="1667587" cy="1667587"/>
          </a:xfrm>
          <a:prstGeom prst="rect">
            <a:avLst/>
          </a:prstGeom>
        </p:spPr>
      </p:pic>
      <p:sp>
        <p:nvSpPr>
          <p:cNvPr id="79" name="矩形 78"/>
          <p:cNvSpPr/>
          <p:nvPr userDrawn="1"/>
        </p:nvSpPr>
        <p:spPr>
          <a:xfrm>
            <a:off x="2953303" y="1218782"/>
            <a:ext cx="307496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“教材帮”微信平台：全国</a:t>
            </a:r>
            <a:r>
              <a:rPr lang="en-US" altLang="zh-CN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50w+</a:t>
            </a: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师生、家长都在关注，每周更新，英语听力、微课视频、互动答疑、应考技巧</a:t>
            </a:r>
            <a:r>
              <a:rPr lang="en-US" altLang="zh-CN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……</a:t>
            </a: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应有尽有！</a:t>
            </a:r>
          </a:p>
        </p:txBody>
      </p:sp>
      <p:sp>
        <p:nvSpPr>
          <p:cNvPr id="80" name="矩形 79"/>
          <p:cNvSpPr/>
          <p:nvPr userDrawn="1"/>
        </p:nvSpPr>
        <p:spPr>
          <a:xfrm>
            <a:off x="8111903" y="808431"/>
            <a:ext cx="2906774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6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初中化学教师群</a:t>
            </a:r>
            <a:endParaRPr lang="en-US" altLang="zh-CN" sz="1600" b="1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QQ</a:t>
            </a:r>
            <a:r>
              <a:rPr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扫码加群，</a:t>
            </a: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及时</a:t>
            </a:r>
            <a:r>
              <a:rPr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获取更多一手</a:t>
            </a:r>
            <a:r>
              <a:rPr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  <a:sym typeface="+mn-ea"/>
              </a:rPr>
              <a:t>优质</a:t>
            </a:r>
            <a:r>
              <a:rPr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教学资源、新书试用等</a:t>
            </a: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老师</a:t>
            </a: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  <a:sym typeface="+mn-ea"/>
              </a:rPr>
              <a:t>专享福利；与千余名一线优秀教师实时交流教学教研信息</a:t>
            </a:r>
            <a:r>
              <a:rPr lang="en-US" altLang="zh-CN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  <a:sym typeface="+mn-ea"/>
              </a:rPr>
              <a:t>……</a:t>
            </a:r>
          </a:p>
        </p:txBody>
      </p:sp>
      <p:cxnSp>
        <p:nvCxnSpPr>
          <p:cNvPr id="81" name="直接连接符 80"/>
          <p:cNvCxnSpPr/>
          <p:nvPr userDrawn="1"/>
        </p:nvCxnSpPr>
        <p:spPr>
          <a:xfrm>
            <a:off x="1181735" y="3543974"/>
            <a:ext cx="9858375" cy="0"/>
          </a:xfrm>
          <a:prstGeom prst="line">
            <a:avLst/>
          </a:prstGeom>
          <a:ln w="127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文本框 81"/>
          <p:cNvSpPr txBox="1"/>
          <p:nvPr userDrawn="1"/>
        </p:nvSpPr>
        <p:spPr>
          <a:xfrm>
            <a:off x="1621440" y="2473436"/>
            <a:ext cx="12105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</a:rPr>
              <a:t>微信公众号</a:t>
            </a:r>
          </a:p>
        </p:txBody>
      </p:sp>
      <p:sp>
        <p:nvSpPr>
          <p:cNvPr id="83" name="矩形 82"/>
          <p:cNvSpPr/>
          <p:nvPr userDrawn="1"/>
        </p:nvSpPr>
        <p:spPr>
          <a:xfrm>
            <a:off x="2947462" y="3915979"/>
            <a:ext cx="8075087" cy="1100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天星用户中心老师专区</a:t>
            </a:r>
            <a:endParaRPr lang="en-US" altLang="zh-CN" sz="1600" b="1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扫码注册，立即进入</a:t>
            </a:r>
            <a:r>
              <a:rPr lang="en-US" altLang="zh-CN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0</a:t>
            </a: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元领书、编委招募、校园活动赞助、图书团购等老师专用通道；天星所有图书增值可一站式查看下载</a:t>
            </a:r>
            <a:r>
              <a:rPr lang="en-US" altLang="zh-CN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……</a:t>
            </a:r>
          </a:p>
        </p:txBody>
      </p:sp>
      <p:sp>
        <p:nvSpPr>
          <p:cNvPr id="84" name="文本框 83"/>
          <p:cNvSpPr txBox="1"/>
          <p:nvPr userDrawn="1"/>
        </p:nvSpPr>
        <p:spPr>
          <a:xfrm>
            <a:off x="1497551" y="5443575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天星用户中心</a:t>
            </a:r>
          </a:p>
        </p:txBody>
      </p:sp>
      <p:pic>
        <p:nvPicPr>
          <p:cNvPr id="85" name="图片 84" descr="含标-课件二维码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73068" y="3817899"/>
            <a:ext cx="1580236" cy="1580236"/>
          </a:xfrm>
          <a:prstGeom prst="rect">
            <a:avLst/>
          </a:prstGeom>
        </p:spPr>
      </p:pic>
      <p:pic>
        <p:nvPicPr>
          <p:cNvPr id="86" name="图片 8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0922" y="722870"/>
            <a:ext cx="1804508" cy="2472844"/>
          </a:xfrm>
          <a:prstGeom prst="rect">
            <a:avLst/>
          </a:prstGeom>
        </p:spPr>
      </p:pic>
      <p:sp>
        <p:nvSpPr>
          <p:cNvPr id="87" name="矩形 86"/>
          <p:cNvSpPr/>
          <p:nvPr userDrawn="1"/>
        </p:nvSpPr>
        <p:spPr>
          <a:xfrm>
            <a:off x="2945057" y="826640"/>
            <a:ext cx="265168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6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上千套优质课件免费下载！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873636" y="388969"/>
            <a:ext cx="2237426" cy="621846"/>
          </a:xfrm>
          <a:prstGeom prst="rect">
            <a:avLst/>
          </a:prstGeom>
        </p:spPr>
      </p:pic>
      <p:sp>
        <p:nvSpPr>
          <p:cNvPr id="5" name="矩形 4"/>
          <p:cNvSpPr/>
          <p:nvPr userDrawn="1"/>
        </p:nvSpPr>
        <p:spPr>
          <a:xfrm>
            <a:off x="1068149" y="1010815"/>
            <a:ext cx="10058399" cy="47551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天星教育</a:t>
            </a:r>
            <a:r>
              <a:rPr lang="en-US" altLang="zh-CN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教材帮</a:t>
            </a:r>
            <a:r>
              <a:rPr lang="en-US" altLang="zh-CN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》《</a:t>
            </a:r>
            <a:r>
              <a:rPr lang="zh-CN" altLang="en-US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一遍过</a:t>
            </a:r>
            <a:r>
              <a:rPr lang="en-US" altLang="zh-CN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配套</a:t>
            </a:r>
            <a:r>
              <a:rPr lang="en-US" altLang="zh-CN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PPT</a:t>
            </a:r>
            <a:r>
              <a:rPr lang="zh-CN" altLang="en-US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课件版权声明</a:t>
            </a:r>
            <a:endParaRPr lang="en-US" altLang="zh-CN" sz="20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14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14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本系列课件为河南天星教育传媒股份有限公司旗下</a:t>
            </a:r>
            <a:r>
              <a:rPr lang="en-US" altLang="zh-CN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教材帮</a:t>
            </a:r>
            <a:r>
              <a:rPr lang="en-US" altLang="zh-CN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》《</a:t>
            </a: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一遍过</a:t>
            </a:r>
            <a:r>
              <a:rPr lang="en-US" altLang="zh-CN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品牌图书配属</a:t>
            </a:r>
            <a:r>
              <a:rPr lang="en-US" altLang="zh-CN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课件，由天星教育开发，并拥有所有版权。本系列仅用于个人学习欣赏、教学研究，及其他非商业性或非盈利性用途。使用者须遵守著作权法及其他相关法律规定，不得侵犯本集团及相关权利人的合法权利。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将本课件任何内容用于其他用途时，应获得本公司授权，如未经授权用于商业或盈利用途，一经发现，我司将追究侵权者的法律责任。</a:t>
            </a:r>
            <a:endParaRPr lang="en-US" altLang="zh-CN" sz="14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14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课件中的个别视频未找到原作者，天星教育尊重版权，如课件中有您的作品，请通过</a:t>
            </a:r>
            <a:r>
              <a:rPr lang="en-US" altLang="zh-CN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教材帮</a:t>
            </a:r>
            <a:r>
              <a:rPr lang="en-US" altLang="zh-CN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微信公众号与我们联系，我们在核实后将按照相关规定支付相关费用。</a:t>
            </a:r>
            <a:endParaRPr lang="en-US" altLang="zh-CN" sz="14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14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河南天星教育传媒股份有限公司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F88A86-A321-489B-BE30-105DC678367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38073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7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603315" y="1992477"/>
            <a:ext cx="10982227" cy="963369"/>
          </a:xfrm>
          <a:prstGeom prst="roundRect">
            <a:avLst>
              <a:gd name="adj" fmla="val 50000"/>
            </a:avLst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课题</a:t>
            </a:r>
            <a:r>
              <a:rPr lang="en-US" altLang="zh-CN" sz="4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 </a:t>
            </a:r>
            <a:r>
              <a:rPr lang="zh-CN" altLang="en-US" sz="4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化学是一门以实验为基础的科学</a:t>
            </a:r>
          </a:p>
        </p:txBody>
      </p:sp>
      <p:sp>
        <p:nvSpPr>
          <p:cNvPr id="7" name="Text Box 6">
            <a:extLst>
              <a:ext uri="{FF2B5EF4-FFF2-40B4-BE49-F238E27FC236}">
                <a16:creationId xmlns:a16="http://schemas.microsoft.com/office/drawing/2014/main" id="{6C63D568-F6F0-4739-BB82-84FA1A90D8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376" y="496083"/>
            <a:ext cx="66960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000066"/>
                </a:solidFill>
                <a:latin typeface="楷体" pitchFamily="49" charset="-122"/>
                <a:ea typeface="楷体" pitchFamily="49" charset="-122"/>
              </a:rPr>
              <a:t>广州市优秀教师、广州市骨干教师 系列课件</a:t>
            </a:r>
          </a:p>
        </p:txBody>
      </p:sp>
      <p:sp>
        <p:nvSpPr>
          <p:cNvPr id="9" name="Text Box 7">
            <a:extLst>
              <a:ext uri="{FF2B5EF4-FFF2-40B4-BE49-F238E27FC236}">
                <a16:creationId xmlns:a16="http://schemas.microsoft.com/office/drawing/2014/main" id="{60FE49DD-BEEB-4C7F-8246-C4A35BCFA2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9262" y="4813045"/>
            <a:ext cx="62134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中山大学附属中学 －－ 邓作逵 老师</a:t>
            </a:r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id="{2947B93C-E02E-4085-AF3C-47A1F3AE47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318" y="3592058"/>
            <a:ext cx="933637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zh-CN" sz="32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探究二</a:t>
            </a:r>
            <a:r>
              <a:rPr lang="zh-CN" altLang="en-US" sz="32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r>
              <a:rPr lang="zh-CN" altLang="zh-CN" sz="32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对人体吸入的空气和呼出的气体的探究</a:t>
            </a:r>
            <a:endParaRPr kumimoji="1" lang="zh-CN" altLang="en-US" sz="3200" b="1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2"/>
          <p:cNvSpPr txBox="1"/>
          <p:nvPr/>
        </p:nvSpPr>
        <p:spPr>
          <a:xfrm>
            <a:off x="894783" y="1891142"/>
            <a:ext cx="10587064" cy="3869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1</a:t>
            </a:r>
            <a:r>
              <a:rPr 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.</a:t>
            </a:r>
            <a:r>
              <a:rPr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认识实验是学习化学的重要途径</a:t>
            </a:r>
            <a:r>
              <a:rPr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，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初步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学习观察和描述化学实验 </a:t>
            </a:r>
            <a:endParaRPr lang="en-US" altLang="zh-CN" sz="2800" b="1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  <a:cs typeface="楷体" panose="02010609060101010101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  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的方法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；</a:t>
            </a:r>
            <a:endParaRPr sz="2800" b="1" dirty="0">
              <a:latin typeface="宋体" panose="02010600030101010101" pitchFamily="2" charset="-122"/>
              <a:ea typeface="宋体" panose="02010600030101010101" pitchFamily="2" charset="-122"/>
              <a:cs typeface="楷体" panose="02010609060101010101" charset="-122"/>
            </a:endParaRPr>
          </a:p>
          <a:p>
            <a:pPr algn="just">
              <a:lnSpc>
                <a:spcPct val="150000"/>
              </a:lnSpc>
            </a:pPr>
            <a:r>
              <a:rPr 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2.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根据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对比实验，知道空气与呼出的气体中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O</a:t>
            </a:r>
            <a:r>
              <a:rPr lang="en-US" altLang="zh-CN" sz="2800" b="1" baseline="-25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、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CO</a:t>
            </a:r>
            <a:r>
              <a:rPr lang="en-US" altLang="zh-CN" sz="2800" b="1" baseline="-25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、水蒸气含量</a:t>
            </a:r>
            <a:endParaRPr lang="en-US" altLang="zh-CN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楷体" panose="02010609060101010101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  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的不同，并能设计实验进行验证</a:t>
            </a:r>
            <a:r>
              <a:rPr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。</a:t>
            </a:r>
            <a:endParaRPr lang="en-US" sz="2800" b="1" dirty="0">
              <a:latin typeface="宋体" panose="02010600030101010101" pitchFamily="2" charset="-122"/>
              <a:ea typeface="宋体" panose="02010600030101010101" pitchFamily="2" charset="-122"/>
              <a:cs typeface="楷体" panose="02010609060101010101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3.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初步了解实验探究的过程，在教师指导下</a:t>
            </a: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能根据一定方案进行实</a:t>
            </a:r>
          </a:p>
          <a:p>
            <a:pPr algn="just">
              <a:lnSpc>
                <a:spcPct val="150000"/>
              </a:lnSpc>
            </a:pP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  验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，并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通过观察和分析得出结论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；</a:t>
            </a:r>
          </a:p>
        </p:txBody>
      </p:sp>
      <p:sp>
        <p:nvSpPr>
          <p:cNvPr id="7" name="圆角矩形 7">
            <a:extLst>
              <a:ext uri="{FF2B5EF4-FFF2-40B4-BE49-F238E27FC236}">
                <a16:creationId xmlns:a16="http://schemas.microsoft.com/office/drawing/2014/main" id="{617F50C3-5DE3-4C71-8584-AD1831D63A96}"/>
              </a:ext>
            </a:extLst>
          </p:cNvPr>
          <p:cNvSpPr/>
          <p:nvPr/>
        </p:nvSpPr>
        <p:spPr>
          <a:xfrm>
            <a:off x="4663869" y="939508"/>
            <a:ext cx="2837468" cy="48644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sz="36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学习目标</a:t>
            </a:r>
            <a:r>
              <a:rPr lang="en-US" altLang="zh-CN" sz="36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endParaRPr lang="zh-CN" altLang="en-US" sz="3600" b="1" dirty="0">
              <a:solidFill>
                <a:srgbClr val="0066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A5F2009-9508-43DD-9BFC-2EAFB8BD6D0B}"/>
              </a:ext>
            </a:extLst>
          </p:cNvPr>
          <p:cNvSpPr txBox="1"/>
          <p:nvPr/>
        </p:nvSpPr>
        <p:spPr>
          <a:xfrm>
            <a:off x="4767752" y="1130091"/>
            <a:ext cx="26564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sz="32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补充实验</a:t>
            </a:r>
            <a:r>
              <a:rPr lang="en-US" altLang="zh-CN" sz="32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endParaRPr lang="zh-CN" altLang="en-US" sz="3200" b="1" dirty="0">
              <a:solidFill>
                <a:srgbClr val="0066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FCFD3F3-BC62-4FF1-A11C-CAF986FF905F}"/>
              </a:ext>
            </a:extLst>
          </p:cNvPr>
          <p:cNvSpPr txBox="1"/>
          <p:nvPr/>
        </p:nvSpPr>
        <p:spPr>
          <a:xfrm>
            <a:off x="596817" y="2050142"/>
            <a:ext cx="96263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观察木条在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r>
              <a:rPr lang="en-US" altLang="zh-CN" sz="2800" b="1" baseline="-25000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CO</a:t>
            </a:r>
            <a:r>
              <a:rPr lang="en-US" altLang="zh-CN" sz="2800" b="1" baseline="-25000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中的燃烧。学习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鉴别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两种气体的方法。</a:t>
            </a:r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90B72680-C8F6-4907-B20F-BE597A5C26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3219162"/>
              </p:ext>
            </p:extLst>
          </p:nvPr>
        </p:nvGraphicFramePr>
        <p:xfrm>
          <a:off x="596817" y="2923702"/>
          <a:ext cx="11095784" cy="2876023"/>
        </p:xfrm>
        <a:graphic>
          <a:graphicData uri="http://schemas.openxmlformats.org/drawingml/2006/table">
            <a:tbl>
              <a:tblPr/>
              <a:tblGrid>
                <a:gridCol w="31028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884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044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6234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O</a:t>
                      </a:r>
                      <a:r>
                        <a:rPr kumimoji="0" lang="en-US" altLang="zh-CN" sz="2800" b="1" i="0" u="none" strike="noStrike" cap="none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CO</a:t>
                      </a:r>
                      <a:r>
                        <a:rPr kumimoji="0" lang="en-US" altLang="zh-CN" sz="2800" b="1" i="0" u="none" strike="noStrike" cap="none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04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、燃着的木条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66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、带火星的木条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66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、澄清石灰水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TextBox 5">
            <a:extLst>
              <a:ext uri="{FF2B5EF4-FFF2-40B4-BE49-F238E27FC236}">
                <a16:creationId xmlns:a16="http://schemas.microsoft.com/office/drawing/2014/main" id="{0E30F1D9-5DCD-4B4C-B8FA-16C6DCB434C5}"/>
              </a:ext>
            </a:extLst>
          </p:cNvPr>
          <p:cNvSpPr txBox="1"/>
          <p:nvPr/>
        </p:nvSpPr>
        <p:spPr>
          <a:xfrm>
            <a:off x="4078982" y="3849204"/>
            <a:ext cx="284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木条燃烧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更旺盛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25596283-A72E-44F7-8F4A-274C0A81D58E}"/>
              </a:ext>
            </a:extLst>
          </p:cNvPr>
          <p:cNvSpPr txBox="1"/>
          <p:nvPr/>
        </p:nvSpPr>
        <p:spPr>
          <a:xfrm>
            <a:off x="7983751" y="3810802"/>
            <a:ext cx="284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燃着的木条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熄灭</a:t>
            </a: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6B2F1CBD-4221-4DFA-A932-FE16CB5EEDA2}"/>
              </a:ext>
            </a:extLst>
          </p:cNvPr>
          <p:cNvSpPr txBox="1"/>
          <p:nvPr/>
        </p:nvSpPr>
        <p:spPr>
          <a:xfrm>
            <a:off x="4078982" y="4504545"/>
            <a:ext cx="284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木条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复燃</a:t>
            </a:r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2C439361-96A8-489B-BFD2-0618F6214ECC}"/>
              </a:ext>
            </a:extLst>
          </p:cNvPr>
          <p:cNvSpPr txBox="1"/>
          <p:nvPr/>
        </p:nvSpPr>
        <p:spPr>
          <a:xfrm>
            <a:off x="7983751" y="4504545"/>
            <a:ext cx="284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没有明显变化</a:t>
            </a: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D4EBA7E8-9C65-47E3-868C-389E83712D98}"/>
              </a:ext>
            </a:extLst>
          </p:cNvPr>
          <p:cNvSpPr txBox="1"/>
          <p:nvPr/>
        </p:nvSpPr>
        <p:spPr>
          <a:xfrm>
            <a:off x="4078982" y="5208129"/>
            <a:ext cx="284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没有明显变化</a:t>
            </a:r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03848F24-CF44-4FC9-8225-5EEEC576215D}"/>
              </a:ext>
            </a:extLst>
          </p:cNvPr>
          <p:cNvSpPr txBox="1"/>
          <p:nvPr/>
        </p:nvSpPr>
        <p:spPr>
          <a:xfrm>
            <a:off x="7983752" y="5208129"/>
            <a:ext cx="31719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澄清石灰水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变浑浊</a:t>
            </a:r>
          </a:p>
        </p:txBody>
      </p:sp>
    </p:spTree>
    <p:extLst>
      <p:ext uri="{BB962C8B-B14F-4D97-AF65-F5344CB8AC3E}">
        <p14:creationId xmlns:p14="http://schemas.microsoft.com/office/powerpoint/2010/main" val="2885916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233404" y="561973"/>
            <a:ext cx="77251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你知道我们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吸入的空气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中主要含有哪些气体吗？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830596" y="1361768"/>
            <a:ext cx="8128000" cy="4593167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800" b="1" strike="noStrike" noProof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空气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4887063" y="4608735"/>
            <a:ext cx="1623484" cy="111336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其他气体</a:t>
            </a:r>
          </a:p>
        </p:txBody>
      </p:sp>
      <p:sp>
        <p:nvSpPr>
          <p:cNvPr id="14" name="椭圆 13"/>
          <p:cNvSpPr/>
          <p:nvPr/>
        </p:nvSpPr>
        <p:spPr>
          <a:xfrm>
            <a:off x="7416064" y="3848920"/>
            <a:ext cx="1725084" cy="1212851"/>
          </a:xfrm>
          <a:prstGeom prst="ellipse">
            <a:avLst/>
          </a:prstGeom>
          <a:solidFill>
            <a:srgbClr val="CFEAF1"/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水蒸气</a:t>
            </a:r>
          </a:p>
        </p:txBody>
      </p:sp>
      <p:sp>
        <p:nvSpPr>
          <p:cNvPr id="15" name="椭圆 14"/>
          <p:cNvSpPr/>
          <p:nvPr/>
        </p:nvSpPr>
        <p:spPr>
          <a:xfrm>
            <a:off x="7055540" y="1918725"/>
            <a:ext cx="1568498" cy="1113367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二氧化碳</a:t>
            </a:r>
          </a:p>
        </p:txBody>
      </p:sp>
      <p:sp>
        <p:nvSpPr>
          <p:cNvPr id="16" name="椭圆 15"/>
          <p:cNvSpPr/>
          <p:nvPr/>
        </p:nvSpPr>
        <p:spPr>
          <a:xfrm>
            <a:off x="3807563" y="1689852"/>
            <a:ext cx="1638300" cy="1113367"/>
          </a:xfrm>
          <a:prstGeom prst="ellipse">
            <a:avLst/>
          </a:prstGeom>
          <a:solidFill>
            <a:schemeClr val="bg1"/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氧气</a:t>
            </a:r>
          </a:p>
        </p:txBody>
      </p:sp>
      <p:sp>
        <p:nvSpPr>
          <p:cNvPr id="17" name="椭圆 16"/>
          <p:cNvSpPr/>
          <p:nvPr/>
        </p:nvSpPr>
        <p:spPr>
          <a:xfrm>
            <a:off x="2236996" y="3237135"/>
            <a:ext cx="1676400" cy="1102784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氮气</a:t>
            </a: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7212" y="4159944"/>
            <a:ext cx="1171872" cy="223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17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501907" y="856639"/>
            <a:ext cx="71881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我们吸入的空气和呼出的气体一样吗？</a:t>
            </a:r>
            <a:endParaRPr lang="zh-CN" altLang="en-US" sz="3200" dirty="0">
              <a:solidFill>
                <a:srgbClr val="0066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" name="左弧形箭头 12"/>
          <p:cNvSpPr/>
          <p:nvPr/>
        </p:nvSpPr>
        <p:spPr>
          <a:xfrm rot="6540000" flipH="1">
            <a:off x="3029610" y="3857405"/>
            <a:ext cx="445027" cy="1039835"/>
          </a:xfrm>
          <a:prstGeom prst="curvedRightArrow">
            <a:avLst/>
          </a:prstGeom>
          <a:solidFill>
            <a:srgbClr val="0000CC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左弧形箭头 17"/>
          <p:cNvSpPr/>
          <p:nvPr/>
        </p:nvSpPr>
        <p:spPr>
          <a:xfrm rot="16200000" flipH="1">
            <a:off x="3046300" y="2277336"/>
            <a:ext cx="366184" cy="939800"/>
          </a:xfrm>
          <a:prstGeom prst="curvedRightArrow">
            <a:avLst/>
          </a:prstGeom>
          <a:solidFill>
            <a:srgbClr val="FF0000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800" b="0" i="0" u="none" strike="noStrike" kern="1200" cap="none" spc="0" normalizeH="0" baseline="0" noProof="1">
              <a:ln>
                <a:solidFill>
                  <a:srgbClr val="FF0000"/>
                </a:solidFill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703276" y="2564145"/>
            <a:ext cx="906017" cy="5232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氧气</a:t>
            </a:r>
            <a:endParaRPr lang="zh-CN" altLang="en-US" sz="28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05602" y="3792476"/>
            <a:ext cx="2348720" cy="5232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二氧化碳和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水</a:t>
            </a:r>
            <a:endParaRPr lang="zh-CN" altLang="en-US" sz="2800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3246881" y="2282181"/>
            <a:ext cx="3020592" cy="286485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084783" y="2457636"/>
            <a:ext cx="13262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细胞内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630466" y="2913420"/>
            <a:ext cx="6714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r>
              <a:rPr lang="en-US" altLang="zh-CN" sz="2800" b="1" baseline="-25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endParaRPr lang="zh-CN" altLang="zh-CN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544028" y="3752232"/>
            <a:ext cx="815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CO</a:t>
            </a:r>
            <a:r>
              <a:rPr lang="en-US" altLang="zh-CN" sz="2800" b="1" baseline="-25000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endParaRPr lang="zh-CN" altLang="zh-CN" sz="2800" b="1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333381" y="2937868"/>
            <a:ext cx="11624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+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糖类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227457" y="3799052"/>
            <a:ext cx="16711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+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水</a:t>
            </a:r>
            <a:r>
              <a:rPr lang="en-US" altLang="zh-CN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+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能量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15705" y="2039620"/>
            <a:ext cx="4382713" cy="35795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15" grpId="0" bldLvl="0" animBg="1"/>
      <p:bldP spid="16" grpId="0"/>
      <p:bldP spid="17" grpId="0"/>
      <p:bldP spid="4" grpId="0" animBg="1"/>
      <p:bldP spid="4" grpId="1" animBg="1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圆角矩形 34"/>
          <p:cNvSpPr/>
          <p:nvPr/>
        </p:nvSpPr>
        <p:spPr>
          <a:xfrm>
            <a:off x="803275" y="731520"/>
            <a:ext cx="8159115" cy="70739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一、对人体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吸入的空气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呼出的气体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的探究</a:t>
            </a:r>
          </a:p>
        </p:txBody>
      </p:sp>
      <p:sp>
        <p:nvSpPr>
          <p:cNvPr id="28" name="下箭头标注 7"/>
          <p:cNvSpPr/>
          <p:nvPr/>
        </p:nvSpPr>
        <p:spPr>
          <a:xfrm rot="16200000">
            <a:off x="340390" y="3033248"/>
            <a:ext cx="2556388" cy="1406013"/>
          </a:xfrm>
          <a:prstGeom prst="downArrowCallout">
            <a:avLst/>
          </a:prstGeom>
          <a:solidFill>
            <a:srgbClr val="006600"/>
          </a:solidFill>
          <a:ln>
            <a:solidFill>
              <a:schemeClr val="bg1">
                <a:lumMod val="20000"/>
                <a:lumOff val="8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eaVert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b="1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实验前的准备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29" name="圆角矩形 7"/>
          <p:cNvSpPr/>
          <p:nvPr/>
        </p:nvSpPr>
        <p:spPr>
          <a:xfrm>
            <a:off x="2999876" y="4695586"/>
            <a:ext cx="6802169" cy="634823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fontAlgn="base" hangingPunct="1"/>
            <a:r>
              <a:rPr lang="zh-CN" altLang="en-US" sz="2800" b="1" strike="noStrike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二、学习收集吸入空气和呼出气体的方法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30" name="圆角矩形 11"/>
          <p:cNvSpPr/>
          <p:nvPr/>
        </p:nvSpPr>
        <p:spPr>
          <a:xfrm>
            <a:off x="2999876" y="2137494"/>
            <a:ext cx="7546886" cy="696682"/>
          </a:xfrm>
          <a:prstGeom prst="round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800" b="1" strike="noStrike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一、了解</a:t>
            </a:r>
            <a:r>
              <a:rPr lang="zh-CN" altLang="en-US" sz="2800" b="1" strike="noStrike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氧气、二氧化碳、水蒸气</a:t>
            </a:r>
            <a:r>
              <a:rPr lang="zh-CN" altLang="en-US" sz="2800" b="1" strike="noStrike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的相关性质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2" name="左大括号 1"/>
          <p:cNvSpPr/>
          <p:nvPr/>
        </p:nvSpPr>
        <p:spPr>
          <a:xfrm>
            <a:off x="2442309" y="2450599"/>
            <a:ext cx="436849" cy="2556389"/>
          </a:xfrm>
          <a:prstGeom prst="leftBrac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bldLvl="0" animBg="1"/>
      <p:bldP spid="30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6"/>
          <p:cNvSpPr/>
          <p:nvPr/>
        </p:nvSpPr>
        <p:spPr>
          <a:xfrm>
            <a:off x="2734276" y="4106314"/>
            <a:ext cx="4373396" cy="684530"/>
          </a:xfrm>
          <a:prstGeom prst="roundRect">
            <a:avLst/>
          </a:prstGeom>
          <a:noFill/>
          <a:ln>
            <a:solidFill>
              <a:schemeClr val="bg1">
                <a:lumMod val="20000"/>
                <a:lumOff val="8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800" b="1" strike="noStrike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（</a:t>
            </a:r>
            <a:r>
              <a:rPr lang="en-US" altLang="zh-CN" sz="2800" b="1" strike="noStrike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4</a:t>
            </a:r>
            <a:r>
              <a:rPr lang="zh-CN" altLang="en-US" sz="2800" b="1" strike="noStrike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）水蒸气</a:t>
            </a:r>
            <a:r>
              <a:rPr lang="zh-CN" altLang="en-US" sz="2800" b="1" strike="noStrike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遇冷会液化。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" name="圆角矩形 5"/>
          <p:cNvSpPr/>
          <p:nvPr/>
        </p:nvSpPr>
        <p:spPr>
          <a:xfrm>
            <a:off x="2658999" y="923854"/>
            <a:ext cx="8634312" cy="1092835"/>
          </a:xfrm>
          <a:prstGeom prst="roundRect">
            <a:avLst/>
          </a:prstGeom>
          <a:noFill/>
          <a:ln>
            <a:solidFill>
              <a:schemeClr val="bg1">
                <a:lumMod val="20000"/>
                <a:lumOff val="8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800" b="1" strike="noStrike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</a:t>
            </a:r>
            <a:r>
              <a:rPr lang="en-US" altLang="zh-CN" sz="2800" b="1" strike="noStrike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1</a:t>
            </a:r>
            <a:r>
              <a:rPr lang="zh-CN" altLang="en-US" sz="2800" b="1" strike="noStrike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）二氧化碳</a:t>
            </a:r>
            <a:r>
              <a:rPr lang="zh-CN" altLang="en-US" sz="2800" b="1" strike="noStrike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可以</a:t>
            </a:r>
            <a:r>
              <a:rPr lang="zh-CN" altLang="en-US" sz="2800" b="1" strike="noStrike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使澄清石灰水</a:t>
            </a:r>
            <a:r>
              <a:rPr lang="zh-CN" altLang="en-US" sz="2800" b="1" strike="noStrike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变成白色浑浊液，</a:t>
            </a:r>
            <a:endParaRPr lang="en-US" altLang="zh-CN" sz="2800" b="1" strike="noStrike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2800" b="1" noProof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</a:t>
            </a:r>
            <a:r>
              <a:rPr lang="zh-CN" altLang="en-US" sz="2800" b="1" strike="noStrike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浑浊物越多，说明气体中二氧化碳越多；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11" name="圆角矩形 4"/>
          <p:cNvSpPr/>
          <p:nvPr/>
        </p:nvSpPr>
        <p:spPr>
          <a:xfrm>
            <a:off x="2658999" y="2209957"/>
            <a:ext cx="9077372" cy="1092835"/>
          </a:xfrm>
          <a:prstGeom prst="roundRect">
            <a:avLst/>
          </a:prstGeom>
          <a:noFill/>
          <a:ln>
            <a:solidFill>
              <a:schemeClr val="bg1">
                <a:lumMod val="20000"/>
                <a:lumOff val="8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800" b="1" strike="noStrike" noProof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</a:t>
            </a:r>
            <a:r>
              <a:rPr lang="en-US" altLang="zh-CN" sz="2800" b="1" strike="noStrike" noProof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sz="2800" b="1" strike="noStrike" noProof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）氧气</a:t>
            </a:r>
            <a:r>
              <a:rPr lang="zh-CN" altLang="en-US" sz="2800" b="1" strike="noStrike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可以</a:t>
            </a:r>
            <a:r>
              <a:rPr lang="zh-CN" altLang="en-US" sz="2800" b="1" strike="noStrike" noProof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使带火星的木条复燃</a:t>
            </a:r>
            <a:r>
              <a:rPr lang="zh-CN" altLang="en-US" sz="2800" b="1" strike="noStrike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。木条燃烧越旺，</a:t>
            </a:r>
            <a:endParaRPr lang="en-US" altLang="zh-CN" sz="2800" b="1" strike="noStrike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2800" b="1" noProof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</a:t>
            </a:r>
            <a:r>
              <a:rPr lang="zh-CN" altLang="en-US" sz="2800" b="1" strike="noStrike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说明氧气越多。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13" name="左大括号 12"/>
          <p:cNvSpPr/>
          <p:nvPr/>
        </p:nvSpPr>
        <p:spPr>
          <a:xfrm>
            <a:off x="2299445" y="1266943"/>
            <a:ext cx="436848" cy="4577976"/>
          </a:xfrm>
          <a:prstGeom prst="leftBrac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" name="下箭头标注 7"/>
          <p:cNvSpPr/>
          <p:nvPr/>
        </p:nvSpPr>
        <p:spPr>
          <a:xfrm rot="16200000">
            <a:off x="28069" y="3052058"/>
            <a:ext cx="3530971" cy="1007745"/>
          </a:xfrm>
          <a:prstGeom prst="downArrowCallout">
            <a:avLst>
              <a:gd name="adj1" fmla="val 16254"/>
              <a:gd name="adj2" fmla="val 25000"/>
              <a:gd name="adj3" fmla="val 25000"/>
              <a:gd name="adj4" fmla="val 64977"/>
            </a:avLst>
          </a:prstGeom>
          <a:solidFill>
            <a:srgbClr val="0000CC"/>
          </a:solidFill>
          <a:ln>
            <a:solidFill>
              <a:schemeClr val="bg1">
                <a:lumMod val="20000"/>
                <a:lumOff val="8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eaVert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各气体的相关性质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B8212513-ADC1-4B7A-B37F-B7FC17F667BB}"/>
              </a:ext>
            </a:extLst>
          </p:cNvPr>
          <p:cNvSpPr txBox="1"/>
          <p:nvPr/>
        </p:nvSpPr>
        <p:spPr>
          <a:xfrm>
            <a:off x="2736293" y="3549292"/>
            <a:ext cx="611799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strike="noStrike" noProof="1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</a:t>
            </a:r>
            <a:r>
              <a:rPr lang="en-US" altLang="zh-CN" sz="2800" b="1" strike="noStrike" noProof="1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3</a:t>
            </a:r>
            <a:r>
              <a:rPr lang="zh-CN" altLang="en-US" sz="2800" b="1" strike="noStrike" noProof="1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）二氧化碳可使燃着的木条熄灭。</a:t>
            </a:r>
            <a:endParaRPr lang="zh-CN" altLang="en-US" sz="2800" dirty="0">
              <a:solidFill>
                <a:srgbClr val="006600"/>
              </a:solidFill>
            </a:endParaRPr>
          </a:p>
        </p:txBody>
      </p:sp>
      <p:sp>
        <p:nvSpPr>
          <p:cNvPr id="14" name="Text Box 20">
            <a:extLst>
              <a:ext uri="{FF2B5EF4-FFF2-40B4-BE49-F238E27FC236}">
                <a16:creationId xmlns:a16="http://schemas.microsoft.com/office/drawing/2014/main" id="{68030CD8-38CE-403F-B6F2-2014CE42CB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34276" y="4939924"/>
            <a:ext cx="8559035" cy="1308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）空气主要是由氮气和氧气组成的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，还含有少量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 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的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二氧化碳（</a:t>
            </a:r>
            <a:r>
              <a:rPr lang="en-US" altLang="zh-CN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CO</a:t>
            </a:r>
            <a:r>
              <a:rPr lang="en-US" altLang="zh-CN" sz="2800" b="1" baseline="-25000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）和水蒸气（</a:t>
            </a:r>
            <a:r>
              <a:rPr lang="en-US" altLang="zh-CN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H</a:t>
            </a:r>
            <a:r>
              <a:rPr lang="en-US" altLang="zh-CN" sz="2800" b="1" baseline="-25000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等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表格 14"/>
          <p:cNvGraphicFramePr/>
          <p:nvPr>
            <p:extLst>
              <p:ext uri="{D42A27DB-BD31-4B8C-83A1-F6EECF244321}">
                <p14:modId xmlns:p14="http://schemas.microsoft.com/office/powerpoint/2010/main" val="113563553"/>
              </p:ext>
            </p:extLst>
          </p:nvPr>
        </p:nvGraphicFramePr>
        <p:xfrm>
          <a:off x="200875" y="1032699"/>
          <a:ext cx="11617960" cy="50793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956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992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292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794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143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89141">
                <a:tc>
                  <a:txBody>
                    <a:bodyPr/>
                    <a:lstStyle/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结合经验</a:t>
                      </a:r>
                    </a:p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作出猜想</a:t>
                      </a:r>
                    </a:p>
                  </a:txBody>
                  <a:tcPr marL="0" marR="0" marT="0" marB="1" anchor="ctr" anchorCtr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依据资料</a:t>
                      </a:r>
                    </a:p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设计实验</a:t>
                      </a:r>
                    </a:p>
                  </a:txBody>
                  <a:tcPr marL="0" marR="0" marT="0" marB="1" anchor="ctr" anchorCtr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进行实验</a:t>
                      </a:r>
                    </a:p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记录现象</a:t>
                      </a:r>
                    </a:p>
                  </a:txBody>
                  <a:tcPr marL="0" marR="0" marT="0" marB="1" anchor="ctr" anchorCtr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分析现象</a:t>
                      </a:r>
                    </a:p>
                  </a:txBody>
                  <a:tcPr marL="0" marR="0" marT="0" marB="1" anchor="ctr" anchorCtr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zh-CN" altLang="en-US" sz="2400" b="1" dirty="0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得出结论</a:t>
                      </a:r>
                      <a:endParaRPr lang="zh-CN" altLang="en-US" sz="2400" b="1" u="none" dirty="0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  <a:p>
                      <a:pPr marL="0" indent="0" algn="ctr">
                        <a:buNone/>
                      </a:pPr>
                      <a:endParaRPr lang="zh-CN" altLang="en-US" sz="2400" b="1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marL="0" marR="0" marT="0" marB="1" anchor="ctr" anchorCtr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82041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0" u="none" dirty="0">
                          <a:solidFill>
                            <a:schemeClr val="bg2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 </a:t>
                      </a: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Calibri" panose="020F0502020204030204" charset="0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8" name="文本框 17"/>
          <p:cNvSpPr txBox="1"/>
          <p:nvPr/>
        </p:nvSpPr>
        <p:spPr>
          <a:xfrm>
            <a:off x="2203961" y="2473024"/>
            <a:ext cx="2420666" cy="322299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将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燃着的小木条</a:t>
            </a: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分别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插入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装有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空气和呼出的气体的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集气瓶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中。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7462906" y="3084966"/>
            <a:ext cx="2128000" cy="19303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空气中的</a:t>
            </a:r>
            <a:r>
              <a:rPr lang="en-US" altLang="zh-CN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r>
              <a:rPr lang="en-US" altLang="zh-CN" sz="2800" b="1" baseline="-25000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含量比呼出的气体中多</a:t>
            </a:r>
          </a:p>
        </p:txBody>
      </p:sp>
      <p:pic>
        <p:nvPicPr>
          <p:cNvPr id="25" name="图片 24" descr=")LE$8LG3LYCB_T6HNFK$L3B"/>
          <p:cNvPicPr>
            <a:picLocks noChangeAspect="1"/>
          </p:cNvPicPr>
          <p:nvPr/>
        </p:nvPicPr>
        <p:blipFill>
          <a:blip r:embed="rId2"/>
          <a:srcRect l="9520" t="10233" r="56021" b="13094"/>
          <a:stretch>
            <a:fillRect/>
          </a:stretch>
        </p:blipFill>
        <p:spPr>
          <a:xfrm>
            <a:off x="4684952" y="2271914"/>
            <a:ext cx="1174119" cy="1579002"/>
          </a:xfrm>
          <a:prstGeom prst="roundRect">
            <a:avLst/>
          </a:prstGeom>
          <a:noFill/>
          <a:ln w="9525">
            <a:noFill/>
          </a:ln>
        </p:spPr>
      </p:pic>
      <p:pic>
        <p:nvPicPr>
          <p:cNvPr id="26" name="图片 25" descr=")LE$8LG3LYCB_T6HNFK$L3B"/>
          <p:cNvPicPr>
            <a:picLocks noChangeAspect="1"/>
          </p:cNvPicPr>
          <p:nvPr/>
        </p:nvPicPr>
        <p:blipFill>
          <a:blip r:embed="rId2"/>
          <a:srcRect l="9520" t="10233" r="56021" b="13094"/>
          <a:stretch>
            <a:fillRect/>
          </a:stretch>
        </p:blipFill>
        <p:spPr>
          <a:xfrm>
            <a:off x="4719931" y="4258822"/>
            <a:ext cx="1139140" cy="1579002"/>
          </a:xfrm>
          <a:prstGeom prst="roundRect">
            <a:avLst/>
          </a:prstGeom>
          <a:noFill/>
          <a:ln w="9525">
            <a:noFill/>
          </a:ln>
        </p:spPr>
      </p:pic>
      <p:sp>
        <p:nvSpPr>
          <p:cNvPr id="27" name="圆角矩形 18"/>
          <p:cNvSpPr/>
          <p:nvPr/>
        </p:nvSpPr>
        <p:spPr>
          <a:xfrm>
            <a:off x="5914275" y="2454618"/>
            <a:ext cx="1180417" cy="1248835"/>
          </a:xfrm>
          <a:prstGeom prst="round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正常燃烧</a:t>
            </a:r>
          </a:p>
        </p:txBody>
      </p:sp>
      <p:sp>
        <p:nvSpPr>
          <p:cNvPr id="28" name="圆角矩形 19"/>
          <p:cNvSpPr/>
          <p:nvPr/>
        </p:nvSpPr>
        <p:spPr>
          <a:xfrm>
            <a:off x="5912532" y="4252816"/>
            <a:ext cx="1242484" cy="1401233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立即</a:t>
            </a:r>
            <a:endParaRPr kumimoji="0" lang="en-US" altLang="zh-CN" sz="2800" b="1" i="0" u="none" strike="noStrike" kern="1200" cap="none" spc="0" normalizeH="0" baseline="0" noProof="1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  <a:sym typeface="+mn-ea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熄灭</a:t>
            </a: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E32AF604-B039-4799-AA71-F22F238B72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9159" y="339746"/>
            <a:ext cx="679865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、探究</a:t>
            </a:r>
            <a:r>
              <a:rPr lang="zh-CN" altLang="en-US" sz="28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空气和呼出的气体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</a:t>
            </a:r>
            <a:r>
              <a:rPr kumimoji="1"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r>
              <a:rPr kumimoji="1" lang="en-US" altLang="zh-CN" sz="2800" b="1" baseline="-25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含量的多少</a:t>
            </a:r>
          </a:p>
        </p:txBody>
      </p:sp>
      <p:sp>
        <p:nvSpPr>
          <p:cNvPr id="30" name="Text Box 22">
            <a:extLst>
              <a:ext uri="{FF2B5EF4-FFF2-40B4-BE49-F238E27FC236}">
                <a16:creationId xmlns:a16="http://schemas.microsoft.com/office/drawing/2014/main" id="{45B996B1-8349-4B2E-B96C-B51D158B1E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98796" y="2491156"/>
            <a:ext cx="1864233" cy="2576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空气中的</a:t>
            </a:r>
            <a:r>
              <a:rPr kumimoji="1"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r>
              <a:rPr kumimoji="1" lang="en-US" altLang="zh-CN" sz="2800" b="1" baseline="-25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含量</a:t>
            </a:r>
            <a:r>
              <a:rPr kumimoji="1"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比</a:t>
            </a:r>
            <a:r>
              <a:rPr kumimoji="1"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呼出的气体中的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多。</a:t>
            </a:r>
          </a:p>
        </p:txBody>
      </p:sp>
      <p:sp>
        <p:nvSpPr>
          <p:cNvPr id="31" name="Text Box 22">
            <a:extLst>
              <a:ext uri="{FF2B5EF4-FFF2-40B4-BE49-F238E27FC236}">
                <a16:creationId xmlns:a16="http://schemas.microsoft.com/office/drawing/2014/main" id="{49164655-05F6-43DE-AB1F-A46EB110E3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633" y="2562582"/>
            <a:ext cx="1770165" cy="2576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空气中的</a:t>
            </a:r>
            <a:r>
              <a:rPr kumimoji="1"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r>
              <a:rPr kumimoji="1" lang="en-US" altLang="zh-CN" sz="2800" b="1" baseline="-25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含量</a:t>
            </a:r>
            <a:r>
              <a:rPr kumimoji="1"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比</a:t>
            </a:r>
            <a:r>
              <a:rPr kumimoji="1"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呼出的气体中的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多。</a:t>
            </a:r>
          </a:p>
        </p:txBody>
      </p:sp>
      <p:sp>
        <p:nvSpPr>
          <p:cNvPr id="32" name="Text Box 40">
            <a:extLst>
              <a:ext uri="{FF2B5EF4-FFF2-40B4-BE49-F238E27FC236}">
                <a16:creationId xmlns:a16="http://schemas.microsoft.com/office/drawing/2014/main" id="{2BF1C7A2-2399-4BAB-A868-0F38A01106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30466" y="339746"/>
            <a:ext cx="23487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（对比思维）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ldLvl="0"/>
      <p:bldP spid="19" grpId="0" bldLvl="0"/>
      <p:bldP spid="27" grpId="0" bldLvl="0" animBg="1"/>
      <p:bldP spid="28" grpId="0" bldLvl="0" animBg="1"/>
      <p:bldP spid="30" grpId="0"/>
      <p:bldP spid="31" grpId="0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表格 14"/>
          <p:cNvGraphicFramePr/>
          <p:nvPr/>
        </p:nvGraphicFramePr>
        <p:xfrm>
          <a:off x="200875" y="1032699"/>
          <a:ext cx="11617960" cy="50793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956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992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292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794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143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89141">
                <a:tc>
                  <a:txBody>
                    <a:bodyPr/>
                    <a:lstStyle/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结合经验</a:t>
                      </a:r>
                    </a:p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作出猜想</a:t>
                      </a:r>
                    </a:p>
                  </a:txBody>
                  <a:tcPr marL="0" marR="0" marT="0" marB="1" anchor="ctr" anchorCtr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依据资料</a:t>
                      </a:r>
                    </a:p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设计实验</a:t>
                      </a:r>
                    </a:p>
                  </a:txBody>
                  <a:tcPr marL="0" marR="0" marT="0" marB="1" anchor="ctr" anchorCtr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进行实验</a:t>
                      </a:r>
                    </a:p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记录现象</a:t>
                      </a:r>
                    </a:p>
                  </a:txBody>
                  <a:tcPr marL="0" marR="0" marT="0" marB="1" anchor="ctr" anchorCtr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分析现象</a:t>
                      </a:r>
                    </a:p>
                  </a:txBody>
                  <a:tcPr marL="0" marR="0" marT="0" marB="1" anchor="ctr" anchorCtr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zh-CN" altLang="en-US" sz="2400" b="1" dirty="0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得出结论</a:t>
                      </a:r>
                      <a:endParaRPr lang="zh-CN" altLang="en-US" sz="2400" b="1" u="none" dirty="0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  <a:p>
                      <a:pPr marL="0" indent="0" algn="ctr">
                        <a:buNone/>
                      </a:pPr>
                      <a:endParaRPr lang="zh-CN" altLang="en-US" sz="2400" b="1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marL="0" marR="0" marT="0" marB="1" anchor="ctr" anchorCtr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82041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0" u="none" dirty="0">
                          <a:solidFill>
                            <a:schemeClr val="bg2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 </a:t>
                      </a: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Calibri" panose="020F0502020204030204" charset="0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8" name="文本框 17"/>
          <p:cNvSpPr txBox="1"/>
          <p:nvPr/>
        </p:nvSpPr>
        <p:spPr>
          <a:xfrm>
            <a:off x="2236684" y="2103030"/>
            <a:ext cx="2420666" cy="389420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分别</a:t>
            </a:r>
            <a:r>
              <a:rPr kumimoji="1"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向一瓶空气和一瓶呼出的气体中各滴入</a:t>
            </a:r>
            <a:r>
              <a:rPr kumimoji="1"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相同滴数</a:t>
            </a:r>
            <a:r>
              <a:rPr kumimoji="1"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的澄清石灰水，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振荡</a:t>
            </a:r>
            <a:r>
              <a:rPr kumimoji="1"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7505796" y="2130551"/>
            <a:ext cx="2306959" cy="3883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空气中的</a:t>
            </a: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CO</a:t>
            </a:r>
            <a:r>
              <a:rPr lang="en-US" altLang="zh-CN" sz="2400" b="1" baseline="-25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含量太少，</a:t>
            </a:r>
            <a:r>
              <a:rPr lang="zh-CN" altLang="en-US" sz="24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不足以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使石灰水变浑浊；</a:t>
            </a:r>
            <a:r>
              <a:rPr lang="zh-CN" altLang="en-US" sz="24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而</a:t>
            </a:r>
            <a:r>
              <a:rPr lang="zh-CN" altLang="en-US" sz="24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呼出的气体中的</a:t>
            </a:r>
            <a:r>
              <a:rPr lang="en-US" altLang="zh-CN" sz="24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CO</a:t>
            </a:r>
            <a:r>
              <a:rPr lang="en-US" altLang="zh-CN" sz="2400" b="1" baseline="-25000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4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含量高，能使石灰水变浑浊</a:t>
            </a:r>
          </a:p>
        </p:txBody>
      </p:sp>
      <p:sp>
        <p:nvSpPr>
          <p:cNvPr id="27" name="圆角矩形 18"/>
          <p:cNvSpPr/>
          <p:nvPr/>
        </p:nvSpPr>
        <p:spPr>
          <a:xfrm>
            <a:off x="6056515" y="2454618"/>
            <a:ext cx="1180417" cy="1493805"/>
          </a:xfrm>
          <a:prstGeom prst="round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没有明显变化</a:t>
            </a:r>
          </a:p>
        </p:txBody>
      </p:sp>
      <p:sp>
        <p:nvSpPr>
          <p:cNvPr id="28" name="圆角矩形 19"/>
          <p:cNvSpPr/>
          <p:nvPr/>
        </p:nvSpPr>
        <p:spPr>
          <a:xfrm>
            <a:off x="6056515" y="4236700"/>
            <a:ext cx="1180417" cy="1489723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石灰水变浑浊</a:t>
            </a: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E32AF604-B039-4799-AA71-F22F238B72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9159" y="339746"/>
            <a:ext cx="69797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、探究</a:t>
            </a:r>
            <a:r>
              <a:rPr lang="zh-CN" altLang="en-US" sz="28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空气和呼出的气体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</a:t>
            </a:r>
            <a:r>
              <a:rPr kumimoji="1"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CO</a:t>
            </a:r>
            <a:r>
              <a:rPr kumimoji="1" lang="en-US" altLang="zh-CN" sz="2800" b="1" baseline="-25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含量的多少</a:t>
            </a:r>
          </a:p>
        </p:txBody>
      </p:sp>
      <p:sp>
        <p:nvSpPr>
          <p:cNvPr id="30" name="Text Box 22">
            <a:extLst>
              <a:ext uri="{FF2B5EF4-FFF2-40B4-BE49-F238E27FC236}">
                <a16:creationId xmlns:a16="http://schemas.microsoft.com/office/drawing/2014/main" id="{45B996B1-8349-4B2E-B96C-B51D158B1E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96005" y="2652860"/>
            <a:ext cx="1839579" cy="2576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空气中的</a:t>
            </a:r>
            <a:r>
              <a:rPr kumimoji="1"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CO</a:t>
            </a:r>
            <a:r>
              <a:rPr kumimoji="1" lang="en-US" altLang="zh-CN" sz="2800" b="1" baseline="-25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含量</a:t>
            </a:r>
            <a:r>
              <a:rPr kumimoji="1"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比</a:t>
            </a:r>
            <a:r>
              <a:rPr kumimoji="1"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呼出的气体中的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少。</a:t>
            </a:r>
          </a:p>
        </p:txBody>
      </p:sp>
      <p:sp>
        <p:nvSpPr>
          <p:cNvPr id="31" name="Text Box 22">
            <a:extLst>
              <a:ext uri="{FF2B5EF4-FFF2-40B4-BE49-F238E27FC236}">
                <a16:creationId xmlns:a16="http://schemas.microsoft.com/office/drawing/2014/main" id="{49164655-05F6-43DE-AB1F-A46EB110E3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3926" y="2761800"/>
            <a:ext cx="1955319" cy="2576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空气中的</a:t>
            </a:r>
            <a:r>
              <a:rPr kumimoji="1"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CO</a:t>
            </a:r>
            <a:r>
              <a:rPr kumimoji="1" lang="en-US" altLang="zh-CN" sz="2800" b="1" baseline="-25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含量</a:t>
            </a:r>
            <a:r>
              <a:rPr kumimoji="1"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比</a:t>
            </a:r>
            <a:r>
              <a:rPr kumimoji="1"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呼出的气体中的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少。</a:t>
            </a:r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B8389D23-D186-4CFC-BB69-04E0E530E00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958" t="2483" r="58237" b="13240"/>
          <a:stretch>
            <a:fillRect/>
          </a:stretch>
        </p:blipFill>
        <p:spPr>
          <a:xfrm>
            <a:off x="4699503" y="2370211"/>
            <a:ext cx="1209431" cy="1578212"/>
          </a:xfrm>
          <a:prstGeom prst="roundRect">
            <a:avLst/>
          </a:prstGeom>
          <a:solidFill>
            <a:srgbClr val="FFFF99"/>
          </a:solidFill>
          <a:ln w="9525" cap="flat" cmpd="sng">
            <a:noFill/>
            <a:prstDash val="solid"/>
            <a:round/>
            <a:headEnd type="none" w="med" len="med"/>
            <a:tailEnd type="none" w="med" len="med"/>
          </a:ln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F0AB6FEE-3178-48F8-BD15-DA28D7CD821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2397" t="9134" r="7384" b="4025"/>
          <a:stretch>
            <a:fillRect/>
          </a:stretch>
        </p:blipFill>
        <p:spPr>
          <a:xfrm>
            <a:off x="4737840" y="4244390"/>
            <a:ext cx="1151282" cy="1462021"/>
          </a:xfrm>
          <a:prstGeom prst="roundRect">
            <a:avLst/>
          </a:prstGeom>
          <a:solidFill>
            <a:srgbClr val="FFFF99"/>
          </a:solidFill>
          <a:ln w="9525" cap="flat" cmpd="sng">
            <a:noFill/>
            <a:prstDash val="solid"/>
            <a:round/>
            <a:headEnd type="none" w="med" len="med"/>
            <a:tailEnd type="none" w="med" len="med"/>
          </a:ln>
        </p:spPr>
      </p:pic>
      <p:sp>
        <p:nvSpPr>
          <p:cNvPr id="16" name="Text Box 40">
            <a:extLst>
              <a:ext uri="{FF2B5EF4-FFF2-40B4-BE49-F238E27FC236}">
                <a16:creationId xmlns:a16="http://schemas.microsoft.com/office/drawing/2014/main" id="{F0E6CA14-6FA2-48C5-9470-F49097E223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30466" y="339746"/>
            <a:ext cx="23487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（对比思维）</a:t>
            </a:r>
          </a:p>
        </p:txBody>
      </p:sp>
    </p:spTree>
    <p:extLst>
      <p:ext uri="{BB962C8B-B14F-4D97-AF65-F5344CB8AC3E}">
        <p14:creationId xmlns:p14="http://schemas.microsoft.com/office/powerpoint/2010/main" val="1157814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ldLvl="0"/>
      <p:bldP spid="19" grpId="0" bldLvl="0"/>
      <p:bldP spid="27" grpId="0" bldLvl="0" animBg="1"/>
      <p:bldP spid="28" grpId="0" bldLvl="0" animBg="1"/>
      <p:bldP spid="30" grpId="0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表格 14"/>
          <p:cNvGraphicFramePr/>
          <p:nvPr/>
        </p:nvGraphicFramePr>
        <p:xfrm>
          <a:off x="200875" y="1032699"/>
          <a:ext cx="11617960" cy="50793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956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992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292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794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143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89141">
                <a:tc>
                  <a:txBody>
                    <a:bodyPr/>
                    <a:lstStyle/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结合经验</a:t>
                      </a:r>
                    </a:p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作出猜想</a:t>
                      </a:r>
                    </a:p>
                  </a:txBody>
                  <a:tcPr marL="0" marR="0" marT="0" marB="1" anchor="ctr" anchorCtr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依据资料</a:t>
                      </a:r>
                    </a:p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设计实验</a:t>
                      </a:r>
                    </a:p>
                  </a:txBody>
                  <a:tcPr marL="0" marR="0" marT="0" marB="1" anchor="ctr" anchorCtr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进行实验</a:t>
                      </a:r>
                    </a:p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记录现象</a:t>
                      </a:r>
                    </a:p>
                  </a:txBody>
                  <a:tcPr marL="0" marR="0" marT="0" marB="1" anchor="ctr" anchorCtr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分析现象</a:t>
                      </a:r>
                    </a:p>
                  </a:txBody>
                  <a:tcPr marL="0" marR="0" marT="0" marB="1" anchor="ctr" anchorCtr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zh-CN" altLang="en-US" sz="2400" b="1" dirty="0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得出结论</a:t>
                      </a:r>
                      <a:endParaRPr lang="zh-CN" altLang="en-US" sz="2400" b="1" u="none" dirty="0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  <a:p>
                      <a:pPr marL="0" indent="0" algn="ctr">
                        <a:buNone/>
                      </a:pPr>
                      <a:endParaRPr lang="zh-CN" altLang="en-US" sz="2400" b="1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marL="0" marR="0" marT="0" marB="1" anchor="ctr" anchorCtr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82041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0" u="none" dirty="0">
                          <a:solidFill>
                            <a:schemeClr val="bg2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 </a:t>
                      </a: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Calibri" panose="020F0502020204030204" charset="0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9" name="文本框 18"/>
          <p:cNvSpPr txBox="1"/>
          <p:nvPr/>
        </p:nvSpPr>
        <p:spPr>
          <a:xfrm>
            <a:off x="7343236" y="2323591"/>
            <a:ext cx="2366987" cy="332975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空气中水蒸气的含量比呼出气体中的少；哈气后水蒸气遇冷液化，导致哈气的玻璃片表面出现水雾</a:t>
            </a:r>
            <a:endParaRPr lang="zh-CN" altLang="en-US" sz="24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" name="圆角矩形 18"/>
          <p:cNvSpPr/>
          <p:nvPr/>
        </p:nvSpPr>
        <p:spPr>
          <a:xfrm>
            <a:off x="4536961" y="3904345"/>
            <a:ext cx="1396479" cy="1903669"/>
          </a:xfrm>
          <a:prstGeom prst="round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800" b="1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哈气的玻璃片上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有水雾出现</a:t>
            </a:r>
          </a:p>
        </p:txBody>
      </p:sp>
      <p:sp>
        <p:nvSpPr>
          <p:cNvPr id="28" name="圆角矩形 19"/>
          <p:cNvSpPr/>
          <p:nvPr/>
        </p:nvSpPr>
        <p:spPr>
          <a:xfrm>
            <a:off x="5974113" y="3956180"/>
            <a:ext cx="1396479" cy="1869121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空气中</a:t>
            </a:r>
            <a:r>
              <a:rPr lang="zh-CN" altLang="en-US" sz="2800" b="1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的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玻璃片上没有水雾</a:t>
            </a:r>
          </a:p>
        </p:txBody>
      </p:sp>
      <p:sp>
        <p:nvSpPr>
          <p:cNvPr id="30" name="Text Box 22">
            <a:extLst>
              <a:ext uri="{FF2B5EF4-FFF2-40B4-BE49-F238E27FC236}">
                <a16:creationId xmlns:a16="http://schemas.microsoft.com/office/drawing/2014/main" id="{45B996B1-8349-4B2E-B96C-B51D158B1E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38487" y="2418122"/>
            <a:ext cx="2080348" cy="2576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空气中的水蒸气含量</a:t>
            </a:r>
            <a:r>
              <a:rPr kumimoji="1"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比</a:t>
            </a:r>
            <a:r>
              <a:rPr kumimoji="1"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呼出的气体中的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少。</a:t>
            </a:r>
          </a:p>
        </p:txBody>
      </p:sp>
      <p:sp>
        <p:nvSpPr>
          <p:cNvPr id="31" name="Text Box 22">
            <a:extLst>
              <a:ext uri="{FF2B5EF4-FFF2-40B4-BE49-F238E27FC236}">
                <a16:creationId xmlns:a16="http://schemas.microsoft.com/office/drawing/2014/main" id="{49164655-05F6-43DE-AB1F-A46EB110E3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0918" y="2498976"/>
            <a:ext cx="2128000" cy="2576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空气中的水蒸气含量</a:t>
            </a:r>
            <a:r>
              <a:rPr kumimoji="1"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比</a:t>
            </a:r>
            <a:r>
              <a:rPr kumimoji="1"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呼出的气体中的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少。</a:t>
            </a:r>
          </a:p>
        </p:txBody>
      </p:sp>
      <p:sp>
        <p:nvSpPr>
          <p:cNvPr id="16" name="Rectangle 5">
            <a:extLst>
              <a:ext uri="{FF2B5EF4-FFF2-40B4-BE49-F238E27FC236}">
                <a16:creationId xmlns:a16="http://schemas.microsoft.com/office/drawing/2014/main" id="{F2A114E5-8A7C-4237-85FE-A0E5FF5ED2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9159" y="339746"/>
            <a:ext cx="757931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、探究</a:t>
            </a:r>
            <a:r>
              <a:rPr lang="zh-CN" altLang="en-US" sz="28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空气和呼出的气体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中水蒸气含量的多少</a:t>
            </a:r>
          </a:p>
        </p:txBody>
      </p:sp>
      <p:sp>
        <p:nvSpPr>
          <p:cNvPr id="21" name="Text Box 4">
            <a:extLst>
              <a:ext uri="{FF2B5EF4-FFF2-40B4-BE49-F238E27FC236}">
                <a16:creationId xmlns:a16="http://schemas.microsoft.com/office/drawing/2014/main" id="{934DEDC1-7958-4ED3-BAA6-39295A2775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27275" y="2541996"/>
            <a:ext cx="2370628" cy="3222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取两块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干而冷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的玻璃片，对着其中一块哈气，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另一块放在桌面上</a:t>
            </a:r>
            <a:r>
              <a:rPr kumimoji="1"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</a:p>
        </p:txBody>
      </p:sp>
      <p:pic>
        <p:nvPicPr>
          <p:cNvPr id="22" name="图片 21" descr="{~HM}_$1DQEMYPFMJ6]UT]T">
            <a:extLst>
              <a:ext uri="{FF2B5EF4-FFF2-40B4-BE49-F238E27FC236}">
                <a16:creationId xmlns:a16="http://schemas.microsoft.com/office/drawing/2014/main" id="{207436DE-5101-4455-9A11-8BFC9DDDFA7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71" t="4308" b="5429"/>
          <a:stretch>
            <a:fillRect/>
          </a:stretch>
        </p:blipFill>
        <p:spPr>
          <a:xfrm>
            <a:off x="4686205" y="2418122"/>
            <a:ext cx="2550091" cy="1316490"/>
          </a:xfrm>
          <a:prstGeom prst="roundRect">
            <a:avLst/>
          </a:prstGeom>
          <a:noFill/>
          <a:ln w="9525">
            <a:noFill/>
          </a:ln>
        </p:spPr>
      </p:pic>
      <p:sp>
        <p:nvSpPr>
          <p:cNvPr id="23" name="Text Box 40">
            <a:extLst>
              <a:ext uri="{FF2B5EF4-FFF2-40B4-BE49-F238E27FC236}">
                <a16:creationId xmlns:a16="http://schemas.microsoft.com/office/drawing/2014/main" id="{00B78CAA-41FB-44AA-9C04-DBEF42213C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60386" y="339746"/>
            <a:ext cx="23487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（对比思维）</a:t>
            </a:r>
          </a:p>
        </p:txBody>
      </p:sp>
    </p:spTree>
    <p:extLst>
      <p:ext uri="{BB962C8B-B14F-4D97-AF65-F5344CB8AC3E}">
        <p14:creationId xmlns:p14="http://schemas.microsoft.com/office/powerpoint/2010/main" val="1823770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ldLvl="0"/>
      <p:bldP spid="27" grpId="0" bldLvl="0" animBg="1"/>
      <p:bldP spid="28" grpId="0" bldLvl="0" animBg="1"/>
      <p:bldP spid="30" grpId="0"/>
      <p:bldP spid="31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6"/>
          <p:cNvSpPr/>
          <p:nvPr/>
        </p:nvSpPr>
        <p:spPr>
          <a:xfrm>
            <a:off x="2814204" y="4523015"/>
            <a:ext cx="7236173" cy="813701"/>
          </a:xfrm>
          <a:prstGeom prst="roundRect">
            <a:avLst/>
          </a:prstGeom>
          <a:noFill/>
          <a:ln>
            <a:solidFill>
              <a:schemeClr val="bg1">
                <a:lumMod val="20000"/>
                <a:lumOff val="8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noProof="1">
                <a:solidFill>
                  <a:schemeClr val="tx1">
                    <a:lumMod val="95000"/>
                    <a:lumOff val="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3</a:t>
            </a:r>
            <a:r>
              <a:rPr lang="zh-CN" altLang="en-US" sz="2800" b="1" noProof="1">
                <a:solidFill>
                  <a:schemeClr val="tx1">
                    <a:lumMod val="95000"/>
                    <a:lumOff val="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、空气</a:t>
            </a:r>
            <a:r>
              <a:rPr lang="zh-CN" altLang="en-US" sz="2800" b="1" noProof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中</a:t>
            </a:r>
            <a:r>
              <a:rPr lang="zh-CN" altLang="en-US" sz="2800" b="1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水蒸气</a:t>
            </a:r>
            <a:r>
              <a:rPr lang="zh-CN" altLang="en-US" sz="2800" b="1" noProof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的含量</a:t>
            </a:r>
            <a:r>
              <a:rPr lang="zh-CN" altLang="en-US" sz="2800" b="1" noProof="1">
                <a:solidFill>
                  <a:schemeClr val="tx1">
                    <a:lumMod val="95000"/>
                    <a:lumOff val="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比呼出的</a:t>
            </a:r>
            <a:r>
              <a:rPr lang="zh-CN" altLang="en-US" sz="2800" b="1" noProof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气体中的</a:t>
            </a:r>
            <a:r>
              <a:rPr lang="zh-CN" altLang="en-US" sz="2800" b="1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少</a:t>
            </a:r>
          </a:p>
        </p:txBody>
      </p:sp>
      <p:sp>
        <p:nvSpPr>
          <p:cNvPr id="5" name="圆角矩形 5"/>
          <p:cNvSpPr/>
          <p:nvPr/>
        </p:nvSpPr>
        <p:spPr>
          <a:xfrm>
            <a:off x="2771868" y="2864788"/>
            <a:ext cx="7652291" cy="813701"/>
          </a:xfrm>
          <a:prstGeom prst="roundRect">
            <a:avLst/>
          </a:prstGeom>
          <a:noFill/>
          <a:ln>
            <a:solidFill>
              <a:schemeClr val="bg1">
                <a:lumMod val="20000"/>
                <a:lumOff val="8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noProof="1">
                <a:solidFill>
                  <a:schemeClr val="tx1">
                    <a:lumMod val="95000"/>
                    <a:lumOff val="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2</a:t>
            </a:r>
            <a:r>
              <a:rPr lang="zh-CN" altLang="en-US" sz="2800" b="1" noProof="1">
                <a:solidFill>
                  <a:schemeClr val="tx1">
                    <a:lumMod val="95000"/>
                    <a:lumOff val="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、空气</a:t>
            </a:r>
            <a:r>
              <a:rPr lang="zh-CN" altLang="en-US" sz="2800" b="1" noProof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中</a:t>
            </a:r>
            <a:r>
              <a:rPr lang="zh-CN" altLang="en-US" sz="2800" b="1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二氧化碳</a:t>
            </a:r>
            <a:r>
              <a:rPr lang="zh-CN" altLang="en-US" sz="2800" b="1" noProof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的含量</a:t>
            </a:r>
            <a:r>
              <a:rPr lang="zh-CN" altLang="en-US" sz="2800" b="1" noProof="1">
                <a:solidFill>
                  <a:schemeClr val="tx1">
                    <a:lumMod val="95000"/>
                    <a:lumOff val="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比呼出的气体</a:t>
            </a:r>
            <a:r>
              <a:rPr lang="zh-CN" altLang="en-US" sz="2800" b="1" noProof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中的</a:t>
            </a:r>
            <a:r>
              <a:rPr lang="zh-CN" altLang="en-US" sz="2800" b="1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少</a:t>
            </a:r>
          </a:p>
        </p:txBody>
      </p:sp>
      <p:sp>
        <p:nvSpPr>
          <p:cNvPr id="6" name="圆角矩形 4"/>
          <p:cNvSpPr/>
          <p:nvPr/>
        </p:nvSpPr>
        <p:spPr>
          <a:xfrm>
            <a:off x="2771869" y="1441753"/>
            <a:ext cx="7286531" cy="813701"/>
          </a:xfrm>
          <a:prstGeom prst="roundRect">
            <a:avLst/>
          </a:prstGeom>
          <a:noFill/>
          <a:ln>
            <a:solidFill>
              <a:schemeClr val="bg1">
                <a:lumMod val="20000"/>
                <a:lumOff val="8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noProof="1">
                <a:solidFill>
                  <a:schemeClr val="tx1">
                    <a:lumMod val="95000"/>
                    <a:lumOff val="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1</a:t>
            </a:r>
            <a:r>
              <a:rPr lang="zh-CN" altLang="en-US" sz="2800" b="1" noProof="1">
                <a:solidFill>
                  <a:schemeClr val="tx1">
                    <a:lumMod val="95000"/>
                    <a:lumOff val="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、空气中</a:t>
            </a:r>
            <a:r>
              <a:rPr lang="zh-CN" altLang="en-US" sz="2800" b="1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氧气</a:t>
            </a:r>
            <a:r>
              <a:rPr lang="zh-CN" altLang="en-US" sz="2800" b="1" noProof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的含量比</a:t>
            </a:r>
            <a:r>
              <a:rPr lang="zh-CN" altLang="en-US" sz="2800" b="1" noProof="1">
                <a:solidFill>
                  <a:schemeClr val="tx1">
                    <a:lumMod val="95000"/>
                    <a:lumOff val="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呼出</a:t>
            </a:r>
            <a:r>
              <a:rPr lang="zh-CN" altLang="en-US" sz="2800" b="1" noProof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的气体中的</a:t>
            </a:r>
            <a:r>
              <a:rPr lang="zh-CN" altLang="en-US" sz="2800" b="1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多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8" name="左大括号 7"/>
          <p:cNvSpPr/>
          <p:nvPr/>
        </p:nvSpPr>
        <p:spPr>
          <a:xfrm>
            <a:off x="2206784" y="1673986"/>
            <a:ext cx="436849" cy="3530971"/>
          </a:xfrm>
          <a:prstGeom prst="leftBrac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下箭头标注 7"/>
          <p:cNvSpPr/>
          <p:nvPr/>
        </p:nvSpPr>
        <p:spPr>
          <a:xfrm rot="16200000">
            <a:off x="463708" y="2800504"/>
            <a:ext cx="2130910" cy="1290162"/>
          </a:xfrm>
          <a:prstGeom prst="downArrowCallou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>
                <a:lumMod val="20000"/>
                <a:lumOff val="8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eaVert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得出结论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238567" y="952610"/>
            <a:ext cx="70375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思考</a:t>
            </a:r>
            <a:r>
              <a:rPr lang="en-US" altLang="zh-CN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实验中，我们需要注意哪些问题？</a:t>
            </a:r>
            <a:endParaRPr lang="zh-CN" altLang="en-US" sz="2800" dirty="0">
              <a:solidFill>
                <a:srgbClr val="0066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299173" y="2043285"/>
            <a:ext cx="41344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以比较二氧化碳含量为例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" name="圆角矩形 14"/>
          <p:cNvSpPr/>
          <p:nvPr/>
        </p:nvSpPr>
        <p:spPr>
          <a:xfrm>
            <a:off x="3717843" y="3014117"/>
            <a:ext cx="4857197" cy="1956467"/>
          </a:xfrm>
          <a:prstGeom prst="roundRect">
            <a:avLst/>
          </a:prstGeom>
          <a:solidFill>
            <a:schemeClr val="bg1">
              <a:lumMod val="20000"/>
              <a:lumOff val="80000"/>
            </a:schemeClr>
          </a:solidFill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653693" y="2505058"/>
            <a:ext cx="1855663" cy="1070397"/>
            <a:chOff x="596" y="4164"/>
            <a:chExt cx="2155" cy="1143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7" name="椭圆形标注 19"/>
            <p:cNvSpPr/>
            <p:nvPr/>
          </p:nvSpPr>
          <p:spPr>
            <a:xfrm>
              <a:off x="596" y="4164"/>
              <a:ext cx="2155" cy="1143"/>
            </a:xfrm>
            <a:prstGeom prst="wedgeEllipseCallout">
              <a:avLst>
                <a:gd name="adj1" fmla="val 93336"/>
                <a:gd name="adj2" fmla="val 27686"/>
              </a:avLst>
            </a:prstGeom>
            <a:solidFill>
              <a:srgbClr val="3333FF"/>
            </a:solidFill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" name="文本框 33795"/>
            <p:cNvSpPr txBox="1"/>
            <p:nvPr/>
          </p:nvSpPr>
          <p:spPr>
            <a:xfrm>
              <a:off x="1165" y="4180"/>
              <a:ext cx="1193" cy="101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对比实验     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8783527" y="2730906"/>
            <a:ext cx="2018754" cy="844549"/>
            <a:chOff x="9294" y="3813"/>
            <a:chExt cx="2154" cy="1142"/>
          </a:xfrm>
          <a:solidFill>
            <a:srgbClr val="3333FF"/>
          </a:solidFill>
        </p:grpSpPr>
        <p:sp>
          <p:nvSpPr>
            <p:cNvPr id="11" name="椭圆形标注 20"/>
            <p:cNvSpPr/>
            <p:nvPr/>
          </p:nvSpPr>
          <p:spPr>
            <a:xfrm>
              <a:off x="9294" y="3813"/>
              <a:ext cx="2154" cy="1142"/>
            </a:xfrm>
            <a:prstGeom prst="wedgeEllipseCallout">
              <a:avLst>
                <a:gd name="adj1" fmla="val -101403"/>
                <a:gd name="adj2" fmla="val 86442"/>
              </a:avLst>
            </a:prstGeom>
            <a:grpFill/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2" name="文本框 17"/>
            <p:cNvSpPr txBox="1">
              <a:spLocks noChangeArrowheads="1"/>
            </p:cNvSpPr>
            <p:nvPr/>
          </p:nvSpPr>
          <p:spPr bwMode="auto">
            <a:xfrm>
              <a:off x="9563" y="4056"/>
              <a:ext cx="1736" cy="707"/>
            </a:xfrm>
            <a:prstGeom prst="rect">
              <a:avLst/>
            </a:prstGeom>
            <a:grpFill/>
            <a:ln>
              <a:noFill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宋体" panose="02010600030101010101" pitchFamily="2" charset="-122"/>
                  <a:cs typeface="+mn-cs"/>
                </a:rPr>
                <a:t>控制变量</a:t>
              </a:r>
            </a:p>
          </p:txBody>
        </p:sp>
      </p:grpSp>
      <p:sp>
        <p:nvSpPr>
          <p:cNvPr id="15" name="文本框 14">
            <a:extLst>
              <a:ext uri="{FF2B5EF4-FFF2-40B4-BE49-F238E27FC236}">
                <a16:creationId xmlns:a16="http://schemas.microsoft.com/office/drawing/2014/main" id="{A2663C7A-E7FF-4997-8448-9B85C56AD58B}"/>
              </a:ext>
            </a:extLst>
          </p:cNvPr>
          <p:cNvSpPr txBox="1"/>
          <p:nvPr/>
        </p:nvSpPr>
        <p:spPr>
          <a:xfrm>
            <a:off x="3946441" y="2997178"/>
            <a:ext cx="4712756" cy="19303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分别</a:t>
            </a:r>
            <a:r>
              <a:rPr kumimoji="1"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向一瓶空气和一瓶呼出的气体中各滴入</a:t>
            </a:r>
            <a:r>
              <a:rPr kumimoji="1"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相同滴数</a:t>
            </a:r>
            <a:r>
              <a:rPr kumimoji="1"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的澄清石灰水，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振荡</a:t>
            </a:r>
            <a:r>
              <a:rPr kumimoji="1"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5" grpId="0" bldLvl="0" animBg="1"/>
      <p:bldP spid="15" grpId="0" bldLvl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4129296" y="1943285"/>
            <a:ext cx="7478336" cy="1306784"/>
            <a:chOff x="5049681" y="73658"/>
            <a:chExt cx="3954580" cy="1080780"/>
          </a:xfrm>
          <a:solidFill>
            <a:schemeClr val="accent4">
              <a:lumMod val="40000"/>
              <a:lumOff val="60000"/>
            </a:schemeClr>
          </a:solidFill>
          <a:effectLst/>
        </p:grpSpPr>
        <p:sp>
          <p:nvSpPr>
            <p:cNvPr id="7" name="圆角矩形标注 5"/>
            <p:cNvSpPr/>
            <p:nvPr/>
          </p:nvSpPr>
          <p:spPr bwMode="auto">
            <a:xfrm>
              <a:off x="5083603" y="73658"/>
              <a:ext cx="3886737" cy="760361"/>
            </a:xfrm>
            <a:prstGeom prst="wedgeRoundRectCallout">
              <a:avLst>
                <a:gd name="adj1" fmla="val 32860"/>
                <a:gd name="adj2" fmla="val 130672"/>
                <a:gd name="adj3" fmla="val 16667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" name="TextBox 37"/>
            <p:cNvSpPr txBox="1"/>
            <p:nvPr/>
          </p:nvSpPr>
          <p:spPr>
            <a:xfrm>
              <a:off x="5049681" y="92497"/>
              <a:ext cx="3954580" cy="10619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8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回顾实验，你能总结出科学探究的一般过程吗？</a:t>
              </a:r>
            </a:p>
          </p:txBody>
        </p:sp>
      </p:grp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89145" y="4348362"/>
            <a:ext cx="1161321" cy="2212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9134026" y="3690585"/>
            <a:ext cx="2409461" cy="2409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4" name="组合 13"/>
          <p:cNvGrpSpPr/>
          <p:nvPr/>
        </p:nvGrpSpPr>
        <p:grpSpPr>
          <a:xfrm>
            <a:off x="2125893" y="3177119"/>
            <a:ext cx="4112347" cy="1396757"/>
            <a:chOff x="4994390" y="585961"/>
            <a:chExt cx="4168897" cy="1158289"/>
          </a:xfrm>
          <a:solidFill>
            <a:schemeClr val="accent4">
              <a:lumMod val="40000"/>
              <a:lumOff val="60000"/>
            </a:schemeClr>
          </a:solidFill>
          <a:effectLst/>
        </p:grpSpPr>
        <p:sp>
          <p:nvSpPr>
            <p:cNvPr id="15" name="圆角矩形标注 5"/>
            <p:cNvSpPr/>
            <p:nvPr/>
          </p:nvSpPr>
          <p:spPr bwMode="auto">
            <a:xfrm>
              <a:off x="4994390" y="585961"/>
              <a:ext cx="3886737" cy="760361"/>
            </a:xfrm>
            <a:prstGeom prst="wedgeRoundRectCallout">
              <a:avLst>
                <a:gd name="adj1" fmla="val -47044"/>
                <a:gd name="adj2" fmla="val 103815"/>
                <a:gd name="adj3" fmla="val 16667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28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" name="TextBox 37"/>
            <p:cNvSpPr txBox="1"/>
            <p:nvPr/>
          </p:nvSpPr>
          <p:spPr>
            <a:xfrm>
              <a:off x="5057059" y="679462"/>
              <a:ext cx="4106228" cy="106478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8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这要让我好好地想一想！</a:t>
              </a:r>
            </a:p>
          </p:txBody>
        </p:sp>
      </p:grpSp>
      <p:sp>
        <p:nvSpPr>
          <p:cNvPr id="18" name="圆角矩形 34">
            <a:extLst>
              <a:ext uri="{FF2B5EF4-FFF2-40B4-BE49-F238E27FC236}">
                <a16:creationId xmlns:a16="http://schemas.microsoft.com/office/drawing/2014/main" id="{8D6F0E53-8B92-4FFB-A829-269191101D1D}"/>
              </a:ext>
            </a:extLst>
          </p:cNvPr>
          <p:cNvSpPr/>
          <p:nvPr/>
        </p:nvSpPr>
        <p:spPr>
          <a:xfrm>
            <a:off x="803275" y="731520"/>
            <a:ext cx="4378325" cy="70739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二、科学探究的一般过程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5339" y="2495889"/>
            <a:ext cx="2169184" cy="4895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、提出问题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3401598" y="2371265"/>
            <a:ext cx="6169121" cy="787413"/>
            <a:chOff x="3572" y="2576"/>
            <a:chExt cx="6406" cy="1134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11" name="下箭头标注 7"/>
            <p:cNvSpPr/>
            <p:nvPr/>
          </p:nvSpPr>
          <p:spPr>
            <a:xfrm>
              <a:off x="3572" y="2576"/>
              <a:ext cx="6291" cy="1134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2" name="文本框 33795"/>
            <p:cNvSpPr txBox="1"/>
            <p:nvPr/>
          </p:nvSpPr>
          <p:spPr>
            <a:xfrm>
              <a:off x="3687" y="2691"/>
              <a:ext cx="6291" cy="834"/>
            </a:xfrm>
            <a:prstGeom prst="round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空气和呼出的气体含量有什么不同？</a:t>
              </a:r>
            </a:p>
          </p:txBody>
        </p:sp>
      </p:grpSp>
      <p:grpSp>
        <p:nvGrpSpPr>
          <p:cNvPr id="13" name="组合 2"/>
          <p:cNvGrpSpPr/>
          <p:nvPr/>
        </p:nvGrpSpPr>
        <p:grpSpPr>
          <a:xfrm>
            <a:off x="3131142" y="527182"/>
            <a:ext cx="6906938" cy="1057778"/>
            <a:chOff x="2551" y="389"/>
            <a:chExt cx="9513" cy="1245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14" name="下箭头标注 1"/>
            <p:cNvSpPr/>
            <p:nvPr/>
          </p:nvSpPr>
          <p:spPr>
            <a:xfrm>
              <a:off x="2551" y="389"/>
              <a:ext cx="9413" cy="1245"/>
            </a:xfrm>
            <a:prstGeom prst="downArrowCallout">
              <a:avLst>
                <a:gd name="adj1" fmla="val 25000"/>
                <a:gd name="adj2" fmla="val 25000"/>
                <a:gd name="adj3" fmla="val 19864"/>
                <a:gd name="adj4" fmla="val 64977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" name="文本框 1"/>
            <p:cNvSpPr txBox="1"/>
            <p:nvPr/>
          </p:nvSpPr>
          <p:spPr>
            <a:xfrm>
              <a:off x="2722" y="498"/>
              <a:ext cx="9342" cy="48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对人体吸入的空气和呼出的气体的探究</a:t>
              </a:r>
            </a:p>
          </p:txBody>
        </p:sp>
      </p:grpSp>
      <p:sp>
        <p:nvSpPr>
          <p:cNvPr id="18" name="文本框 17">
            <a:extLst>
              <a:ext uri="{FF2B5EF4-FFF2-40B4-BE49-F238E27FC236}">
                <a16:creationId xmlns:a16="http://schemas.microsoft.com/office/drawing/2014/main" id="{2B8B1F33-D3F3-4475-96EA-CD9B27E24A54}"/>
              </a:ext>
            </a:extLst>
          </p:cNvPr>
          <p:cNvSpPr txBox="1"/>
          <p:nvPr/>
        </p:nvSpPr>
        <p:spPr>
          <a:xfrm>
            <a:off x="553793" y="3624973"/>
            <a:ext cx="2529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、猜想与假设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3640FD95-16BA-4A3D-9E42-5EAC9681DEE5}"/>
              </a:ext>
            </a:extLst>
          </p:cNvPr>
          <p:cNvGrpSpPr/>
          <p:nvPr/>
        </p:nvGrpSpPr>
        <p:grpSpPr>
          <a:xfrm>
            <a:off x="3431515" y="3461831"/>
            <a:ext cx="6460720" cy="649124"/>
            <a:chOff x="3431515" y="3001489"/>
            <a:chExt cx="6460720" cy="787414"/>
          </a:xfrm>
        </p:grpSpPr>
        <p:sp>
          <p:nvSpPr>
            <p:cNvPr id="19" name="圆角矩形 4">
              <a:extLst>
                <a:ext uri="{FF2B5EF4-FFF2-40B4-BE49-F238E27FC236}">
                  <a16:creationId xmlns:a16="http://schemas.microsoft.com/office/drawing/2014/main" id="{D85BE98C-7A56-4741-8FF8-30110E0A33C6}"/>
                </a:ext>
              </a:extLst>
            </p:cNvPr>
            <p:cNvSpPr/>
            <p:nvPr/>
          </p:nvSpPr>
          <p:spPr>
            <a:xfrm>
              <a:off x="3431515" y="3001489"/>
              <a:ext cx="6460720" cy="787414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id="{F7D5A099-84EF-4DCD-9E60-2D2D7AA46C9B}"/>
                </a:ext>
              </a:extLst>
            </p:cNvPr>
            <p:cNvSpPr txBox="1"/>
            <p:nvPr/>
          </p:nvSpPr>
          <p:spPr>
            <a:xfrm>
              <a:off x="3527800" y="3088281"/>
              <a:ext cx="6364435" cy="5232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2800" b="1" dirty="0"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rPr>
                <a:t>空气中</a:t>
              </a:r>
              <a:r>
                <a:rPr lang="zh-CN" altLang="en-US" sz="2800" b="1" dirty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rPr>
                <a:t>氧气的含量比</a:t>
              </a:r>
              <a:r>
                <a:rPr lang="zh-CN" altLang="en-US" sz="2800" b="1" dirty="0"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rPr>
                <a:t>呼出的气体中的</a:t>
              </a:r>
              <a:r>
                <a:rPr lang="zh-CN" altLang="en-US" sz="2800" b="1" dirty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rPr>
                <a:t>少</a:t>
              </a:r>
            </a:p>
          </p:txBody>
        </p:sp>
      </p:grpSp>
      <p:sp>
        <p:nvSpPr>
          <p:cNvPr id="21" name="矩形 20">
            <a:extLst>
              <a:ext uri="{FF2B5EF4-FFF2-40B4-BE49-F238E27FC236}">
                <a16:creationId xmlns:a16="http://schemas.microsoft.com/office/drawing/2014/main" id="{3D8A150C-F025-4150-AEBB-FC85530490C1}"/>
              </a:ext>
            </a:extLst>
          </p:cNvPr>
          <p:cNvSpPr/>
          <p:nvPr/>
        </p:nvSpPr>
        <p:spPr>
          <a:xfrm>
            <a:off x="535499" y="1672929"/>
            <a:ext cx="4333238" cy="4895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、探究准备（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查找资料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526F00C7-EF44-4FD3-8B18-FC1D0BF3E769}"/>
              </a:ext>
            </a:extLst>
          </p:cNvPr>
          <p:cNvSpPr txBox="1"/>
          <p:nvPr/>
        </p:nvSpPr>
        <p:spPr>
          <a:xfrm>
            <a:off x="553793" y="4402364"/>
            <a:ext cx="21691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、设计实验</a:t>
            </a: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id="{4317EFFF-6C93-4C10-B0FD-2DF0DBE27B1D}"/>
              </a:ext>
            </a:extLst>
          </p:cNvPr>
          <p:cNvGrpSpPr/>
          <p:nvPr/>
        </p:nvGrpSpPr>
        <p:grpSpPr>
          <a:xfrm>
            <a:off x="3431515" y="4308876"/>
            <a:ext cx="8621784" cy="787413"/>
            <a:chOff x="3572" y="2576"/>
            <a:chExt cx="7741" cy="1134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25" name="下箭头标注 7">
              <a:extLst>
                <a:ext uri="{FF2B5EF4-FFF2-40B4-BE49-F238E27FC236}">
                  <a16:creationId xmlns:a16="http://schemas.microsoft.com/office/drawing/2014/main" id="{FD8BD1DE-C362-4D82-AE7A-F807D221A5C4}"/>
                </a:ext>
              </a:extLst>
            </p:cNvPr>
            <p:cNvSpPr/>
            <p:nvPr/>
          </p:nvSpPr>
          <p:spPr>
            <a:xfrm>
              <a:off x="3572" y="2576"/>
              <a:ext cx="7597" cy="1134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4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6" name="文本框 33795">
              <a:extLst>
                <a:ext uri="{FF2B5EF4-FFF2-40B4-BE49-F238E27FC236}">
                  <a16:creationId xmlns:a16="http://schemas.microsoft.com/office/drawing/2014/main" id="{747CA248-BA7A-454A-85F9-96421E111C09}"/>
                </a:ext>
              </a:extLst>
            </p:cNvPr>
            <p:cNvSpPr txBox="1"/>
            <p:nvPr/>
          </p:nvSpPr>
          <p:spPr>
            <a:xfrm>
              <a:off x="3633" y="2781"/>
              <a:ext cx="7680" cy="736"/>
            </a:xfrm>
            <a:prstGeom prst="round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将燃着的小木条分别插入装有空气和呼出的气体的集气瓶中。</a:t>
              </a:r>
            </a:p>
          </p:txBody>
        </p:sp>
      </p:grpSp>
      <p:sp>
        <p:nvSpPr>
          <p:cNvPr id="27" name="文本框 26">
            <a:extLst>
              <a:ext uri="{FF2B5EF4-FFF2-40B4-BE49-F238E27FC236}">
                <a16:creationId xmlns:a16="http://schemas.microsoft.com/office/drawing/2014/main" id="{6EEFBBD0-DED3-45B7-BA51-85803DDB30DE}"/>
              </a:ext>
            </a:extLst>
          </p:cNvPr>
          <p:cNvSpPr txBox="1"/>
          <p:nvPr/>
        </p:nvSpPr>
        <p:spPr>
          <a:xfrm>
            <a:off x="525339" y="5205802"/>
            <a:ext cx="57759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、实验探究并记录现象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（做实验）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5498D2DC-8932-45E5-B8EE-51A2F17EBF10}"/>
              </a:ext>
            </a:extLst>
          </p:cNvPr>
          <p:cNvSpPr txBox="1"/>
          <p:nvPr/>
        </p:nvSpPr>
        <p:spPr>
          <a:xfrm>
            <a:off x="6441042" y="5205802"/>
            <a:ext cx="3972562" cy="4895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6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、实验分析、得出结论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4AB1042A-9091-4D01-A842-54333260480D}"/>
              </a:ext>
            </a:extLst>
          </p:cNvPr>
          <p:cNvSpPr txBox="1"/>
          <p:nvPr/>
        </p:nvSpPr>
        <p:spPr>
          <a:xfrm>
            <a:off x="525339" y="5878990"/>
            <a:ext cx="2529860" cy="4895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7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、反思与评价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8DA8B73F-18C5-426E-A162-610C0A50054E}"/>
              </a:ext>
            </a:extLst>
          </p:cNvPr>
          <p:cNvSpPr txBox="1"/>
          <p:nvPr/>
        </p:nvSpPr>
        <p:spPr>
          <a:xfrm>
            <a:off x="3328976" y="5878990"/>
            <a:ext cx="2169184" cy="4895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8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、表达交流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8" grpId="0"/>
      <p:bldP spid="21" grpId="0"/>
      <p:bldP spid="22" grpId="0"/>
      <p:bldP spid="27" grpId="0"/>
      <p:bldP spid="28" grpId="0"/>
      <p:bldP spid="29" grpId="0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8988" y="3744948"/>
            <a:ext cx="2138060" cy="2138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文本框 2"/>
          <p:cNvSpPr txBox="1"/>
          <p:nvPr/>
        </p:nvSpPr>
        <p:spPr>
          <a:xfrm>
            <a:off x="3055199" y="2591470"/>
            <a:ext cx="6485641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采用口头或书面的形式将探究过程和结果与他人交流和讨论，过程中还可以发现新问题、新方法。</a:t>
            </a:r>
            <a:endParaRPr lang="zh-CN" altLang="en-US" sz="2800" b="1" noProof="1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2EC242A8-638B-4C3E-A1D4-4EBCBB2763DB}"/>
              </a:ext>
            </a:extLst>
          </p:cNvPr>
          <p:cNvSpPr txBox="1"/>
          <p:nvPr/>
        </p:nvSpPr>
        <p:spPr>
          <a:xfrm>
            <a:off x="525339" y="1288138"/>
            <a:ext cx="2529860" cy="4895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7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、反思与评价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618F0B1F-AEF5-4774-A9E5-7DD3C3653CE4}"/>
              </a:ext>
            </a:extLst>
          </p:cNvPr>
          <p:cNvSpPr txBox="1"/>
          <p:nvPr/>
        </p:nvSpPr>
        <p:spPr>
          <a:xfrm>
            <a:off x="3489233" y="1288138"/>
            <a:ext cx="2169184" cy="4895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8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、表达交流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框 31"/>
          <p:cNvSpPr txBox="1"/>
          <p:nvPr/>
        </p:nvSpPr>
        <p:spPr>
          <a:xfrm>
            <a:off x="360753" y="716071"/>
            <a:ext cx="67762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sz="32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科学</a:t>
            </a:r>
            <a:r>
              <a:rPr lang="zh-CN" altLang="en-US" sz="32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探究</a:t>
            </a:r>
            <a:r>
              <a:rPr lang="zh-CN" altLang="en-US" sz="32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的一般过程</a:t>
            </a:r>
            <a:r>
              <a:rPr lang="en-US" altLang="zh-CN" sz="32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（简化版）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999165" y="2316338"/>
            <a:ext cx="9114370" cy="3864018"/>
            <a:chOff x="1669732" y="2160576"/>
            <a:chExt cx="7732179" cy="3021152"/>
          </a:xfrm>
        </p:grpSpPr>
        <p:sp>
          <p:nvSpPr>
            <p:cNvPr id="6" name="Freeform 30"/>
            <p:cNvSpPr/>
            <p:nvPr/>
          </p:nvSpPr>
          <p:spPr bwMode="auto">
            <a:xfrm>
              <a:off x="3010523" y="4580085"/>
              <a:ext cx="1340791" cy="601643"/>
            </a:xfrm>
            <a:custGeom>
              <a:avLst/>
              <a:gdLst>
                <a:gd name="T0" fmla="*/ 0 w 726"/>
                <a:gd name="T1" fmla="*/ 408 h 408"/>
                <a:gd name="T2" fmla="*/ 0 w 726"/>
                <a:gd name="T3" fmla="*/ 0 h 408"/>
                <a:gd name="T4" fmla="*/ 726 w 726"/>
                <a:gd name="T5" fmla="*/ 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26" h="408">
                  <a:moveTo>
                    <a:pt x="0" y="408"/>
                  </a:moveTo>
                  <a:lnTo>
                    <a:pt x="0" y="0"/>
                  </a:lnTo>
                  <a:lnTo>
                    <a:pt x="726" y="0"/>
                  </a:lnTo>
                </a:path>
              </a:pathLst>
            </a:custGeom>
            <a:noFill/>
            <a:ln w="76200" cap="flat" cmpd="sng">
              <a:solidFill>
                <a:schemeClr val="accent1">
                  <a:lumMod val="50000"/>
                </a:schemeClr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8000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" name="Freeform 31"/>
            <p:cNvSpPr/>
            <p:nvPr/>
          </p:nvSpPr>
          <p:spPr bwMode="auto">
            <a:xfrm>
              <a:off x="4349467" y="3976967"/>
              <a:ext cx="1340791" cy="601643"/>
            </a:xfrm>
            <a:custGeom>
              <a:avLst/>
              <a:gdLst>
                <a:gd name="T0" fmla="*/ 0 w 726"/>
                <a:gd name="T1" fmla="*/ 408 h 408"/>
                <a:gd name="T2" fmla="*/ 0 w 726"/>
                <a:gd name="T3" fmla="*/ 0 h 408"/>
                <a:gd name="T4" fmla="*/ 726 w 726"/>
                <a:gd name="T5" fmla="*/ 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26" h="408">
                  <a:moveTo>
                    <a:pt x="0" y="408"/>
                  </a:moveTo>
                  <a:lnTo>
                    <a:pt x="0" y="0"/>
                  </a:lnTo>
                  <a:lnTo>
                    <a:pt x="726" y="0"/>
                  </a:lnTo>
                </a:path>
              </a:pathLst>
            </a:custGeom>
            <a:noFill/>
            <a:ln w="76200" cap="flat" cmpd="sng">
              <a:solidFill>
                <a:schemeClr val="accent1">
                  <a:lumMod val="50000"/>
                </a:schemeClr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8000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" name="Freeform 32"/>
            <p:cNvSpPr/>
            <p:nvPr/>
          </p:nvSpPr>
          <p:spPr bwMode="auto">
            <a:xfrm>
              <a:off x="5690258" y="3375324"/>
              <a:ext cx="1340791" cy="601643"/>
            </a:xfrm>
            <a:custGeom>
              <a:avLst/>
              <a:gdLst>
                <a:gd name="T0" fmla="*/ 0 w 726"/>
                <a:gd name="T1" fmla="*/ 408 h 408"/>
                <a:gd name="T2" fmla="*/ 0 w 726"/>
                <a:gd name="T3" fmla="*/ 0 h 408"/>
                <a:gd name="T4" fmla="*/ 726 w 726"/>
                <a:gd name="T5" fmla="*/ 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26" h="408">
                  <a:moveTo>
                    <a:pt x="0" y="408"/>
                  </a:moveTo>
                  <a:lnTo>
                    <a:pt x="0" y="0"/>
                  </a:lnTo>
                  <a:lnTo>
                    <a:pt x="726" y="0"/>
                  </a:lnTo>
                </a:path>
              </a:pathLst>
            </a:custGeom>
            <a:noFill/>
            <a:ln w="76200" cap="flat" cmpd="sng">
              <a:solidFill>
                <a:schemeClr val="accent1">
                  <a:lumMod val="50000"/>
                </a:schemeClr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8000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" name="Freeform 33"/>
            <p:cNvSpPr/>
            <p:nvPr/>
          </p:nvSpPr>
          <p:spPr bwMode="auto">
            <a:xfrm>
              <a:off x="7031048" y="2762218"/>
              <a:ext cx="1185432" cy="613106"/>
            </a:xfrm>
            <a:custGeom>
              <a:avLst/>
              <a:gdLst>
                <a:gd name="T0" fmla="*/ 0 w 726"/>
                <a:gd name="T1" fmla="*/ 408 h 408"/>
                <a:gd name="T2" fmla="*/ 0 w 726"/>
                <a:gd name="T3" fmla="*/ 0 h 408"/>
                <a:gd name="T4" fmla="*/ 726 w 726"/>
                <a:gd name="T5" fmla="*/ 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26" h="408">
                  <a:moveTo>
                    <a:pt x="0" y="408"/>
                  </a:moveTo>
                  <a:lnTo>
                    <a:pt x="0" y="0"/>
                  </a:lnTo>
                  <a:lnTo>
                    <a:pt x="726" y="0"/>
                  </a:lnTo>
                </a:path>
              </a:pathLst>
            </a:custGeom>
            <a:noFill/>
            <a:ln w="76200" cap="flat" cmpd="sng">
              <a:solidFill>
                <a:schemeClr val="accent1">
                  <a:lumMod val="50000"/>
                </a:schemeClr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8000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" name="Line 34"/>
            <p:cNvSpPr>
              <a:spLocks noChangeShapeType="1"/>
            </p:cNvSpPr>
            <p:nvPr/>
          </p:nvSpPr>
          <p:spPr bwMode="auto">
            <a:xfrm flipH="1">
              <a:off x="1669732" y="5181728"/>
              <a:ext cx="1340791" cy="0"/>
            </a:xfrm>
            <a:prstGeom prst="line">
              <a:avLst/>
            </a:prstGeom>
            <a:noFill/>
            <a:ln w="76200">
              <a:solidFill>
                <a:schemeClr val="accent1">
                  <a:lumMod val="50000"/>
                </a:schemeClr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5" name="Freeform 33"/>
            <p:cNvSpPr/>
            <p:nvPr/>
          </p:nvSpPr>
          <p:spPr bwMode="auto">
            <a:xfrm>
              <a:off x="8216480" y="2160576"/>
              <a:ext cx="1185431" cy="594393"/>
            </a:xfrm>
            <a:custGeom>
              <a:avLst/>
              <a:gdLst>
                <a:gd name="T0" fmla="*/ 0 w 726"/>
                <a:gd name="T1" fmla="*/ 408 h 408"/>
                <a:gd name="T2" fmla="*/ 0 w 726"/>
                <a:gd name="T3" fmla="*/ 0 h 408"/>
                <a:gd name="T4" fmla="*/ 726 w 726"/>
                <a:gd name="T5" fmla="*/ 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26" h="408">
                  <a:moveTo>
                    <a:pt x="0" y="408"/>
                  </a:moveTo>
                  <a:lnTo>
                    <a:pt x="0" y="0"/>
                  </a:lnTo>
                  <a:lnTo>
                    <a:pt x="726" y="0"/>
                  </a:lnTo>
                </a:path>
              </a:pathLst>
            </a:custGeom>
            <a:noFill/>
            <a:ln w="76200" cap="flat" cmpd="sng">
              <a:solidFill>
                <a:schemeClr val="accent1">
                  <a:lumMod val="50000"/>
                </a:schemeClr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8000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11" name="AutoShape 42"/>
          <p:cNvSpPr/>
          <p:nvPr/>
        </p:nvSpPr>
        <p:spPr bwMode="auto">
          <a:xfrm rot="17429802">
            <a:off x="3243730" y="3592749"/>
            <a:ext cx="1182495" cy="1067668"/>
          </a:xfrm>
          <a:custGeom>
            <a:avLst/>
            <a:gdLst>
              <a:gd name="T0" fmla="*/ 16200 w 21600"/>
              <a:gd name="T1" fmla="*/ 10800 h 21600"/>
              <a:gd name="T2" fmla="*/ 10800 w 21600"/>
              <a:gd name="T3" fmla="*/ 5400 h 21600"/>
              <a:gd name="T4" fmla="*/ 8881 w 21600"/>
              <a:gd name="T5" fmla="*/ 5752 h 21600"/>
              <a:gd name="T6" fmla="*/ 6963 w 21600"/>
              <a:gd name="T7" fmla="*/ 704 h 21600"/>
              <a:gd name="T8" fmla="*/ 10800 w 21600"/>
              <a:gd name="T9" fmla="*/ 0 h 21600"/>
              <a:gd name="T10" fmla="*/ 21600 w 21600"/>
              <a:gd name="T11" fmla="*/ 10799 h 21600"/>
              <a:gd name="T12" fmla="*/ 21600 w 21600"/>
              <a:gd name="T13" fmla="*/ 10800 h 21600"/>
              <a:gd name="T14" fmla="*/ 24300 w 21600"/>
              <a:gd name="T15" fmla="*/ 10800 h 21600"/>
              <a:gd name="T16" fmla="*/ 18900 w 21600"/>
              <a:gd name="T17" fmla="*/ 16200 h 21600"/>
              <a:gd name="T18" fmla="*/ 13500 w 21600"/>
              <a:gd name="T19" fmla="*/ 10800 h 21600"/>
              <a:gd name="T20" fmla="*/ 16200 w 21600"/>
              <a:gd name="T21" fmla="*/ 10800 h 21600"/>
              <a:gd name="T22" fmla="*/ 3163 w 21600"/>
              <a:gd name="T23" fmla="*/ 3163 h 21600"/>
              <a:gd name="T24" fmla="*/ 18437 w 21600"/>
              <a:gd name="T25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T22" t="T23" r="T24" b="T25"/>
            <a:pathLst>
              <a:path w="21600" h="2160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10144" y="5399"/>
                  <a:pt x="9494" y="5519"/>
                  <a:pt x="8881" y="5752"/>
                </a:cubicBezTo>
                <a:lnTo>
                  <a:pt x="6963" y="704"/>
                </a:lnTo>
                <a:cubicBezTo>
                  <a:pt x="8189" y="238"/>
                  <a:pt x="9489" y="-1"/>
                  <a:pt x="10800" y="0"/>
                </a:cubicBezTo>
                <a:cubicBezTo>
                  <a:pt x="16764" y="0"/>
                  <a:pt x="21599" y="4835"/>
                  <a:pt x="21600" y="10799"/>
                </a:cubicBezTo>
                <a:lnTo>
                  <a:pt x="21600" y="10800"/>
                </a:ln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noFill/>
          <a:ln w="28575" cmpd="sng">
            <a:solidFill>
              <a:schemeClr val="accent1">
                <a:lumMod val="50000"/>
              </a:schemeClr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" name="AutoShape 43"/>
          <p:cNvSpPr/>
          <p:nvPr/>
        </p:nvSpPr>
        <p:spPr bwMode="auto">
          <a:xfrm rot="17429802">
            <a:off x="4998366" y="2803606"/>
            <a:ext cx="1236299" cy="1067666"/>
          </a:xfrm>
          <a:custGeom>
            <a:avLst/>
            <a:gdLst>
              <a:gd name="T0" fmla="*/ 16200 w 21600"/>
              <a:gd name="T1" fmla="*/ 10800 h 21600"/>
              <a:gd name="T2" fmla="*/ 10800 w 21600"/>
              <a:gd name="T3" fmla="*/ 5400 h 21600"/>
              <a:gd name="T4" fmla="*/ 8881 w 21600"/>
              <a:gd name="T5" fmla="*/ 5752 h 21600"/>
              <a:gd name="T6" fmla="*/ 6963 w 21600"/>
              <a:gd name="T7" fmla="*/ 704 h 21600"/>
              <a:gd name="T8" fmla="*/ 10800 w 21600"/>
              <a:gd name="T9" fmla="*/ 0 h 21600"/>
              <a:gd name="T10" fmla="*/ 21600 w 21600"/>
              <a:gd name="T11" fmla="*/ 10799 h 21600"/>
              <a:gd name="T12" fmla="*/ 21600 w 21600"/>
              <a:gd name="T13" fmla="*/ 10800 h 21600"/>
              <a:gd name="T14" fmla="*/ 24300 w 21600"/>
              <a:gd name="T15" fmla="*/ 10800 h 21600"/>
              <a:gd name="T16" fmla="*/ 18900 w 21600"/>
              <a:gd name="T17" fmla="*/ 16200 h 21600"/>
              <a:gd name="T18" fmla="*/ 13500 w 21600"/>
              <a:gd name="T19" fmla="*/ 10800 h 21600"/>
              <a:gd name="T20" fmla="*/ 16200 w 21600"/>
              <a:gd name="T21" fmla="*/ 10800 h 21600"/>
              <a:gd name="T22" fmla="*/ 3163 w 21600"/>
              <a:gd name="T23" fmla="*/ 3163 h 21600"/>
              <a:gd name="T24" fmla="*/ 18437 w 21600"/>
              <a:gd name="T25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T22" t="T23" r="T24" b="T25"/>
            <a:pathLst>
              <a:path w="21600" h="2160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10144" y="5399"/>
                  <a:pt x="9494" y="5519"/>
                  <a:pt x="8881" y="5752"/>
                </a:cubicBezTo>
                <a:lnTo>
                  <a:pt x="6963" y="704"/>
                </a:lnTo>
                <a:cubicBezTo>
                  <a:pt x="8189" y="238"/>
                  <a:pt x="9489" y="-1"/>
                  <a:pt x="10800" y="0"/>
                </a:cubicBezTo>
                <a:cubicBezTo>
                  <a:pt x="16764" y="0"/>
                  <a:pt x="21599" y="4835"/>
                  <a:pt x="21600" y="10799"/>
                </a:cubicBezTo>
                <a:lnTo>
                  <a:pt x="21600" y="10800"/>
                </a:ln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noFill/>
          <a:ln w="28575" cmpd="sng">
            <a:solidFill>
              <a:schemeClr val="accent1">
                <a:lumMod val="50000"/>
              </a:schemeClr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3" name="AutoShape 44"/>
          <p:cNvSpPr/>
          <p:nvPr/>
        </p:nvSpPr>
        <p:spPr bwMode="auto">
          <a:xfrm rot="17429802">
            <a:off x="6464318" y="1948020"/>
            <a:ext cx="1220938" cy="1067666"/>
          </a:xfrm>
          <a:custGeom>
            <a:avLst/>
            <a:gdLst>
              <a:gd name="T0" fmla="*/ 16200 w 21600"/>
              <a:gd name="T1" fmla="*/ 10800 h 21600"/>
              <a:gd name="T2" fmla="*/ 10800 w 21600"/>
              <a:gd name="T3" fmla="*/ 5400 h 21600"/>
              <a:gd name="T4" fmla="*/ 8881 w 21600"/>
              <a:gd name="T5" fmla="*/ 5752 h 21600"/>
              <a:gd name="T6" fmla="*/ 6963 w 21600"/>
              <a:gd name="T7" fmla="*/ 704 h 21600"/>
              <a:gd name="T8" fmla="*/ 10800 w 21600"/>
              <a:gd name="T9" fmla="*/ 0 h 21600"/>
              <a:gd name="T10" fmla="*/ 21600 w 21600"/>
              <a:gd name="T11" fmla="*/ 10799 h 21600"/>
              <a:gd name="T12" fmla="*/ 21600 w 21600"/>
              <a:gd name="T13" fmla="*/ 10800 h 21600"/>
              <a:gd name="T14" fmla="*/ 24300 w 21600"/>
              <a:gd name="T15" fmla="*/ 10800 h 21600"/>
              <a:gd name="T16" fmla="*/ 18900 w 21600"/>
              <a:gd name="T17" fmla="*/ 16200 h 21600"/>
              <a:gd name="T18" fmla="*/ 13500 w 21600"/>
              <a:gd name="T19" fmla="*/ 10800 h 21600"/>
              <a:gd name="T20" fmla="*/ 16200 w 21600"/>
              <a:gd name="T21" fmla="*/ 10800 h 21600"/>
              <a:gd name="T22" fmla="*/ 3163 w 21600"/>
              <a:gd name="T23" fmla="*/ 3163 h 21600"/>
              <a:gd name="T24" fmla="*/ 18437 w 21600"/>
              <a:gd name="T25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T22" t="T23" r="T24" b="T25"/>
            <a:pathLst>
              <a:path w="21600" h="2160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10144" y="5399"/>
                  <a:pt x="9494" y="5519"/>
                  <a:pt x="8881" y="5752"/>
                </a:cubicBezTo>
                <a:lnTo>
                  <a:pt x="6963" y="704"/>
                </a:lnTo>
                <a:cubicBezTo>
                  <a:pt x="8189" y="238"/>
                  <a:pt x="9489" y="-1"/>
                  <a:pt x="10800" y="0"/>
                </a:cubicBezTo>
                <a:cubicBezTo>
                  <a:pt x="16764" y="0"/>
                  <a:pt x="21599" y="4835"/>
                  <a:pt x="21600" y="10799"/>
                </a:cubicBezTo>
                <a:lnTo>
                  <a:pt x="21600" y="10800"/>
                </a:ln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noFill/>
          <a:ln w="28575" cmpd="sng">
            <a:solidFill>
              <a:schemeClr val="accent1">
                <a:lumMod val="50000"/>
              </a:schemeClr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" name="Oval 10"/>
          <p:cNvSpPr>
            <a:spLocks noChangeArrowheads="1"/>
          </p:cNvSpPr>
          <p:nvPr/>
        </p:nvSpPr>
        <p:spPr bwMode="auto">
          <a:xfrm>
            <a:off x="2707504" y="4158708"/>
            <a:ext cx="1247466" cy="1193047"/>
          </a:xfrm>
          <a:prstGeom prst="ellips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txBody>
          <a:bodyPr lIns="56821" tIns="28411" rIns="56821" bIns="28411"/>
          <a:lstStyle/>
          <a:p>
            <a:pPr defTabSz="5683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z="11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" name="Text Box 46"/>
          <p:cNvSpPr txBox="1">
            <a:spLocks noChangeArrowheads="1"/>
          </p:cNvSpPr>
          <p:nvPr/>
        </p:nvSpPr>
        <p:spPr bwMode="auto">
          <a:xfrm>
            <a:off x="2917831" y="4382018"/>
            <a:ext cx="839566" cy="769494"/>
          </a:xfrm>
          <a:prstGeom prst="rect">
            <a:avLst/>
          </a:prstGeom>
          <a:noFill/>
          <a:ln w="9525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6821" tIns="28411" rIns="56821" bIns="28411" anchor="ctr"/>
          <a:lstStyle>
            <a:lvl1pPr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62280" indent="-177800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709930" indent="-141605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993775" indent="-141605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278255" indent="-141605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17354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1926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6498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1070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dirty="0">
                <a:latin typeface="宋体" panose="02010600030101010101" pitchFamily="2" charset="-122"/>
              </a:rPr>
              <a:t>实验假设</a:t>
            </a:r>
            <a:endParaRPr lang="en-US" sz="2400" b="1" dirty="0">
              <a:latin typeface="宋体" panose="02010600030101010101" pitchFamily="2" charset="-122"/>
            </a:endParaRPr>
          </a:p>
        </p:txBody>
      </p:sp>
      <p:sp>
        <p:nvSpPr>
          <p:cNvPr id="16" name="Oval 5"/>
          <p:cNvSpPr>
            <a:spLocks noChangeArrowheads="1"/>
          </p:cNvSpPr>
          <p:nvPr/>
        </p:nvSpPr>
        <p:spPr bwMode="auto">
          <a:xfrm>
            <a:off x="1165914" y="5046478"/>
            <a:ext cx="1183205" cy="1095779"/>
          </a:xfrm>
          <a:prstGeom prst="ellips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lIns="56821" tIns="28411" rIns="56821" bIns="28411" anchor="ctr"/>
          <a:lstStyle/>
          <a:p>
            <a:pPr algn="ctr" defTabSz="5683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z="11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" name="Text Box 47"/>
          <p:cNvSpPr txBox="1">
            <a:spLocks noChangeArrowheads="1"/>
          </p:cNvSpPr>
          <p:nvPr/>
        </p:nvSpPr>
        <p:spPr bwMode="auto">
          <a:xfrm>
            <a:off x="1353831" y="5207121"/>
            <a:ext cx="782380" cy="774492"/>
          </a:xfrm>
          <a:prstGeom prst="rect">
            <a:avLst/>
          </a:prstGeom>
          <a:noFill/>
          <a:ln w="9525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6821" tIns="28411" rIns="56821" bIns="28411" anchor="ctr"/>
          <a:lstStyle>
            <a:lvl1pPr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62280" indent="-177800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709930" indent="-141605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993775" indent="-141605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278255" indent="-141605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17354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1926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6498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1070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dirty="0">
                <a:latin typeface="宋体" panose="02010600030101010101" pitchFamily="2" charset="-122"/>
              </a:rPr>
              <a:t>提出</a:t>
            </a:r>
            <a:endParaRPr lang="en-US" altLang="zh-CN" sz="2400" b="1" dirty="0">
              <a:latin typeface="宋体" panose="02010600030101010101" pitchFamily="2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dirty="0">
                <a:latin typeface="宋体" panose="02010600030101010101" pitchFamily="2" charset="-122"/>
              </a:rPr>
              <a:t>问题</a:t>
            </a:r>
            <a:endParaRPr lang="en-US" sz="2400" b="1" dirty="0">
              <a:latin typeface="宋体" panose="02010600030101010101" pitchFamily="2" charset="-122"/>
            </a:endParaRPr>
          </a:p>
        </p:txBody>
      </p:sp>
      <p:sp>
        <p:nvSpPr>
          <p:cNvPr id="18" name="Oval 20"/>
          <p:cNvSpPr>
            <a:spLocks noChangeArrowheads="1"/>
          </p:cNvSpPr>
          <p:nvPr/>
        </p:nvSpPr>
        <p:spPr bwMode="auto">
          <a:xfrm>
            <a:off x="5959527" y="2624324"/>
            <a:ext cx="1255755" cy="1197257"/>
          </a:xfrm>
          <a:prstGeom prst="ellips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txBody>
          <a:bodyPr lIns="56821" tIns="28411" rIns="56821" bIns="28411"/>
          <a:lstStyle/>
          <a:p>
            <a:pPr defTabSz="5683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z="11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9" name="Text Box 48"/>
          <p:cNvSpPr txBox="1">
            <a:spLocks noChangeArrowheads="1"/>
          </p:cNvSpPr>
          <p:nvPr/>
        </p:nvSpPr>
        <p:spPr bwMode="auto">
          <a:xfrm>
            <a:off x="6161974" y="2833991"/>
            <a:ext cx="850860" cy="777922"/>
          </a:xfrm>
          <a:prstGeom prst="rect">
            <a:avLst/>
          </a:prstGeom>
          <a:noFill/>
          <a:ln w="9525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6821" tIns="28411" rIns="56821" bIns="28411" anchor="ctr"/>
          <a:lstStyle>
            <a:lvl1pPr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62280" indent="-177800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709930" indent="-141605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993775" indent="-141605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278255" indent="-141605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17354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1926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6498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1070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dirty="0">
                <a:latin typeface="宋体" panose="02010600030101010101" pitchFamily="2" charset="-122"/>
              </a:rPr>
              <a:t>实验探究</a:t>
            </a:r>
            <a:endParaRPr lang="en-US" sz="2400" b="1" dirty="0">
              <a:latin typeface="宋体" panose="02010600030101010101" pitchFamily="2" charset="-122"/>
            </a:endParaRPr>
          </a:p>
        </p:txBody>
      </p:sp>
      <p:sp>
        <p:nvSpPr>
          <p:cNvPr id="20" name="Oval 15"/>
          <p:cNvSpPr>
            <a:spLocks noChangeArrowheads="1"/>
          </p:cNvSpPr>
          <p:nvPr/>
        </p:nvSpPr>
        <p:spPr bwMode="auto">
          <a:xfrm>
            <a:off x="4321058" y="3417893"/>
            <a:ext cx="1247466" cy="1193047"/>
          </a:xfrm>
          <a:prstGeom prst="ellips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txBody>
          <a:bodyPr lIns="56821" tIns="28411" rIns="56821" bIns="28411"/>
          <a:lstStyle/>
          <a:p>
            <a:pPr defTabSz="5683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z="11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" name="Text Box 49"/>
          <p:cNvSpPr txBox="1">
            <a:spLocks noChangeArrowheads="1"/>
          </p:cNvSpPr>
          <p:nvPr/>
        </p:nvSpPr>
        <p:spPr bwMode="auto">
          <a:xfrm>
            <a:off x="4488050" y="3633588"/>
            <a:ext cx="924907" cy="742562"/>
          </a:xfrm>
          <a:prstGeom prst="rect">
            <a:avLst/>
          </a:prstGeom>
          <a:noFill/>
          <a:ln w="9525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6821" tIns="28411" rIns="56821" bIns="28411" anchor="ctr"/>
          <a:lstStyle>
            <a:lvl1pPr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62280" indent="-177800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709930" indent="-141605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993775" indent="-141605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278255" indent="-141605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17354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1926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6498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1070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dirty="0">
                <a:latin typeface="宋体" panose="02010600030101010101" pitchFamily="2" charset="-122"/>
              </a:rPr>
              <a:t>设计实验</a:t>
            </a:r>
            <a:endParaRPr lang="en-US" sz="2400" b="1" dirty="0">
              <a:latin typeface="宋体" panose="02010600030101010101" pitchFamily="2" charset="-122"/>
            </a:endParaRPr>
          </a:p>
        </p:txBody>
      </p:sp>
      <p:sp>
        <p:nvSpPr>
          <p:cNvPr id="22" name="Oval 25"/>
          <p:cNvSpPr>
            <a:spLocks noChangeArrowheads="1"/>
          </p:cNvSpPr>
          <p:nvPr/>
        </p:nvSpPr>
        <p:spPr bwMode="auto">
          <a:xfrm>
            <a:off x="7460443" y="1879303"/>
            <a:ext cx="1255755" cy="1197257"/>
          </a:xfrm>
          <a:prstGeom prst="ellips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B62822"/>
                </a:solidFill>
              </a14:hiddenFill>
            </a:ext>
          </a:extLst>
        </p:spPr>
        <p:txBody>
          <a:bodyPr lIns="56821" tIns="28411" rIns="56821" bIns="28411" anchor="ctr"/>
          <a:lstStyle/>
          <a:p>
            <a:pPr algn="ctr" defTabSz="5683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z="11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3" name="Text Box 50"/>
          <p:cNvSpPr txBox="1">
            <a:spLocks noChangeArrowheads="1"/>
          </p:cNvSpPr>
          <p:nvPr/>
        </p:nvSpPr>
        <p:spPr bwMode="auto">
          <a:xfrm>
            <a:off x="7666183" y="2097404"/>
            <a:ext cx="844273" cy="736587"/>
          </a:xfrm>
          <a:prstGeom prst="rect">
            <a:avLst/>
          </a:prstGeom>
          <a:noFill/>
          <a:ln w="9525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6821" tIns="28411" rIns="56821" bIns="28411" anchor="ctr"/>
          <a:lstStyle>
            <a:lvl1pPr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62280" indent="-177800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709930" indent="-141605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993775" indent="-141605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278255" indent="-141605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17354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1926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6498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1070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dirty="0">
                <a:latin typeface="宋体" panose="02010600030101010101" pitchFamily="2" charset="-122"/>
              </a:rPr>
              <a:t>得出结论</a:t>
            </a:r>
            <a:endParaRPr lang="en-US" sz="2400" b="1" dirty="0">
              <a:latin typeface="宋体" panose="02010600030101010101" pitchFamily="2" charset="-122"/>
            </a:endParaRPr>
          </a:p>
        </p:txBody>
      </p:sp>
      <p:sp>
        <p:nvSpPr>
          <p:cNvPr id="24" name="AutoShape 42"/>
          <p:cNvSpPr/>
          <p:nvPr/>
        </p:nvSpPr>
        <p:spPr bwMode="auto">
          <a:xfrm rot="17429802">
            <a:off x="1624996" y="4494601"/>
            <a:ext cx="1221484" cy="1067668"/>
          </a:xfrm>
          <a:custGeom>
            <a:avLst/>
            <a:gdLst>
              <a:gd name="T0" fmla="*/ 16200 w 21600"/>
              <a:gd name="T1" fmla="*/ 10800 h 21600"/>
              <a:gd name="T2" fmla="*/ 10800 w 21600"/>
              <a:gd name="T3" fmla="*/ 5400 h 21600"/>
              <a:gd name="T4" fmla="*/ 8881 w 21600"/>
              <a:gd name="T5" fmla="*/ 5752 h 21600"/>
              <a:gd name="T6" fmla="*/ 6963 w 21600"/>
              <a:gd name="T7" fmla="*/ 704 h 21600"/>
              <a:gd name="T8" fmla="*/ 10800 w 21600"/>
              <a:gd name="T9" fmla="*/ 0 h 21600"/>
              <a:gd name="T10" fmla="*/ 21600 w 21600"/>
              <a:gd name="T11" fmla="*/ 10799 h 21600"/>
              <a:gd name="T12" fmla="*/ 21600 w 21600"/>
              <a:gd name="T13" fmla="*/ 10800 h 21600"/>
              <a:gd name="T14" fmla="*/ 24300 w 21600"/>
              <a:gd name="T15" fmla="*/ 10800 h 21600"/>
              <a:gd name="T16" fmla="*/ 18900 w 21600"/>
              <a:gd name="T17" fmla="*/ 16200 h 21600"/>
              <a:gd name="T18" fmla="*/ 13500 w 21600"/>
              <a:gd name="T19" fmla="*/ 10800 h 21600"/>
              <a:gd name="T20" fmla="*/ 16200 w 21600"/>
              <a:gd name="T21" fmla="*/ 10800 h 21600"/>
              <a:gd name="T22" fmla="*/ 3163 w 21600"/>
              <a:gd name="T23" fmla="*/ 3163 h 21600"/>
              <a:gd name="T24" fmla="*/ 18437 w 21600"/>
              <a:gd name="T25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T22" t="T23" r="T24" b="T25"/>
            <a:pathLst>
              <a:path w="21600" h="2160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10144" y="5399"/>
                  <a:pt x="9494" y="5519"/>
                  <a:pt x="8881" y="5752"/>
                </a:cubicBezTo>
                <a:lnTo>
                  <a:pt x="6963" y="704"/>
                </a:lnTo>
                <a:cubicBezTo>
                  <a:pt x="8189" y="238"/>
                  <a:pt x="9489" y="-1"/>
                  <a:pt x="10800" y="0"/>
                </a:cubicBezTo>
                <a:cubicBezTo>
                  <a:pt x="16764" y="0"/>
                  <a:pt x="21599" y="4835"/>
                  <a:pt x="21600" y="10799"/>
                </a:cubicBezTo>
                <a:lnTo>
                  <a:pt x="21600" y="10800"/>
                </a:ln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noFill/>
          <a:ln w="28575" cmpd="sng">
            <a:solidFill>
              <a:schemeClr val="accent1">
                <a:lumMod val="50000"/>
              </a:schemeClr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" name="Oval 25"/>
          <p:cNvSpPr>
            <a:spLocks noChangeArrowheads="1"/>
          </p:cNvSpPr>
          <p:nvPr/>
        </p:nvSpPr>
        <p:spPr bwMode="auto">
          <a:xfrm>
            <a:off x="8934450" y="1179830"/>
            <a:ext cx="1179830" cy="1094105"/>
          </a:xfrm>
          <a:prstGeom prst="ellips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B62822"/>
                </a:solidFill>
              </a14:hiddenFill>
            </a:ext>
          </a:extLst>
        </p:spPr>
        <p:txBody>
          <a:bodyPr lIns="56821" tIns="28411" rIns="56821" bIns="28411" anchor="ctr"/>
          <a:lstStyle/>
          <a:p>
            <a:pPr algn="ctr" defTabSz="5683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z="11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" name="Text Box 50"/>
          <p:cNvSpPr txBox="1">
            <a:spLocks noChangeArrowheads="1"/>
          </p:cNvSpPr>
          <p:nvPr/>
        </p:nvSpPr>
        <p:spPr bwMode="auto">
          <a:xfrm>
            <a:off x="9076998" y="1337390"/>
            <a:ext cx="895292" cy="760222"/>
          </a:xfrm>
          <a:prstGeom prst="rect">
            <a:avLst/>
          </a:prstGeom>
          <a:noFill/>
          <a:ln w="9525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6821" tIns="28411" rIns="56821" bIns="28411" anchor="ctr"/>
          <a:lstStyle>
            <a:lvl1pPr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62280" indent="-177800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709930" indent="-141605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993775" indent="-141605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278255" indent="-141605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17354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1926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6498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1070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dirty="0">
                <a:latin typeface="宋体" panose="02010600030101010101" pitchFamily="2" charset="-122"/>
              </a:rPr>
              <a:t>表达交流</a:t>
            </a:r>
            <a:endParaRPr lang="en-US" sz="2400" b="1" dirty="0">
              <a:latin typeface="宋体" panose="02010600030101010101" pitchFamily="2" charset="-122"/>
            </a:endParaRPr>
          </a:p>
        </p:txBody>
      </p:sp>
      <p:sp>
        <p:nvSpPr>
          <p:cNvPr id="29" name="AutoShape 44"/>
          <p:cNvSpPr/>
          <p:nvPr/>
        </p:nvSpPr>
        <p:spPr bwMode="auto">
          <a:xfrm rot="17429802">
            <a:off x="7971770" y="1229863"/>
            <a:ext cx="1134540" cy="1067666"/>
          </a:xfrm>
          <a:custGeom>
            <a:avLst/>
            <a:gdLst>
              <a:gd name="T0" fmla="*/ 16200 w 21600"/>
              <a:gd name="T1" fmla="*/ 10800 h 21600"/>
              <a:gd name="T2" fmla="*/ 10800 w 21600"/>
              <a:gd name="T3" fmla="*/ 5400 h 21600"/>
              <a:gd name="T4" fmla="*/ 8881 w 21600"/>
              <a:gd name="T5" fmla="*/ 5752 h 21600"/>
              <a:gd name="T6" fmla="*/ 6963 w 21600"/>
              <a:gd name="T7" fmla="*/ 704 h 21600"/>
              <a:gd name="T8" fmla="*/ 10800 w 21600"/>
              <a:gd name="T9" fmla="*/ 0 h 21600"/>
              <a:gd name="T10" fmla="*/ 21600 w 21600"/>
              <a:gd name="T11" fmla="*/ 10799 h 21600"/>
              <a:gd name="T12" fmla="*/ 21600 w 21600"/>
              <a:gd name="T13" fmla="*/ 10800 h 21600"/>
              <a:gd name="T14" fmla="*/ 24300 w 21600"/>
              <a:gd name="T15" fmla="*/ 10800 h 21600"/>
              <a:gd name="T16" fmla="*/ 18900 w 21600"/>
              <a:gd name="T17" fmla="*/ 16200 h 21600"/>
              <a:gd name="T18" fmla="*/ 13500 w 21600"/>
              <a:gd name="T19" fmla="*/ 10800 h 21600"/>
              <a:gd name="T20" fmla="*/ 16200 w 21600"/>
              <a:gd name="T21" fmla="*/ 10800 h 21600"/>
              <a:gd name="T22" fmla="*/ 3163 w 21600"/>
              <a:gd name="T23" fmla="*/ 3163 h 21600"/>
              <a:gd name="T24" fmla="*/ 18437 w 21600"/>
              <a:gd name="T25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T22" t="T23" r="T24" b="T25"/>
            <a:pathLst>
              <a:path w="21600" h="2160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10144" y="5399"/>
                  <a:pt x="9494" y="5519"/>
                  <a:pt x="8881" y="5752"/>
                </a:cubicBezTo>
                <a:lnTo>
                  <a:pt x="6963" y="704"/>
                </a:lnTo>
                <a:cubicBezTo>
                  <a:pt x="8189" y="238"/>
                  <a:pt x="9489" y="-1"/>
                  <a:pt x="10800" y="0"/>
                </a:cubicBezTo>
                <a:cubicBezTo>
                  <a:pt x="16764" y="0"/>
                  <a:pt x="21599" y="4835"/>
                  <a:pt x="21600" y="10799"/>
                </a:cubicBezTo>
                <a:lnTo>
                  <a:pt x="21600" y="10800"/>
                </a:ln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noFill/>
          <a:ln w="28575" cmpd="sng">
            <a:solidFill>
              <a:schemeClr val="accent1">
                <a:lumMod val="50000"/>
              </a:schemeClr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28"/>
          <p:cNvSpPr txBox="1"/>
          <p:nvPr/>
        </p:nvSpPr>
        <p:spPr>
          <a:xfrm>
            <a:off x="1759335" y="2402788"/>
            <a:ext cx="779425" cy="188612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科学探究</a:t>
            </a:r>
          </a:p>
        </p:txBody>
      </p:sp>
      <p:sp>
        <p:nvSpPr>
          <p:cNvPr id="2" name="箭头: 右 1"/>
          <p:cNvSpPr/>
          <p:nvPr/>
        </p:nvSpPr>
        <p:spPr>
          <a:xfrm>
            <a:off x="2693640" y="2918378"/>
            <a:ext cx="1209040" cy="657942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b="1" dirty="0">
              <a:solidFill>
                <a:srgbClr val="00A7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" name="文本框 28"/>
          <p:cNvSpPr txBox="1"/>
          <p:nvPr/>
        </p:nvSpPr>
        <p:spPr>
          <a:xfrm>
            <a:off x="3958051" y="2132651"/>
            <a:ext cx="1851349" cy="209835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空气和呼出的气体的探究</a:t>
            </a:r>
          </a:p>
        </p:txBody>
      </p:sp>
      <p:sp>
        <p:nvSpPr>
          <p:cNvPr id="17" name="箭头: 右 16"/>
          <p:cNvSpPr/>
          <p:nvPr/>
        </p:nvSpPr>
        <p:spPr>
          <a:xfrm>
            <a:off x="5959960" y="2952430"/>
            <a:ext cx="1209040" cy="623890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b="1" dirty="0">
              <a:solidFill>
                <a:srgbClr val="00A7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左大括号 2"/>
          <p:cNvSpPr/>
          <p:nvPr/>
        </p:nvSpPr>
        <p:spPr>
          <a:xfrm>
            <a:off x="7319559" y="1079418"/>
            <a:ext cx="330921" cy="4419600"/>
          </a:xfrm>
          <a:prstGeom prst="leftBrace">
            <a:avLst>
              <a:gd name="adj1" fmla="val 8333"/>
              <a:gd name="adj2" fmla="val 50229"/>
            </a:avLst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" name="Text Box 46"/>
          <p:cNvSpPr txBox="1">
            <a:spLocks noChangeArrowheads="1"/>
          </p:cNvSpPr>
          <p:nvPr/>
        </p:nvSpPr>
        <p:spPr bwMode="auto">
          <a:xfrm>
            <a:off x="7877001" y="1695770"/>
            <a:ext cx="1624331" cy="538481"/>
          </a:xfrm>
          <a:prstGeom prst="roundRect">
            <a:avLst/>
          </a:prstGeom>
          <a:noFill/>
          <a:ln w="9525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6821" tIns="28411" rIns="56821" bIns="28411" anchor="ctr"/>
          <a:lstStyle>
            <a:defPPr>
              <a:defRPr lang="zh-CN"/>
            </a:defPPr>
            <a:lvl1pPr algn="ctr" defTabSz="5683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>
                <a:latin typeface="+mn-ea"/>
              </a:defRPr>
            </a:lvl1pPr>
            <a:lvl2pPr marL="462280" indent="-177800" defTabSz="568325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709930" indent="-141605" defTabSz="568325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993775" indent="-141605" defTabSz="568325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278255" indent="-141605" defTabSz="568325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1735455" indent="-141605" defTabSz="568325"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192655" indent="-141605" defTabSz="568325"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649855" indent="-141605" defTabSz="568325"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107055" indent="-141605" defTabSz="568325"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实验假设</a:t>
            </a:r>
            <a:endParaRPr 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" name="Text Box 47"/>
          <p:cNvSpPr txBox="1">
            <a:spLocks noChangeArrowheads="1"/>
          </p:cNvSpPr>
          <p:nvPr/>
        </p:nvSpPr>
        <p:spPr bwMode="auto">
          <a:xfrm>
            <a:off x="7861571" y="823684"/>
            <a:ext cx="1624331" cy="538481"/>
          </a:xfrm>
          <a:prstGeom prst="roundRect">
            <a:avLst/>
          </a:prstGeom>
          <a:noFill/>
          <a:ln w="9525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6821" tIns="28411" rIns="56821" bIns="28411" anchor="ctr"/>
          <a:lstStyle>
            <a:lvl1pPr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62280" indent="-177800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709930" indent="-141605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993775" indent="-141605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278255" indent="-141605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17354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1926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6498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1070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提出问题</a:t>
            </a:r>
            <a:endParaRPr lang="en-US" sz="2800" b="1" dirty="0">
              <a:latin typeface="宋体" panose="02010600030101010101" pitchFamily="2" charset="-122"/>
            </a:endParaRPr>
          </a:p>
        </p:txBody>
      </p:sp>
      <p:sp>
        <p:nvSpPr>
          <p:cNvPr id="22" name="Text Box 48"/>
          <p:cNvSpPr txBox="1">
            <a:spLocks noChangeArrowheads="1"/>
          </p:cNvSpPr>
          <p:nvPr/>
        </p:nvSpPr>
        <p:spPr bwMode="auto">
          <a:xfrm>
            <a:off x="7861571" y="3441618"/>
            <a:ext cx="1624332" cy="538480"/>
          </a:xfrm>
          <a:prstGeom prst="roundRect">
            <a:avLst/>
          </a:prstGeom>
          <a:noFill/>
          <a:ln w="9525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6821" tIns="28411" rIns="56821" bIns="28411" anchor="ctr"/>
          <a:lstStyle>
            <a:lvl1pPr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62280" indent="-177800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709930" indent="-141605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993775" indent="-141605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278255" indent="-141605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17354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1926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6498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1070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实验探究</a:t>
            </a:r>
            <a:endParaRPr lang="en-US" sz="2800" b="1" dirty="0">
              <a:latin typeface="宋体" panose="02010600030101010101" pitchFamily="2" charset="-122"/>
            </a:endParaRPr>
          </a:p>
        </p:txBody>
      </p:sp>
      <p:sp>
        <p:nvSpPr>
          <p:cNvPr id="23" name="Text Box 49"/>
          <p:cNvSpPr txBox="1">
            <a:spLocks noChangeArrowheads="1"/>
          </p:cNvSpPr>
          <p:nvPr/>
        </p:nvSpPr>
        <p:spPr bwMode="auto">
          <a:xfrm>
            <a:off x="7877000" y="2575508"/>
            <a:ext cx="1624332" cy="538481"/>
          </a:xfrm>
          <a:prstGeom prst="roundRect">
            <a:avLst/>
          </a:prstGeom>
          <a:noFill/>
          <a:ln w="9525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6821" tIns="28411" rIns="56821" bIns="28411" anchor="ctr"/>
          <a:lstStyle>
            <a:lvl1pPr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62280" indent="-177800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709930" indent="-141605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993775" indent="-141605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278255" indent="-141605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17354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1926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6498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1070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设计实验</a:t>
            </a:r>
            <a:endParaRPr lang="en-US" sz="2800" b="1" dirty="0">
              <a:latin typeface="宋体" panose="02010600030101010101" pitchFamily="2" charset="-122"/>
            </a:endParaRPr>
          </a:p>
        </p:txBody>
      </p:sp>
      <p:sp>
        <p:nvSpPr>
          <p:cNvPr id="24" name="Text Box 50"/>
          <p:cNvSpPr txBox="1">
            <a:spLocks noChangeArrowheads="1"/>
          </p:cNvSpPr>
          <p:nvPr/>
        </p:nvSpPr>
        <p:spPr bwMode="auto">
          <a:xfrm>
            <a:off x="7877000" y="4316791"/>
            <a:ext cx="1608903" cy="553851"/>
          </a:xfrm>
          <a:prstGeom prst="roundRect">
            <a:avLst/>
          </a:prstGeom>
          <a:noFill/>
          <a:ln w="9525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6821" tIns="28411" rIns="56821" bIns="28411" anchor="ctr"/>
          <a:lstStyle>
            <a:lvl1pPr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62280" indent="-177800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709930" indent="-141605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993775" indent="-141605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278255" indent="-141605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17354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1926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6498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1070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得出结论</a:t>
            </a:r>
            <a:endParaRPr lang="en-US" sz="2800" b="1" dirty="0">
              <a:latin typeface="宋体" panose="02010600030101010101" pitchFamily="2" charset="-122"/>
            </a:endParaRPr>
          </a:p>
        </p:txBody>
      </p:sp>
      <p:sp>
        <p:nvSpPr>
          <p:cNvPr id="25" name="Text Box 50"/>
          <p:cNvSpPr txBox="1">
            <a:spLocks noChangeArrowheads="1"/>
          </p:cNvSpPr>
          <p:nvPr/>
        </p:nvSpPr>
        <p:spPr bwMode="auto">
          <a:xfrm>
            <a:off x="7861571" y="5219935"/>
            <a:ext cx="1624332" cy="553851"/>
          </a:xfrm>
          <a:prstGeom prst="roundRect">
            <a:avLst/>
          </a:prstGeom>
          <a:noFill/>
          <a:ln w="9525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6821" tIns="28411" rIns="56821" bIns="28411" anchor="ctr"/>
          <a:lstStyle>
            <a:lvl1pPr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62280" indent="-177800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709930" indent="-141605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993775" indent="-141605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278255" indent="-141605" defTabSz="5683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17354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1926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6498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107055" indent="-141605" defTabSz="568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表达交流</a:t>
            </a:r>
            <a:endParaRPr lang="en-US" sz="2800" b="1" dirty="0">
              <a:latin typeface="宋体" panose="02010600030101010101" pitchFamily="2" charset="-122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1367760" y="614018"/>
            <a:ext cx="2905760" cy="48644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sz="32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课堂小结</a:t>
            </a:r>
            <a:r>
              <a:rPr lang="en-US" altLang="zh-CN" sz="32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endParaRPr lang="zh-CN" altLang="en-US" sz="3200" b="1" dirty="0">
              <a:solidFill>
                <a:srgbClr val="0066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" grpId="0" animBg="1"/>
      <p:bldP spid="16" grpId="0" animBg="1"/>
      <p:bldP spid="17" grpId="0" animBg="1"/>
      <p:bldP spid="3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3">
            <a:extLst>
              <a:ext uri="{FF2B5EF4-FFF2-40B4-BE49-F238E27FC236}">
                <a16:creationId xmlns:a16="http://schemas.microsoft.com/office/drawing/2014/main" id="{47F1DD8B-13ED-4753-B67E-10BB9D5A35EC}"/>
              </a:ext>
            </a:extLst>
          </p:cNvPr>
          <p:cNvSpPr/>
          <p:nvPr/>
        </p:nvSpPr>
        <p:spPr>
          <a:xfrm>
            <a:off x="4643120" y="689432"/>
            <a:ext cx="2905760" cy="48644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sz="32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练习与反馈</a:t>
            </a:r>
            <a:r>
              <a:rPr lang="en-US" altLang="zh-CN" sz="32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endParaRPr lang="zh-CN" altLang="en-US" sz="3200" b="1" dirty="0">
              <a:solidFill>
                <a:srgbClr val="0066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F884CCDB-D209-4DC4-AD10-68A7CD3E6179}"/>
              </a:ext>
            </a:extLst>
          </p:cNvPr>
          <p:cNvSpPr txBox="1"/>
          <p:nvPr/>
        </p:nvSpPr>
        <p:spPr>
          <a:xfrm>
            <a:off x="747075" y="1470829"/>
            <a:ext cx="10725346" cy="19303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、实验室配制的一瓶澄清石灰水，敞口放置一段时间后，发现表面</a:t>
            </a:r>
            <a:endParaRPr lang="en-US" altLang="zh-CN" sz="2800" b="1" kern="100" dirty="0">
              <a:solidFill>
                <a:srgbClr val="00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kern="1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  </a:t>
            </a:r>
            <a:r>
              <a:rPr lang="zh-CN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有一层白色物质生成，说明空气中含有</a:t>
            </a:r>
            <a:r>
              <a:rPr lang="en-US" altLang="zh-CN" sz="2800" b="1" u="sng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       </a:t>
            </a:r>
            <a:r>
              <a:rPr lang="zh-CN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气体，理由是：</a:t>
            </a:r>
            <a:endParaRPr lang="en-US" altLang="zh-CN" sz="2800" b="1" kern="100" dirty="0">
              <a:solidFill>
                <a:srgbClr val="00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kern="1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   </a:t>
            </a:r>
            <a:r>
              <a:rPr lang="en-US" altLang="zh-CN" sz="2800" b="1" u="sng" kern="1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en-US" altLang="zh-CN" sz="2800" b="1" u="sng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                                                 </a:t>
            </a:r>
            <a:r>
              <a:rPr lang="zh-CN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30FE11F4-5230-4130-9D38-A6A947E223BE}"/>
              </a:ext>
            </a:extLst>
          </p:cNvPr>
          <p:cNvSpPr txBox="1"/>
          <p:nvPr/>
        </p:nvSpPr>
        <p:spPr>
          <a:xfrm>
            <a:off x="860197" y="3366180"/>
            <a:ext cx="10725346" cy="13042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2800" b="1" kern="100" dirty="0">
                <a:solidFill>
                  <a:srgbClr val="000000"/>
                </a:solidFill>
                <a:effectLst/>
                <a:ea typeface="宋体" panose="02010600030101010101" pitchFamily="2" charset="-122"/>
                <a:cs typeface="Times New Roman" panose="02020603050405020304" pitchFamily="18" charset="0"/>
              </a:rPr>
              <a:t>、现有三瓶气体，分别为空气、二氧化碳和氧气，用简单的方法来</a:t>
            </a:r>
            <a:endParaRPr lang="en-US" altLang="zh-CN" sz="2800" b="1" kern="100" dirty="0">
              <a:solidFill>
                <a:srgbClr val="000000"/>
              </a:solidFill>
              <a:effectLst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kern="10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     </a:t>
            </a:r>
            <a:r>
              <a:rPr lang="zh-CN" altLang="zh-CN" sz="2800" b="1" kern="100" dirty="0">
                <a:solidFill>
                  <a:srgbClr val="000000"/>
                </a:solidFill>
                <a:effectLst/>
                <a:ea typeface="宋体" panose="02010600030101010101" pitchFamily="2" charset="-122"/>
                <a:cs typeface="Times New Roman" panose="02020603050405020304" pitchFamily="18" charset="0"/>
              </a:rPr>
              <a:t>鉴别（包含实验步骤、现象和结论）。</a:t>
            </a:r>
            <a:endParaRPr lang="zh-CN" altLang="en-US" sz="2800" b="1" dirty="0"/>
          </a:p>
        </p:txBody>
      </p:sp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id="{58C60DB1-9683-4C1E-BB03-68EB42FC7A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3278176"/>
              </p:ext>
            </p:extLst>
          </p:nvPr>
        </p:nvGraphicFramePr>
        <p:xfrm>
          <a:off x="1545995" y="4745800"/>
          <a:ext cx="10039547" cy="178372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45815">
                  <a:extLst>
                    <a:ext uri="{9D8B030D-6E8A-4147-A177-3AD203B41FA5}">
                      <a16:colId xmlns:a16="http://schemas.microsoft.com/office/drawing/2014/main" val="4013615716"/>
                    </a:ext>
                  </a:extLst>
                </a:gridCol>
                <a:gridCol w="3346866">
                  <a:extLst>
                    <a:ext uri="{9D8B030D-6E8A-4147-A177-3AD203B41FA5}">
                      <a16:colId xmlns:a16="http://schemas.microsoft.com/office/drawing/2014/main" val="3303966933"/>
                    </a:ext>
                  </a:extLst>
                </a:gridCol>
                <a:gridCol w="3346866">
                  <a:extLst>
                    <a:ext uri="{9D8B030D-6E8A-4147-A177-3AD203B41FA5}">
                      <a16:colId xmlns:a16="http://schemas.microsoft.com/office/drawing/2014/main" val="2708473436"/>
                    </a:ext>
                  </a:extLst>
                </a:gridCol>
              </a:tblGrid>
              <a:tr h="58495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sz="2800" kern="100" dirty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实验步骤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sz="2800" kern="100" dirty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实验现象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sz="2800" kern="100" dirty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实验结论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5078502"/>
                  </a:ext>
                </a:extLst>
              </a:tr>
              <a:tr h="119877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endParaRPr lang="zh-CN" sz="2800" kern="100" dirty="0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sz="2800" kern="100" dirty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 </a:t>
                      </a:r>
                      <a:endParaRPr lang="zh-CN" sz="2800" kern="100" dirty="0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sz="2800" kern="100" dirty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 </a:t>
                      </a:r>
                      <a:endParaRPr lang="zh-CN" sz="2800" kern="100" dirty="0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14077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98472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34637F02-6A5B-4DD3-AA6F-B06E0E55D3C5}"/>
              </a:ext>
            </a:extLst>
          </p:cNvPr>
          <p:cNvSpPr txBox="1"/>
          <p:nvPr/>
        </p:nvSpPr>
        <p:spPr>
          <a:xfrm>
            <a:off x="529457" y="593797"/>
            <a:ext cx="10725346" cy="13042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2800" b="1" kern="100" dirty="0">
                <a:solidFill>
                  <a:srgbClr val="000000"/>
                </a:solidFill>
                <a:effectLst/>
                <a:ea typeface="宋体" panose="02010600030101010101" pitchFamily="2" charset="-122"/>
                <a:cs typeface="Times New Roman" panose="02020603050405020304" pitchFamily="18" charset="0"/>
              </a:rPr>
              <a:t>、现有三瓶气体，分别为空气、二氧化碳和氧气，用简单的方法来</a:t>
            </a:r>
            <a:endParaRPr lang="en-US" altLang="zh-CN" sz="2800" b="1" kern="100" dirty="0">
              <a:solidFill>
                <a:srgbClr val="000000"/>
              </a:solidFill>
              <a:effectLst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kern="10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     </a:t>
            </a:r>
            <a:r>
              <a:rPr lang="zh-CN" altLang="zh-CN" sz="2800" b="1" kern="100" dirty="0">
                <a:solidFill>
                  <a:srgbClr val="000000"/>
                </a:solidFill>
                <a:effectLst/>
                <a:ea typeface="宋体" panose="02010600030101010101" pitchFamily="2" charset="-122"/>
                <a:cs typeface="Times New Roman" panose="02020603050405020304" pitchFamily="18" charset="0"/>
              </a:rPr>
              <a:t>鉴别（包含实验步骤、现象和结论）。</a:t>
            </a:r>
            <a:endParaRPr lang="zh-CN" altLang="en-US" sz="2800" b="1" dirty="0"/>
          </a:p>
        </p:txBody>
      </p: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106B11D9-650B-43F8-8FC5-E16A92F8CA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7901301"/>
              </p:ext>
            </p:extLst>
          </p:nvPr>
        </p:nvGraphicFramePr>
        <p:xfrm>
          <a:off x="1215255" y="1973416"/>
          <a:ext cx="10039547" cy="416473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45815">
                  <a:extLst>
                    <a:ext uri="{9D8B030D-6E8A-4147-A177-3AD203B41FA5}">
                      <a16:colId xmlns:a16="http://schemas.microsoft.com/office/drawing/2014/main" val="4013615716"/>
                    </a:ext>
                  </a:extLst>
                </a:gridCol>
                <a:gridCol w="3346866">
                  <a:extLst>
                    <a:ext uri="{9D8B030D-6E8A-4147-A177-3AD203B41FA5}">
                      <a16:colId xmlns:a16="http://schemas.microsoft.com/office/drawing/2014/main" val="3303966933"/>
                    </a:ext>
                  </a:extLst>
                </a:gridCol>
                <a:gridCol w="3346866">
                  <a:extLst>
                    <a:ext uri="{9D8B030D-6E8A-4147-A177-3AD203B41FA5}">
                      <a16:colId xmlns:a16="http://schemas.microsoft.com/office/drawing/2014/main" val="2708473436"/>
                    </a:ext>
                  </a:extLst>
                </a:gridCol>
              </a:tblGrid>
              <a:tr h="54604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sz="2800" kern="100" dirty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实验步骤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sz="2800" kern="100" dirty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实验现象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sz="2800" kern="100" dirty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实验结论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5078502"/>
                  </a:ext>
                </a:extLst>
              </a:tr>
              <a:tr h="361868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endParaRPr lang="zh-CN" sz="2800" kern="100" dirty="0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sz="2800" kern="100" dirty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 </a:t>
                      </a:r>
                      <a:endParaRPr lang="zh-CN" sz="2800" kern="100" dirty="0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sz="2800" kern="100" dirty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 </a:t>
                      </a:r>
                      <a:endParaRPr lang="zh-CN" sz="2800" kern="100" dirty="0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14077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08040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976870" y="2395327"/>
            <a:ext cx="10480408" cy="1794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40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在</a:t>
            </a:r>
            <a:r>
              <a:rPr kumimoji="1"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家</a:t>
            </a:r>
            <a:r>
              <a:rPr kumimoji="1"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用一矿泉水瓶装</a:t>
            </a:r>
            <a:r>
              <a:rPr kumimoji="1"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满</a:t>
            </a:r>
            <a:r>
              <a:rPr kumimoji="1"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水</a:t>
            </a:r>
            <a:r>
              <a:rPr kumimoji="1" lang="zh-CN" altLang="en-US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kumimoji="1" lang="zh-CN" altLang="en-US" sz="40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盖好瓶盖</a:t>
            </a:r>
            <a:r>
              <a:rPr kumimoji="1"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，然后到中大北门，将瓶中的水倒掉，</a:t>
            </a:r>
            <a:r>
              <a:rPr kumimoji="1"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再盖好瓶盖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kumimoji="1"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拿到实验室即可。</a:t>
            </a:r>
          </a:p>
        </p:txBody>
      </p:sp>
      <p:sp>
        <p:nvSpPr>
          <p:cNvPr id="109571" name="Rectangle 3"/>
          <p:cNvSpPr>
            <a:spLocks noChangeArrowheads="1"/>
          </p:cNvSpPr>
          <p:nvPr/>
        </p:nvSpPr>
        <p:spPr bwMode="auto">
          <a:xfrm>
            <a:off x="541952" y="572245"/>
            <a:ext cx="11350244" cy="193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：为了要探究中大北门空气中氧气的含量，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现需要对中大北门空气</a:t>
            </a:r>
            <a:endParaRPr lang="en-US" altLang="zh-CN" sz="28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取样检验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，请你设计出最简单的方法，取出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中大北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门的空气样品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要求语言简练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；仪器、用品任选。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CD0F3EB7-8454-410E-8242-2CCEFE969866}"/>
              </a:ext>
            </a:extLst>
          </p:cNvPr>
          <p:cNvSpPr txBox="1"/>
          <p:nvPr/>
        </p:nvSpPr>
        <p:spPr>
          <a:xfrm>
            <a:off x="541952" y="4374304"/>
            <a:ext cx="11350244" cy="19303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、用不少于</a:t>
            </a:r>
            <a:r>
              <a:rPr lang="en-US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种方法证明空气含有水蒸气；</a:t>
            </a:r>
            <a:endParaRPr lang="zh-CN" altLang="zh-CN" sz="2800" b="1" kern="100" dirty="0"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200025" indent="-200025" algn="just">
              <a:lnSpc>
                <a:spcPct val="150000"/>
              </a:lnSpc>
            </a:pPr>
            <a:r>
              <a:rPr lang="en-US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方法一：</a:t>
            </a:r>
            <a:r>
              <a:rPr lang="en-US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________________________________________________</a:t>
            </a:r>
            <a:endParaRPr lang="zh-CN" altLang="zh-CN" sz="2800" b="1" kern="100" dirty="0"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  </a:t>
            </a:r>
            <a:r>
              <a:rPr lang="zh-CN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方法二</a:t>
            </a:r>
            <a:r>
              <a:rPr lang="zh-CN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： </a:t>
            </a:r>
            <a:r>
              <a:rPr lang="en-US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_______________________________________________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782ABDDE-30A0-4C35-B28B-25F7B182E318}"/>
              </a:ext>
            </a:extLst>
          </p:cNvPr>
          <p:cNvSpPr txBox="1"/>
          <p:nvPr/>
        </p:nvSpPr>
        <p:spPr>
          <a:xfrm>
            <a:off x="369651" y="420124"/>
            <a:ext cx="11822349" cy="5161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、小明和他的伙伴们对科学探究有着浓厚的兴趣，下面是他们的一项探究。</a:t>
            </a:r>
            <a:endParaRPr lang="zh-CN" altLang="zh-CN" sz="2800" b="1" kern="100" dirty="0"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indent="200025" algn="l">
              <a:lnSpc>
                <a:spcPct val="150000"/>
              </a:lnSpc>
            </a:pPr>
            <a:r>
              <a:rPr lang="zh-CN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研究课题：啤酒瓶打开后逸出气体的主要成分是什么？</a:t>
            </a:r>
            <a:endParaRPr lang="zh-CN" altLang="zh-CN" sz="2800" b="1" kern="100" dirty="0"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indent="200025" algn="l">
              <a:lnSpc>
                <a:spcPct val="150000"/>
              </a:lnSpc>
            </a:pPr>
            <a:r>
              <a:rPr lang="zh-CN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实验准备：用集气瓶收集</a:t>
            </a:r>
            <a:r>
              <a:rPr lang="en-US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～</a:t>
            </a:r>
            <a:r>
              <a:rPr lang="en-US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瓶从刚打开的啤酒瓶中逸出的气体。</a:t>
            </a:r>
            <a:endParaRPr lang="zh-CN" altLang="zh-CN" sz="2800" b="1" kern="100" dirty="0"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indent="200025" algn="l">
              <a:lnSpc>
                <a:spcPct val="150000"/>
              </a:lnSpc>
            </a:pPr>
            <a:r>
              <a:rPr lang="zh-CN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实验步骤：</a:t>
            </a:r>
            <a:endParaRPr lang="zh-CN" altLang="zh-CN" sz="2800" b="1" kern="100" dirty="0"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533400" indent="-333375" algn="l">
              <a:lnSpc>
                <a:spcPct val="150000"/>
              </a:lnSpc>
            </a:pPr>
            <a:r>
              <a:rPr lang="zh-CN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）将带火星的木条放入集气瓶中，木条未复燃，则说明该气体主要成分不是</a:t>
            </a:r>
            <a:r>
              <a:rPr lang="en-US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_______</a:t>
            </a:r>
            <a:r>
              <a:rPr lang="zh-CN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zh-CN" sz="2800" b="1" kern="100" dirty="0"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）向另一瓶气体中倒入少量澄清的石灰水，振荡，发现石灰水变浑浊，则可证明该气体中一定含有大量的气体是</a:t>
            </a:r>
            <a:r>
              <a:rPr lang="en-US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______________</a:t>
            </a:r>
            <a:r>
              <a:rPr lang="zh-CN" altLang="zh-CN" sz="2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647021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微软雅黑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835</TotalTime>
  <Words>1387</Words>
  <Application>Microsoft Office PowerPoint</Application>
  <PresentationFormat>宽屏</PresentationFormat>
  <Paragraphs>186</Paragraphs>
  <Slides>21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8" baseType="lpstr">
      <vt:lpstr>宋体</vt:lpstr>
      <vt:lpstr>微软雅黑</vt:lpstr>
      <vt:lpstr>Wingdings</vt:lpstr>
      <vt:lpstr>Arial</vt:lpstr>
      <vt:lpstr>Calibri</vt:lpstr>
      <vt:lpstr>楷体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tesoon</dc:creator>
  <cp:lastModifiedBy>邓 作逵</cp:lastModifiedBy>
  <cp:revision>164</cp:revision>
  <dcterms:created xsi:type="dcterms:W3CDTF">2019-12-03T12:23:00Z</dcterms:created>
  <dcterms:modified xsi:type="dcterms:W3CDTF">2022-01-10T07:37:05Z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2052-11.1.0.9292</vt:lpwstr>
  </property>
</Properties>
</file>