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75" r:id="rId2"/>
  </p:sldMasterIdLst>
  <p:notesMasterIdLst>
    <p:notesMasterId r:id="rId62"/>
  </p:notesMasterIdLst>
  <p:sldIdLst>
    <p:sldId id="258" r:id="rId3"/>
    <p:sldId id="259" r:id="rId4"/>
    <p:sldId id="261" r:id="rId5"/>
    <p:sldId id="263" r:id="rId6"/>
    <p:sldId id="264" r:id="rId7"/>
    <p:sldId id="267" r:id="rId8"/>
    <p:sldId id="268" r:id="rId9"/>
    <p:sldId id="269" r:id="rId10"/>
    <p:sldId id="326" r:id="rId11"/>
    <p:sldId id="272" r:id="rId12"/>
    <p:sldId id="327" r:id="rId13"/>
    <p:sldId id="277" r:id="rId14"/>
    <p:sldId id="328" r:id="rId15"/>
    <p:sldId id="329" r:id="rId16"/>
    <p:sldId id="330" r:id="rId17"/>
    <p:sldId id="282" r:id="rId18"/>
    <p:sldId id="283" r:id="rId19"/>
    <p:sldId id="332" r:id="rId20"/>
    <p:sldId id="333" r:id="rId21"/>
    <p:sldId id="334" r:id="rId22"/>
    <p:sldId id="335" r:id="rId23"/>
    <p:sldId id="331"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 id="315" r:id="rId51"/>
    <p:sldId id="316" r:id="rId52"/>
    <p:sldId id="317" r:id="rId53"/>
    <p:sldId id="318" r:id="rId54"/>
    <p:sldId id="319" r:id="rId55"/>
    <p:sldId id="320" r:id="rId56"/>
    <p:sldId id="321" r:id="rId57"/>
    <p:sldId id="322" r:id="rId58"/>
    <p:sldId id="323" r:id="rId59"/>
    <p:sldId id="324" r:id="rId60"/>
    <p:sldId id="325" r:id="rId6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48"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zh-CN"/>
          </a:p>
        </p:txBody>
      </p:sp>
      <p:sp>
        <p:nvSpPr>
          <p:cNvPr id="614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4386F36-AD46-44B9-8A17-1F50BF3E63CC}" type="slidenum">
              <a:rPr lang="en-US" altLang="zh-CN"/>
              <a:pPr/>
              <a:t>‹#›</a:t>
            </a:fld>
            <a:endParaRPr lang="en-US" altLang="zh-CN"/>
          </a:p>
        </p:txBody>
      </p:sp>
    </p:spTree>
    <p:extLst>
      <p:ext uri="{BB962C8B-B14F-4D97-AF65-F5344CB8AC3E}">
        <p14:creationId xmlns:p14="http://schemas.microsoft.com/office/powerpoint/2010/main" val="175872109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endParaRPr lang="en-US" altLang="zh-CN"/>
          </a:p>
        </p:txBody>
      </p:sp>
      <p:sp>
        <p:nvSpPr>
          <p:cNvPr id="5" name="页脚占位符 4"/>
          <p:cNvSpPr>
            <a:spLocks noGrp="1"/>
          </p:cNvSpPr>
          <p:nvPr>
            <p:ph type="ftr" sz="quarter" idx="11"/>
          </p:nvPr>
        </p:nvSpPr>
        <p:spPr/>
        <p:txBody>
          <a:bodyPr/>
          <a:lstStyle/>
          <a:p>
            <a:endParaRPr lang="en-US" altLang="zh-CN"/>
          </a:p>
        </p:txBody>
      </p:sp>
      <p:sp>
        <p:nvSpPr>
          <p:cNvPr id="6" name="灯片编号占位符 5"/>
          <p:cNvSpPr>
            <a:spLocks noGrp="1"/>
          </p:cNvSpPr>
          <p:nvPr>
            <p:ph type="sldNum" sz="quarter" idx="12"/>
          </p:nvPr>
        </p:nvSpPr>
        <p:spPr/>
        <p:txBody>
          <a:bodyPr/>
          <a:lstStyle/>
          <a:p>
            <a:fld id="{79DED8CD-2524-4053-B70F-EF4CE8004C9A}" type="slidenum">
              <a:rPr lang="en-US" altLang="zh-CN" smtClean="0"/>
              <a:pPr/>
              <a:t>‹#›</a:t>
            </a:fld>
            <a:endParaRPr lang="en-US" altLang="zh-CN"/>
          </a:p>
        </p:txBody>
      </p:sp>
    </p:spTree>
    <p:extLst>
      <p:ext uri="{BB962C8B-B14F-4D97-AF65-F5344CB8AC3E}">
        <p14:creationId xmlns:p14="http://schemas.microsoft.com/office/powerpoint/2010/main" val="1103837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endParaRPr lang="en-US" altLang="zh-CN"/>
          </a:p>
        </p:txBody>
      </p:sp>
      <p:sp>
        <p:nvSpPr>
          <p:cNvPr id="5" name="页脚占位符 4"/>
          <p:cNvSpPr>
            <a:spLocks noGrp="1"/>
          </p:cNvSpPr>
          <p:nvPr>
            <p:ph type="ftr" sz="quarter" idx="11"/>
          </p:nvPr>
        </p:nvSpPr>
        <p:spPr/>
        <p:txBody>
          <a:bodyPr/>
          <a:lstStyle/>
          <a:p>
            <a:endParaRPr lang="en-US" altLang="zh-CN"/>
          </a:p>
        </p:txBody>
      </p:sp>
      <p:sp>
        <p:nvSpPr>
          <p:cNvPr id="6" name="灯片编号占位符 5"/>
          <p:cNvSpPr>
            <a:spLocks noGrp="1"/>
          </p:cNvSpPr>
          <p:nvPr>
            <p:ph type="sldNum" sz="quarter" idx="12"/>
          </p:nvPr>
        </p:nvSpPr>
        <p:spPr/>
        <p:txBody>
          <a:bodyPr/>
          <a:lstStyle/>
          <a:p>
            <a:fld id="{E20098A6-9D16-457E-90F0-86E0DFD00149}" type="slidenum">
              <a:rPr lang="en-US" altLang="zh-CN" smtClean="0"/>
              <a:pPr/>
              <a:t>‹#›</a:t>
            </a:fld>
            <a:endParaRPr lang="en-US" altLang="zh-CN"/>
          </a:p>
        </p:txBody>
      </p:sp>
    </p:spTree>
    <p:extLst>
      <p:ext uri="{BB962C8B-B14F-4D97-AF65-F5344CB8AC3E}">
        <p14:creationId xmlns:p14="http://schemas.microsoft.com/office/powerpoint/2010/main" val="1354144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endParaRPr lang="en-US" altLang="zh-CN"/>
          </a:p>
        </p:txBody>
      </p:sp>
      <p:sp>
        <p:nvSpPr>
          <p:cNvPr id="5" name="页脚占位符 4"/>
          <p:cNvSpPr>
            <a:spLocks noGrp="1"/>
          </p:cNvSpPr>
          <p:nvPr>
            <p:ph type="ftr" sz="quarter" idx="11"/>
          </p:nvPr>
        </p:nvSpPr>
        <p:spPr/>
        <p:txBody>
          <a:bodyPr/>
          <a:lstStyle/>
          <a:p>
            <a:endParaRPr lang="en-US" altLang="zh-CN"/>
          </a:p>
        </p:txBody>
      </p:sp>
      <p:sp>
        <p:nvSpPr>
          <p:cNvPr id="6" name="灯片编号占位符 5"/>
          <p:cNvSpPr>
            <a:spLocks noGrp="1"/>
          </p:cNvSpPr>
          <p:nvPr>
            <p:ph type="sldNum" sz="quarter" idx="12"/>
          </p:nvPr>
        </p:nvSpPr>
        <p:spPr/>
        <p:txBody>
          <a:bodyPr/>
          <a:lstStyle/>
          <a:p>
            <a:fld id="{2112A83F-D686-4DCA-9F8E-4EC6A510B583}" type="slidenum">
              <a:rPr lang="en-US" altLang="zh-CN" smtClean="0"/>
              <a:pPr/>
              <a:t>‹#›</a:t>
            </a:fld>
            <a:endParaRPr lang="en-US" altLang="zh-CN"/>
          </a:p>
        </p:txBody>
      </p:sp>
    </p:spTree>
    <p:extLst>
      <p:ext uri="{BB962C8B-B14F-4D97-AF65-F5344CB8AC3E}">
        <p14:creationId xmlns:p14="http://schemas.microsoft.com/office/powerpoint/2010/main" val="415870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endParaRPr lang="en-US" altLang="zh-CN"/>
          </a:p>
        </p:txBody>
      </p:sp>
      <p:sp>
        <p:nvSpPr>
          <p:cNvPr id="6" name="页脚占位符 5"/>
          <p:cNvSpPr>
            <a:spLocks noGrp="1"/>
          </p:cNvSpPr>
          <p:nvPr>
            <p:ph type="ftr" sz="quarter" idx="11"/>
          </p:nvPr>
        </p:nvSpPr>
        <p:spPr/>
        <p:txBody>
          <a:bodyPr/>
          <a:lstStyle/>
          <a:p>
            <a:endParaRPr lang="en-US" altLang="zh-CN"/>
          </a:p>
        </p:txBody>
      </p:sp>
      <p:sp>
        <p:nvSpPr>
          <p:cNvPr id="7" name="灯片编号占位符 6"/>
          <p:cNvSpPr>
            <a:spLocks noGrp="1"/>
          </p:cNvSpPr>
          <p:nvPr>
            <p:ph type="sldNum" sz="quarter" idx="12"/>
          </p:nvPr>
        </p:nvSpPr>
        <p:spPr/>
        <p:txBody>
          <a:bodyPr/>
          <a:lstStyle/>
          <a:p>
            <a:fld id="{FA811B57-8D64-4A55-BADF-40D5EC3CA98B}" type="slidenum">
              <a:rPr lang="en-US" altLang="zh-CN" smtClean="0"/>
              <a:pPr/>
              <a:t>‹#›</a:t>
            </a:fld>
            <a:endParaRPr lang="en-US" altLang="zh-CN"/>
          </a:p>
        </p:txBody>
      </p:sp>
    </p:spTree>
    <p:extLst>
      <p:ext uri="{BB962C8B-B14F-4D97-AF65-F5344CB8AC3E}">
        <p14:creationId xmlns:p14="http://schemas.microsoft.com/office/powerpoint/2010/main" val="3339104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endParaRPr lang="en-US" altLang="zh-CN"/>
          </a:p>
        </p:txBody>
      </p:sp>
      <p:sp>
        <p:nvSpPr>
          <p:cNvPr id="8" name="页脚占位符 7"/>
          <p:cNvSpPr>
            <a:spLocks noGrp="1"/>
          </p:cNvSpPr>
          <p:nvPr>
            <p:ph type="ftr" sz="quarter" idx="11"/>
          </p:nvPr>
        </p:nvSpPr>
        <p:spPr/>
        <p:txBody>
          <a:bodyPr/>
          <a:lstStyle/>
          <a:p>
            <a:endParaRPr lang="en-US" altLang="zh-CN"/>
          </a:p>
        </p:txBody>
      </p:sp>
      <p:sp>
        <p:nvSpPr>
          <p:cNvPr id="9" name="灯片编号占位符 8"/>
          <p:cNvSpPr>
            <a:spLocks noGrp="1"/>
          </p:cNvSpPr>
          <p:nvPr>
            <p:ph type="sldNum" sz="quarter" idx="12"/>
          </p:nvPr>
        </p:nvSpPr>
        <p:spPr/>
        <p:txBody>
          <a:bodyPr/>
          <a:lstStyle/>
          <a:p>
            <a:fld id="{73018BC6-4784-4F03-9CBE-551186593377}" type="slidenum">
              <a:rPr lang="en-US" altLang="zh-CN" smtClean="0"/>
              <a:pPr/>
              <a:t>‹#›</a:t>
            </a:fld>
            <a:endParaRPr lang="en-US" altLang="zh-CN"/>
          </a:p>
        </p:txBody>
      </p:sp>
    </p:spTree>
    <p:extLst>
      <p:ext uri="{BB962C8B-B14F-4D97-AF65-F5344CB8AC3E}">
        <p14:creationId xmlns:p14="http://schemas.microsoft.com/office/powerpoint/2010/main" val="3586163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endParaRPr lang="en-US" altLang="zh-CN"/>
          </a:p>
        </p:txBody>
      </p:sp>
      <p:sp>
        <p:nvSpPr>
          <p:cNvPr id="4" name="页脚占位符 3"/>
          <p:cNvSpPr>
            <a:spLocks noGrp="1"/>
          </p:cNvSpPr>
          <p:nvPr>
            <p:ph type="ftr" sz="quarter" idx="11"/>
          </p:nvPr>
        </p:nvSpPr>
        <p:spPr/>
        <p:txBody>
          <a:bodyPr/>
          <a:lstStyle/>
          <a:p>
            <a:endParaRPr lang="en-US" altLang="zh-CN"/>
          </a:p>
        </p:txBody>
      </p:sp>
      <p:sp>
        <p:nvSpPr>
          <p:cNvPr id="5" name="灯片编号占位符 4"/>
          <p:cNvSpPr>
            <a:spLocks noGrp="1"/>
          </p:cNvSpPr>
          <p:nvPr>
            <p:ph type="sldNum" sz="quarter" idx="12"/>
          </p:nvPr>
        </p:nvSpPr>
        <p:spPr/>
        <p:txBody>
          <a:bodyPr/>
          <a:lstStyle/>
          <a:p>
            <a:fld id="{120A94F9-EE32-4008-9C86-580D789038A2}" type="slidenum">
              <a:rPr lang="en-US" altLang="zh-CN" smtClean="0"/>
              <a:pPr/>
              <a:t>‹#›</a:t>
            </a:fld>
            <a:endParaRPr lang="en-US" altLang="zh-CN"/>
          </a:p>
        </p:txBody>
      </p:sp>
    </p:spTree>
    <p:extLst>
      <p:ext uri="{BB962C8B-B14F-4D97-AF65-F5344CB8AC3E}">
        <p14:creationId xmlns:p14="http://schemas.microsoft.com/office/powerpoint/2010/main" val="151825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en-US" altLang="zh-CN"/>
          </a:p>
        </p:txBody>
      </p:sp>
      <p:sp>
        <p:nvSpPr>
          <p:cNvPr id="3" name="页脚占位符 2"/>
          <p:cNvSpPr>
            <a:spLocks noGrp="1"/>
          </p:cNvSpPr>
          <p:nvPr>
            <p:ph type="ftr" sz="quarter" idx="11"/>
          </p:nvPr>
        </p:nvSpPr>
        <p:spPr/>
        <p:txBody>
          <a:bodyPr/>
          <a:lstStyle/>
          <a:p>
            <a:endParaRPr lang="en-US" altLang="zh-CN"/>
          </a:p>
        </p:txBody>
      </p:sp>
      <p:sp>
        <p:nvSpPr>
          <p:cNvPr id="4" name="灯片编号占位符 3"/>
          <p:cNvSpPr>
            <a:spLocks noGrp="1"/>
          </p:cNvSpPr>
          <p:nvPr>
            <p:ph type="sldNum" sz="quarter" idx="12"/>
          </p:nvPr>
        </p:nvSpPr>
        <p:spPr/>
        <p:txBody>
          <a:bodyPr/>
          <a:lstStyle/>
          <a:p>
            <a:fld id="{1270D6FB-0A53-4A0F-91F9-51CED28D1A11}" type="slidenum">
              <a:rPr lang="en-US" altLang="zh-CN" smtClean="0"/>
              <a:pPr/>
              <a:t>‹#›</a:t>
            </a:fld>
            <a:endParaRPr lang="en-US" altLang="zh-CN"/>
          </a:p>
        </p:txBody>
      </p:sp>
    </p:spTree>
    <p:extLst>
      <p:ext uri="{BB962C8B-B14F-4D97-AF65-F5344CB8AC3E}">
        <p14:creationId xmlns:p14="http://schemas.microsoft.com/office/powerpoint/2010/main" val="2986138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endParaRPr lang="en-US" altLang="zh-CN"/>
          </a:p>
        </p:txBody>
      </p:sp>
      <p:sp>
        <p:nvSpPr>
          <p:cNvPr id="6" name="页脚占位符 5"/>
          <p:cNvSpPr>
            <a:spLocks noGrp="1"/>
          </p:cNvSpPr>
          <p:nvPr>
            <p:ph type="ftr" sz="quarter" idx="11"/>
          </p:nvPr>
        </p:nvSpPr>
        <p:spPr/>
        <p:txBody>
          <a:bodyPr/>
          <a:lstStyle/>
          <a:p>
            <a:endParaRPr lang="en-US" altLang="zh-CN"/>
          </a:p>
        </p:txBody>
      </p:sp>
      <p:sp>
        <p:nvSpPr>
          <p:cNvPr id="7" name="灯片编号占位符 6"/>
          <p:cNvSpPr>
            <a:spLocks noGrp="1"/>
          </p:cNvSpPr>
          <p:nvPr>
            <p:ph type="sldNum" sz="quarter" idx="12"/>
          </p:nvPr>
        </p:nvSpPr>
        <p:spPr/>
        <p:txBody>
          <a:bodyPr/>
          <a:lstStyle/>
          <a:p>
            <a:fld id="{B34EA82E-4413-4328-B22C-F1360A54E3C9}" type="slidenum">
              <a:rPr lang="en-US" altLang="zh-CN" smtClean="0"/>
              <a:pPr/>
              <a:t>‹#›</a:t>
            </a:fld>
            <a:endParaRPr lang="en-US" altLang="zh-CN"/>
          </a:p>
        </p:txBody>
      </p:sp>
    </p:spTree>
    <p:extLst>
      <p:ext uri="{BB962C8B-B14F-4D97-AF65-F5344CB8AC3E}">
        <p14:creationId xmlns:p14="http://schemas.microsoft.com/office/powerpoint/2010/main" val="3516352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endParaRPr lang="en-US" altLang="zh-CN"/>
          </a:p>
        </p:txBody>
      </p:sp>
      <p:sp>
        <p:nvSpPr>
          <p:cNvPr id="6" name="页脚占位符 5"/>
          <p:cNvSpPr>
            <a:spLocks noGrp="1"/>
          </p:cNvSpPr>
          <p:nvPr>
            <p:ph type="ftr" sz="quarter" idx="11"/>
          </p:nvPr>
        </p:nvSpPr>
        <p:spPr/>
        <p:txBody>
          <a:bodyPr/>
          <a:lstStyle/>
          <a:p>
            <a:endParaRPr lang="en-US" altLang="zh-CN"/>
          </a:p>
        </p:txBody>
      </p:sp>
      <p:sp>
        <p:nvSpPr>
          <p:cNvPr id="7" name="灯片编号占位符 6"/>
          <p:cNvSpPr>
            <a:spLocks noGrp="1"/>
          </p:cNvSpPr>
          <p:nvPr>
            <p:ph type="sldNum" sz="quarter" idx="12"/>
          </p:nvPr>
        </p:nvSpPr>
        <p:spPr/>
        <p:txBody>
          <a:bodyPr/>
          <a:lstStyle/>
          <a:p>
            <a:fld id="{B4365ED1-465A-430A-B220-1ECED1C5A095}" type="slidenum">
              <a:rPr lang="en-US" altLang="zh-CN" smtClean="0"/>
              <a:pPr/>
              <a:t>‹#›</a:t>
            </a:fld>
            <a:endParaRPr lang="en-US" altLang="zh-CN"/>
          </a:p>
        </p:txBody>
      </p:sp>
    </p:spTree>
    <p:extLst>
      <p:ext uri="{BB962C8B-B14F-4D97-AF65-F5344CB8AC3E}">
        <p14:creationId xmlns:p14="http://schemas.microsoft.com/office/powerpoint/2010/main" val="2856066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endParaRPr lang="en-US" altLang="zh-CN"/>
          </a:p>
        </p:txBody>
      </p:sp>
      <p:sp>
        <p:nvSpPr>
          <p:cNvPr id="5" name="页脚占位符 4"/>
          <p:cNvSpPr>
            <a:spLocks noGrp="1"/>
          </p:cNvSpPr>
          <p:nvPr>
            <p:ph type="ftr" sz="quarter" idx="11"/>
          </p:nvPr>
        </p:nvSpPr>
        <p:spPr/>
        <p:txBody>
          <a:bodyPr/>
          <a:lstStyle/>
          <a:p>
            <a:endParaRPr lang="en-US" altLang="zh-CN"/>
          </a:p>
        </p:txBody>
      </p:sp>
      <p:sp>
        <p:nvSpPr>
          <p:cNvPr id="6" name="灯片编号占位符 5"/>
          <p:cNvSpPr>
            <a:spLocks noGrp="1"/>
          </p:cNvSpPr>
          <p:nvPr>
            <p:ph type="sldNum" sz="quarter" idx="12"/>
          </p:nvPr>
        </p:nvSpPr>
        <p:spPr/>
        <p:txBody>
          <a:bodyPr/>
          <a:lstStyle/>
          <a:p>
            <a:fld id="{B060DCC8-66B5-45FF-A3F9-C50AFE2BEFD5}" type="slidenum">
              <a:rPr lang="en-US" altLang="zh-CN" smtClean="0"/>
              <a:pPr/>
              <a:t>‹#›</a:t>
            </a:fld>
            <a:endParaRPr lang="en-US" altLang="zh-CN"/>
          </a:p>
        </p:txBody>
      </p:sp>
    </p:spTree>
    <p:extLst>
      <p:ext uri="{BB962C8B-B14F-4D97-AF65-F5344CB8AC3E}">
        <p14:creationId xmlns:p14="http://schemas.microsoft.com/office/powerpoint/2010/main" val="1043460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endParaRPr lang="en-US" altLang="zh-CN"/>
          </a:p>
        </p:txBody>
      </p:sp>
      <p:sp>
        <p:nvSpPr>
          <p:cNvPr id="5" name="页脚占位符 4"/>
          <p:cNvSpPr>
            <a:spLocks noGrp="1"/>
          </p:cNvSpPr>
          <p:nvPr>
            <p:ph type="ftr" sz="quarter" idx="11"/>
          </p:nvPr>
        </p:nvSpPr>
        <p:spPr/>
        <p:txBody>
          <a:bodyPr/>
          <a:lstStyle/>
          <a:p>
            <a:endParaRPr lang="en-US" altLang="zh-CN"/>
          </a:p>
        </p:txBody>
      </p:sp>
      <p:sp>
        <p:nvSpPr>
          <p:cNvPr id="6" name="灯片编号占位符 5"/>
          <p:cNvSpPr>
            <a:spLocks noGrp="1"/>
          </p:cNvSpPr>
          <p:nvPr>
            <p:ph type="sldNum" sz="quarter" idx="12"/>
          </p:nvPr>
        </p:nvSpPr>
        <p:spPr/>
        <p:txBody>
          <a:bodyPr/>
          <a:lstStyle/>
          <a:p>
            <a:fld id="{F4367C26-9FD8-40AB-93E5-6BAB44E18832}" type="slidenum">
              <a:rPr lang="en-US" altLang="zh-CN" smtClean="0"/>
              <a:pPr/>
              <a:t>‹#›</a:t>
            </a:fld>
            <a:endParaRPr lang="en-US" altLang="zh-CN"/>
          </a:p>
        </p:txBody>
      </p:sp>
    </p:spTree>
    <p:extLst>
      <p:ext uri="{BB962C8B-B14F-4D97-AF65-F5344CB8AC3E}">
        <p14:creationId xmlns:p14="http://schemas.microsoft.com/office/powerpoint/2010/main" val="666217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301625" y="609600"/>
            <a:ext cx="8540750" cy="5489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301625" y="6245225"/>
            <a:ext cx="2289175" cy="47625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5225"/>
            <a:ext cx="2289175" cy="476250"/>
          </a:xfrm>
        </p:spPr>
        <p:txBody>
          <a:bodyPr/>
          <a:lstStyle>
            <a:lvl1pPr>
              <a:defRPr/>
            </a:lvl1pPr>
          </a:lstStyle>
          <a:p>
            <a:fld id="{D138167B-BD6A-4490-B168-2B57C6713127}" type="slidenum">
              <a:rPr lang="en-US" altLang="zh-CN"/>
              <a:pPr/>
              <a:t>‹#›</a:t>
            </a:fld>
            <a:endParaRPr lang="en-US" altLang="zh-CN"/>
          </a:p>
        </p:txBody>
      </p:sp>
    </p:spTree>
    <p:extLst>
      <p:ext uri="{BB962C8B-B14F-4D97-AF65-F5344CB8AC3E}">
        <p14:creationId xmlns:p14="http://schemas.microsoft.com/office/powerpoint/2010/main" val="392024525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5F64C3F-F1B0-464E-9480-DCDD2A06D23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32802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384D2C1-3577-4C00-AF96-B172742A607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18110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0AF9C96-93F2-4744-8184-FF047B5D66E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20446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20EEA18A-FCBD-49DC-A545-3B0E662A6AA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33096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CDAB4D3C-900B-41A6-A6CC-BBA3DA49EC9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754338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B6A43B06-08F7-4CBF-A7BC-B0405A37E7B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90929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F0B8D303-857C-4A02-A02B-5C01E2CF7E2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17938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C85AA289-A3D1-4475-8CA8-241970B6B83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579241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9D18EF77-ABBF-4C43-945F-956218788DD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256582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E66C338-AA6B-468B-84E6-73855EE72B0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96490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567B74E-017A-4F4D-9805-A6CA102CA11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72565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ltLang="zh-CN"/>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zh-CN"/>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081356-83A5-4EF5-B06E-58964344AA74}" type="slidenum">
              <a:rPr lang="en-US" altLang="zh-CN" smtClean="0"/>
              <a:pPr/>
              <a:t>‹#›</a:t>
            </a:fld>
            <a:endParaRPr lang="en-US" altLang="zh-CN"/>
          </a:p>
        </p:txBody>
      </p:sp>
    </p:spTree>
    <p:extLst>
      <p:ext uri="{BB962C8B-B14F-4D97-AF65-F5344CB8AC3E}">
        <p14:creationId xmlns:p14="http://schemas.microsoft.com/office/powerpoint/2010/main" val="126929149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smtClean="0">
              <a:solidFill>
                <a:srgbClr val="000000"/>
              </a:solidFill>
              <a:ea typeface="宋体" charset="-122"/>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smtClean="0">
              <a:solidFill>
                <a:srgbClr val="000000"/>
              </a:solidFill>
              <a:ea typeface="宋体" charset="-122"/>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6FB2A90-6B7A-4407-B498-2C8B6AA365F1}" type="slidenum">
              <a:rPr lang="en-US" altLang="zh-CN" smtClean="0">
                <a:solidFill>
                  <a:srgbClr val="000000"/>
                </a:solidFill>
                <a:ea typeface="宋体" charset="-122"/>
              </a:rPr>
              <a:pPr/>
              <a:t>‹#›</a:t>
            </a:fld>
            <a:endParaRPr lang="en-US" altLang="zh-CN" smtClean="0">
              <a:solidFill>
                <a:srgbClr val="000000"/>
              </a:solidFill>
              <a:ea typeface="宋体" charset="-122"/>
            </a:endParaRPr>
          </a:p>
        </p:txBody>
      </p:sp>
    </p:spTree>
    <p:extLst>
      <p:ext uri="{BB962C8B-B14F-4D97-AF65-F5344CB8AC3E}">
        <p14:creationId xmlns:p14="http://schemas.microsoft.com/office/powerpoint/2010/main" val="350421647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defRPr>
      </a:lvl2pPr>
      <a:lvl3pPr algn="ctr" rtl="0" fontAlgn="base">
        <a:spcBef>
          <a:spcPct val="0"/>
        </a:spcBef>
        <a:spcAft>
          <a:spcPct val="0"/>
        </a:spcAft>
        <a:defRPr sz="4400">
          <a:solidFill>
            <a:schemeClr val="tx2"/>
          </a:solidFill>
          <a:latin typeface="Arial" charset="0"/>
          <a:ea typeface="宋体" charset="-122"/>
        </a:defRPr>
      </a:lvl3pPr>
      <a:lvl4pPr algn="ctr" rtl="0" fontAlgn="base">
        <a:spcBef>
          <a:spcPct val="0"/>
        </a:spcBef>
        <a:spcAft>
          <a:spcPct val="0"/>
        </a:spcAft>
        <a:defRPr sz="4400">
          <a:solidFill>
            <a:schemeClr val="tx2"/>
          </a:solidFill>
          <a:latin typeface="Arial" charset="0"/>
          <a:ea typeface="宋体" charset="-122"/>
        </a:defRPr>
      </a:lvl4pPr>
      <a:lvl5pPr algn="ctr" rtl="0" fontAlgn="base">
        <a:spcBef>
          <a:spcPct val="0"/>
        </a:spcBef>
        <a:spcAft>
          <a:spcPct val="0"/>
        </a:spcAft>
        <a:defRPr sz="4400">
          <a:solidFill>
            <a:schemeClr val="tx2"/>
          </a:solidFill>
          <a:latin typeface="Arial" charset="0"/>
          <a:ea typeface="宋体" charset="-122"/>
        </a:defRPr>
      </a:lvl5pPr>
      <a:lvl6pPr marL="457200" algn="ctr" rtl="0" fontAlgn="base">
        <a:spcBef>
          <a:spcPct val="0"/>
        </a:spcBef>
        <a:spcAft>
          <a:spcPct val="0"/>
        </a:spcAft>
        <a:defRPr sz="4400">
          <a:solidFill>
            <a:schemeClr val="tx2"/>
          </a:solidFill>
          <a:latin typeface="Arial" charset="0"/>
          <a:ea typeface="宋体" charset="-122"/>
        </a:defRPr>
      </a:lvl6pPr>
      <a:lvl7pPr marL="914400" algn="ctr" rtl="0" fontAlgn="base">
        <a:spcBef>
          <a:spcPct val="0"/>
        </a:spcBef>
        <a:spcAft>
          <a:spcPct val="0"/>
        </a:spcAft>
        <a:defRPr sz="4400">
          <a:solidFill>
            <a:schemeClr val="tx2"/>
          </a:solidFill>
          <a:latin typeface="Arial" charset="0"/>
          <a:ea typeface="宋体" charset="-122"/>
        </a:defRPr>
      </a:lvl7pPr>
      <a:lvl8pPr marL="1371600" algn="ctr" rtl="0" fontAlgn="base">
        <a:spcBef>
          <a:spcPct val="0"/>
        </a:spcBef>
        <a:spcAft>
          <a:spcPct val="0"/>
        </a:spcAft>
        <a:defRPr sz="4400">
          <a:solidFill>
            <a:schemeClr val="tx2"/>
          </a:solidFill>
          <a:latin typeface="Arial" charset="0"/>
          <a:ea typeface="宋体" charset="-122"/>
        </a:defRPr>
      </a:lvl8pPr>
      <a:lvl9pPr marL="1828800" algn="ctr" rtl="0" fontAlgn="base">
        <a:spcBef>
          <a:spcPct val="0"/>
        </a:spcBef>
        <a:spcAft>
          <a:spcPct val="0"/>
        </a:spcAft>
        <a:defRPr sz="4400">
          <a:solidFill>
            <a:schemeClr val="tx2"/>
          </a:solidFill>
          <a:latin typeface="Arial" charset="0"/>
          <a:ea typeface="宋体"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newsvote.bbc.co.uk/hi/chinese/news/newsid_893000/8937221.stm" TargetMode="External"/><Relationship Id="rId7" Type="http://schemas.openxmlformats.org/officeDocument/2006/relationships/image" Target="../media/image12.png"/><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ce réservé du contenu 2"/>
          <p:cNvSpPr>
            <a:spLocks noGrp="1"/>
          </p:cNvSpPr>
          <p:nvPr>
            <p:ph idx="4294967295"/>
          </p:nvPr>
        </p:nvSpPr>
        <p:spPr>
          <a:xfrm>
            <a:off x="2700338" y="0"/>
            <a:ext cx="6443662" cy="1196975"/>
          </a:xfrm>
        </p:spPr>
        <p:txBody>
          <a:bodyPr/>
          <a:lstStyle/>
          <a:p>
            <a:pPr>
              <a:buFont typeface="Wingdings" pitchFamily="2" charset="2"/>
              <a:buNone/>
            </a:pPr>
            <a:r>
              <a:rPr lang="en-US" altLang="zh-CN" sz="3600" b="1">
                <a:solidFill>
                  <a:srgbClr val="F74EBC"/>
                </a:solidFill>
                <a:latin typeface="Times New Roman" pitchFamily="18" charset="0"/>
              </a:rPr>
              <a:t>How much do you know about the USA </a:t>
            </a:r>
            <a:r>
              <a:rPr lang="zh-CN" altLang="en-US" sz="3600" b="1">
                <a:solidFill>
                  <a:srgbClr val="F74EBC"/>
                </a:solidFill>
                <a:latin typeface="Times New Roman" pitchFamily="18" charset="0"/>
              </a:rPr>
              <a:t>？</a:t>
            </a:r>
            <a:endParaRPr lang="fr-FR" altLang="zh-CN" sz="3600" b="1">
              <a:solidFill>
                <a:srgbClr val="F74EBC"/>
              </a:solidFill>
              <a:latin typeface="Times New Roman" pitchFamily="18" charset="0"/>
            </a:endParaRPr>
          </a:p>
        </p:txBody>
      </p:sp>
      <p:pic>
        <p:nvPicPr>
          <p:cNvPr id="8195" name="Picture 3" descr="logo044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27313" cy="981075"/>
          </a:xfrm>
          <a:prstGeom prst="rect">
            <a:avLst/>
          </a:prstGeom>
          <a:noFill/>
          <a:extLst>
            <a:ext uri="{909E8E84-426E-40DD-AFC4-6F175D3DCCD1}">
              <a14:hiddenFill xmlns:a14="http://schemas.microsoft.com/office/drawing/2010/main">
                <a:solidFill>
                  <a:srgbClr val="FFFFFF"/>
                </a:solidFill>
              </a14:hiddenFill>
            </a:ext>
          </a:extLst>
        </p:spPr>
      </p:pic>
      <p:sp>
        <p:nvSpPr>
          <p:cNvPr id="8196" name="Text Box 4"/>
          <p:cNvSpPr txBox="1">
            <a:spLocks noChangeArrowheads="1"/>
          </p:cNvSpPr>
          <p:nvPr/>
        </p:nvSpPr>
        <p:spPr bwMode="auto">
          <a:xfrm>
            <a:off x="0" y="188913"/>
            <a:ext cx="24844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4000" b="1">
                <a:latin typeface="Times New Roman" pitchFamily="18" charset="0"/>
              </a:rPr>
              <a:t>Lead-in</a:t>
            </a:r>
          </a:p>
        </p:txBody>
      </p:sp>
      <p:pic>
        <p:nvPicPr>
          <p:cNvPr id="1946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5538"/>
            <a:ext cx="4478338"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 Box 6"/>
          <p:cNvSpPr txBox="1">
            <a:spLocks noChangeArrowheads="1"/>
          </p:cNvSpPr>
          <p:nvPr/>
        </p:nvSpPr>
        <p:spPr bwMode="auto">
          <a:xfrm>
            <a:off x="250825" y="3213100"/>
            <a:ext cx="3673475"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FF00"/>
                </a:solidFill>
                <a:latin typeface="Times New Roman" pitchFamily="18" charset="0"/>
              </a:rPr>
              <a:t>Statue of Liberty</a:t>
            </a:r>
          </a:p>
        </p:txBody>
      </p:sp>
      <p:pic>
        <p:nvPicPr>
          <p:cNvPr id="8199" name="Picture 7" descr="620711854243811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1125538"/>
            <a:ext cx="4352925" cy="2884487"/>
          </a:xfrm>
          <a:prstGeom prst="rect">
            <a:avLst/>
          </a:prstGeom>
          <a:noFill/>
          <a:extLst>
            <a:ext uri="{909E8E84-426E-40DD-AFC4-6F175D3DCCD1}">
              <a14:hiddenFill xmlns:a14="http://schemas.microsoft.com/office/drawing/2010/main">
                <a:solidFill>
                  <a:srgbClr val="FFFFFF"/>
                </a:solidFill>
              </a14:hiddenFill>
            </a:ext>
          </a:extLst>
        </p:spPr>
      </p:pic>
      <p:sp>
        <p:nvSpPr>
          <p:cNvPr id="8200" name="Text Box 8"/>
          <p:cNvSpPr txBox="1">
            <a:spLocks noChangeArrowheads="1"/>
          </p:cNvSpPr>
          <p:nvPr/>
        </p:nvSpPr>
        <p:spPr bwMode="auto">
          <a:xfrm flipH="1">
            <a:off x="4787900" y="3213100"/>
            <a:ext cx="2520950"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6600"/>
                </a:solidFill>
                <a:latin typeface="Times New Roman" pitchFamily="18" charset="0"/>
              </a:rPr>
              <a:t>Disneyland</a:t>
            </a:r>
          </a:p>
        </p:txBody>
      </p:sp>
      <p:pic>
        <p:nvPicPr>
          <p:cNvPr id="8201" name="Picture 9" descr="PB05000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7538" y="4076700"/>
            <a:ext cx="4481512" cy="2781300"/>
          </a:xfrm>
          <a:prstGeom prst="rect">
            <a:avLst/>
          </a:prstGeom>
          <a:noFill/>
          <a:extLst>
            <a:ext uri="{909E8E84-426E-40DD-AFC4-6F175D3DCCD1}">
              <a14:hiddenFill xmlns:a14="http://schemas.microsoft.com/office/drawing/2010/main">
                <a:solidFill>
                  <a:srgbClr val="FFFFFF"/>
                </a:solidFill>
              </a14:hiddenFill>
            </a:ext>
          </a:extLst>
        </p:spPr>
      </p:pic>
      <p:sp>
        <p:nvSpPr>
          <p:cNvPr id="8202" name="Text Box 10"/>
          <p:cNvSpPr txBox="1">
            <a:spLocks noChangeArrowheads="1"/>
          </p:cNvSpPr>
          <p:nvPr/>
        </p:nvSpPr>
        <p:spPr bwMode="auto">
          <a:xfrm>
            <a:off x="4716463" y="6092825"/>
            <a:ext cx="2700337"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6600"/>
                </a:solidFill>
                <a:latin typeface="Times New Roman" pitchFamily="18" charset="0"/>
              </a:rPr>
              <a:t>Hollywood</a:t>
            </a:r>
          </a:p>
        </p:txBody>
      </p:sp>
      <p:pic>
        <p:nvPicPr>
          <p:cNvPr id="8203" name="Picture 11" descr="baigong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005263"/>
            <a:ext cx="4391025" cy="2852737"/>
          </a:xfrm>
          <a:prstGeom prst="rect">
            <a:avLst/>
          </a:prstGeom>
          <a:noFill/>
          <a:extLst>
            <a:ext uri="{909E8E84-426E-40DD-AFC4-6F175D3DCCD1}">
              <a14:hiddenFill xmlns:a14="http://schemas.microsoft.com/office/drawing/2010/main">
                <a:solidFill>
                  <a:srgbClr val="FFFFFF"/>
                </a:solidFill>
              </a14:hiddenFill>
            </a:ext>
          </a:extLst>
        </p:spPr>
      </p:pic>
      <p:sp>
        <p:nvSpPr>
          <p:cNvPr id="8204" name="Text Box 12"/>
          <p:cNvSpPr txBox="1">
            <a:spLocks noChangeArrowheads="1"/>
          </p:cNvSpPr>
          <p:nvPr/>
        </p:nvSpPr>
        <p:spPr bwMode="auto">
          <a:xfrm>
            <a:off x="179388" y="6165850"/>
            <a:ext cx="3887787"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6600"/>
                </a:solidFill>
                <a:latin typeface="Times New Roman" pitchFamily="18" charset="0"/>
              </a:rPr>
              <a:t>The White House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linds(horizontal)">
                                      <p:cBhvr>
                                        <p:cTn id="7" dur="500"/>
                                        <p:tgtEl>
                                          <p:spTgt spid="81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9463"/>
                                        </p:tgtEl>
                                        <p:attrNameLst>
                                          <p:attrName>style.visibility</p:attrName>
                                        </p:attrNameLst>
                                      </p:cBhvr>
                                      <p:to>
                                        <p:strVal val="visible"/>
                                      </p:to>
                                    </p:set>
                                    <p:animEffect transition="in" filter="blinds(horizontal)">
                                      <p:cBhvr>
                                        <p:cTn id="12" dur="500"/>
                                        <p:tgtEl>
                                          <p:spTgt spid="194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98"/>
                                        </p:tgtEl>
                                        <p:attrNameLst>
                                          <p:attrName>style.visibility</p:attrName>
                                        </p:attrNameLst>
                                      </p:cBhvr>
                                      <p:to>
                                        <p:strVal val="visible"/>
                                      </p:to>
                                    </p:set>
                                    <p:animEffect transition="in" filter="blinds(horizontal)">
                                      <p:cBhvr>
                                        <p:cTn id="17" dur="500"/>
                                        <p:tgtEl>
                                          <p:spTgt spid="819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199"/>
                                        </p:tgtEl>
                                        <p:attrNameLst>
                                          <p:attrName>style.visibility</p:attrName>
                                        </p:attrNameLst>
                                      </p:cBhvr>
                                      <p:to>
                                        <p:strVal val="visible"/>
                                      </p:to>
                                    </p:set>
                                    <p:animEffect transition="in" filter="blinds(horizontal)">
                                      <p:cBhvr>
                                        <p:cTn id="22" dur="500"/>
                                        <p:tgtEl>
                                          <p:spTgt spid="819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200"/>
                                        </p:tgtEl>
                                        <p:attrNameLst>
                                          <p:attrName>style.visibility</p:attrName>
                                        </p:attrNameLst>
                                      </p:cBhvr>
                                      <p:to>
                                        <p:strVal val="visible"/>
                                      </p:to>
                                    </p:set>
                                    <p:animEffect transition="in" filter="blinds(horizontal)">
                                      <p:cBhvr>
                                        <p:cTn id="27" dur="500"/>
                                        <p:tgtEl>
                                          <p:spTgt spid="820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8201"/>
                                        </p:tgtEl>
                                        <p:attrNameLst>
                                          <p:attrName>style.visibility</p:attrName>
                                        </p:attrNameLst>
                                      </p:cBhvr>
                                      <p:to>
                                        <p:strVal val="visible"/>
                                      </p:to>
                                    </p:set>
                                    <p:animEffect transition="in" filter="blinds(horizontal)">
                                      <p:cBhvr>
                                        <p:cTn id="32" dur="500"/>
                                        <p:tgtEl>
                                          <p:spTgt spid="820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202"/>
                                        </p:tgtEl>
                                        <p:attrNameLst>
                                          <p:attrName>style.visibility</p:attrName>
                                        </p:attrNameLst>
                                      </p:cBhvr>
                                      <p:to>
                                        <p:strVal val="visible"/>
                                      </p:to>
                                    </p:set>
                                    <p:animEffect transition="in" filter="blinds(horizontal)">
                                      <p:cBhvr>
                                        <p:cTn id="37" dur="500"/>
                                        <p:tgtEl>
                                          <p:spTgt spid="82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8203"/>
                                        </p:tgtEl>
                                        <p:attrNameLst>
                                          <p:attrName>style.visibility</p:attrName>
                                        </p:attrNameLst>
                                      </p:cBhvr>
                                      <p:to>
                                        <p:strVal val="visible"/>
                                      </p:to>
                                    </p:set>
                                    <p:animEffect transition="in" filter="blinds(horizontal)">
                                      <p:cBhvr>
                                        <p:cTn id="42" dur="500"/>
                                        <p:tgtEl>
                                          <p:spTgt spid="820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8204"/>
                                        </p:tgtEl>
                                        <p:attrNameLst>
                                          <p:attrName>style.visibility</p:attrName>
                                        </p:attrNameLst>
                                      </p:cBhvr>
                                      <p:to>
                                        <p:strVal val="visible"/>
                                      </p:to>
                                    </p:set>
                                    <p:animEffect transition="in" filter="blinds(horizontal)">
                                      <p:cBhvr>
                                        <p:cTn id="47"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198" grpId="0" animBg="1"/>
      <p:bldP spid="8200" grpId="0" animBg="1"/>
      <p:bldP spid="8202" grpId="0" animBg="1"/>
      <p:bldP spid="82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u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836613"/>
            <a:ext cx="7653337" cy="4464050"/>
          </a:xfrm>
          <a:prstGeom prst="rect">
            <a:avLst/>
          </a:prstGeom>
          <a:noFill/>
          <a:extLst>
            <a:ext uri="{909E8E84-426E-40DD-AFC4-6F175D3DCCD1}">
              <a14:hiddenFill xmlns:a14="http://schemas.microsoft.com/office/drawing/2010/main">
                <a:solidFill>
                  <a:srgbClr val="FFFFFF"/>
                </a:solidFill>
              </a14:hiddenFill>
            </a:ext>
          </a:extLst>
        </p:spPr>
      </p:pic>
      <p:sp>
        <p:nvSpPr>
          <p:cNvPr id="9219" name="WordArt 3"/>
          <p:cNvSpPr>
            <a:spLocks noChangeArrowheads="1" noChangeShapeType="1" noTextEdit="1"/>
          </p:cNvSpPr>
          <p:nvPr/>
        </p:nvSpPr>
        <p:spPr bwMode="auto">
          <a:xfrm>
            <a:off x="1116013" y="404813"/>
            <a:ext cx="7143750" cy="561975"/>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en-US" altLang="zh-CN" sz="4400" kern="10">
                <a:ln w="9525">
                  <a:solidFill>
                    <a:srgbClr val="000000"/>
                  </a:solidFill>
                  <a:round/>
                  <a:headEnd/>
                  <a:tailEnd/>
                </a:ln>
                <a:solidFill>
                  <a:srgbClr val="000000"/>
                </a:solidFill>
                <a:latin typeface="宋体"/>
                <a:ea typeface="宋体"/>
              </a:rPr>
              <a:t>What does USA stand for?</a:t>
            </a:r>
            <a:endParaRPr lang="zh-CN" altLang="en-US" sz="4400" kern="10">
              <a:ln w="9525">
                <a:solidFill>
                  <a:srgbClr val="000000"/>
                </a:solidFill>
                <a:round/>
                <a:headEnd/>
                <a:tailEnd/>
              </a:ln>
              <a:solidFill>
                <a:srgbClr val="000000"/>
              </a:solidFill>
              <a:latin typeface="宋体"/>
              <a:ea typeface="宋体"/>
            </a:endParaRPr>
          </a:p>
        </p:txBody>
      </p:sp>
      <p:sp>
        <p:nvSpPr>
          <p:cNvPr id="9220" name="Rectangle 4"/>
          <p:cNvSpPr>
            <a:spLocks noGrp="1" noRot="1" noChangeArrowheads="1"/>
          </p:cNvSpPr>
          <p:nvPr>
            <p:ph idx="1"/>
          </p:nvPr>
        </p:nvSpPr>
        <p:spPr>
          <a:xfrm>
            <a:off x="395288" y="1989138"/>
            <a:ext cx="8229600" cy="4525962"/>
          </a:xfrm>
        </p:spPr>
        <p:txBody>
          <a:bodyPr/>
          <a:lstStyle/>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buFont typeface="Wingdings" pitchFamily="2" charset="2"/>
              <a:buNone/>
            </a:pPr>
            <a:r>
              <a:rPr lang="en-US" altLang="zh-CN" sz="4000" b="1">
                <a:solidFill>
                  <a:schemeClr val="accent2"/>
                </a:solidFill>
                <a:latin typeface="Times New Roman" pitchFamily="18" charset="0"/>
              </a:rPr>
              <a:t>The United States of America</a:t>
            </a:r>
          </a:p>
          <a:p>
            <a:pPr>
              <a:lnSpc>
                <a:spcPct val="90000"/>
              </a:lnSpc>
              <a:buFont typeface="Wingdings" pitchFamily="2" charset="2"/>
              <a:buNone/>
            </a:pPr>
            <a:r>
              <a:rPr lang="en-US" altLang="zh-CN" b="1">
                <a:solidFill>
                  <a:schemeClr val="accent2"/>
                </a:solidFill>
              </a:rPr>
              <a:t>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linds(horizontal)">
                                      <p:cBhvr>
                                        <p:cTn id="7" dur="500"/>
                                        <p:tgtEl>
                                          <p:spTgt spid="92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220">
                                            <p:txEl>
                                              <p:pRg st="6" end="6"/>
                                            </p:txEl>
                                          </p:spTgt>
                                        </p:tgtEl>
                                        <p:attrNameLst>
                                          <p:attrName>style.visibility</p:attrName>
                                        </p:attrNameLst>
                                      </p:cBhvr>
                                      <p:to>
                                        <p:strVal val="visible"/>
                                      </p:to>
                                    </p:set>
                                    <p:animEffect transition="in" filter="blinds(horizontal)">
                                      <p:cBhvr>
                                        <p:cTn id="12" dur="500"/>
                                        <p:tgtEl>
                                          <p:spTgt spid="92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3"/>
          <p:cNvSpPr txBox="1">
            <a:spLocks noChangeArrowheads="1"/>
          </p:cNvSpPr>
          <p:nvPr/>
        </p:nvSpPr>
        <p:spPr bwMode="auto">
          <a:xfrm>
            <a:off x="1012434" y="365004"/>
            <a:ext cx="630276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altLang="zh-CN" sz="2400" b="1" dirty="0">
                <a:solidFill>
                  <a:srgbClr val="0000FF"/>
                </a:solidFill>
              </a:rPr>
              <a:t> </a:t>
            </a:r>
            <a:r>
              <a:rPr lang="en-US" altLang="zh-CN" sz="3600" b="1" dirty="0">
                <a:solidFill>
                  <a:srgbClr val="0000FF"/>
                </a:solidFill>
                <a:latin typeface="Times New Roman" pitchFamily="18" charset="0"/>
              </a:rPr>
              <a:t>Star-Spangled Banner (</a:t>
            </a:r>
            <a:r>
              <a:rPr lang="zh-CN" altLang="en-US" sz="3600" b="1" dirty="0">
                <a:solidFill>
                  <a:srgbClr val="0000FF"/>
                </a:solidFill>
                <a:latin typeface="Times New Roman" pitchFamily="18" charset="0"/>
              </a:rPr>
              <a:t>星条旗</a:t>
            </a:r>
            <a:r>
              <a:rPr lang="en-US" altLang="zh-CN" sz="3600" b="1" dirty="0">
                <a:solidFill>
                  <a:srgbClr val="0000FF"/>
                </a:solidFill>
                <a:latin typeface="Times New Roman" pitchFamily="18" charset="0"/>
              </a:rPr>
              <a:t>) </a:t>
            </a:r>
          </a:p>
        </p:txBody>
      </p:sp>
      <p:pic>
        <p:nvPicPr>
          <p:cNvPr id="1127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4522" y="1011335"/>
            <a:ext cx="4200693" cy="2417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209800" y="4609147"/>
            <a:ext cx="6248400" cy="2062103"/>
          </a:xfrm>
          <a:prstGeom prst="rect">
            <a:avLst/>
          </a:prstGeom>
        </p:spPr>
        <p:txBody>
          <a:bodyPr wrap="square">
            <a:spAutoFit/>
          </a:bodyPr>
          <a:lstStyle/>
          <a:p>
            <a:pPr>
              <a:spcBef>
                <a:spcPct val="50000"/>
              </a:spcBef>
            </a:pPr>
            <a:r>
              <a:rPr lang="en-US" altLang="zh-CN" sz="3200" b="1" dirty="0">
                <a:solidFill>
                  <a:srgbClr val="CC0000"/>
                </a:solidFill>
                <a:latin typeface="Times New Roman" pitchFamily="18" charset="0"/>
              </a:rPr>
              <a:t>Red</a:t>
            </a:r>
            <a:r>
              <a:rPr lang="en-US" altLang="zh-CN" sz="3200" b="1" dirty="0">
                <a:solidFill>
                  <a:srgbClr val="0000FF"/>
                </a:solidFill>
                <a:latin typeface="Times New Roman" pitchFamily="18" charset="0"/>
              </a:rPr>
              <a:t>—— courage</a:t>
            </a:r>
          </a:p>
          <a:p>
            <a:pPr>
              <a:spcBef>
                <a:spcPct val="50000"/>
              </a:spcBef>
            </a:pPr>
            <a:r>
              <a:rPr lang="en-US" altLang="zh-CN" sz="3200" b="1" dirty="0">
                <a:solidFill>
                  <a:srgbClr val="CC0000"/>
                </a:solidFill>
                <a:latin typeface="Times New Roman" pitchFamily="18" charset="0"/>
              </a:rPr>
              <a:t>White</a:t>
            </a:r>
            <a:r>
              <a:rPr lang="en-US" altLang="zh-CN" sz="3200" b="1" dirty="0">
                <a:solidFill>
                  <a:srgbClr val="0000FF"/>
                </a:solidFill>
                <a:latin typeface="Times New Roman" pitchFamily="18" charset="0"/>
              </a:rPr>
              <a:t> —— freedom</a:t>
            </a:r>
          </a:p>
          <a:p>
            <a:pPr>
              <a:spcBef>
                <a:spcPct val="50000"/>
              </a:spcBef>
            </a:pPr>
            <a:r>
              <a:rPr lang="en-US" altLang="zh-CN" sz="3200" b="1" dirty="0">
                <a:solidFill>
                  <a:srgbClr val="CC0000"/>
                </a:solidFill>
                <a:latin typeface="Times New Roman" pitchFamily="18" charset="0"/>
              </a:rPr>
              <a:t>Blue</a:t>
            </a:r>
            <a:r>
              <a:rPr lang="en-US" altLang="zh-CN" sz="3200" b="1" dirty="0">
                <a:solidFill>
                  <a:srgbClr val="0000FF"/>
                </a:solidFill>
                <a:latin typeface="Times New Roman" pitchFamily="18" charset="0"/>
              </a:rPr>
              <a:t>——loyalty and justice</a:t>
            </a:r>
            <a:endParaRPr lang="en-US" altLang="zh-CN" sz="3200" b="1" dirty="0">
              <a:solidFill>
                <a:srgbClr val="0000FF"/>
              </a:solidFill>
              <a:latin typeface="Times New Roman" pitchFamily="18" charset="0"/>
            </a:endParaRPr>
          </a:p>
        </p:txBody>
      </p:sp>
      <p:cxnSp>
        <p:nvCxnSpPr>
          <p:cNvPr id="4" name="直接连接符 3"/>
          <p:cNvCxnSpPr/>
          <p:nvPr/>
        </p:nvCxnSpPr>
        <p:spPr>
          <a:xfrm flipH="1">
            <a:off x="1012434" y="1742607"/>
            <a:ext cx="968766" cy="2057400"/>
          </a:xfrm>
          <a:prstGeom prst="line">
            <a:avLst/>
          </a:prstGeom>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28600" y="3792512"/>
            <a:ext cx="1905000" cy="61959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3200" b="1" dirty="0" smtClean="0"/>
              <a:t>50 states</a:t>
            </a:r>
            <a:endParaRPr lang="zh-CN" altLang="en-US" sz="3200" b="1" dirty="0"/>
          </a:p>
        </p:txBody>
      </p:sp>
      <p:cxnSp>
        <p:nvCxnSpPr>
          <p:cNvPr id="12" name="直接连接符 11"/>
          <p:cNvCxnSpPr/>
          <p:nvPr/>
        </p:nvCxnSpPr>
        <p:spPr>
          <a:xfrm>
            <a:off x="5776115" y="1558636"/>
            <a:ext cx="1386685" cy="2106859"/>
          </a:xfrm>
          <a:prstGeom prst="line">
            <a:avLst/>
          </a:prstGeom>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5910262" y="3665495"/>
            <a:ext cx="2809875"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Bef>
                <a:spcPct val="50000"/>
              </a:spcBef>
            </a:pPr>
            <a:r>
              <a:rPr lang="en-US" altLang="zh-CN" sz="2800" b="1" dirty="0">
                <a:latin typeface="Times New Roman" pitchFamily="18" charset="0"/>
              </a:rPr>
              <a:t>the original </a:t>
            </a:r>
            <a:r>
              <a:rPr lang="en-US" altLang="zh-CN" sz="2800" b="1" dirty="0" smtClean="0">
                <a:latin typeface="Times New Roman" pitchFamily="18" charset="0"/>
              </a:rPr>
              <a:t>13 </a:t>
            </a:r>
            <a:r>
              <a:rPr lang="en-US" altLang="zh-CN" sz="2800" b="1" dirty="0">
                <a:latin typeface="Times New Roman" pitchFamily="18" charset="0"/>
              </a:rPr>
              <a:t>states</a:t>
            </a:r>
            <a:endParaRPr lang="zh-CN" altLang="en-US" sz="28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linds(horizont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0" y="0"/>
            <a:ext cx="8991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600" b="1" dirty="0">
                <a:latin typeface="Times New Roman" pitchFamily="18" charset="0"/>
              </a:rPr>
              <a:t>Who is the President of America now?</a:t>
            </a:r>
          </a:p>
        </p:txBody>
      </p:sp>
      <p:sp>
        <p:nvSpPr>
          <p:cNvPr id="14340" name="Text Box 4"/>
          <p:cNvSpPr txBox="1">
            <a:spLocks noChangeArrowheads="1"/>
          </p:cNvSpPr>
          <p:nvPr/>
        </p:nvSpPr>
        <p:spPr bwMode="auto">
          <a:xfrm>
            <a:off x="0" y="580572"/>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dirty="0">
                <a:solidFill>
                  <a:schemeClr val="tx2"/>
                </a:solidFill>
                <a:latin typeface="Times New Roman" pitchFamily="18" charset="0"/>
              </a:rPr>
              <a:t>A.</a:t>
            </a:r>
          </a:p>
        </p:txBody>
      </p:sp>
      <p:sp>
        <p:nvSpPr>
          <p:cNvPr id="14341" name="Text Box 5"/>
          <p:cNvSpPr txBox="1">
            <a:spLocks noChangeArrowheads="1"/>
          </p:cNvSpPr>
          <p:nvPr/>
        </p:nvSpPr>
        <p:spPr bwMode="auto">
          <a:xfrm>
            <a:off x="4495800" y="641350"/>
            <a:ext cx="6492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dirty="0">
                <a:solidFill>
                  <a:schemeClr val="tx2"/>
                </a:solidFill>
                <a:latin typeface="Times New Roman" pitchFamily="18" charset="0"/>
              </a:rPr>
              <a:t>B.</a:t>
            </a:r>
          </a:p>
        </p:txBody>
      </p:sp>
      <p:sp>
        <p:nvSpPr>
          <p:cNvPr id="14342" name="Text Box 6"/>
          <p:cNvSpPr txBox="1">
            <a:spLocks noChangeArrowheads="1"/>
          </p:cNvSpPr>
          <p:nvPr/>
        </p:nvSpPr>
        <p:spPr bwMode="auto">
          <a:xfrm>
            <a:off x="0" y="3733800"/>
            <a:ext cx="8302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4000" b="1" dirty="0">
                <a:solidFill>
                  <a:schemeClr val="tx2"/>
                </a:solidFill>
                <a:latin typeface="Times New Roman" pitchFamily="18" charset="0"/>
              </a:rPr>
              <a:t>C.</a:t>
            </a:r>
          </a:p>
        </p:txBody>
      </p:sp>
      <p:sp>
        <p:nvSpPr>
          <p:cNvPr id="14343" name="Text Box 7"/>
          <p:cNvSpPr txBox="1">
            <a:spLocks noChangeArrowheads="1"/>
          </p:cNvSpPr>
          <p:nvPr/>
        </p:nvSpPr>
        <p:spPr bwMode="auto">
          <a:xfrm>
            <a:off x="4467225" y="37338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dirty="0">
                <a:solidFill>
                  <a:schemeClr val="tx2"/>
                </a:solidFill>
                <a:latin typeface="Times New Roman" pitchFamily="18" charset="0"/>
              </a:rPr>
              <a:t>D.</a:t>
            </a:r>
          </a:p>
        </p:txBody>
      </p:sp>
      <p:pic>
        <p:nvPicPr>
          <p:cNvPr id="14344" name="Picture 8" descr="对勾"/>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538663" y="697138"/>
            <a:ext cx="609600" cy="681038"/>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_893584_clinton15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481" y="641350"/>
            <a:ext cx="22860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老布什"/>
          <p:cNvPicPr>
            <a:picLocks noChangeAspect="1" noChangeArrowheads="1"/>
          </p:cNvPicPr>
          <p:nvPr/>
        </p:nvPicPr>
        <p:blipFill rotWithShape="1">
          <a:blip r:embed="rId5">
            <a:extLst>
              <a:ext uri="{28A0092B-C50C-407E-A947-70E740481C1C}">
                <a14:useLocalDpi xmlns:a14="http://schemas.microsoft.com/office/drawing/2010/main" val="0"/>
              </a:ext>
            </a:extLst>
          </a:blip>
          <a:srcRect b="4651"/>
          <a:stretch/>
        </p:blipFill>
        <p:spPr bwMode="auto">
          <a:xfrm>
            <a:off x="677863" y="3733800"/>
            <a:ext cx="2481262" cy="3124200"/>
          </a:xfrm>
          <a:prstGeom prst="rect">
            <a:avLst/>
          </a:prstGeom>
          <a:noFill/>
          <a:extLst>
            <a:ext uri="{909E8E84-426E-40DD-AFC4-6F175D3DCCD1}">
              <a14:hiddenFill xmlns:a14="http://schemas.microsoft.com/office/drawing/2010/main">
                <a:solidFill>
                  <a:srgbClr val="FFFFFF"/>
                </a:solidFill>
              </a14:hiddenFill>
            </a:ext>
          </a:extLst>
        </p:spPr>
      </p:pic>
      <p:sp>
        <p:nvSpPr>
          <p:cNvPr id="14347" name="Rectangle 11"/>
          <p:cNvSpPr>
            <a:spLocks noChangeArrowheads="1"/>
          </p:cNvSpPr>
          <p:nvPr/>
        </p:nvSpPr>
        <p:spPr bwMode="auto">
          <a:xfrm>
            <a:off x="7452406" y="1723572"/>
            <a:ext cx="1752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dirty="0">
                <a:latin typeface="Times New Roman" pitchFamily="18" charset="0"/>
                <a:ea typeface="华文新魏" pitchFamily="2" charset="-122"/>
              </a:rPr>
              <a:t>Donald Trump</a:t>
            </a:r>
          </a:p>
        </p:txBody>
      </p:sp>
      <p:sp>
        <p:nvSpPr>
          <p:cNvPr id="14348" name="Rectangle 12"/>
          <p:cNvSpPr>
            <a:spLocks noChangeArrowheads="1"/>
          </p:cNvSpPr>
          <p:nvPr/>
        </p:nvSpPr>
        <p:spPr bwMode="auto">
          <a:xfrm>
            <a:off x="3156177" y="4936331"/>
            <a:ext cx="21336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dirty="0">
                <a:latin typeface="Times New Roman" pitchFamily="18" charset="0"/>
                <a:ea typeface="华文新魏" pitchFamily="2" charset="-122"/>
              </a:rPr>
              <a:t>George H.W. Bush</a:t>
            </a:r>
            <a:r>
              <a:rPr lang="en-US" altLang="zh-CN" sz="3600" b="1" dirty="0">
                <a:latin typeface="Times New Roman" pitchFamily="18" charset="0"/>
              </a:rPr>
              <a:t> </a:t>
            </a:r>
          </a:p>
        </p:txBody>
      </p:sp>
      <p:sp>
        <p:nvSpPr>
          <p:cNvPr id="14349" name="Rectangle 13"/>
          <p:cNvSpPr>
            <a:spLocks noChangeArrowheads="1"/>
          </p:cNvSpPr>
          <p:nvPr/>
        </p:nvSpPr>
        <p:spPr bwMode="auto">
          <a:xfrm>
            <a:off x="2961481" y="2193925"/>
            <a:ext cx="1752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dirty="0">
                <a:latin typeface="Times New Roman" pitchFamily="18" charset="0"/>
                <a:ea typeface="华文新魏" pitchFamily="2" charset="-122"/>
              </a:rPr>
              <a:t>Bill Clinton</a:t>
            </a:r>
            <a:r>
              <a:rPr lang="en-US" altLang="zh-CN" sz="3600" b="1" dirty="0"/>
              <a:t> </a:t>
            </a:r>
          </a:p>
        </p:txBody>
      </p:sp>
      <p:sp>
        <p:nvSpPr>
          <p:cNvPr id="14351" name="Text Box 15"/>
          <p:cNvSpPr txBox="1">
            <a:spLocks noChangeArrowheads="1"/>
          </p:cNvSpPr>
          <p:nvPr/>
        </p:nvSpPr>
        <p:spPr bwMode="auto">
          <a:xfrm>
            <a:off x="5130574" y="6007440"/>
            <a:ext cx="3641725"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CN" sz="4000" b="1" dirty="0">
                <a:latin typeface="Times New Roman" pitchFamily="18" charset="0"/>
              </a:rPr>
              <a:t>Barack Obama</a:t>
            </a:r>
            <a:r>
              <a:rPr lang="en-US" altLang="zh-CN" sz="4000" b="1" dirty="0">
                <a:latin typeface="Monotype Corsiva" pitchFamily="66" charset="0"/>
              </a:rPr>
              <a:t> </a:t>
            </a:r>
          </a:p>
        </p:txBody>
      </p:sp>
      <p:pic>
        <p:nvPicPr>
          <p:cNvPr id="1229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66406" y="580572"/>
            <a:ext cx="2286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19700" y="3733800"/>
            <a:ext cx="3048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4344"/>
                                        </p:tgtEl>
                                        <p:attrNameLst>
                                          <p:attrName>style.visibility</p:attrName>
                                        </p:attrNameLst>
                                      </p:cBhvr>
                                      <p:to>
                                        <p:strVal val="visible"/>
                                      </p:to>
                                    </p:set>
                                    <p:animEffect transition="in" filter="dissolve">
                                      <p:cBhvr>
                                        <p:cTn id="7" dur="5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tates_img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125538"/>
            <a:ext cx="5840413" cy="5062537"/>
          </a:xfrm>
          <a:prstGeom prst="rect">
            <a:avLst/>
          </a:prstGeom>
          <a:noFill/>
          <a:extLst>
            <a:ext uri="{909E8E84-426E-40DD-AFC4-6F175D3DCCD1}">
              <a14:hiddenFill xmlns:a14="http://schemas.microsoft.com/office/drawing/2010/main">
                <a:solidFill>
                  <a:srgbClr val="FFFFFF"/>
                </a:solidFill>
              </a14:hiddenFill>
            </a:ext>
          </a:extLst>
        </p:spPr>
      </p:pic>
      <p:sp>
        <p:nvSpPr>
          <p:cNvPr id="15363" name="Text Box 3"/>
          <p:cNvSpPr txBox="1">
            <a:spLocks noChangeArrowheads="1"/>
          </p:cNvSpPr>
          <p:nvPr/>
        </p:nvSpPr>
        <p:spPr bwMode="auto">
          <a:xfrm>
            <a:off x="141288" y="260350"/>
            <a:ext cx="90027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600" b="1">
                <a:solidFill>
                  <a:srgbClr val="0000CC"/>
                </a:solidFill>
                <a:latin typeface="Times New Roman" pitchFamily="18" charset="0"/>
              </a:rPr>
              <a:t>How many states are there in the USA?</a:t>
            </a:r>
          </a:p>
        </p:txBody>
      </p:sp>
      <p:sp>
        <p:nvSpPr>
          <p:cNvPr id="15364" name="Text Box 4"/>
          <p:cNvSpPr txBox="1">
            <a:spLocks noChangeArrowheads="1"/>
          </p:cNvSpPr>
          <p:nvPr/>
        </p:nvSpPr>
        <p:spPr bwMode="auto">
          <a:xfrm>
            <a:off x="6477000" y="15240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A.</a:t>
            </a:r>
          </a:p>
        </p:txBody>
      </p:sp>
      <p:sp>
        <p:nvSpPr>
          <p:cNvPr id="15365" name="Text Box 5"/>
          <p:cNvSpPr txBox="1">
            <a:spLocks noChangeArrowheads="1"/>
          </p:cNvSpPr>
          <p:nvPr/>
        </p:nvSpPr>
        <p:spPr bwMode="auto">
          <a:xfrm>
            <a:off x="6477000" y="2514600"/>
            <a:ext cx="6492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B.</a:t>
            </a:r>
          </a:p>
        </p:txBody>
      </p:sp>
      <p:sp>
        <p:nvSpPr>
          <p:cNvPr id="15366" name="Text Box 6"/>
          <p:cNvSpPr txBox="1">
            <a:spLocks noChangeArrowheads="1"/>
          </p:cNvSpPr>
          <p:nvPr/>
        </p:nvSpPr>
        <p:spPr bwMode="auto">
          <a:xfrm>
            <a:off x="6477000" y="35814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C.</a:t>
            </a:r>
          </a:p>
        </p:txBody>
      </p:sp>
      <p:sp>
        <p:nvSpPr>
          <p:cNvPr id="15367" name="Text Box 7"/>
          <p:cNvSpPr txBox="1">
            <a:spLocks noChangeArrowheads="1"/>
          </p:cNvSpPr>
          <p:nvPr/>
        </p:nvSpPr>
        <p:spPr bwMode="auto">
          <a:xfrm>
            <a:off x="6553200" y="46482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D.</a:t>
            </a:r>
          </a:p>
        </p:txBody>
      </p:sp>
      <p:sp>
        <p:nvSpPr>
          <p:cNvPr id="15368" name="Text Box 8"/>
          <p:cNvSpPr txBox="1">
            <a:spLocks noChangeArrowheads="1"/>
          </p:cNvSpPr>
          <p:nvPr/>
        </p:nvSpPr>
        <p:spPr bwMode="auto">
          <a:xfrm>
            <a:off x="7239000" y="1524000"/>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45</a:t>
            </a:r>
          </a:p>
        </p:txBody>
      </p:sp>
      <p:sp>
        <p:nvSpPr>
          <p:cNvPr id="15369" name="Text Box 9"/>
          <p:cNvSpPr txBox="1">
            <a:spLocks noChangeArrowheads="1"/>
          </p:cNvSpPr>
          <p:nvPr/>
        </p:nvSpPr>
        <p:spPr bwMode="auto">
          <a:xfrm>
            <a:off x="7315200" y="2498725"/>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52</a:t>
            </a:r>
          </a:p>
        </p:txBody>
      </p:sp>
      <p:sp>
        <p:nvSpPr>
          <p:cNvPr id="15370" name="Text Box 10"/>
          <p:cNvSpPr txBox="1">
            <a:spLocks noChangeArrowheads="1"/>
          </p:cNvSpPr>
          <p:nvPr/>
        </p:nvSpPr>
        <p:spPr bwMode="auto">
          <a:xfrm>
            <a:off x="7239000" y="3581400"/>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34</a:t>
            </a:r>
          </a:p>
        </p:txBody>
      </p:sp>
      <p:sp>
        <p:nvSpPr>
          <p:cNvPr id="15371" name="Text Box 11"/>
          <p:cNvSpPr txBox="1">
            <a:spLocks noChangeArrowheads="1"/>
          </p:cNvSpPr>
          <p:nvPr/>
        </p:nvSpPr>
        <p:spPr bwMode="auto">
          <a:xfrm>
            <a:off x="7315200" y="4648200"/>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50</a:t>
            </a:r>
          </a:p>
        </p:txBody>
      </p:sp>
      <p:pic>
        <p:nvPicPr>
          <p:cNvPr id="56331" name="矩形 563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4797425"/>
            <a:ext cx="4508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56331"/>
                                        </p:tgtEl>
                                        <p:attrNameLst>
                                          <p:attrName>style.visibility</p:attrName>
                                        </p:attrNameLst>
                                      </p:cBhvr>
                                      <p:to>
                                        <p:strVal val="visible"/>
                                      </p:to>
                                    </p:set>
                                    <p:animEffect transition="in" filter="wipe(down)">
                                      <p:cBhvr>
                                        <p:cTn id="7" dur="290">
                                          <p:stCondLst>
                                            <p:cond delay="0"/>
                                          </p:stCondLst>
                                        </p:cTn>
                                        <p:tgtEl>
                                          <p:spTgt spid="56331"/>
                                        </p:tgtEl>
                                      </p:cBhvr>
                                    </p:animEffect>
                                    <p:anim calcmode="lin" valueType="num">
                                      <p:cBhvr>
                                        <p:cTn id="8" dur="911" tmFilter="0,0; 0.14,0.36; 0.43,0.73; 0.71,0.91; 1.0,1.0">
                                          <p:stCondLst>
                                            <p:cond delay="0"/>
                                          </p:stCondLst>
                                        </p:cTn>
                                        <p:tgtEl>
                                          <p:spTgt spid="56331"/>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6331"/>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6331"/>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6331"/>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6331"/>
                                        </p:tgtEl>
                                        <p:attrNameLst>
                                          <p:attrName>ppt_y</p:attrName>
                                        </p:attrNameLst>
                                      </p:cBhvr>
                                      <p:tavLst>
                                        <p:tav tm="0" fmla="#ppt_y-sin(pi*$)/81">
                                          <p:val>
                                            <p:fltVal val="0"/>
                                          </p:val>
                                        </p:tav>
                                        <p:tav tm="100000">
                                          <p:val>
                                            <p:fltVal val="1"/>
                                          </p:val>
                                        </p:tav>
                                      </p:tavLst>
                                    </p:anim>
                                    <p:animScale>
                                      <p:cBhvr>
                                        <p:cTn id="13" dur="13">
                                          <p:stCondLst>
                                            <p:cond delay="325"/>
                                          </p:stCondLst>
                                        </p:cTn>
                                        <p:tgtEl>
                                          <p:spTgt spid="56331"/>
                                        </p:tgtEl>
                                      </p:cBhvr>
                                      <p:to x="100000" y="60000"/>
                                    </p:animScale>
                                    <p:animScale>
                                      <p:cBhvr>
                                        <p:cTn id="14" dur="83" decel="50000">
                                          <p:stCondLst>
                                            <p:cond delay="338"/>
                                          </p:stCondLst>
                                        </p:cTn>
                                        <p:tgtEl>
                                          <p:spTgt spid="56331"/>
                                        </p:tgtEl>
                                      </p:cBhvr>
                                      <p:to x="100000" y="100000"/>
                                    </p:animScale>
                                    <p:animScale>
                                      <p:cBhvr>
                                        <p:cTn id="15" dur="13">
                                          <p:stCondLst>
                                            <p:cond delay="656"/>
                                          </p:stCondLst>
                                        </p:cTn>
                                        <p:tgtEl>
                                          <p:spTgt spid="56331"/>
                                        </p:tgtEl>
                                      </p:cBhvr>
                                      <p:to x="100000" y="80000"/>
                                    </p:animScale>
                                    <p:animScale>
                                      <p:cBhvr>
                                        <p:cTn id="16" dur="83" decel="50000">
                                          <p:stCondLst>
                                            <p:cond delay="669"/>
                                          </p:stCondLst>
                                        </p:cTn>
                                        <p:tgtEl>
                                          <p:spTgt spid="56331"/>
                                        </p:tgtEl>
                                      </p:cBhvr>
                                      <p:to x="100000" y="100000"/>
                                    </p:animScale>
                                    <p:animScale>
                                      <p:cBhvr>
                                        <p:cTn id="17" dur="13">
                                          <p:stCondLst>
                                            <p:cond delay="821"/>
                                          </p:stCondLst>
                                        </p:cTn>
                                        <p:tgtEl>
                                          <p:spTgt spid="56331"/>
                                        </p:tgtEl>
                                      </p:cBhvr>
                                      <p:to x="100000" y="90000"/>
                                    </p:animScale>
                                    <p:animScale>
                                      <p:cBhvr>
                                        <p:cTn id="18" dur="83" decel="50000">
                                          <p:stCondLst>
                                            <p:cond delay="834"/>
                                          </p:stCondLst>
                                        </p:cTn>
                                        <p:tgtEl>
                                          <p:spTgt spid="56331"/>
                                        </p:tgtEl>
                                      </p:cBhvr>
                                      <p:to x="100000" y="100000"/>
                                    </p:animScale>
                                    <p:animScale>
                                      <p:cBhvr>
                                        <p:cTn id="19" dur="13">
                                          <p:stCondLst>
                                            <p:cond delay="904"/>
                                          </p:stCondLst>
                                        </p:cTn>
                                        <p:tgtEl>
                                          <p:spTgt spid="56331"/>
                                        </p:tgtEl>
                                      </p:cBhvr>
                                      <p:to x="100000" y="95000"/>
                                    </p:animScale>
                                    <p:animScale>
                                      <p:cBhvr>
                                        <p:cTn id="20" dur="83" decel="50000">
                                          <p:stCondLst>
                                            <p:cond delay="917"/>
                                          </p:stCondLst>
                                        </p:cTn>
                                        <p:tgtEl>
                                          <p:spTgt spid="56331"/>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nodeType="clickEffect">
                                  <p:stCondLst>
                                    <p:cond delay="0"/>
                                  </p:stCondLst>
                                  <p:childTnLst>
                                    <p:set>
                                      <p:cBhvr>
                                        <p:cTn id="24" dur="1" fill="hold">
                                          <p:stCondLst>
                                            <p:cond delay="0"/>
                                          </p:stCondLst>
                                        </p:cTn>
                                        <p:tgtEl>
                                          <p:spTgt spid="56331"/>
                                        </p:tgtEl>
                                        <p:attrNameLst>
                                          <p:attrName>style.visibility</p:attrName>
                                        </p:attrNameLst>
                                      </p:cBhvr>
                                      <p:to>
                                        <p:strVal val="visible"/>
                                      </p:to>
                                    </p:set>
                                    <p:animEffect transition="in" filter="dissolve">
                                      <p:cBhvr>
                                        <p:cTn id="25" dur="500"/>
                                        <p:tgtEl>
                                          <p:spTgt spid="56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ogo044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4067175" cy="720725"/>
          </a:xfrm>
          <a:prstGeom prst="rect">
            <a:avLst/>
          </a:prstGeom>
          <a:noFill/>
          <a:extLst>
            <a:ext uri="{909E8E84-426E-40DD-AFC4-6F175D3DCCD1}">
              <a14:hiddenFill xmlns:a14="http://schemas.microsoft.com/office/drawing/2010/main">
                <a:solidFill>
                  <a:srgbClr val="FFFFFF"/>
                </a:solidFill>
              </a14:hiddenFill>
            </a:ext>
          </a:extLst>
        </p:spPr>
      </p:pic>
      <p:sp>
        <p:nvSpPr>
          <p:cNvPr id="18435" name="Text Box 3"/>
          <p:cNvSpPr txBox="1">
            <a:spLocks noChangeArrowheads="1"/>
          </p:cNvSpPr>
          <p:nvPr/>
        </p:nvSpPr>
        <p:spPr bwMode="auto">
          <a:xfrm>
            <a:off x="0" y="260350"/>
            <a:ext cx="3708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4000" b="1">
                <a:latin typeface="Times New Roman" pitchFamily="18" charset="0"/>
              </a:rPr>
              <a:t>Warming Up</a:t>
            </a:r>
          </a:p>
        </p:txBody>
      </p:sp>
      <p:sp>
        <p:nvSpPr>
          <p:cNvPr id="18436" name="Rectangle 4"/>
          <p:cNvSpPr>
            <a:spLocks noChangeArrowheads="1"/>
          </p:cNvSpPr>
          <p:nvPr/>
        </p:nvSpPr>
        <p:spPr bwMode="auto">
          <a:xfrm>
            <a:off x="395288" y="2133600"/>
            <a:ext cx="8497887" cy="277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0000CC"/>
                </a:solidFill>
                <a:latin typeface="Times New Roman" pitchFamily="18" charset="0"/>
              </a:rPr>
              <a:t>       </a:t>
            </a:r>
            <a:r>
              <a:rPr lang="en-US" altLang="zh-CN" sz="4400" b="1">
                <a:solidFill>
                  <a:srgbClr val="0000CC"/>
                </a:solidFill>
                <a:latin typeface="Times New Roman" pitchFamily="18" charset="0"/>
              </a:rPr>
              <a:t>Look at the map of the USA. Work with your group to write on the map the names as many of the following as you can.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1000" fill="hold"/>
                                        <p:tgtEl>
                                          <p:spTgt spid="18435"/>
                                        </p:tgtEl>
                                        <p:attrNameLst>
                                          <p:attrName>ppt_x</p:attrName>
                                        </p:attrNameLst>
                                      </p:cBhvr>
                                      <p:tavLst>
                                        <p:tav tm="0">
                                          <p:val>
                                            <p:strVal val="#ppt_x-.2"/>
                                          </p:val>
                                        </p:tav>
                                        <p:tav tm="100000">
                                          <p:val>
                                            <p:strVal val="#ppt_x"/>
                                          </p:val>
                                        </p:tav>
                                      </p:tavLst>
                                    </p:anim>
                                    <p:anim calcmode="lin" valueType="num">
                                      <p:cBhvr>
                                        <p:cTn id="8" dur="1000" fill="hold"/>
                                        <p:tgtEl>
                                          <p:spTgt spid="1843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435"/>
                                        </p:tgtEl>
                                      </p:cBhvr>
                                    </p:animEffect>
                                  </p:childTnLst>
                                </p:cTn>
                              </p:par>
                              <p:par>
                                <p:cTn id="10" presetID="29" presetClass="entr" presetSubtype="0" fill="hold" nodeType="withEffect">
                                  <p:stCondLst>
                                    <p:cond delay="0"/>
                                  </p:stCondLst>
                                  <p:childTnLst>
                                    <p:set>
                                      <p:cBhvr>
                                        <p:cTn id="11" dur="1" fill="hold">
                                          <p:stCondLst>
                                            <p:cond delay="0"/>
                                          </p:stCondLst>
                                        </p:cTn>
                                        <p:tgtEl>
                                          <p:spTgt spid="18434"/>
                                        </p:tgtEl>
                                        <p:attrNameLst>
                                          <p:attrName>style.visibility</p:attrName>
                                        </p:attrNameLst>
                                      </p:cBhvr>
                                      <p:to>
                                        <p:strVal val="visible"/>
                                      </p:to>
                                    </p:set>
                                    <p:anim calcmode="lin" valueType="num">
                                      <p:cBhvr>
                                        <p:cTn id="12" dur="1000" fill="hold"/>
                                        <p:tgtEl>
                                          <p:spTgt spid="18434"/>
                                        </p:tgtEl>
                                        <p:attrNameLst>
                                          <p:attrName>ppt_x</p:attrName>
                                        </p:attrNameLst>
                                      </p:cBhvr>
                                      <p:tavLst>
                                        <p:tav tm="0">
                                          <p:val>
                                            <p:strVal val="#ppt_x-.2"/>
                                          </p:val>
                                        </p:tav>
                                        <p:tav tm="100000">
                                          <p:val>
                                            <p:strVal val="#ppt_x"/>
                                          </p:val>
                                        </p:tav>
                                      </p:tavLst>
                                    </p:anim>
                                    <p:anim calcmode="lin" valueType="num">
                                      <p:cBhvr>
                                        <p:cTn id="13" dur="1000" fill="hold"/>
                                        <p:tgtEl>
                                          <p:spTgt spid="1843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843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8436"/>
                                        </p:tgtEl>
                                        <p:attrNameLst>
                                          <p:attrName>style.visibility</p:attrName>
                                        </p:attrNameLst>
                                      </p:cBhvr>
                                      <p:to>
                                        <p:strVal val="visible"/>
                                      </p:to>
                                    </p:set>
                                    <p:anim calcmode="lin" valueType="num">
                                      <p:cBhvr additive="base">
                                        <p:cTn id="19" dur="500" fill="hold"/>
                                        <p:tgtEl>
                                          <p:spTgt spid="18436"/>
                                        </p:tgtEl>
                                        <p:attrNameLst>
                                          <p:attrName>ppt_x</p:attrName>
                                        </p:attrNameLst>
                                      </p:cBhvr>
                                      <p:tavLst>
                                        <p:tav tm="0">
                                          <p:val>
                                            <p:strVal val="1+#ppt_w/2"/>
                                          </p:val>
                                        </p:tav>
                                        <p:tav tm="100000">
                                          <p:val>
                                            <p:strVal val="#ppt_x"/>
                                          </p:val>
                                        </p:tav>
                                      </p:tavLst>
                                    </p:anim>
                                    <p:anim calcmode="lin" valueType="num">
                                      <p:cBhvr additive="base">
                                        <p:cTn id="20" dur="500" fill="hold"/>
                                        <p:tgtEl>
                                          <p:spTgt spid="184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01"/>
          <p:cNvPicPr>
            <a:picLocks noChangeAspect="1" noChangeArrowheads="1"/>
          </p:cNvPicPr>
          <p:nvPr/>
        </p:nvPicPr>
        <p:blipFill>
          <a:blip r:embed="rId2">
            <a:extLst>
              <a:ext uri="{28A0092B-C50C-407E-A947-70E740481C1C}">
                <a14:useLocalDpi xmlns:a14="http://schemas.microsoft.com/office/drawing/2010/main" val="0"/>
              </a:ext>
            </a:extLst>
          </a:blip>
          <a:srcRect t="3059"/>
          <a:stretch>
            <a:fillRect/>
          </a:stretch>
        </p:blipFill>
        <p:spPr bwMode="auto">
          <a:xfrm>
            <a:off x="1588" y="25400"/>
            <a:ext cx="9142412"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5" name="Text Box 9"/>
          <p:cNvSpPr txBox="1">
            <a:spLocks noChangeArrowheads="1"/>
          </p:cNvSpPr>
          <p:nvPr/>
        </p:nvSpPr>
        <p:spPr bwMode="auto">
          <a:xfrm rot="-3607318">
            <a:off x="5707389" y="1751117"/>
            <a:ext cx="267699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i="1" dirty="0">
                <a:solidFill>
                  <a:srgbClr val="FFFF00"/>
                </a:solidFill>
                <a:latin typeface="Times New Roman" pitchFamily="18" charset="0"/>
              </a:rPr>
              <a:t>Appalachian</a:t>
            </a:r>
          </a:p>
        </p:txBody>
      </p:sp>
      <p:sp>
        <p:nvSpPr>
          <p:cNvPr id="19466" name="Text Box 10"/>
          <p:cNvSpPr txBox="1">
            <a:spLocks noChangeArrowheads="1"/>
          </p:cNvSpPr>
          <p:nvPr/>
        </p:nvSpPr>
        <p:spPr bwMode="auto">
          <a:xfrm rot="4333721">
            <a:off x="829469" y="2377281"/>
            <a:ext cx="3743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FF00"/>
                </a:solidFill>
                <a:latin typeface="Times New Roman" pitchFamily="18" charset="0"/>
              </a:rPr>
              <a:t>Rocky Mountains</a:t>
            </a:r>
          </a:p>
        </p:txBody>
      </p:sp>
      <p:sp>
        <p:nvSpPr>
          <p:cNvPr id="19467" name="Text Box 11"/>
          <p:cNvSpPr txBox="1">
            <a:spLocks noChangeArrowheads="1"/>
          </p:cNvSpPr>
          <p:nvPr/>
        </p:nvSpPr>
        <p:spPr bwMode="auto">
          <a:xfrm>
            <a:off x="2484438" y="4508500"/>
            <a:ext cx="14398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latin typeface="Times New Roman" pitchFamily="18" charset="0"/>
              </a:rPr>
              <a:t>Mexico</a:t>
            </a:r>
          </a:p>
        </p:txBody>
      </p:sp>
      <p:sp>
        <p:nvSpPr>
          <p:cNvPr id="19470" name="Text Box 14"/>
          <p:cNvSpPr txBox="1">
            <a:spLocks noChangeArrowheads="1"/>
          </p:cNvSpPr>
          <p:nvPr/>
        </p:nvSpPr>
        <p:spPr bwMode="auto">
          <a:xfrm>
            <a:off x="4741863" y="25400"/>
            <a:ext cx="1511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latin typeface="Times New Roman" pitchFamily="18" charset="0"/>
              </a:rPr>
              <a:t>Canada</a:t>
            </a:r>
          </a:p>
        </p:txBody>
      </p:sp>
      <p:sp>
        <p:nvSpPr>
          <p:cNvPr id="19471" name="Text Box 15"/>
          <p:cNvSpPr txBox="1">
            <a:spLocks noChangeArrowheads="1"/>
          </p:cNvSpPr>
          <p:nvPr/>
        </p:nvSpPr>
        <p:spPr bwMode="auto">
          <a:xfrm>
            <a:off x="7596188" y="3284538"/>
            <a:ext cx="19446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chemeClr val="bg1"/>
                </a:solidFill>
                <a:latin typeface="Times New Roman" pitchFamily="18" charset="0"/>
              </a:rPr>
              <a:t>Atlantic Ocean</a:t>
            </a:r>
          </a:p>
        </p:txBody>
      </p:sp>
      <p:sp>
        <p:nvSpPr>
          <p:cNvPr id="19472" name="Text Box 16"/>
          <p:cNvSpPr txBox="1">
            <a:spLocks noChangeArrowheads="1"/>
          </p:cNvSpPr>
          <p:nvPr/>
        </p:nvSpPr>
        <p:spPr bwMode="auto">
          <a:xfrm>
            <a:off x="0" y="3517447"/>
            <a:ext cx="15827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chemeClr val="bg1"/>
                </a:solidFill>
                <a:latin typeface="Times New Roman" pitchFamily="18" charset="0"/>
              </a:rPr>
              <a:t>Pacific Ocean</a:t>
            </a:r>
          </a:p>
        </p:txBody>
      </p:sp>
      <p:sp>
        <p:nvSpPr>
          <p:cNvPr id="19473" name="Text Box 17"/>
          <p:cNvSpPr txBox="1">
            <a:spLocks noChangeArrowheads="1"/>
          </p:cNvSpPr>
          <p:nvPr/>
        </p:nvSpPr>
        <p:spPr bwMode="auto">
          <a:xfrm rot="4915165">
            <a:off x="3891756" y="2524920"/>
            <a:ext cx="30321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FF00"/>
                </a:solidFill>
                <a:latin typeface="Times New Roman" pitchFamily="18" charset="0"/>
              </a:rPr>
              <a:t>the Mississippi</a:t>
            </a:r>
          </a:p>
        </p:txBody>
      </p:sp>
      <p:sp>
        <p:nvSpPr>
          <p:cNvPr id="20" name="Text Box 10"/>
          <p:cNvSpPr txBox="1">
            <a:spLocks noChangeArrowheads="1"/>
          </p:cNvSpPr>
          <p:nvPr/>
        </p:nvSpPr>
        <p:spPr bwMode="auto">
          <a:xfrm rot="4333721">
            <a:off x="-120382" y="2657806"/>
            <a:ext cx="223652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i="1" dirty="0" smtClean="0">
                <a:solidFill>
                  <a:srgbClr val="FFFF00"/>
                </a:solidFill>
                <a:latin typeface="Times New Roman" pitchFamily="18" charset="0"/>
              </a:rPr>
              <a:t>California</a:t>
            </a:r>
            <a:endParaRPr lang="en-US" altLang="zh-CN" sz="2800" b="1" i="1" dirty="0">
              <a:solidFill>
                <a:srgbClr val="FFFF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71"/>
                                        </p:tgtEl>
                                        <p:attrNameLst>
                                          <p:attrName>style.visibility</p:attrName>
                                        </p:attrNameLst>
                                      </p:cBhvr>
                                      <p:to>
                                        <p:strVal val="visible"/>
                                      </p:to>
                                    </p:set>
                                    <p:animEffect transition="in" filter="barn(inVertical)">
                                      <p:cBhvr>
                                        <p:cTn id="7" dur="500"/>
                                        <p:tgtEl>
                                          <p:spTgt spid="1947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472"/>
                                        </p:tgtEl>
                                        <p:attrNameLst>
                                          <p:attrName>style.visibility</p:attrName>
                                        </p:attrNameLst>
                                      </p:cBhvr>
                                      <p:to>
                                        <p:strVal val="visible"/>
                                      </p:to>
                                    </p:set>
                                    <p:animEffect transition="in" filter="barn(inVertical)">
                                      <p:cBhvr>
                                        <p:cTn id="12" dur="500"/>
                                        <p:tgtEl>
                                          <p:spTgt spid="1947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470"/>
                                        </p:tgtEl>
                                        <p:attrNameLst>
                                          <p:attrName>style.visibility</p:attrName>
                                        </p:attrNameLst>
                                      </p:cBhvr>
                                      <p:to>
                                        <p:strVal val="visible"/>
                                      </p:to>
                                    </p:set>
                                    <p:animEffect transition="in" filter="barn(inVertical)">
                                      <p:cBhvr>
                                        <p:cTn id="17" dur="500"/>
                                        <p:tgtEl>
                                          <p:spTgt spid="1947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9467"/>
                                        </p:tgtEl>
                                        <p:attrNameLst>
                                          <p:attrName>style.visibility</p:attrName>
                                        </p:attrNameLst>
                                      </p:cBhvr>
                                      <p:to>
                                        <p:strVal val="visible"/>
                                      </p:to>
                                    </p:set>
                                    <p:animEffect transition="in" filter="wipe(down)">
                                      <p:cBhvr>
                                        <p:cTn id="22" dur="500"/>
                                        <p:tgtEl>
                                          <p:spTgt spid="1946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9466"/>
                                        </p:tgtEl>
                                        <p:attrNameLst>
                                          <p:attrName>style.visibility</p:attrName>
                                        </p:attrNameLst>
                                      </p:cBhvr>
                                      <p:to>
                                        <p:strVal val="visible"/>
                                      </p:to>
                                    </p:set>
                                    <p:animEffect transition="in" filter="barn(inVertical)">
                                      <p:cBhvr>
                                        <p:cTn id="32"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6" grpId="0"/>
      <p:bldP spid="19467" grpId="0"/>
      <p:bldP spid="19470" grpId="0"/>
      <p:bldP spid="19471" grpId="0"/>
      <p:bldP spid="19472"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01"/>
          <p:cNvPicPr>
            <a:picLocks noChangeAspect="1" noChangeArrowheads="1"/>
          </p:cNvPicPr>
          <p:nvPr/>
        </p:nvPicPr>
        <p:blipFill>
          <a:blip r:embed="rId2">
            <a:extLst>
              <a:ext uri="{28A0092B-C50C-407E-A947-70E740481C1C}">
                <a14:useLocalDpi xmlns:a14="http://schemas.microsoft.com/office/drawing/2010/main" val="0"/>
              </a:ext>
            </a:extLst>
          </a:blip>
          <a:srcRect l="55766" t="3059" r="8266" b="62257"/>
          <a:stretch>
            <a:fillRect/>
          </a:stretch>
        </p:blipFill>
        <p:spPr bwMode="auto">
          <a:xfrm>
            <a:off x="250825" y="260350"/>
            <a:ext cx="864235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3"/>
          <p:cNvSpPr txBox="1">
            <a:spLocks noChangeArrowheads="1"/>
          </p:cNvSpPr>
          <p:nvPr/>
        </p:nvSpPr>
        <p:spPr bwMode="auto">
          <a:xfrm>
            <a:off x="1187450" y="908050"/>
            <a:ext cx="2016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Superior</a:t>
            </a:r>
          </a:p>
        </p:txBody>
      </p:sp>
      <p:sp>
        <p:nvSpPr>
          <p:cNvPr id="20484" name="Text Box 4"/>
          <p:cNvSpPr txBox="1">
            <a:spLocks noChangeArrowheads="1"/>
          </p:cNvSpPr>
          <p:nvPr/>
        </p:nvSpPr>
        <p:spPr bwMode="auto">
          <a:xfrm>
            <a:off x="1692275" y="5516563"/>
            <a:ext cx="23764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Michigan</a:t>
            </a:r>
          </a:p>
        </p:txBody>
      </p:sp>
      <p:sp>
        <p:nvSpPr>
          <p:cNvPr id="20485" name="Text Box 5"/>
          <p:cNvSpPr txBox="1">
            <a:spLocks noChangeArrowheads="1"/>
          </p:cNvSpPr>
          <p:nvPr/>
        </p:nvSpPr>
        <p:spPr bwMode="auto">
          <a:xfrm>
            <a:off x="5148263" y="4941888"/>
            <a:ext cx="10795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Erie</a:t>
            </a:r>
          </a:p>
        </p:txBody>
      </p:sp>
      <p:sp>
        <p:nvSpPr>
          <p:cNvPr id="20486" name="Text Box 6"/>
          <p:cNvSpPr txBox="1">
            <a:spLocks noChangeArrowheads="1"/>
          </p:cNvSpPr>
          <p:nvPr/>
        </p:nvSpPr>
        <p:spPr bwMode="auto">
          <a:xfrm>
            <a:off x="4211638" y="2060575"/>
            <a:ext cx="2016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Huron</a:t>
            </a:r>
          </a:p>
        </p:txBody>
      </p:sp>
      <p:sp>
        <p:nvSpPr>
          <p:cNvPr id="20487" name="Text Box 7"/>
          <p:cNvSpPr txBox="1">
            <a:spLocks noChangeArrowheads="1"/>
          </p:cNvSpPr>
          <p:nvPr/>
        </p:nvSpPr>
        <p:spPr bwMode="auto">
          <a:xfrm>
            <a:off x="5508625" y="3213100"/>
            <a:ext cx="18716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Ontario</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p:cTn id="7" dur="500" fill="hold"/>
                                        <p:tgtEl>
                                          <p:spTgt spid="20483"/>
                                        </p:tgtEl>
                                        <p:attrNameLst>
                                          <p:attrName>ppt_w</p:attrName>
                                        </p:attrNameLst>
                                      </p:cBhvr>
                                      <p:tavLst>
                                        <p:tav tm="0">
                                          <p:val>
                                            <p:fltVal val="0"/>
                                          </p:val>
                                        </p:tav>
                                        <p:tav tm="100000">
                                          <p:val>
                                            <p:strVal val="#ppt_w"/>
                                          </p:val>
                                        </p:tav>
                                      </p:tavLst>
                                    </p:anim>
                                    <p:anim calcmode="lin" valueType="num">
                                      <p:cBhvr>
                                        <p:cTn id="8" dur="500" fill="hold"/>
                                        <p:tgtEl>
                                          <p:spTgt spid="20483"/>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0484"/>
                                        </p:tgtEl>
                                        <p:attrNameLst>
                                          <p:attrName>style.visibility</p:attrName>
                                        </p:attrNameLst>
                                      </p:cBhvr>
                                      <p:to>
                                        <p:strVal val="visible"/>
                                      </p:to>
                                    </p:set>
                                    <p:anim calcmode="lin" valueType="num">
                                      <p:cBhvr>
                                        <p:cTn id="13" dur="500" fill="hold"/>
                                        <p:tgtEl>
                                          <p:spTgt spid="20484"/>
                                        </p:tgtEl>
                                        <p:attrNameLst>
                                          <p:attrName>ppt_w</p:attrName>
                                        </p:attrNameLst>
                                      </p:cBhvr>
                                      <p:tavLst>
                                        <p:tav tm="0">
                                          <p:val>
                                            <p:fltVal val="0"/>
                                          </p:val>
                                        </p:tav>
                                        <p:tav tm="100000">
                                          <p:val>
                                            <p:strVal val="#ppt_w"/>
                                          </p:val>
                                        </p:tav>
                                      </p:tavLst>
                                    </p:anim>
                                    <p:anim calcmode="lin" valueType="num">
                                      <p:cBhvr>
                                        <p:cTn id="14" dur="500" fill="hold"/>
                                        <p:tgtEl>
                                          <p:spTgt spid="20484"/>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20486"/>
                                        </p:tgtEl>
                                        <p:attrNameLst>
                                          <p:attrName>style.visibility</p:attrName>
                                        </p:attrNameLst>
                                      </p:cBhvr>
                                      <p:to>
                                        <p:strVal val="visible"/>
                                      </p:to>
                                    </p:set>
                                    <p:anim calcmode="lin" valueType="num">
                                      <p:cBhvr>
                                        <p:cTn id="19" dur="500" fill="hold"/>
                                        <p:tgtEl>
                                          <p:spTgt spid="20486"/>
                                        </p:tgtEl>
                                        <p:attrNameLst>
                                          <p:attrName>ppt_w</p:attrName>
                                        </p:attrNameLst>
                                      </p:cBhvr>
                                      <p:tavLst>
                                        <p:tav tm="0">
                                          <p:val>
                                            <p:fltVal val="0"/>
                                          </p:val>
                                        </p:tav>
                                        <p:tav tm="100000">
                                          <p:val>
                                            <p:strVal val="#ppt_w"/>
                                          </p:val>
                                        </p:tav>
                                      </p:tavLst>
                                    </p:anim>
                                    <p:anim calcmode="lin" valueType="num">
                                      <p:cBhvr>
                                        <p:cTn id="20" dur="500" fill="hold"/>
                                        <p:tgtEl>
                                          <p:spTgt spid="20486"/>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20487"/>
                                        </p:tgtEl>
                                        <p:attrNameLst>
                                          <p:attrName>style.visibility</p:attrName>
                                        </p:attrNameLst>
                                      </p:cBhvr>
                                      <p:to>
                                        <p:strVal val="visible"/>
                                      </p:to>
                                    </p:set>
                                    <p:anim calcmode="lin" valueType="num">
                                      <p:cBhvr>
                                        <p:cTn id="25" dur="500" fill="hold"/>
                                        <p:tgtEl>
                                          <p:spTgt spid="20487"/>
                                        </p:tgtEl>
                                        <p:attrNameLst>
                                          <p:attrName>ppt_w</p:attrName>
                                        </p:attrNameLst>
                                      </p:cBhvr>
                                      <p:tavLst>
                                        <p:tav tm="0">
                                          <p:val>
                                            <p:fltVal val="0"/>
                                          </p:val>
                                        </p:tav>
                                        <p:tav tm="100000">
                                          <p:val>
                                            <p:strVal val="#ppt_w"/>
                                          </p:val>
                                        </p:tav>
                                      </p:tavLst>
                                    </p:anim>
                                    <p:anim calcmode="lin" valueType="num">
                                      <p:cBhvr>
                                        <p:cTn id="26" dur="500" fill="hold"/>
                                        <p:tgtEl>
                                          <p:spTgt spid="20487"/>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20485"/>
                                        </p:tgtEl>
                                        <p:attrNameLst>
                                          <p:attrName>style.visibility</p:attrName>
                                        </p:attrNameLst>
                                      </p:cBhvr>
                                      <p:to>
                                        <p:strVal val="visible"/>
                                      </p:to>
                                    </p:set>
                                    <p:anim calcmode="lin" valueType="num">
                                      <p:cBhvr>
                                        <p:cTn id="31" dur="500" fill="hold"/>
                                        <p:tgtEl>
                                          <p:spTgt spid="20485"/>
                                        </p:tgtEl>
                                        <p:attrNameLst>
                                          <p:attrName>ppt_w</p:attrName>
                                        </p:attrNameLst>
                                      </p:cBhvr>
                                      <p:tavLst>
                                        <p:tav tm="0">
                                          <p:val>
                                            <p:fltVal val="0"/>
                                          </p:val>
                                        </p:tav>
                                        <p:tav tm="100000">
                                          <p:val>
                                            <p:strVal val="#ppt_w"/>
                                          </p:val>
                                        </p:tav>
                                      </p:tavLst>
                                    </p:anim>
                                    <p:anim calcmode="lin" valueType="num">
                                      <p:cBhvr>
                                        <p:cTn id="32" dur="500" fill="hold"/>
                                        <p:tgtEl>
                                          <p:spTgt spid="2048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p:bldP spid="20485" grpId="0"/>
      <p:bldP spid="20486" grpId="0"/>
      <p:bldP spid="2048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01"/>
          <p:cNvPicPr>
            <a:picLocks noChangeAspect="1" noChangeArrowheads="1"/>
          </p:cNvPicPr>
          <p:nvPr/>
        </p:nvPicPr>
        <p:blipFill>
          <a:blip r:embed="rId2">
            <a:extLst>
              <a:ext uri="{28A0092B-C50C-407E-A947-70E740481C1C}">
                <a14:useLocalDpi xmlns:a14="http://schemas.microsoft.com/office/drawing/2010/main" val="0"/>
              </a:ext>
            </a:extLst>
          </a:blip>
          <a:srcRect t="3059"/>
          <a:stretch>
            <a:fillRect/>
          </a:stretch>
        </p:blipFill>
        <p:spPr bwMode="auto">
          <a:xfrm>
            <a:off x="1588" y="25400"/>
            <a:ext cx="9142412"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3"/>
          <p:cNvSpPr txBox="1">
            <a:spLocks noChangeArrowheads="1"/>
          </p:cNvSpPr>
          <p:nvPr/>
        </p:nvSpPr>
        <p:spPr bwMode="auto">
          <a:xfrm>
            <a:off x="107950" y="1922463"/>
            <a:ext cx="23764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7030A0"/>
                </a:solidFill>
                <a:latin typeface="Times New Roman" pitchFamily="18" charset="0"/>
              </a:rPr>
              <a:t>San Francisco</a:t>
            </a:r>
          </a:p>
        </p:txBody>
      </p:sp>
      <p:sp>
        <p:nvSpPr>
          <p:cNvPr id="19460" name="Text Box 4"/>
          <p:cNvSpPr txBox="1">
            <a:spLocks noChangeArrowheads="1"/>
          </p:cNvSpPr>
          <p:nvPr/>
        </p:nvSpPr>
        <p:spPr bwMode="auto">
          <a:xfrm>
            <a:off x="323850" y="2924175"/>
            <a:ext cx="20875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7030A0"/>
                </a:solidFill>
                <a:latin typeface="Times New Roman" pitchFamily="18" charset="0"/>
              </a:rPr>
              <a:t>Los Angeles</a:t>
            </a:r>
          </a:p>
        </p:txBody>
      </p:sp>
      <p:sp>
        <p:nvSpPr>
          <p:cNvPr id="19461" name="Text Box 5"/>
          <p:cNvSpPr txBox="1">
            <a:spLocks noChangeArrowheads="1"/>
          </p:cNvSpPr>
          <p:nvPr/>
        </p:nvSpPr>
        <p:spPr bwMode="auto">
          <a:xfrm>
            <a:off x="4140200" y="4508500"/>
            <a:ext cx="1584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0000"/>
                </a:solidFill>
                <a:latin typeface="Times New Roman" pitchFamily="18" charset="0"/>
              </a:rPr>
              <a:t>Houston</a:t>
            </a:r>
          </a:p>
        </p:txBody>
      </p:sp>
      <p:sp>
        <p:nvSpPr>
          <p:cNvPr id="19462" name="Text Box 6"/>
          <p:cNvSpPr txBox="1">
            <a:spLocks noChangeArrowheads="1"/>
          </p:cNvSpPr>
          <p:nvPr/>
        </p:nvSpPr>
        <p:spPr bwMode="auto">
          <a:xfrm>
            <a:off x="7740650" y="803275"/>
            <a:ext cx="1368425" cy="519113"/>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dirty="0">
                <a:solidFill>
                  <a:srgbClr val="FF0000"/>
                </a:solidFill>
                <a:effectLst>
                  <a:outerShdw blurRad="38100" dist="38100" dir="2700000" algn="tl">
                    <a:srgbClr val="000000">
                      <a:alpha val="43137"/>
                    </a:srgbClr>
                  </a:outerShdw>
                </a:effectLst>
                <a:latin typeface="Times New Roman" pitchFamily="18" charset="0"/>
              </a:rPr>
              <a:t>Boston</a:t>
            </a:r>
          </a:p>
        </p:txBody>
      </p:sp>
      <p:sp>
        <p:nvSpPr>
          <p:cNvPr id="19463" name="Text Box 7"/>
          <p:cNvSpPr txBox="1">
            <a:spLocks noChangeArrowheads="1"/>
          </p:cNvSpPr>
          <p:nvPr/>
        </p:nvSpPr>
        <p:spPr bwMode="auto">
          <a:xfrm>
            <a:off x="7451725" y="1325563"/>
            <a:ext cx="1800225" cy="519112"/>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dirty="0">
                <a:solidFill>
                  <a:srgbClr val="FF0000"/>
                </a:solidFill>
                <a:effectLst>
                  <a:outerShdw blurRad="38100" dist="38100" dir="2700000" algn="tl">
                    <a:srgbClr val="000000">
                      <a:alpha val="43137"/>
                    </a:srgbClr>
                  </a:outerShdw>
                </a:effectLst>
                <a:latin typeface="Times New Roman" pitchFamily="18" charset="0"/>
              </a:rPr>
              <a:t>New York</a:t>
            </a:r>
          </a:p>
        </p:txBody>
      </p:sp>
      <p:sp>
        <p:nvSpPr>
          <p:cNvPr id="19464" name="Text Box 8"/>
          <p:cNvSpPr txBox="1">
            <a:spLocks noChangeArrowheads="1"/>
          </p:cNvSpPr>
          <p:nvPr/>
        </p:nvSpPr>
        <p:spPr bwMode="auto">
          <a:xfrm>
            <a:off x="7080477" y="2065393"/>
            <a:ext cx="2376488" cy="946150"/>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dirty="0">
                <a:solidFill>
                  <a:srgbClr val="FF0000"/>
                </a:solidFill>
                <a:effectLst>
                  <a:outerShdw blurRad="38100" dist="38100" dir="2700000" algn="tl">
                    <a:srgbClr val="000000">
                      <a:alpha val="43137"/>
                    </a:srgbClr>
                  </a:outerShdw>
                </a:effectLst>
                <a:latin typeface="Times New Roman" pitchFamily="18" charset="0"/>
              </a:rPr>
              <a:t>Washington, D.C</a:t>
            </a:r>
          </a:p>
        </p:txBody>
      </p:sp>
      <p:sp>
        <p:nvSpPr>
          <p:cNvPr id="19465" name="Text Box 9"/>
          <p:cNvSpPr txBox="1">
            <a:spLocks noChangeArrowheads="1"/>
          </p:cNvSpPr>
          <p:nvPr/>
        </p:nvSpPr>
        <p:spPr bwMode="auto">
          <a:xfrm rot="-3607318">
            <a:off x="5707389" y="1751117"/>
            <a:ext cx="267699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i="1" dirty="0">
                <a:solidFill>
                  <a:srgbClr val="FFFF00"/>
                </a:solidFill>
                <a:latin typeface="Times New Roman" pitchFamily="18" charset="0"/>
              </a:rPr>
              <a:t>Appalachian</a:t>
            </a:r>
          </a:p>
        </p:txBody>
      </p:sp>
      <p:sp>
        <p:nvSpPr>
          <p:cNvPr id="19466" name="Text Box 10"/>
          <p:cNvSpPr txBox="1">
            <a:spLocks noChangeArrowheads="1"/>
          </p:cNvSpPr>
          <p:nvPr/>
        </p:nvSpPr>
        <p:spPr bwMode="auto">
          <a:xfrm rot="4333721">
            <a:off x="829469" y="2377281"/>
            <a:ext cx="3743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FF00"/>
                </a:solidFill>
                <a:latin typeface="Times New Roman" pitchFamily="18" charset="0"/>
              </a:rPr>
              <a:t>Rocky Mountains</a:t>
            </a:r>
          </a:p>
        </p:txBody>
      </p:sp>
      <p:sp>
        <p:nvSpPr>
          <p:cNvPr id="19467" name="Text Box 11"/>
          <p:cNvSpPr txBox="1">
            <a:spLocks noChangeArrowheads="1"/>
          </p:cNvSpPr>
          <p:nvPr/>
        </p:nvSpPr>
        <p:spPr bwMode="auto">
          <a:xfrm>
            <a:off x="2484438" y="4508500"/>
            <a:ext cx="14398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0000"/>
                </a:solidFill>
                <a:latin typeface="Times New Roman" pitchFamily="18" charset="0"/>
              </a:rPr>
              <a:t>Mexico</a:t>
            </a:r>
          </a:p>
        </p:txBody>
      </p:sp>
      <p:sp>
        <p:nvSpPr>
          <p:cNvPr id="19468" name="Text Box 12"/>
          <p:cNvSpPr txBox="1">
            <a:spLocks noChangeArrowheads="1"/>
          </p:cNvSpPr>
          <p:nvPr/>
        </p:nvSpPr>
        <p:spPr bwMode="auto">
          <a:xfrm>
            <a:off x="5435600" y="1773238"/>
            <a:ext cx="16557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0000"/>
                </a:solidFill>
                <a:latin typeface="Times New Roman" pitchFamily="18" charset="0"/>
              </a:rPr>
              <a:t>Chicago</a:t>
            </a:r>
          </a:p>
        </p:txBody>
      </p:sp>
      <p:sp>
        <p:nvSpPr>
          <p:cNvPr id="19469" name="Text Box 13"/>
          <p:cNvSpPr txBox="1">
            <a:spLocks noChangeArrowheads="1"/>
          </p:cNvSpPr>
          <p:nvPr/>
        </p:nvSpPr>
        <p:spPr bwMode="auto">
          <a:xfrm>
            <a:off x="4140200" y="2565400"/>
            <a:ext cx="1727200" cy="519113"/>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dirty="0">
                <a:solidFill>
                  <a:srgbClr val="FF0000"/>
                </a:solidFill>
                <a:latin typeface="Times New Roman" pitchFamily="18" charset="0"/>
              </a:rPr>
              <a:t>St. Louis</a:t>
            </a:r>
          </a:p>
        </p:txBody>
      </p:sp>
      <p:sp>
        <p:nvSpPr>
          <p:cNvPr id="19470" name="Text Box 14"/>
          <p:cNvSpPr txBox="1">
            <a:spLocks noChangeArrowheads="1"/>
          </p:cNvSpPr>
          <p:nvPr/>
        </p:nvSpPr>
        <p:spPr bwMode="auto">
          <a:xfrm>
            <a:off x="4741863" y="25400"/>
            <a:ext cx="1511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latin typeface="Times New Roman" pitchFamily="18" charset="0"/>
              </a:rPr>
              <a:t>Canada</a:t>
            </a:r>
          </a:p>
        </p:txBody>
      </p:sp>
      <p:sp>
        <p:nvSpPr>
          <p:cNvPr id="19471" name="Text Box 15"/>
          <p:cNvSpPr txBox="1">
            <a:spLocks noChangeArrowheads="1"/>
          </p:cNvSpPr>
          <p:nvPr/>
        </p:nvSpPr>
        <p:spPr bwMode="auto">
          <a:xfrm>
            <a:off x="7596188" y="3284538"/>
            <a:ext cx="19446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chemeClr val="bg1"/>
                </a:solidFill>
                <a:latin typeface="Times New Roman" pitchFamily="18" charset="0"/>
              </a:rPr>
              <a:t>Atlantic Ocean</a:t>
            </a:r>
          </a:p>
        </p:txBody>
      </p:sp>
      <p:sp>
        <p:nvSpPr>
          <p:cNvPr id="19472" name="Text Box 16"/>
          <p:cNvSpPr txBox="1">
            <a:spLocks noChangeArrowheads="1"/>
          </p:cNvSpPr>
          <p:nvPr/>
        </p:nvSpPr>
        <p:spPr bwMode="auto">
          <a:xfrm>
            <a:off x="0" y="3517447"/>
            <a:ext cx="15827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chemeClr val="bg1"/>
                </a:solidFill>
                <a:latin typeface="Times New Roman" pitchFamily="18" charset="0"/>
              </a:rPr>
              <a:t>Pacific Ocean</a:t>
            </a:r>
          </a:p>
        </p:txBody>
      </p:sp>
      <p:sp>
        <p:nvSpPr>
          <p:cNvPr id="19473" name="Text Box 17"/>
          <p:cNvSpPr txBox="1">
            <a:spLocks noChangeArrowheads="1"/>
          </p:cNvSpPr>
          <p:nvPr/>
        </p:nvSpPr>
        <p:spPr bwMode="auto">
          <a:xfrm rot="4915165">
            <a:off x="3891756" y="2524920"/>
            <a:ext cx="30321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dirty="0">
                <a:solidFill>
                  <a:srgbClr val="FFFF00"/>
                </a:solidFill>
                <a:latin typeface="Times New Roman" pitchFamily="18" charset="0"/>
              </a:rPr>
              <a:t>the Mississippi</a:t>
            </a:r>
          </a:p>
        </p:txBody>
      </p:sp>
      <p:sp>
        <p:nvSpPr>
          <p:cNvPr id="20" name="Text Box 10"/>
          <p:cNvSpPr txBox="1">
            <a:spLocks noChangeArrowheads="1"/>
          </p:cNvSpPr>
          <p:nvPr/>
        </p:nvSpPr>
        <p:spPr bwMode="auto">
          <a:xfrm rot="4333721">
            <a:off x="-120382" y="2657806"/>
            <a:ext cx="223652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i="1" dirty="0" smtClean="0">
                <a:solidFill>
                  <a:srgbClr val="FFFF00"/>
                </a:solidFill>
                <a:latin typeface="Times New Roman" pitchFamily="18" charset="0"/>
              </a:rPr>
              <a:t>California</a:t>
            </a:r>
            <a:endParaRPr lang="en-US" altLang="zh-CN" sz="2800" b="1" i="1" dirty="0">
              <a:solidFill>
                <a:srgbClr val="FFFF00"/>
              </a:solidFill>
              <a:latin typeface="Times New Roman" pitchFamily="18" charset="0"/>
            </a:endParaRPr>
          </a:p>
        </p:txBody>
      </p:sp>
    </p:spTree>
    <p:extLst>
      <p:ext uri="{BB962C8B-B14F-4D97-AF65-F5344CB8AC3E}">
        <p14:creationId xmlns:p14="http://schemas.microsoft.com/office/powerpoint/2010/main" val="39600508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71"/>
                                        </p:tgtEl>
                                        <p:attrNameLst>
                                          <p:attrName>style.visibility</p:attrName>
                                        </p:attrNameLst>
                                      </p:cBhvr>
                                      <p:to>
                                        <p:strVal val="visible"/>
                                      </p:to>
                                    </p:set>
                                    <p:animEffect transition="in" filter="barn(inVertical)">
                                      <p:cBhvr>
                                        <p:cTn id="7" dur="500"/>
                                        <p:tgtEl>
                                          <p:spTgt spid="1947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472"/>
                                        </p:tgtEl>
                                        <p:attrNameLst>
                                          <p:attrName>style.visibility</p:attrName>
                                        </p:attrNameLst>
                                      </p:cBhvr>
                                      <p:to>
                                        <p:strVal val="visible"/>
                                      </p:to>
                                    </p:set>
                                    <p:animEffect transition="in" filter="barn(inVertical)">
                                      <p:cBhvr>
                                        <p:cTn id="12" dur="500"/>
                                        <p:tgtEl>
                                          <p:spTgt spid="1947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470"/>
                                        </p:tgtEl>
                                        <p:attrNameLst>
                                          <p:attrName>style.visibility</p:attrName>
                                        </p:attrNameLst>
                                      </p:cBhvr>
                                      <p:to>
                                        <p:strVal val="visible"/>
                                      </p:to>
                                    </p:set>
                                    <p:animEffect transition="in" filter="barn(inVertical)">
                                      <p:cBhvr>
                                        <p:cTn id="17" dur="500"/>
                                        <p:tgtEl>
                                          <p:spTgt spid="1947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9467"/>
                                        </p:tgtEl>
                                        <p:attrNameLst>
                                          <p:attrName>style.visibility</p:attrName>
                                        </p:attrNameLst>
                                      </p:cBhvr>
                                      <p:to>
                                        <p:strVal val="visible"/>
                                      </p:to>
                                    </p:set>
                                    <p:animEffect transition="in" filter="wipe(down)">
                                      <p:cBhvr>
                                        <p:cTn id="22" dur="500"/>
                                        <p:tgtEl>
                                          <p:spTgt spid="1946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9466"/>
                                        </p:tgtEl>
                                        <p:attrNameLst>
                                          <p:attrName>style.visibility</p:attrName>
                                        </p:attrNameLst>
                                      </p:cBhvr>
                                      <p:to>
                                        <p:strVal val="visible"/>
                                      </p:to>
                                    </p:set>
                                    <p:animEffect transition="in" filter="barn(inVertical)">
                                      <p:cBhvr>
                                        <p:cTn id="32" dur="500"/>
                                        <p:tgtEl>
                                          <p:spTgt spid="19466"/>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9473"/>
                                        </p:tgtEl>
                                        <p:attrNameLst>
                                          <p:attrName>style.visibility</p:attrName>
                                        </p:attrNameLst>
                                      </p:cBhvr>
                                      <p:to>
                                        <p:strVal val="visible"/>
                                      </p:to>
                                    </p:set>
                                    <p:animEffect transition="in" filter="barn(inVertical)">
                                      <p:cBhvr>
                                        <p:cTn id="37" dur="500"/>
                                        <p:tgtEl>
                                          <p:spTgt spid="19473"/>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9459"/>
                                        </p:tgtEl>
                                        <p:attrNameLst>
                                          <p:attrName>style.visibility</p:attrName>
                                        </p:attrNameLst>
                                      </p:cBhvr>
                                      <p:to>
                                        <p:strVal val="visible"/>
                                      </p:to>
                                    </p:set>
                                    <p:animEffect transition="in" filter="barn(inVertical)">
                                      <p:cBhvr>
                                        <p:cTn id="42" dur="500"/>
                                        <p:tgtEl>
                                          <p:spTgt spid="19459"/>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19460"/>
                                        </p:tgtEl>
                                        <p:attrNameLst>
                                          <p:attrName>style.visibility</p:attrName>
                                        </p:attrNameLst>
                                      </p:cBhvr>
                                      <p:to>
                                        <p:strVal val="visible"/>
                                      </p:to>
                                    </p:set>
                                    <p:animEffect transition="in" filter="barn(inVertical)">
                                      <p:cBhvr>
                                        <p:cTn id="45" dur="500"/>
                                        <p:tgtEl>
                                          <p:spTgt spid="19460"/>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9469"/>
                                        </p:tgtEl>
                                        <p:attrNameLst>
                                          <p:attrName>style.visibility</p:attrName>
                                        </p:attrNameLst>
                                      </p:cBhvr>
                                      <p:to>
                                        <p:strVal val="visible"/>
                                      </p:to>
                                    </p:set>
                                    <p:animEffect transition="in" filter="barn(inVertical)">
                                      <p:cBhvr>
                                        <p:cTn id="50" dur="500"/>
                                        <p:tgtEl>
                                          <p:spTgt spid="19469"/>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19468"/>
                                        </p:tgtEl>
                                        <p:attrNameLst>
                                          <p:attrName>style.visibility</p:attrName>
                                        </p:attrNameLst>
                                      </p:cBhvr>
                                      <p:to>
                                        <p:strVal val="visible"/>
                                      </p:to>
                                    </p:set>
                                    <p:animEffect transition="in" filter="barn(inVertical)">
                                      <p:cBhvr>
                                        <p:cTn id="53" dur="500"/>
                                        <p:tgtEl>
                                          <p:spTgt spid="19468"/>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19461"/>
                                        </p:tgtEl>
                                        <p:attrNameLst>
                                          <p:attrName>style.visibility</p:attrName>
                                        </p:attrNameLst>
                                      </p:cBhvr>
                                      <p:to>
                                        <p:strVal val="visible"/>
                                      </p:to>
                                    </p:set>
                                    <p:animEffect transition="in" filter="barn(inVertical)">
                                      <p:cBhvr>
                                        <p:cTn id="56" dur="500"/>
                                        <p:tgtEl>
                                          <p:spTgt spid="19461"/>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19462"/>
                                        </p:tgtEl>
                                        <p:attrNameLst>
                                          <p:attrName>style.visibility</p:attrName>
                                        </p:attrNameLst>
                                      </p:cBhvr>
                                      <p:to>
                                        <p:strVal val="visible"/>
                                      </p:to>
                                    </p:set>
                                    <p:animEffect transition="in" filter="wipe(down)">
                                      <p:cBhvr>
                                        <p:cTn id="61" dur="500"/>
                                        <p:tgtEl>
                                          <p:spTgt spid="19462"/>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19463"/>
                                        </p:tgtEl>
                                        <p:attrNameLst>
                                          <p:attrName>style.visibility</p:attrName>
                                        </p:attrNameLst>
                                      </p:cBhvr>
                                      <p:to>
                                        <p:strVal val="visible"/>
                                      </p:to>
                                    </p:set>
                                    <p:animEffect transition="in" filter="wipe(down)">
                                      <p:cBhvr>
                                        <p:cTn id="64" dur="500"/>
                                        <p:tgtEl>
                                          <p:spTgt spid="19463"/>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9464"/>
                                        </p:tgtEl>
                                        <p:attrNameLst>
                                          <p:attrName>style.visibility</p:attrName>
                                        </p:attrNameLst>
                                      </p:cBhvr>
                                      <p:to>
                                        <p:strVal val="visible"/>
                                      </p:to>
                                    </p:set>
                                    <p:animEffect transition="in" filter="wipe(down)">
                                      <p:cBhvr>
                                        <p:cTn id="67" dur="500"/>
                                        <p:tgtEl>
                                          <p:spTgt spid="19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P spid="19461" grpId="0"/>
      <p:bldP spid="19462" grpId="0"/>
      <p:bldP spid="19463" grpId="0"/>
      <p:bldP spid="19464" grpId="0"/>
      <p:bldP spid="19466" grpId="0"/>
      <p:bldP spid="19467" grpId="0"/>
      <p:bldP spid="19468" grpId="0"/>
      <p:bldP spid="19469" grpId="0"/>
      <p:bldP spid="19470" grpId="0"/>
      <p:bldP spid="19471" grpId="0"/>
      <p:bldP spid="19472" grpId="0"/>
      <p:bldP spid="19473"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body" idx="4294967295"/>
          </p:nvPr>
        </p:nvSpPr>
        <p:spPr>
          <a:xfrm>
            <a:off x="0" y="165553"/>
            <a:ext cx="8748712" cy="1565275"/>
          </a:xfrm>
        </p:spPr>
        <p:txBody>
          <a:bodyPr>
            <a:normAutofit/>
          </a:bodyPr>
          <a:lstStyle/>
          <a:p>
            <a:pPr>
              <a:lnSpc>
                <a:spcPct val="120000"/>
              </a:lnSpc>
              <a:spcBef>
                <a:spcPct val="0"/>
              </a:spcBef>
              <a:buFont typeface="Wingdings" pitchFamily="2" charset="2"/>
              <a:buNone/>
            </a:pPr>
            <a:r>
              <a:rPr lang="en-US" altLang="zh-CN" sz="3600" b="1" dirty="0">
                <a:solidFill>
                  <a:srgbClr val="0000FF"/>
                </a:solidFill>
                <a:latin typeface="Times New Roman" pitchFamily="18" charset="0"/>
              </a:rPr>
              <a:t>                                    How each picture is relevant to the history of California? </a:t>
            </a:r>
            <a:endParaRPr lang="en-US" altLang="zh-CN" sz="3600" b="1" i="1" dirty="0">
              <a:solidFill>
                <a:srgbClr val="0000FF"/>
              </a:solidFill>
              <a:latin typeface="Times New Roman" pitchFamily="18" charset="0"/>
            </a:endParaRPr>
          </a:p>
        </p:txBody>
      </p:sp>
      <p:sp>
        <p:nvSpPr>
          <p:cNvPr id="52229" name="Rectangle 5"/>
          <p:cNvSpPr>
            <a:spLocks noGrp="1" noChangeArrowheads="1"/>
          </p:cNvSpPr>
          <p:nvPr>
            <p:ph type="title" idx="4294967295"/>
          </p:nvPr>
        </p:nvSpPr>
        <p:spPr>
          <a:xfrm>
            <a:off x="0" y="0"/>
            <a:ext cx="3467100" cy="777875"/>
          </a:xfrm>
        </p:spPr>
        <p:style>
          <a:lnRef idx="2">
            <a:schemeClr val="accent4">
              <a:shade val="50000"/>
            </a:schemeClr>
          </a:lnRef>
          <a:fillRef idx="1">
            <a:schemeClr val="accent4"/>
          </a:fillRef>
          <a:effectRef idx="0">
            <a:schemeClr val="accent4"/>
          </a:effectRef>
          <a:fontRef idx="minor">
            <a:schemeClr val="lt1"/>
          </a:fontRef>
        </p:style>
        <p:txBody>
          <a:bodyPr/>
          <a:lstStyle/>
          <a:p>
            <a:pPr algn="l"/>
            <a:r>
              <a:rPr lang="en-US" altLang="zh-CN" b="1" dirty="0">
                <a:solidFill>
                  <a:schemeClr val="bg1"/>
                </a:solidFill>
              </a:rPr>
              <a:t>Pre-reading</a:t>
            </a:r>
          </a:p>
        </p:txBody>
      </p:sp>
      <p:pic>
        <p:nvPicPr>
          <p:cNvPr id="52227" name="Picture 3" descr="02"/>
          <p:cNvPicPr>
            <a:picLocks noChangeAspect="1" noChangeArrowheads="1"/>
          </p:cNvPicPr>
          <p:nvPr/>
        </p:nvPicPr>
        <p:blipFill rotWithShape="1">
          <a:blip r:embed="rId2">
            <a:extLst>
              <a:ext uri="{28A0092B-C50C-407E-A947-70E740481C1C}">
                <a14:useLocalDpi xmlns:a14="http://schemas.microsoft.com/office/drawing/2010/main" val="0"/>
              </a:ext>
            </a:extLst>
          </a:blip>
          <a:srcRect r="16051"/>
          <a:stretch/>
        </p:blipFill>
        <p:spPr bwMode="auto">
          <a:xfrm>
            <a:off x="0" y="1752600"/>
            <a:ext cx="2931886" cy="46291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2" descr="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1000" y="1752600"/>
            <a:ext cx="3481470" cy="4629150"/>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2" descr="04"/>
          <p:cNvPicPr>
            <a:picLocks noChangeAspect="1" noChangeArrowheads="1"/>
          </p:cNvPicPr>
          <p:nvPr/>
        </p:nvPicPr>
        <p:blipFill rotWithShape="1">
          <a:blip r:embed="rId4">
            <a:extLst>
              <a:ext uri="{28A0092B-C50C-407E-A947-70E740481C1C}">
                <a14:useLocalDpi xmlns:a14="http://schemas.microsoft.com/office/drawing/2010/main" val="0"/>
              </a:ext>
            </a:extLst>
          </a:blip>
          <a:srcRect t="7770" r="8260" b="1"/>
          <a:stretch/>
        </p:blipFill>
        <p:spPr bwMode="auto">
          <a:xfrm>
            <a:off x="6158434" y="1730828"/>
            <a:ext cx="3058393" cy="465092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2226">
                                            <p:txEl>
                                              <p:pRg st="0" end="0"/>
                                            </p:txEl>
                                          </p:spTgt>
                                        </p:tgtEl>
                                        <p:attrNameLst>
                                          <p:attrName>style.visibility</p:attrName>
                                        </p:attrNameLst>
                                      </p:cBhvr>
                                      <p:to>
                                        <p:strVal val="visible"/>
                                      </p:to>
                                    </p:set>
                                    <p:animEffect transition="in" filter="blinds(horizontal)">
                                      <p:cBhvr>
                                        <p:cTn id="7" dur="500"/>
                                        <p:tgtEl>
                                          <p:spTgt spid="5222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2227"/>
                                        </p:tgtEl>
                                        <p:attrNameLst>
                                          <p:attrName>style.visibility</p:attrName>
                                        </p:attrNameLst>
                                      </p:cBhvr>
                                      <p:to>
                                        <p:strVal val="visible"/>
                                      </p:to>
                                    </p:set>
                                    <p:animEffect transition="in" filter="blinds(horizontal)">
                                      <p:cBhvr>
                                        <p:cTn id="12" dur="500"/>
                                        <p:tgtEl>
                                          <p:spTgt spid="52227"/>
                                        </p:tgtEl>
                                      </p:cBhvr>
                                    </p:animEffect>
                                  </p:childTnLst>
                                </p:cTn>
                              </p:par>
                              <p:par>
                                <p:cTn id="13" presetID="3"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18143" y="0"/>
            <a:ext cx="3005818" cy="701675"/>
          </a:xfrm>
          <a:prstGeom prst="rect">
            <a:avLst/>
          </a:prstGeom>
          <a:solidFill>
            <a:srgbClr val="FFFF00"/>
          </a:solidFill>
          <a:ln>
            <a:solidFill>
              <a:schemeClr val="bg1"/>
            </a:solidFill>
          </a:ln>
          <a:extLst/>
        </p:spPr>
        <p:style>
          <a:lnRef idx="2">
            <a:schemeClr val="dk1"/>
          </a:lnRef>
          <a:fillRef idx="1">
            <a:schemeClr val="lt1"/>
          </a:fillRef>
          <a:effectRef idx="0">
            <a:schemeClr val="dk1"/>
          </a:effectRef>
          <a:fontRef idx="minor">
            <a:schemeClr val="dk1"/>
          </a:fontRef>
        </p:style>
        <p:txBody>
          <a:bodyPr wrap="square">
            <a:spAutoFit/>
          </a:bodyPr>
          <a:lstStyle/>
          <a:p>
            <a:r>
              <a:rPr lang="en-US" altLang="zh-CN" sz="4000" b="1" dirty="0">
                <a:solidFill>
                  <a:schemeClr val="tx1"/>
                </a:solidFill>
                <a:latin typeface="Times New Roman" pitchFamily="18" charset="0"/>
              </a:rPr>
              <a:t>Fast reading</a:t>
            </a:r>
          </a:p>
        </p:txBody>
      </p:sp>
      <p:sp>
        <p:nvSpPr>
          <p:cNvPr id="3" name="矩形 2"/>
          <p:cNvSpPr/>
          <p:nvPr/>
        </p:nvSpPr>
        <p:spPr>
          <a:xfrm>
            <a:off x="533400" y="701675"/>
            <a:ext cx="8305800" cy="1077218"/>
          </a:xfrm>
          <a:prstGeom prst="rect">
            <a:avLst/>
          </a:prstGeom>
        </p:spPr>
        <p:txBody>
          <a:bodyPr wrap="square">
            <a:spAutoFit/>
          </a:bodyPr>
          <a:lstStyle/>
          <a:p>
            <a:pPr>
              <a:spcBef>
                <a:spcPct val="50000"/>
              </a:spcBef>
            </a:pPr>
            <a:r>
              <a:rPr lang="en-US" altLang="zh-CN" sz="3200" b="1" dirty="0">
                <a:latin typeface="Times New Roman" pitchFamily="18" charset="0"/>
              </a:rPr>
              <a:t>Divide the passage into three parts and try to </a:t>
            </a:r>
            <a:r>
              <a:rPr lang="en-US" altLang="zh-CN" sz="3200" b="1" dirty="0" smtClean="0">
                <a:latin typeface="Times New Roman" pitchFamily="18" charset="0"/>
              </a:rPr>
              <a:t>match </a:t>
            </a:r>
            <a:r>
              <a:rPr lang="en-US" altLang="zh-CN" sz="3200" b="1" dirty="0">
                <a:latin typeface="Times New Roman" pitchFamily="18" charset="0"/>
              </a:rPr>
              <a:t>the main idea of each part.</a:t>
            </a:r>
            <a:endParaRPr lang="en-US" altLang="zh-CN" sz="3200" b="1" dirty="0">
              <a:latin typeface="Times New Roman" pitchFamily="18" charset="0"/>
            </a:endParaRPr>
          </a:p>
        </p:txBody>
      </p:sp>
      <p:sp>
        <p:nvSpPr>
          <p:cNvPr id="4" name="矩形 3"/>
          <p:cNvSpPr/>
          <p:nvPr/>
        </p:nvSpPr>
        <p:spPr>
          <a:xfrm>
            <a:off x="76200" y="2104520"/>
            <a:ext cx="7391400" cy="3426579"/>
          </a:xfrm>
          <a:prstGeom prst="rect">
            <a:avLst/>
          </a:prstGeom>
        </p:spPr>
        <p:txBody>
          <a:bodyPr wrap="square">
            <a:spAutoFit/>
          </a:bodyPr>
          <a:lstStyle/>
          <a:p>
            <a:pPr>
              <a:lnSpc>
                <a:spcPts val="7000"/>
              </a:lnSpc>
              <a:spcBef>
                <a:spcPts val="3000"/>
              </a:spcBef>
            </a:pPr>
            <a:r>
              <a:rPr lang="en-US" altLang="zh-CN" sz="3200" b="1" dirty="0">
                <a:solidFill>
                  <a:srgbClr val="0000FF"/>
                </a:solidFill>
                <a:latin typeface="Times New Roman" pitchFamily="18" charset="0"/>
              </a:rPr>
              <a:t>Part1 </a:t>
            </a:r>
            <a:r>
              <a:rPr lang="en-US" altLang="zh-CN" sz="3200" b="1" dirty="0" smtClean="0">
                <a:solidFill>
                  <a:srgbClr val="0000FF"/>
                </a:solidFill>
                <a:latin typeface="Times New Roman" pitchFamily="18" charset="0"/>
              </a:rPr>
              <a:t>    </a:t>
            </a:r>
          </a:p>
          <a:p>
            <a:pPr>
              <a:lnSpc>
                <a:spcPts val="7000"/>
              </a:lnSpc>
              <a:spcBef>
                <a:spcPts val="3000"/>
              </a:spcBef>
            </a:pPr>
            <a:r>
              <a:rPr lang="en-US" altLang="zh-CN" sz="3200" b="1" dirty="0" smtClean="0">
                <a:solidFill>
                  <a:srgbClr val="0000FF"/>
                </a:solidFill>
                <a:latin typeface="Times New Roman" pitchFamily="18" charset="0"/>
              </a:rPr>
              <a:t>Part2           </a:t>
            </a:r>
          </a:p>
          <a:p>
            <a:pPr>
              <a:lnSpc>
                <a:spcPts val="7000"/>
              </a:lnSpc>
              <a:spcBef>
                <a:spcPts val="3000"/>
              </a:spcBef>
            </a:pPr>
            <a:r>
              <a:rPr lang="en-US" altLang="zh-CN" sz="3200" b="1" dirty="0" smtClean="0">
                <a:solidFill>
                  <a:srgbClr val="0000FF"/>
                </a:solidFill>
                <a:latin typeface="Times New Roman" pitchFamily="18" charset="0"/>
              </a:rPr>
              <a:t>Part3</a:t>
            </a:r>
            <a:endParaRPr lang="en-US" altLang="zh-CN" sz="3200" b="1" dirty="0">
              <a:solidFill>
                <a:srgbClr val="0000FF"/>
              </a:solidFill>
              <a:latin typeface="Times New Roman" pitchFamily="18" charset="0"/>
            </a:endParaRPr>
          </a:p>
        </p:txBody>
      </p:sp>
      <p:sp>
        <p:nvSpPr>
          <p:cNvPr id="5" name="矩形 4"/>
          <p:cNvSpPr/>
          <p:nvPr/>
        </p:nvSpPr>
        <p:spPr>
          <a:xfrm>
            <a:off x="2301037" y="2362200"/>
            <a:ext cx="5805372" cy="584775"/>
          </a:xfrm>
          <a:prstGeom prst="rect">
            <a:avLst/>
          </a:prstGeom>
        </p:spPr>
        <p:txBody>
          <a:bodyPr wrap="none">
            <a:spAutoFit/>
          </a:bodyPr>
          <a:lstStyle/>
          <a:p>
            <a:pPr>
              <a:spcBef>
                <a:spcPct val="50000"/>
              </a:spcBef>
            </a:pPr>
            <a:r>
              <a:rPr lang="en-US" altLang="zh-CN" sz="3200" b="1" dirty="0">
                <a:solidFill>
                  <a:srgbClr val="FF0000"/>
                </a:solidFill>
                <a:latin typeface="Times New Roman" pitchFamily="18" charset="0"/>
              </a:rPr>
              <a:t>Brief introduction</a:t>
            </a:r>
            <a:r>
              <a:rPr lang="en-US" altLang="zh-CN" sz="3200" b="1" dirty="0">
                <a:latin typeface="Times New Roman" pitchFamily="18" charset="0"/>
              </a:rPr>
              <a:t> </a:t>
            </a:r>
            <a:r>
              <a:rPr lang="en-US" altLang="zh-CN" sz="3200" b="1" dirty="0">
                <a:solidFill>
                  <a:srgbClr val="0000FF"/>
                </a:solidFill>
                <a:latin typeface="Times New Roman" pitchFamily="18" charset="0"/>
              </a:rPr>
              <a:t>to California.</a:t>
            </a:r>
            <a:endParaRPr lang="en-US" altLang="zh-CN" sz="3200" b="1" dirty="0">
              <a:solidFill>
                <a:srgbClr val="0000FF"/>
              </a:solidFill>
              <a:latin typeface="Times New Roman" pitchFamily="18" charset="0"/>
            </a:endParaRPr>
          </a:p>
        </p:txBody>
      </p:sp>
      <p:sp>
        <p:nvSpPr>
          <p:cNvPr id="6" name="矩形 5"/>
          <p:cNvSpPr/>
          <p:nvPr/>
        </p:nvSpPr>
        <p:spPr>
          <a:xfrm>
            <a:off x="2057400" y="4992490"/>
            <a:ext cx="7172703" cy="1077218"/>
          </a:xfrm>
          <a:prstGeom prst="rect">
            <a:avLst/>
          </a:prstGeom>
        </p:spPr>
        <p:txBody>
          <a:bodyPr wrap="square">
            <a:spAutoFit/>
          </a:bodyPr>
          <a:lstStyle/>
          <a:p>
            <a:pPr>
              <a:spcBef>
                <a:spcPct val="50000"/>
              </a:spcBef>
            </a:pPr>
            <a:r>
              <a:rPr lang="en-US" altLang="zh-CN" sz="3200" b="1" dirty="0">
                <a:solidFill>
                  <a:srgbClr val="FF0000"/>
                </a:solidFill>
                <a:latin typeface="Times New Roman" pitchFamily="18" charset="0"/>
              </a:rPr>
              <a:t>The history about</a:t>
            </a:r>
            <a:r>
              <a:rPr lang="en-US" altLang="zh-CN" sz="3200" b="1" dirty="0">
                <a:latin typeface="Times New Roman" pitchFamily="18" charset="0"/>
              </a:rPr>
              <a:t> </a:t>
            </a:r>
            <a:r>
              <a:rPr lang="en-US" altLang="zh-CN" sz="3200" b="1" dirty="0">
                <a:solidFill>
                  <a:srgbClr val="0000FF"/>
                </a:solidFill>
                <a:latin typeface="Times New Roman" pitchFamily="18" charset="0"/>
              </a:rPr>
              <a:t>people from different countries moved to California. </a:t>
            </a:r>
            <a:endParaRPr lang="en-US" altLang="zh-CN" sz="3200" b="1" dirty="0">
              <a:solidFill>
                <a:srgbClr val="0000FF"/>
              </a:solidFill>
              <a:latin typeface="Times New Roman" pitchFamily="18" charset="0"/>
            </a:endParaRPr>
          </a:p>
        </p:txBody>
      </p:sp>
      <p:sp>
        <p:nvSpPr>
          <p:cNvPr id="7" name="矩形 6"/>
          <p:cNvSpPr/>
          <p:nvPr/>
        </p:nvSpPr>
        <p:spPr>
          <a:xfrm>
            <a:off x="2188029" y="3657600"/>
            <a:ext cx="4609532" cy="584775"/>
          </a:xfrm>
          <a:prstGeom prst="rect">
            <a:avLst/>
          </a:prstGeom>
        </p:spPr>
        <p:txBody>
          <a:bodyPr wrap="none">
            <a:spAutoFit/>
          </a:bodyPr>
          <a:lstStyle/>
          <a:p>
            <a:pPr>
              <a:spcBef>
                <a:spcPct val="50000"/>
              </a:spcBef>
            </a:pPr>
            <a:r>
              <a:rPr lang="en-US" altLang="zh-CN" sz="3200" b="1" dirty="0">
                <a:solidFill>
                  <a:srgbClr val="0000FF"/>
                </a:solidFill>
                <a:latin typeface="Times New Roman" pitchFamily="18" charset="0"/>
              </a:rPr>
              <a:t>The </a:t>
            </a:r>
            <a:r>
              <a:rPr lang="en-US" altLang="zh-CN" sz="3200" b="1" dirty="0">
                <a:solidFill>
                  <a:srgbClr val="FF0000"/>
                </a:solidFill>
                <a:latin typeface="Times New Roman" pitchFamily="18" charset="0"/>
              </a:rPr>
              <a:t>future</a:t>
            </a:r>
            <a:r>
              <a:rPr lang="en-US" altLang="zh-CN" sz="3200" b="1" dirty="0">
                <a:latin typeface="Times New Roman" pitchFamily="18" charset="0"/>
              </a:rPr>
              <a:t> </a:t>
            </a:r>
            <a:r>
              <a:rPr lang="en-US" altLang="zh-CN" sz="3200" b="1" dirty="0">
                <a:solidFill>
                  <a:srgbClr val="0000FF"/>
                </a:solidFill>
                <a:latin typeface="Times New Roman" pitchFamily="18" charset="0"/>
              </a:rPr>
              <a:t>of California. </a:t>
            </a:r>
            <a:endParaRPr lang="en-US" altLang="zh-CN" sz="3200" b="1" dirty="0">
              <a:solidFill>
                <a:srgbClr val="0000FF"/>
              </a:solidFill>
              <a:latin typeface="Times New Roman" pitchFamily="18" charset="0"/>
            </a:endParaRPr>
          </a:p>
        </p:txBody>
      </p:sp>
      <p:sp>
        <p:nvSpPr>
          <p:cNvPr id="8" name="Text Box 3"/>
          <p:cNvSpPr txBox="1">
            <a:spLocks noChangeArrowheads="1"/>
          </p:cNvSpPr>
          <p:nvPr/>
        </p:nvSpPr>
        <p:spPr bwMode="auto">
          <a:xfrm>
            <a:off x="101531" y="2761565"/>
            <a:ext cx="143986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dirty="0" smtClean="0">
                <a:solidFill>
                  <a:srgbClr val="FF0000"/>
                </a:solidFill>
                <a:latin typeface="Times New Roman" pitchFamily="18" charset="0"/>
              </a:rPr>
              <a:t>(para1)</a:t>
            </a:r>
            <a:endParaRPr lang="en-US" altLang="zh-CN" sz="3200" b="1" dirty="0">
              <a:solidFill>
                <a:srgbClr val="FF0000"/>
              </a:solidFill>
              <a:latin typeface="Times New Roman" pitchFamily="18" charset="0"/>
            </a:endParaRPr>
          </a:p>
        </p:txBody>
      </p:sp>
      <p:sp>
        <p:nvSpPr>
          <p:cNvPr id="9" name="矩形 8"/>
          <p:cNvSpPr/>
          <p:nvPr/>
        </p:nvSpPr>
        <p:spPr>
          <a:xfrm>
            <a:off x="0" y="4103447"/>
            <a:ext cx="2430474" cy="523220"/>
          </a:xfrm>
          <a:prstGeom prst="rect">
            <a:avLst/>
          </a:prstGeom>
        </p:spPr>
        <p:txBody>
          <a:bodyPr wrap="none">
            <a:spAutoFit/>
          </a:bodyPr>
          <a:lstStyle/>
          <a:p>
            <a:r>
              <a:rPr lang="en-US" altLang="zh-CN" sz="2800" b="1" dirty="0" smtClean="0">
                <a:solidFill>
                  <a:srgbClr val="FF0000"/>
                </a:solidFill>
                <a:latin typeface="Times New Roman" pitchFamily="18" charset="0"/>
              </a:rPr>
              <a:t>(para2-para9)</a:t>
            </a:r>
            <a:r>
              <a:rPr lang="en-US" altLang="zh-CN" sz="2800" b="1" dirty="0" smtClean="0">
                <a:solidFill>
                  <a:srgbClr val="FF00FF"/>
                </a:solidFill>
                <a:latin typeface="Times New Roman" pitchFamily="18" charset="0"/>
              </a:rPr>
              <a:t> </a:t>
            </a:r>
            <a:endParaRPr lang="zh-CN" altLang="en-US" sz="2800" dirty="0"/>
          </a:p>
        </p:txBody>
      </p:sp>
      <p:sp>
        <p:nvSpPr>
          <p:cNvPr id="10" name="Text Box 5"/>
          <p:cNvSpPr txBox="1">
            <a:spLocks noChangeArrowheads="1"/>
          </p:cNvSpPr>
          <p:nvPr/>
        </p:nvSpPr>
        <p:spPr bwMode="auto">
          <a:xfrm>
            <a:off x="76200" y="5410200"/>
            <a:ext cx="15843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dirty="0" smtClean="0">
                <a:solidFill>
                  <a:srgbClr val="FF0000"/>
                </a:solidFill>
                <a:latin typeface="Times New Roman" pitchFamily="18" charset="0"/>
              </a:rPr>
              <a:t>(para10)</a:t>
            </a:r>
            <a:endParaRPr lang="en-US" altLang="zh-CN" sz="2800" b="1" dirty="0">
              <a:solidFill>
                <a:srgbClr val="FF0000"/>
              </a:solidFill>
              <a:latin typeface="Times New Roman" pitchFamily="18" charset="0"/>
            </a:endParaRPr>
          </a:p>
        </p:txBody>
      </p:sp>
      <p:cxnSp>
        <p:nvCxnSpPr>
          <p:cNvPr id="12" name="直接连接符 11"/>
          <p:cNvCxnSpPr>
            <a:endCxn id="5" idx="1"/>
          </p:cNvCxnSpPr>
          <p:nvPr/>
        </p:nvCxnSpPr>
        <p:spPr>
          <a:xfrm>
            <a:off x="1215237" y="2654587"/>
            <a:ext cx="1085800" cy="1"/>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直接连接符 12"/>
          <p:cNvCxnSpPr/>
          <p:nvPr/>
        </p:nvCxnSpPr>
        <p:spPr>
          <a:xfrm>
            <a:off x="1131010" y="4103447"/>
            <a:ext cx="926390" cy="1154353"/>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直接连接符 14"/>
          <p:cNvCxnSpPr/>
          <p:nvPr/>
        </p:nvCxnSpPr>
        <p:spPr>
          <a:xfrm flipV="1">
            <a:off x="1215237" y="4102388"/>
            <a:ext cx="1215237" cy="1155412"/>
          </a:xfrm>
          <a:prstGeom prst="line">
            <a:avLst/>
          </a:prstGeom>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1137336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1000" fill="hold"/>
                                        <p:tgtEl>
                                          <p:spTgt spid="10"/>
                                        </p:tgtEl>
                                        <p:attrNameLst>
                                          <p:attrName>ppt_x</p:attrName>
                                        </p:attrNameLst>
                                      </p:cBhvr>
                                      <p:tavLst>
                                        <p:tav tm="0">
                                          <p:val>
                                            <p:strVal val="#ppt_x"/>
                                          </p:val>
                                        </p:tav>
                                        <p:tav tm="100000">
                                          <p:val>
                                            <p:strVal val="#ppt_x"/>
                                          </p:val>
                                        </p:tav>
                                      </p:tavLst>
                                    </p:anim>
                                    <p:anim calcmode="lin" valueType="num">
                                      <p:cBhvr additive="base">
                                        <p:cTn id="14"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Rot="1" noChangeArrowheads="1"/>
          </p:cNvSpPr>
          <p:nvPr>
            <p:ph type="title"/>
          </p:nvPr>
        </p:nvSpPr>
        <p:spPr>
          <a:xfrm>
            <a:off x="0" y="836613"/>
            <a:ext cx="2447925" cy="711200"/>
          </a:xfrm>
          <a:solidFill>
            <a:srgbClr val="00FF00"/>
          </a:solidFill>
        </p:spPr>
        <p:txBody>
          <a:bodyPr/>
          <a:lstStyle/>
          <a:p>
            <a:pPr algn="l"/>
            <a:r>
              <a:rPr lang="en-US" altLang="zh-CN" sz="4000"/>
              <a:t>California:</a:t>
            </a:r>
            <a:endParaRPr lang="en-US" altLang="zh-CN" sz="1800"/>
          </a:p>
        </p:txBody>
      </p:sp>
      <p:sp>
        <p:nvSpPr>
          <p:cNvPr id="28676" name="Text Box 4"/>
          <p:cNvSpPr txBox="1">
            <a:spLocks noChangeArrowheads="1"/>
          </p:cNvSpPr>
          <p:nvPr/>
        </p:nvSpPr>
        <p:spPr bwMode="auto">
          <a:xfrm>
            <a:off x="0" y="1628775"/>
            <a:ext cx="399573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0000FF"/>
                </a:solidFill>
                <a:latin typeface="Times New Roman" pitchFamily="18" charset="0"/>
              </a:rPr>
              <a:t>Introduction  (Para.1)</a:t>
            </a:r>
            <a:r>
              <a:rPr lang="zh-CN" altLang="en-US" sz="3600" b="1">
                <a:solidFill>
                  <a:srgbClr val="0000FF"/>
                </a:solidFill>
                <a:latin typeface="Times New Roman" pitchFamily="18" charset="0"/>
              </a:rPr>
              <a:t>：</a:t>
            </a:r>
          </a:p>
        </p:txBody>
      </p:sp>
      <p:sp>
        <p:nvSpPr>
          <p:cNvPr id="28677" name="Text Box 5"/>
          <p:cNvSpPr txBox="1">
            <a:spLocks noChangeArrowheads="1"/>
          </p:cNvSpPr>
          <p:nvPr/>
        </p:nvSpPr>
        <p:spPr bwMode="auto">
          <a:xfrm>
            <a:off x="0" y="2781300"/>
            <a:ext cx="91440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latin typeface="Times New Roman" pitchFamily="18" charset="0"/>
              </a:rPr>
              <a:t>California is the most ___________ state and the ____ largest state with the _______ population.</a:t>
            </a:r>
          </a:p>
        </p:txBody>
      </p:sp>
      <p:sp>
        <p:nvSpPr>
          <p:cNvPr id="28678" name="Text Box 6"/>
          <p:cNvSpPr txBox="1">
            <a:spLocks noChangeArrowheads="1"/>
          </p:cNvSpPr>
          <p:nvPr/>
        </p:nvSpPr>
        <p:spPr bwMode="auto">
          <a:xfrm>
            <a:off x="4284663" y="2708275"/>
            <a:ext cx="28082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multicultural</a:t>
            </a:r>
          </a:p>
        </p:txBody>
      </p:sp>
      <p:sp>
        <p:nvSpPr>
          <p:cNvPr id="28679" name="Text Box 7"/>
          <p:cNvSpPr txBox="1">
            <a:spLocks noChangeArrowheads="1"/>
          </p:cNvSpPr>
          <p:nvPr/>
        </p:nvSpPr>
        <p:spPr bwMode="auto">
          <a:xfrm>
            <a:off x="684213" y="3357563"/>
            <a:ext cx="12239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third</a:t>
            </a:r>
          </a:p>
        </p:txBody>
      </p:sp>
      <p:sp>
        <p:nvSpPr>
          <p:cNvPr id="28680" name="Text Box 8"/>
          <p:cNvSpPr txBox="1">
            <a:spLocks noChangeArrowheads="1"/>
          </p:cNvSpPr>
          <p:nvPr/>
        </p:nvSpPr>
        <p:spPr bwMode="auto">
          <a:xfrm>
            <a:off x="5940425" y="3357563"/>
            <a:ext cx="16557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largest</a:t>
            </a:r>
          </a:p>
        </p:txBody>
      </p:sp>
      <p:sp>
        <p:nvSpPr>
          <p:cNvPr id="28681" name="AutoShape 9"/>
          <p:cNvSpPr>
            <a:spLocks noChangeArrowheads="1"/>
          </p:cNvSpPr>
          <p:nvPr/>
        </p:nvSpPr>
        <p:spPr bwMode="auto">
          <a:xfrm>
            <a:off x="0" y="4868863"/>
            <a:ext cx="1219200" cy="381000"/>
          </a:xfrm>
          <a:prstGeom prst="rightArrow">
            <a:avLst>
              <a:gd name="adj1" fmla="val 50000"/>
              <a:gd name="adj2" fmla="val 8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8682" name="Text Box 10"/>
          <p:cNvSpPr txBox="1">
            <a:spLocks noChangeArrowheads="1"/>
          </p:cNvSpPr>
          <p:nvPr/>
        </p:nvSpPr>
        <p:spPr bwMode="auto">
          <a:xfrm>
            <a:off x="1258888" y="4724400"/>
            <a:ext cx="70104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California has attracted people from nearly every country in the world</a:t>
            </a:r>
          </a:p>
        </p:txBody>
      </p:sp>
      <p:sp>
        <p:nvSpPr>
          <p:cNvPr id="28683" name="Rectangle 11"/>
          <p:cNvSpPr>
            <a:spLocks noChangeArrowheads="1"/>
          </p:cNvSpPr>
          <p:nvPr/>
        </p:nvSpPr>
        <p:spPr bwMode="auto">
          <a:xfrm>
            <a:off x="2627313" y="1628775"/>
            <a:ext cx="6769100" cy="62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500" b="1">
                <a:solidFill>
                  <a:srgbClr val="A50021"/>
                </a:solidFill>
                <a:latin typeface="Times New Roman" pitchFamily="18" charset="0"/>
              </a:rPr>
              <a:t>The Characteristics of California</a:t>
            </a:r>
          </a:p>
        </p:txBody>
      </p:sp>
      <p:sp>
        <p:nvSpPr>
          <p:cNvPr id="28684" name="Rectangle 12"/>
          <p:cNvSpPr>
            <a:spLocks noChangeArrowheads="1"/>
          </p:cNvSpPr>
          <p:nvPr/>
        </p:nvSpPr>
        <p:spPr bwMode="auto">
          <a:xfrm>
            <a:off x="0" y="0"/>
            <a:ext cx="6407150" cy="6413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Comic Sans MS" pitchFamily="66" charset="0"/>
              </a:rPr>
              <a:t> </a:t>
            </a:r>
            <a:r>
              <a:rPr lang="en-US" altLang="zh-CN" sz="3600" b="1">
                <a:latin typeface="Times New Roman" pitchFamily="18" charset="0"/>
              </a:rPr>
              <a:t>Detailed Reading</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 calcmode="lin" valueType="num">
                                      <p:cBhvr additive="base">
                                        <p:cTn id="7" dur="500" fill="hold"/>
                                        <p:tgtEl>
                                          <p:spTgt spid="28678"/>
                                        </p:tgtEl>
                                        <p:attrNameLst>
                                          <p:attrName>ppt_x</p:attrName>
                                        </p:attrNameLst>
                                      </p:cBhvr>
                                      <p:tavLst>
                                        <p:tav tm="0">
                                          <p:val>
                                            <p:strVal val="1+#ppt_w/2"/>
                                          </p:val>
                                        </p:tav>
                                        <p:tav tm="100000">
                                          <p:val>
                                            <p:strVal val="#ppt_x"/>
                                          </p:val>
                                        </p:tav>
                                      </p:tavLst>
                                    </p:anim>
                                    <p:anim calcmode="lin" valueType="num">
                                      <p:cBhvr additive="base">
                                        <p:cTn id="8" dur="500" fill="hold"/>
                                        <p:tgtEl>
                                          <p:spTgt spid="2867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679"/>
                                        </p:tgtEl>
                                        <p:attrNameLst>
                                          <p:attrName>style.visibility</p:attrName>
                                        </p:attrNameLst>
                                      </p:cBhvr>
                                      <p:to>
                                        <p:strVal val="visible"/>
                                      </p:to>
                                    </p:set>
                                    <p:anim calcmode="lin" valueType="num">
                                      <p:cBhvr additive="base">
                                        <p:cTn id="13" dur="500" fill="hold"/>
                                        <p:tgtEl>
                                          <p:spTgt spid="28679"/>
                                        </p:tgtEl>
                                        <p:attrNameLst>
                                          <p:attrName>ppt_x</p:attrName>
                                        </p:attrNameLst>
                                      </p:cBhvr>
                                      <p:tavLst>
                                        <p:tav tm="0">
                                          <p:val>
                                            <p:strVal val="0-#ppt_w/2"/>
                                          </p:val>
                                        </p:tav>
                                        <p:tav tm="100000">
                                          <p:val>
                                            <p:strVal val="#ppt_x"/>
                                          </p:val>
                                        </p:tav>
                                      </p:tavLst>
                                    </p:anim>
                                    <p:anim calcmode="lin" valueType="num">
                                      <p:cBhvr additive="base">
                                        <p:cTn id="14" dur="500" fill="hold"/>
                                        <p:tgtEl>
                                          <p:spTgt spid="2867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8680"/>
                                        </p:tgtEl>
                                        <p:attrNameLst>
                                          <p:attrName>style.visibility</p:attrName>
                                        </p:attrNameLst>
                                      </p:cBhvr>
                                      <p:to>
                                        <p:strVal val="visible"/>
                                      </p:to>
                                    </p:set>
                                    <p:animEffect transition="in" filter="blinds(horizontal)">
                                      <p:cBhvr>
                                        <p:cTn id="19" dur="500"/>
                                        <p:tgtEl>
                                          <p:spTgt spid="2868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28681"/>
                                        </p:tgtEl>
                                        <p:attrNameLst>
                                          <p:attrName>style.visibility</p:attrName>
                                        </p:attrNameLst>
                                      </p:cBhvr>
                                      <p:to>
                                        <p:strVal val="visible"/>
                                      </p:to>
                                    </p:set>
                                    <p:anim calcmode="lin" valueType="num">
                                      <p:cBhvr>
                                        <p:cTn id="24" dur="500" fill="hold"/>
                                        <p:tgtEl>
                                          <p:spTgt spid="28681"/>
                                        </p:tgtEl>
                                        <p:attrNameLst>
                                          <p:attrName>ppt_w</p:attrName>
                                        </p:attrNameLst>
                                      </p:cBhvr>
                                      <p:tavLst>
                                        <p:tav tm="0">
                                          <p:val>
                                            <p:fltVal val="0"/>
                                          </p:val>
                                        </p:tav>
                                        <p:tav tm="100000">
                                          <p:val>
                                            <p:strVal val="#ppt_w"/>
                                          </p:val>
                                        </p:tav>
                                      </p:tavLst>
                                    </p:anim>
                                    <p:anim calcmode="lin" valueType="num">
                                      <p:cBhvr>
                                        <p:cTn id="25" dur="500" fill="hold"/>
                                        <p:tgtEl>
                                          <p:spTgt spid="28681"/>
                                        </p:tgtEl>
                                        <p:attrNameLst>
                                          <p:attrName>ppt_h</p:attrName>
                                        </p:attrNameLst>
                                      </p:cBhvr>
                                      <p:tavLst>
                                        <p:tav tm="0">
                                          <p:val>
                                            <p:strVal val="#ppt_h"/>
                                          </p:val>
                                        </p:tav>
                                        <p:tav tm="100000">
                                          <p:val>
                                            <p:strVal val="#ppt_h"/>
                                          </p:val>
                                        </p:tav>
                                      </p:tavLst>
                                    </p:anim>
                                  </p:childTnLst>
                                </p:cTn>
                              </p:par>
                              <p:par>
                                <p:cTn id="26" presetID="3" presetClass="entr" presetSubtype="10" fill="hold" grpId="0" nodeType="withEffect">
                                  <p:stCondLst>
                                    <p:cond delay="0"/>
                                  </p:stCondLst>
                                  <p:childTnLst>
                                    <p:set>
                                      <p:cBhvr>
                                        <p:cTn id="27" dur="1" fill="hold">
                                          <p:stCondLst>
                                            <p:cond delay="0"/>
                                          </p:stCondLst>
                                        </p:cTn>
                                        <p:tgtEl>
                                          <p:spTgt spid="28682"/>
                                        </p:tgtEl>
                                        <p:attrNameLst>
                                          <p:attrName>style.visibility</p:attrName>
                                        </p:attrNameLst>
                                      </p:cBhvr>
                                      <p:to>
                                        <p:strVal val="visible"/>
                                      </p:to>
                                    </p:set>
                                    <p:animEffect transition="in" filter="blinds(horizontal)">
                                      <p:cBhvr>
                                        <p:cTn id="28" dur="500"/>
                                        <p:tgtEl>
                                          <p:spTgt spid="28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p:bldP spid="28679" grpId="0"/>
      <p:bldP spid="28680" grpId="0"/>
      <p:bldP spid="28681" grpId="0" animBg="1"/>
      <p:bldP spid="286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96" name="Group 44"/>
          <p:cNvGraphicFramePr>
            <a:graphicFrameLocks noGrp="1"/>
          </p:cNvGraphicFramePr>
          <p:nvPr>
            <p:ph idx="4294967295"/>
          </p:nvPr>
        </p:nvGraphicFramePr>
        <p:xfrm>
          <a:off x="407988" y="981075"/>
          <a:ext cx="8736013" cy="5457635"/>
        </p:xfrm>
        <a:graphic>
          <a:graphicData uri="http://schemas.openxmlformats.org/drawingml/2006/table">
            <a:tbl>
              <a:tblPr/>
              <a:tblGrid>
                <a:gridCol w="1716088"/>
                <a:gridCol w="7019925"/>
              </a:tblGrid>
              <a:tr h="1168400">
                <a:tc>
                  <a:txBody>
                    <a:bodyPr/>
                    <a:lstStyle/>
                    <a:p>
                      <a:pPr marL="0" marR="0" lvl="0" indent="0" algn="l" defTabSz="914400" rtl="0" eaLnBrk="1" fontAlgn="base" latinLnBrk="0" hangingPunct="1">
                        <a:lnSpc>
                          <a:spcPct val="8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15,000 </a:t>
                      </a:r>
                    </a:p>
                    <a:p>
                      <a:pPr marL="0" marR="0" lvl="0" indent="0" algn="l" defTabSz="914400" rtl="0" eaLnBrk="1" fontAlgn="base" latinLnBrk="0" hangingPunct="1">
                        <a:lnSpc>
                          <a:spcPct val="8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years </a:t>
                      </a:r>
                    </a:p>
                    <a:p>
                      <a:pPr marL="0" marR="0" lvl="0" indent="0" algn="l" defTabSz="914400" rtl="0" eaLnBrk="1" fontAlgn="base" latinLnBrk="0" hangingPunct="1">
                        <a:lnSpc>
                          <a:spcPct val="8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ago</a:t>
                      </a:r>
                      <a:r>
                        <a:rPr kumimoji="0" lang="en-US" altLang="zh-CN" sz="1800" b="1" i="0" u="none" strike="noStrike" cap="none" normalizeH="0" baseline="0" dirty="0" smtClean="0">
                          <a:ln>
                            <a:noFill/>
                          </a:ln>
                          <a:solidFill>
                            <a:schemeClr val="tx1"/>
                          </a:solidFill>
                          <a:effectLst/>
                          <a:latin typeface="Arial" charset="0"/>
                          <a:ea typeface="宋体" pitchFamily="2" charset="-122"/>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3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16</a:t>
                      </a:r>
                      <a:r>
                        <a:rPr kumimoji="0" lang="en-US" altLang="zh-CN" sz="3200" b="1" i="0" u="none" strike="noStrike" cap="none" normalizeH="0" baseline="30000" smtClean="0">
                          <a:ln>
                            <a:noFill/>
                          </a:ln>
                          <a:solidFill>
                            <a:schemeClr val="tx1"/>
                          </a:solidFill>
                          <a:effectLst/>
                          <a:latin typeface="Arial" charset="0"/>
                          <a:ea typeface="宋体" pitchFamily="2" charset="-122"/>
                        </a:rPr>
                        <a:t>th</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century: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23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1821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1846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0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1848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20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1850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889" name="Text Box 25"/>
          <p:cNvSpPr txBox="1">
            <a:spLocks noChangeArrowheads="1"/>
          </p:cNvSpPr>
          <p:nvPr/>
        </p:nvSpPr>
        <p:spPr bwMode="auto">
          <a:xfrm>
            <a:off x="1889125" y="4794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36893" name="Text Box 29"/>
          <p:cNvSpPr txBox="1">
            <a:spLocks noChangeArrowheads="1"/>
          </p:cNvSpPr>
          <p:nvPr/>
        </p:nvSpPr>
        <p:spPr bwMode="auto">
          <a:xfrm>
            <a:off x="2041525" y="43656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pic>
        <p:nvPicPr>
          <p:cNvPr id="36897" name="Picture 39" descr="BAN_2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68875" cy="77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98" name="Rectangle 40"/>
          <p:cNvSpPr>
            <a:spLocks noChangeArrowheads="1"/>
          </p:cNvSpPr>
          <p:nvPr/>
        </p:nvSpPr>
        <p:spPr bwMode="auto">
          <a:xfrm>
            <a:off x="395288" y="0"/>
            <a:ext cx="46815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solidFill>
                  <a:srgbClr val="6600FF"/>
                </a:solidFill>
              </a:rPr>
              <a:t>Comprehending: EX1</a:t>
            </a:r>
          </a:p>
        </p:txBody>
      </p:sp>
    </p:spTree>
    <p:extLst>
      <p:ext uri="{BB962C8B-B14F-4D97-AF65-F5344CB8AC3E}">
        <p14:creationId xmlns:p14="http://schemas.microsoft.com/office/powerpoint/2010/main" val="3914853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2698" r="10603"/>
          <a:stretch/>
        </p:blipFill>
        <p:spPr bwMode="auto">
          <a:xfrm>
            <a:off x="29481" y="146794"/>
            <a:ext cx="2554514" cy="1796143"/>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85" y="2362200"/>
            <a:ext cx="2219325"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3657598" y="132432"/>
            <a:ext cx="3886199" cy="535531"/>
          </a:xfrm>
          <a:prstGeom prst="rect">
            <a:avLst/>
          </a:prstGeom>
        </p:spPr>
        <p:txBody>
          <a:bodyPr wrap="square">
            <a:spAutoFit/>
          </a:bodyPr>
          <a:lstStyle/>
          <a:p>
            <a:pPr lvl="0" algn="r">
              <a:lnSpc>
                <a:spcPct val="80000"/>
              </a:lnSpc>
            </a:pPr>
            <a:r>
              <a:rPr lang="en-US" altLang="zh-CN" sz="3600" b="1" dirty="0" smtClean="0"/>
              <a:t>15,000 years ago</a:t>
            </a:r>
            <a:r>
              <a:rPr lang="en-US" altLang="zh-CN" sz="2000" b="1" dirty="0" smtClean="0"/>
              <a:t> </a:t>
            </a:r>
            <a:endParaRPr lang="en-US" altLang="zh-CN" sz="2000" b="1" dirty="0"/>
          </a:p>
        </p:txBody>
      </p:sp>
      <p:sp>
        <p:nvSpPr>
          <p:cNvPr id="3" name="矩形 2"/>
          <p:cNvSpPr/>
          <p:nvPr/>
        </p:nvSpPr>
        <p:spPr>
          <a:xfrm>
            <a:off x="2500084" y="667963"/>
            <a:ext cx="6643915" cy="138499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dirty="0">
                <a:solidFill>
                  <a:srgbClr val="FF0066"/>
                </a:solidFill>
                <a:latin typeface="Times New Roman" pitchFamily="18" charset="0"/>
              </a:rPr>
              <a:t>First settlers crossed the Bering Strait </a:t>
            </a:r>
          </a:p>
          <a:p>
            <a:r>
              <a:rPr lang="en-US" altLang="zh-CN" sz="2800" b="1" dirty="0">
                <a:solidFill>
                  <a:srgbClr val="FF0066"/>
                </a:solidFill>
                <a:latin typeface="Times New Roman" pitchFamily="18" charset="0"/>
              </a:rPr>
              <a:t>from Asia. </a:t>
            </a:r>
            <a:r>
              <a:rPr lang="en-US" altLang="zh-CN" sz="2800" b="1" dirty="0">
                <a:solidFill>
                  <a:schemeClr val="tx1"/>
                </a:solidFill>
                <a:latin typeface="Times New Roman" pitchFamily="18" charset="0"/>
              </a:rPr>
              <a:t>These people are now </a:t>
            </a:r>
          </a:p>
          <a:p>
            <a:r>
              <a:rPr lang="en-US" altLang="zh-CN" sz="2800" b="1" dirty="0">
                <a:solidFill>
                  <a:schemeClr val="tx1"/>
                </a:solidFill>
                <a:latin typeface="Times New Roman" pitchFamily="18" charset="0"/>
              </a:rPr>
              <a:t>known as Native </a:t>
            </a:r>
            <a:r>
              <a:rPr lang="en-US" altLang="zh-CN" sz="2800" b="1" dirty="0" smtClean="0">
                <a:solidFill>
                  <a:schemeClr val="tx1"/>
                </a:solidFill>
                <a:latin typeface="Times New Roman" pitchFamily="18" charset="0"/>
              </a:rPr>
              <a:t>American.</a:t>
            </a:r>
            <a:endParaRPr lang="en-US" altLang="zh-CN" sz="2800" b="1" dirty="0">
              <a:solidFill>
                <a:schemeClr val="tx1"/>
              </a:solidFill>
              <a:latin typeface="Times New Roman" pitchFamily="18" charset="0"/>
            </a:endParaRPr>
          </a:p>
        </p:txBody>
      </p:sp>
      <p:sp>
        <p:nvSpPr>
          <p:cNvPr id="8" name="矩形 7"/>
          <p:cNvSpPr/>
          <p:nvPr/>
        </p:nvSpPr>
        <p:spPr>
          <a:xfrm>
            <a:off x="2819400" y="2555477"/>
            <a:ext cx="5181600" cy="535531"/>
          </a:xfrm>
          <a:prstGeom prst="rect">
            <a:avLst/>
          </a:prstGeom>
        </p:spPr>
        <p:txBody>
          <a:bodyPr wrap="square">
            <a:spAutoFit/>
          </a:bodyPr>
          <a:lstStyle/>
          <a:p>
            <a:pPr lvl="0" algn="ctr">
              <a:lnSpc>
                <a:spcPct val="80000"/>
              </a:lnSpc>
            </a:pPr>
            <a:r>
              <a:rPr lang="en-US" altLang="zh-CN" sz="3600" b="1" dirty="0" smtClean="0"/>
              <a:t>16</a:t>
            </a:r>
            <a:r>
              <a:rPr lang="en-US" altLang="zh-CN" sz="3600" b="1" baseline="30000" dirty="0" smtClean="0"/>
              <a:t>th</a:t>
            </a:r>
            <a:r>
              <a:rPr lang="en-US" altLang="zh-CN" sz="3600" b="1" dirty="0" smtClean="0"/>
              <a:t> century</a:t>
            </a:r>
            <a:endParaRPr lang="en-US" altLang="zh-CN" sz="2000" b="1" dirty="0"/>
          </a:p>
        </p:txBody>
      </p:sp>
      <p:sp>
        <p:nvSpPr>
          <p:cNvPr id="9" name="矩形 8"/>
          <p:cNvSpPr/>
          <p:nvPr/>
        </p:nvSpPr>
        <p:spPr>
          <a:xfrm>
            <a:off x="2431142" y="3105042"/>
            <a:ext cx="6712858" cy="138499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dirty="0" smtClean="0">
                <a:solidFill>
                  <a:schemeClr val="tx2">
                    <a:lumMod val="60000"/>
                    <a:lumOff val="40000"/>
                  </a:schemeClr>
                </a:solidFill>
                <a:latin typeface="Times New Roman" pitchFamily="18" charset="0"/>
              </a:rPr>
              <a:t>The Europeans </a:t>
            </a:r>
            <a:r>
              <a:rPr lang="en-US" altLang="zh-CN" sz="2800" b="1" dirty="0" smtClean="0">
                <a:solidFill>
                  <a:srgbClr val="FF0066"/>
                </a:solidFill>
                <a:latin typeface="Times New Roman" pitchFamily="18" charset="0"/>
              </a:rPr>
              <a:t>arrived, and the native people </a:t>
            </a:r>
            <a:r>
              <a:rPr lang="en-US" altLang="zh-CN" sz="2800" b="1" dirty="0" smtClean="0">
                <a:solidFill>
                  <a:srgbClr val="FF0000"/>
                </a:solidFill>
                <a:latin typeface="Times New Roman" pitchFamily="18" charset="0"/>
              </a:rPr>
              <a:t>suffered</a:t>
            </a:r>
            <a:r>
              <a:rPr lang="en-US" altLang="zh-CN" sz="2800" b="1" dirty="0" smtClean="0">
                <a:solidFill>
                  <a:srgbClr val="FF0066"/>
                </a:solidFill>
                <a:latin typeface="Times New Roman" pitchFamily="18" charset="0"/>
              </a:rPr>
              <a:t> greatly.</a:t>
            </a:r>
          </a:p>
          <a:p>
            <a:r>
              <a:rPr lang="en-US" altLang="zh-CN" sz="2800" b="1" dirty="0" smtClean="0">
                <a:solidFill>
                  <a:schemeClr val="tx2">
                    <a:lumMod val="60000"/>
                    <a:lumOff val="40000"/>
                  </a:schemeClr>
                </a:solidFill>
                <a:latin typeface="Times New Roman" pitchFamily="18" charset="0"/>
              </a:rPr>
              <a:t>Spanish soldiers </a:t>
            </a:r>
            <a:r>
              <a:rPr lang="en-US" altLang="zh-CN" sz="2800" b="1" dirty="0" smtClean="0">
                <a:solidFill>
                  <a:srgbClr val="FF0066"/>
                </a:solidFill>
                <a:latin typeface="Times New Roman" pitchFamily="18" charset="0"/>
              </a:rPr>
              <a:t>arrived in South America.</a:t>
            </a:r>
          </a:p>
        </p:txBody>
      </p:sp>
      <p:pic>
        <p:nvPicPr>
          <p:cNvPr id="1331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153025"/>
            <a:ext cx="2905125"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矩形 10"/>
          <p:cNvSpPr/>
          <p:nvPr/>
        </p:nvSpPr>
        <p:spPr>
          <a:xfrm>
            <a:off x="3271837" y="5208371"/>
            <a:ext cx="4276725" cy="535531"/>
          </a:xfrm>
          <a:prstGeom prst="rect">
            <a:avLst/>
          </a:prstGeom>
        </p:spPr>
        <p:txBody>
          <a:bodyPr wrap="square">
            <a:spAutoFit/>
          </a:bodyPr>
          <a:lstStyle/>
          <a:p>
            <a:pPr lvl="0" algn="ctr">
              <a:lnSpc>
                <a:spcPct val="80000"/>
              </a:lnSpc>
            </a:pPr>
            <a:r>
              <a:rPr lang="en-US" altLang="zh-CN" sz="3600" b="1" dirty="0" smtClean="0"/>
              <a:t>1821</a:t>
            </a:r>
            <a:endParaRPr lang="en-US" altLang="zh-CN" sz="2000" b="1" dirty="0"/>
          </a:p>
        </p:txBody>
      </p:sp>
      <p:sp>
        <p:nvSpPr>
          <p:cNvPr id="12" name="矩形 11"/>
          <p:cNvSpPr/>
          <p:nvPr/>
        </p:nvSpPr>
        <p:spPr>
          <a:xfrm>
            <a:off x="2905125" y="5743902"/>
            <a:ext cx="6238875"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dirty="0" smtClean="0">
                <a:solidFill>
                  <a:schemeClr val="tx2">
                    <a:lumMod val="60000"/>
                    <a:lumOff val="40000"/>
                  </a:schemeClr>
                </a:solidFill>
                <a:latin typeface="Times New Roman" pitchFamily="18" charset="0"/>
              </a:rPr>
              <a:t>California became part of Mexico. </a:t>
            </a:r>
            <a:endParaRPr lang="en-US" altLang="zh-CN" sz="2800" b="1" dirty="0" smtClean="0">
              <a:solidFill>
                <a:srgbClr val="FF0066"/>
              </a:solidFill>
              <a:latin typeface="Times New Roman" pitchFamily="18" charset="0"/>
            </a:endParaRPr>
          </a:p>
        </p:txBody>
      </p:sp>
    </p:spTree>
    <p:extLst>
      <p:ext uri="{BB962C8B-B14F-4D97-AF65-F5344CB8AC3E}">
        <p14:creationId xmlns:p14="http://schemas.microsoft.com/office/powerpoint/2010/main" val="40542014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6190"/>
          <a:stretch/>
        </p:blipFill>
        <p:spPr bwMode="auto">
          <a:xfrm>
            <a:off x="0" y="0"/>
            <a:ext cx="3048000" cy="1915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5485263" y="0"/>
            <a:ext cx="1210588" cy="646331"/>
          </a:xfrm>
          <a:prstGeom prst="rect">
            <a:avLst/>
          </a:prstGeom>
        </p:spPr>
        <p:txBody>
          <a:bodyPr wrap="none">
            <a:spAutoFit/>
          </a:bodyPr>
          <a:lstStyle/>
          <a:p>
            <a:pPr lvl="0"/>
            <a:r>
              <a:rPr lang="en-US" altLang="zh-CN" sz="3600" b="1" dirty="0"/>
              <a:t>1846</a:t>
            </a:r>
          </a:p>
        </p:txBody>
      </p:sp>
      <p:sp>
        <p:nvSpPr>
          <p:cNvPr id="4" name="Text Box 30"/>
          <p:cNvSpPr txBox="1">
            <a:spLocks noChangeArrowheads="1"/>
          </p:cNvSpPr>
          <p:nvPr/>
        </p:nvSpPr>
        <p:spPr bwMode="auto">
          <a:xfrm>
            <a:off x="3037114" y="646331"/>
            <a:ext cx="6106886" cy="579437"/>
          </a:xfrm>
          <a:prstGeom prst="rect">
            <a:avLst/>
          </a:prstGeom>
          <a:ln/>
          <a:extLst/>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dirty="0">
                <a:solidFill>
                  <a:srgbClr val="FF0066"/>
                </a:solidFill>
                <a:latin typeface="Times New Roman" pitchFamily="18" charset="0"/>
              </a:rPr>
              <a:t>The US declared war on Mexico</a:t>
            </a:r>
          </a:p>
        </p:txBody>
      </p:sp>
      <p:pic>
        <p:nvPicPr>
          <p:cNvPr id="14340"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24883"/>
          <a:stretch/>
        </p:blipFill>
        <p:spPr bwMode="auto">
          <a:xfrm>
            <a:off x="-3629" y="2198913"/>
            <a:ext cx="3048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矩形 6"/>
          <p:cNvSpPr/>
          <p:nvPr/>
        </p:nvSpPr>
        <p:spPr>
          <a:xfrm>
            <a:off x="5521549" y="2524595"/>
            <a:ext cx="1210588" cy="646331"/>
          </a:xfrm>
          <a:prstGeom prst="rect">
            <a:avLst/>
          </a:prstGeom>
        </p:spPr>
        <p:txBody>
          <a:bodyPr wrap="none">
            <a:spAutoFit/>
          </a:bodyPr>
          <a:lstStyle/>
          <a:p>
            <a:pPr lvl="0"/>
            <a:r>
              <a:rPr lang="en-US" altLang="zh-CN" sz="3600" b="1" dirty="0" smtClean="0"/>
              <a:t>1848</a:t>
            </a:r>
            <a:endParaRPr lang="en-US" altLang="zh-CN" sz="3600" b="1" dirty="0"/>
          </a:p>
        </p:txBody>
      </p:sp>
      <p:sp>
        <p:nvSpPr>
          <p:cNvPr id="8" name="Text Box 31"/>
          <p:cNvSpPr txBox="1">
            <a:spLocks noChangeArrowheads="1"/>
          </p:cNvSpPr>
          <p:nvPr/>
        </p:nvSpPr>
        <p:spPr bwMode="auto">
          <a:xfrm>
            <a:off x="3037114" y="3200400"/>
            <a:ext cx="6106886" cy="579437"/>
          </a:xfrm>
          <a:prstGeom prst="rect">
            <a:avLst/>
          </a:prstGeom>
          <a:ln/>
          <a:extLst/>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dirty="0">
                <a:solidFill>
                  <a:srgbClr val="FF0066"/>
                </a:solidFill>
                <a:latin typeface="Times New Roman" pitchFamily="18" charset="0"/>
              </a:rPr>
              <a:t>Gold was discovered in California</a:t>
            </a:r>
          </a:p>
        </p:txBody>
      </p:sp>
      <p:pic>
        <p:nvPicPr>
          <p:cNvPr id="1434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2000"/>
            <a:ext cx="22860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矩形 9"/>
          <p:cNvSpPr/>
          <p:nvPr/>
        </p:nvSpPr>
        <p:spPr>
          <a:xfrm>
            <a:off x="5485263" y="4847771"/>
            <a:ext cx="1210588" cy="646331"/>
          </a:xfrm>
          <a:prstGeom prst="rect">
            <a:avLst/>
          </a:prstGeom>
        </p:spPr>
        <p:txBody>
          <a:bodyPr wrap="none">
            <a:spAutoFit/>
          </a:bodyPr>
          <a:lstStyle/>
          <a:p>
            <a:pPr lvl="0"/>
            <a:r>
              <a:rPr lang="en-US" altLang="zh-CN" sz="3600" b="1" dirty="0" smtClean="0"/>
              <a:t>1850</a:t>
            </a:r>
            <a:endParaRPr lang="en-US" altLang="zh-CN" sz="3600" b="1" dirty="0"/>
          </a:p>
        </p:txBody>
      </p:sp>
      <p:sp>
        <p:nvSpPr>
          <p:cNvPr id="12" name="Text Box 32"/>
          <p:cNvSpPr txBox="1">
            <a:spLocks noChangeArrowheads="1"/>
          </p:cNvSpPr>
          <p:nvPr/>
        </p:nvSpPr>
        <p:spPr bwMode="auto">
          <a:xfrm>
            <a:off x="2278743" y="5516563"/>
            <a:ext cx="6865257" cy="1066959"/>
          </a:xfrm>
          <a:prstGeom prst="rect">
            <a:avLst/>
          </a:prstGeom>
          <a:ln/>
          <a:extLst/>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ts val="3840"/>
              </a:lnSpc>
              <a:spcBef>
                <a:spcPts val="0"/>
              </a:spcBef>
            </a:pPr>
            <a:r>
              <a:rPr lang="en-US" altLang="zh-CN" sz="3200" b="1" dirty="0">
                <a:solidFill>
                  <a:srgbClr val="FF0066"/>
                </a:solidFill>
                <a:latin typeface="Times New Roman" pitchFamily="18" charset="0"/>
              </a:rPr>
              <a:t> California became the 31st state of </a:t>
            </a:r>
          </a:p>
          <a:p>
            <a:pPr>
              <a:lnSpc>
                <a:spcPts val="3840"/>
              </a:lnSpc>
              <a:spcBef>
                <a:spcPts val="0"/>
              </a:spcBef>
            </a:pPr>
            <a:r>
              <a:rPr lang="en-US" altLang="zh-CN" sz="3200" b="1" dirty="0">
                <a:solidFill>
                  <a:srgbClr val="FF0066"/>
                </a:solidFill>
                <a:latin typeface="Times New Roman" pitchFamily="18" charset="0"/>
              </a:rPr>
              <a:t> the US</a:t>
            </a:r>
            <a:r>
              <a:rPr lang="en-US" altLang="zh-CN" sz="3200" b="1" dirty="0" smtClean="0">
                <a:solidFill>
                  <a:srgbClr val="FF0066"/>
                </a:solidFill>
                <a:latin typeface="Times New Roman" pitchFamily="18" charset="0"/>
              </a:rPr>
              <a:t>.</a:t>
            </a:r>
            <a:endParaRPr lang="en-US" altLang="zh-CN" sz="3200" b="1" dirty="0">
              <a:solidFill>
                <a:srgbClr val="FF0066"/>
              </a:solidFill>
              <a:latin typeface="Times New Roman" pitchFamily="18" charset="0"/>
            </a:endParaRPr>
          </a:p>
        </p:txBody>
      </p:sp>
    </p:spTree>
    <p:extLst>
      <p:ext uri="{BB962C8B-B14F-4D97-AF65-F5344CB8AC3E}">
        <p14:creationId xmlns:p14="http://schemas.microsoft.com/office/powerpoint/2010/main" val="1343010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5" name="Group 3"/>
          <p:cNvGraphicFramePr>
            <a:graphicFrameLocks noGrp="1"/>
          </p:cNvGraphicFramePr>
          <p:nvPr>
            <p:extLst>
              <p:ext uri="{D42A27DB-BD31-4B8C-83A1-F6EECF244321}">
                <p14:modId xmlns:p14="http://schemas.microsoft.com/office/powerpoint/2010/main" val="1601521993"/>
              </p:ext>
            </p:extLst>
          </p:nvPr>
        </p:nvGraphicFramePr>
        <p:xfrm>
          <a:off x="76200" y="649288"/>
          <a:ext cx="9067800" cy="6138610"/>
        </p:xfrm>
        <a:graphic>
          <a:graphicData uri="http://schemas.openxmlformats.org/drawingml/2006/table">
            <a:tbl>
              <a:tblPr/>
              <a:tblGrid>
                <a:gridCol w="2393950"/>
                <a:gridCol w="2497138"/>
                <a:gridCol w="4176712"/>
              </a:tblGrid>
              <a:tr h="550863">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People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Time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Event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moved from Mexico</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2450">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built the railway</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2675">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farmed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8013">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established a town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8513">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developed industry</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1875">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fished and made wine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5188">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en-US" altLang="zh-CN" sz="3200" b="1" i="0" u="none" strike="noStrike" cap="none" normalizeH="0" baseline="0" dirty="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worked in ship&amp; aircraft industries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833" name="Text Box 41"/>
          <p:cNvSpPr txBox="1">
            <a:spLocks noChangeArrowheads="1"/>
          </p:cNvSpPr>
          <p:nvPr/>
        </p:nvSpPr>
        <p:spPr bwMode="auto">
          <a:xfrm>
            <a:off x="2730500" y="1782763"/>
            <a:ext cx="11557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dirty="0">
                <a:solidFill>
                  <a:srgbClr val="0070C0"/>
                </a:solidFill>
                <a:latin typeface="Times New Roman" pitchFamily="18" charset="0"/>
              </a:rPr>
              <a:t>1860s</a:t>
            </a:r>
          </a:p>
        </p:txBody>
      </p:sp>
      <p:sp>
        <p:nvSpPr>
          <p:cNvPr id="33834" name="Text Box 42"/>
          <p:cNvSpPr txBox="1">
            <a:spLocks noChangeArrowheads="1"/>
          </p:cNvSpPr>
          <p:nvPr/>
        </p:nvSpPr>
        <p:spPr bwMode="auto">
          <a:xfrm>
            <a:off x="2743200" y="1219200"/>
            <a:ext cx="1371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dirty="0">
                <a:solidFill>
                  <a:srgbClr val="0070C0"/>
                </a:solidFill>
                <a:latin typeface="Times New Roman" pitchFamily="18" charset="0"/>
              </a:rPr>
              <a:t>1800s</a:t>
            </a:r>
          </a:p>
        </p:txBody>
      </p:sp>
      <p:sp>
        <p:nvSpPr>
          <p:cNvPr id="33835" name="Text Box 43"/>
          <p:cNvSpPr txBox="1">
            <a:spLocks noChangeArrowheads="1"/>
          </p:cNvSpPr>
          <p:nvPr/>
        </p:nvSpPr>
        <p:spPr bwMode="auto">
          <a:xfrm>
            <a:off x="2759075" y="2667000"/>
            <a:ext cx="18891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defRPr sz="3200" b="1">
                <a:solidFill>
                  <a:srgbClr val="0070C0"/>
                </a:solidFill>
                <a:latin typeface="Times New Roman" pitchFamily="18" charset="0"/>
              </a:defRPr>
            </a:lvl1pPr>
          </a:lstStyle>
          <a:p>
            <a:r>
              <a:rPr lang="en-US" altLang="zh-CN" dirty="0"/>
              <a:t>late 1900s</a:t>
            </a:r>
          </a:p>
        </p:txBody>
      </p:sp>
      <p:sp>
        <p:nvSpPr>
          <p:cNvPr id="33836" name="Text Box 44"/>
          <p:cNvSpPr txBox="1">
            <a:spLocks noChangeArrowheads="1"/>
          </p:cNvSpPr>
          <p:nvPr/>
        </p:nvSpPr>
        <p:spPr bwMode="auto">
          <a:xfrm>
            <a:off x="2438400" y="4191000"/>
            <a:ext cx="23288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defRPr sz="3200" b="1">
                <a:solidFill>
                  <a:srgbClr val="0070C0"/>
                </a:solidFill>
                <a:latin typeface="Times New Roman" pitchFamily="18" charset="0"/>
              </a:defRPr>
            </a:lvl1pPr>
          </a:lstStyle>
          <a:p>
            <a:r>
              <a:rPr lang="en-US" altLang="zh-CN" dirty="0"/>
              <a:t>by the 1920s</a:t>
            </a:r>
          </a:p>
        </p:txBody>
      </p:sp>
      <p:sp>
        <p:nvSpPr>
          <p:cNvPr id="33837" name="Text Box 45"/>
          <p:cNvSpPr txBox="1">
            <a:spLocks noChangeArrowheads="1"/>
          </p:cNvSpPr>
          <p:nvPr/>
        </p:nvSpPr>
        <p:spPr bwMode="auto">
          <a:xfrm>
            <a:off x="2438400" y="4851400"/>
            <a:ext cx="24860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defRPr sz="3200" b="1">
                <a:solidFill>
                  <a:srgbClr val="0070C0"/>
                </a:solidFill>
                <a:latin typeface="Times New Roman" pitchFamily="18" charset="0"/>
              </a:defRPr>
            </a:lvl1pPr>
          </a:lstStyle>
          <a:p>
            <a:r>
              <a:rPr lang="en-US" altLang="zh-CN" dirty="0"/>
              <a:t>Beginning of </a:t>
            </a:r>
          </a:p>
          <a:p>
            <a:r>
              <a:rPr lang="en-US" altLang="zh-CN" dirty="0"/>
              <a:t>20th century</a:t>
            </a:r>
          </a:p>
        </p:txBody>
      </p:sp>
      <p:sp>
        <p:nvSpPr>
          <p:cNvPr id="33838" name="Text Box 46"/>
          <p:cNvSpPr txBox="1">
            <a:spLocks noChangeArrowheads="1"/>
          </p:cNvSpPr>
          <p:nvPr/>
        </p:nvSpPr>
        <p:spPr bwMode="auto">
          <a:xfrm>
            <a:off x="2971800" y="3459163"/>
            <a:ext cx="9969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defRPr sz="3200" b="1">
                <a:solidFill>
                  <a:srgbClr val="0070C0"/>
                </a:solidFill>
                <a:latin typeface="Times New Roman" pitchFamily="18" charset="0"/>
              </a:defRPr>
            </a:lvl1pPr>
          </a:lstStyle>
          <a:p>
            <a:r>
              <a:rPr lang="en-US" altLang="zh-CN" dirty="0"/>
              <a:t>1911</a:t>
            </a:r>
          </a:p>
        </p:txBody>
      </p:sp>
      <p:sp>
        <p:nvSpPr>
          <p:cNvPr id="33839" name="Rectangle 47"/>
          <p:cNvSpPr>
            <a:spLocks noChangeArrowheads="1"/>
          </p:cNvSpPr>
          <p:nvPr/>
        </p:nvSpPr>
        <p:spPr bwMode="auto">
          <a:xfrm>
            <a:off x="2590800" y="0"/>
            <a:ext cx="3721100" cy="641350"/>
          </a:xfrm>
          <a:prstGeom prst="rect">
            <a:avLst/>
          </a:prstGeom>
          <a:solidFill>
            <a:srgbClr val="FFFF00"/>
          </a:solidFill>
          <a:ln>
            <a:noFill/>
          </a:ln>
          <a:effectLst/>
          <a:extLst/>
        </p:spPr>
        <p:txBody>
          <a:bodyPr>
            <a:spAutoFit/>
          </a:bodyPr>
          <a:lstStyle/>
          <a:p>
            <a:pPr>
              <a:spcBef>
                <a:spcPct val="50000"/>
              </a:spcBef>
            </a:pPr>
            <a:r>
              <a:rPr lang="en-US" altLang="zh-CN" sz="3600" b="1" dirty="0">
                <a:solidFill>
                  <a:srgbClr val="D60093"/>
                </a:solidFill>
                <a:latin typeface="Arial Black" pitchFamily="34" charset="0"/>
                <a:ea typeface="华文新魏" pitchFamily="2" charset="-122"/>
              </a:rPr>
              <a:t>Later Arrivals</a:t>
            </a:r>
          </a:p>
        </p:txBody>
      </p:sp>
      <p:sp>
        <p:nvSpPr>
          <p:cNvPr id="33840" name="Rectangle 48"/>
          <p:cNvSpPr>
            <a:spLocks noChangeArrowheads="1"/>
          </p:cNvSpPr>
          <p:nvPr/>
        </p:nvSpPr>
        <p:spPr bwMode="auto">
          <a:xfrm>
            <a:off x="2590800" y="6096000"/>
            <a:ext cx="19446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dirty="0">
                <a:solidFill>
                  <a:srgbClr val="0070C0"/>
                </a:solidFill>
                <a:latin typeface="Times New Roman" pitchFamily="18" charset="0"/>
              </a:rPr>
              <a:t>1942-1945</a:t>
            </a:r>
          </a:p>
        </p:txBody>
      </p:sp>
      <p:sp>
        <p:nvSpPr>
          <p:cNvPr id="2" name="矩形 1"/>
          <p:cNvSpPr/>
          <p:nvPr/>
        </p:nvSpPr>
        <p:spPr>
          <a:xfrm>
            <a:off x="176772" y="1253464"/>
            <a:ext cx="1824538" cy="510909"/>
          </a:xfrm>
          <a:prstGeom prst="rect">
            <a:avLst/>
          </a:prstGeom>
        </p:spPr>
        <p:txBody>
          <a:bodyPr wrap="none">
            <a:spAutoFit/>
          </a:bodyPr>
          <a:lstStyle/>
          <a:p>
            <a:pPr lvl="0">
              <a:lnSpc>
                <a:spcPct val="85000"/>
              </a:lnSpc>
            </a:pPr>
            <a:r>
              <a:rPr lang="en-US" altLang="zh-CN" sz="3200" b="1" dirty="0">
                <a:solidFill>
                  <a:srgbClr val="FF0000"/>
                </a:solidFill>
              </a:rPr>
              <a:t>Africans</a:t>
            </a:r>
          </a:p>
        </p:txBody>
      </p:sp>
      <p:sp>
        <p:nvSpPr>
          <p:cNvPr id="3" name="矩形 2"/>
          <p:cNvSpPr/>
          <p:nvPr/>
        </p:nvSpPr>
        <p:spPr>
          <a:xfrm>
            <a:off x="228600" y="1908590"/>
            <a:ext cx="1778051" cy="510909"/>
          </a:xfrm>
          <a:prstGeom prst="rect">
            <a:avLst/>
          </a:prstGeom>
        </p:spPr>
        <p:txBody>
          <a:bodyPr wrap="none">
            <a:spAutoFit/>
          </a:bodyPr>
          <a:lstStyle/>
          <a:p>
            <a:pPr lvl="0">
              <a:lnSpc>
                <a:spcPct val="85000"/>
              </a:lnSpc>
            </a:pPr>
            <a:r>
              <a:rPr lang="en-US" altLang="zh-CN" sz="3200" b="1" dirty="0">
                <a:solidFill>
                  <a:srgbClr val="FF0000"/>
                </a:solidFill>
              </a:rPr>
              <a:t>Chinese</a:t>
            </a:r>
          </a:p>
        </p:txBody>
      </p:sp>
      <p:sp>
        <p:nvSpPr>
          <p:cNvPr id="4" name="矩形 3"/>
          <p:cNvSpPr/>
          <p:nvPr/>
        </p:nvSpPr>
        <p:spPr>
          <a:xfrm>
            <a:off x="201618" y="2658607"/>
            <a:ext cx="1774845" cy="563231"/>
          </a:xfrm>
          <a:prstGeom prst="rect">
            <a:avLst/>
          </a:prstGeom>
        </p:spPr>
        <p:txBody>
          <a:bodyPr wrap="none">
            <a:spAutoFit/>
          </a:bodyPr>
          <a:lstStyle/>
          <a:p>
            <a:pPr lvl="0">
              <a:lnSpc>
                <a:spcPct val="85000"/>
              </a:lnSpc>
            </a:pPr>
            <a:r>
              <a:rPr lang="en-US" altLang="zh-CN" sz="3600" b="1" dirty="0">
                <a:solidFill>
                  <a:srgbClr val="FF0000"/>
                </a:solidFill>
              </a:rPr>
              <a:t>Italians</a:t>
            </a:r>
          </a:p>
        </p:txBody>
      </p:sp>
      <p:sp>
        <p:nvSpPr>
          <p:cNvPr id="5" name="矩形 4"/>
          <p:cNvSpPr/>
          <p:nvPr/>
        </p:nvSpPr>
        <p:spPr>
          <a:xfrm>
            <a:off x="228600" y="3493426"/>
            <a:ext cx="1550424" cy="510909"/>
          </a:xfrm>
          <a:prstGeom prst="rect">
            <a:avLst/>
          </a:prstGeom>
        </p:spPr>
        <p:txBody>
          <a:bodyPr wrap="none">
            <a:spAutoFit/>
          </a:bodyPr>
          <a:lstStyle/>
          <a:p>
            <a:pPr lvl="0">
              <a:lnSpc>
                <a:spcPct val="85000"/>
              </a:lnSpc>
            </a:pPr>
            <a:r>
              <a:rPr lang="en-US" altLang="zh-CN" sz="3200" b="1" dirty="0">
                <a:solidFill>
                  <a:srgbClr val="FF0000"/>
                </a:solidFill>
              </a:rPr>
              <a:t>Danish</a:t>
            </a:r>
          </a:p>
        </p:txBody>
      </p:sp>
      <p:sp>
        <p:nvSpPr>
          <p:cNvPr id="6" name="矩形 5"/>
          <p:cNvSpPr/>
          <p:nvPr/>
        </p:nvSpPr>
        <p:spPr>
          <a:xfrm>
            <a:off x="199571" y="4211638"/>
            <a:ext cx="1550424" cy="510909"/>
          </a:xfrm>
          <a:prstGeom prst="rect">
            <a:avLst/>
          </a:prstGeom>
        </p:spPr>
        <p:txBody>
          <a:bodyPr wrap="none">
            <a:spAutoFit/>
          </a:bodyPr>
          <a:lstStyle/>
          <a:p>
            <a:pPr lvl="0">
              <a:lnSpc>
                <a:spcPct val="85000"/>
              </a:lnSpc>
            </a:pPr>
            <a:r>
              <a:rPr lang="en-US" altLang="zh-CN" sz="3200" b="1" dirty="0">
                <a:solidFill>
                  <a:srgbClr val="FF0000"/>
                </a:solidFill>
              </a:rPr>
              <a:t>Jewish</a:t>
            </a:r>
          </a:p>
        </p:txBody>
      </p:sp>
      <p:sp>
        <p:nvSpPr>
          <p:cNvPr id="7" name="矩形 6"/>
          <p:cNvSpPr/>
          <p:nvPr/>
        </p:nvSpPr>
        <p:spPr>
          <a:xfrm>
            <a:off x="228600" y="5129345"/>
            <a:ext cx="2050561" cy="510909"/>
          </a:xfrm>
          <a:prstGeom prst="rect">
            <a:avLst/>
          </a:prstGeom>
        </p:spPr>
        <p:txBody>
          <a:bodyPr wrap="none">
            <a:spAutoFit/>
          </a:bodyPr>
          <a:lstStyle/>
          <a:p>
            <a:pPr lvl="0">
              <a:lnSpc>
                <a:spcPct val="85000"/>
              </a:lnSpc>
            </a:pPr>
            <a:r>
              <a:rPr lang="en-US" altLang="zh-CN" sz="3200" b="1" dirty="0">
                <a:solidFill>
                  <a:srgbClr val="FF0000"/>
                </a:solidFill>
              </a:rPr>
              <a:t>Japanese</a:t>
            </a:r>
          </a:p>
        </p:txBody>
      </p:sp>
      <p:sp>
        <p:nvSpPr>
          <p:cNvPr id="8" name="矩形 7"/>
          <p:cNvSpPr/>
          <p:nvPr/>
        </p:nvSpPr>
        <p:spPr>
          <a:xfrm>
            <a:off x="232229" y="6096000"/>
            <a:ext cx="1824538" cy="510909"/>
          </a:xfrm>
          <a:prstGeom prst="rect">
            <a:avLst/>
          </a:prstGeom>
        </p:spPr>
        <p:txBody>
          <a:bodyPr wrap="none">
            <a:spAutoFit/>
          </a:bodyPr>
          <a:lstStyle/>
          <a:p>
            <a:pPr lvl="0">
              <a:lnSpc>
                <a:spcPct val="85000"/>
              </a:lnSpc>
            </a:pPr>
            <a:r>
              <a:rPr lang="en-US" altLang="zh-CN" sz="3200" b="1" dirty="0">
                <a:solidFill>
                  <a:srgbClr val="FF0000"/>
                </a:solidFill>
              </a:rPr>
              <a:t>Africans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arn(inVertic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Vertical)">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9" name="Group 3"/>
          <p:cNvGraphicFramePr>
            <a:graphicFrameLocks noGrp="1"/>
          </p:cNvGraphicFramePr>
          <p:nvPr>
            <p:extLst>
              <p:ext uri="{D42A27DB-BD31-4B8C-83A1-F6EECF244321}">
                <p14:modId xmlns:p14="http://schemas.microsoft.com/office/powerpoint/2010/main" val="3594772354"/>
              </p:ext>
            </p:extLst>
          </p:nvPr>
        </p:nvGraphicFramePr>
        <p:xfrm>
          <a:off x="381000" y="1412873"/>
          <a:ext cx="8367713" cy="4302126"/>
        </p:xfrm>
        <a:graphic>
          <a:graphicData uri="http://schemas.openxmlformats.org/drawingml/2006/table">
            <a:tbl>
              <a:tblPr/>
              <a:tblGrid>
                <a:gridCol w="2837899"/>
                <a:gridCol w="2111179"/>
                <a:gridCol w="3418635"/>
              </a:tblGrid>
              <a:tr h="66659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People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Time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Event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91009">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worked in computer industry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44522">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3200" b="1" i="0" u="none" strike="noStrike" cap="none" normalizeH="0" baseline="0" dirty="0" smtClean="0">
                        <a:ln>
                          <a:noFill/>
                        </a:ln>
                        <a:solidFill>
                          <a:srgbClr val="FF0000"/>
                        </a:solidFill>
                        <a:effectLst/>
                        <a:latin typeface="Arial" charset="0"/>
                        <a:ea typeface="宋体" pitchFamily="2"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dirty="0" smtClean="0">
                          <a:ln>
                            <a:noFill/>
                          </a:ln>
                          <a:solidFill>
                            <a:schemeClr val="tx1"/>
                          </a:solidFill>
                          <a:effectLst/>
                          <a:latin typeface="Arial" charset="0"/>
                          <a:ea typeface="宋体" pitchFamily="2" charset="-122"/>
                        </a:rPr>
                        <a:t>immigrated</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4837" name="Text Box 21"/>
          <p:cNvSpPr txBox="1">
            <a:spLocks noChangeArrowheads="1"/>
          </p:cNvSpPr>
          <p:nvPr/>
        </p:nvSpPr>
        <p:spPr bwMode="auto">
          <a:xfrm>
            <a:off x="3345928" y="4038599"/>
            <a:ext cx="17235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defRPr sz="3200" b="1">
                <a:solidFill>
                  <a:srgbClr val="0070C0"/>
                </a:solidFill>
                <a:latin typeface="Times New Roman" pitchFamily="18" charset="0"/>
              </a:defRPr>
            </a:lvl1pPr>
          </a:lstStyle>
          <a:p>
            <a:r>
              <a:rPr lang="en-US" altLang="zh-CN" sz="3600" dirty="0"/>
              <a:t>recent </a:t>
            </a:r>
          </a:p>
          <a:p>
            <a:r>
              <a:rPr lang="en-US" altLang="zh-CN" sz="3600" dirty="0"/>
              <a:t>decades</a:t>
            </a:r>
          </a:p>
        </p:txBody>
      </p:sp>
      <p:sp>
        <p:nvSpPr>
          <p:cNvPr id="34838" name="Text Box 22"/>
          <p:cNvSpPr txBox="1">
            <a:spLocks noChangeArrowheads="1"/>
          </p:cNvSpPr>
          <p:nvPr/>
        </p:nvSpPr>
        <p:spPr bwMode="auto">
          <a:xfrm>
            <a:off x="3364072" y="2554513"/>
            <a:ext cx="128753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a:defRPr sz="3200" b="1">
                <a:solidFill>
                  <a:srgbClr val="0070C0"/>
                </a:solidFill>
                <a:latin typeface="Times New Roman" pitchFamily="18" charset="0"/>
              </a:defRPr>
            </a:lvl1pPr>
          </a:lstStyle>
          <a:p>
            <a:r>
              <a:rPr lang="en-US" altLang="zh-CN" sz="3600" dirty="0"/>
              <a:t>1970s</a:t>
            </a:r>
          </a:p>
        </p:txBody>
      </p:sp>
      <p:sp>
        <p:nvSpPr>
          <p:cNvPr id="34839" name="Rectangle 23"/>
          <p:cNvSpPr>
            <a:spLocks noChangeArrowheads="1"/>
          </p:cNvSpPr>
          <p:nvPr/>
        </p:nvSpPr>
        <p:spPr bwMode="auto">
          <a:xfrm>
            <a:off x="1600200" y="685800"/>
            <a:ext cx="5903913" cy="641350"/>
          </a:xfrm>
          <a:prstGeom prst="rect">
            <a:avLst/>
          </a:prstGeom>
          <a:solidFill>
            <a:srgbClr val="FFFF00"/>
          </a:solidFill>
          <a:ln>
            <a:noFill/>
          </a:ln>
          <a:effectLst/>
          <a:extLst/>
        </p:spPr>
        <p:txBody>
          <a:bodyPr>
            <a:spAutoFit/>
          </a:bodyPr>
          <a:lstStyle/>
          <a:p>
            <a:pPr>
              <a:spcBef>
                <a:spcPct val="50000"/>
              </a:spcBef>
            </a:pPr>
            <a:r>
              <a:rPr lang="en-US" altLang="zh-CN" sz="3600" dirty="0">
                <a:solidFill>
                  <a:srgbClr val="D60093"/>
                </a:solidFill>
                <a:latin typeface="Arial Black" pitchFamily="34" charset="0"/>
                <a:ea typeface="华文新魏" pitchFamily="2" charset="-122"/>
              </a:rPr>
              <a:t>Most Recent Arrivals</a:t>
            </a:r>
          </a:p>
        </p:txBody>
      </p:sp>
      <p:sp>
        <p:nvSpPr>
          <p:cNvPr id="2" name="矩形 1"/>
          <p:cNvSpPr/>
          <p:nvPr/>
        </p:nvSpPr>
        <p:spPr>
          <a:xfrm>
            <a:off x="475343" y="2349956"/>
            <a:ext cx="2286000" cy="1077218"/>
          </a:xfrm>
          <a:prstGeom prst="rect">
            <a:avLst/>
          </a:prstGeom>
        </p:spPr>
        <p:txBody>
          <a:bodyPr wrap="square">
            <a:spAutoFit/>
          </a:bodyPr>
          <a:lstStyle/>
          <a:p>
            <a:pPr lvl="0" eaLnBrk="0" hangingPunct="0"/>
            <a:r>
              <a:rPr lang="en-US" altLang="zh-CN" sz="3200" b="1" dirty="0">
                <a:solidFill>
                  <a:srgbClr val="FF0000"/>
                </a:solidFill>
              </a:rPr>
              <a:t>Indians</a:t>
            </a:r>
          </a:p>
          <a:p>
            <a:pPr lvl="0" eaLnBrk="0" hangingPunct="0"/>
            <a:r>
              <a:rPr lang="en-US" altLang="zh-CN" sz="3200" b="1" dirty="0">
                <a:solidFill>
                  <a:srgbClr val="FF0000"/>
                </a:solidFill>
              </a:rPr>
              <a:t>Pakistanis</a:t>
            </a:r>
          </a:p>
        </p:txBody>
      </p:sp>
      <p:sp>
        <p:nvSpPr>
          <p:cNvPr id="3" name="矩形 2"/>
          <p:cNvSpPr/>
          <p:nvPr/>
        </p:nvSpPr>
        <p:spPr>
          <a:xfrm>
            <a:off x="457200" y="3886200"/>
            <a:ext cx="2590800" cy="1815882"/>
          </a:xfrm>
          <a:prstGeom prst="rect">
            <a:avLst/>
          </a:prstGeom>
        </p:spPr>
        <p:txBody>
          <a:bodyPr wrap="square">
            <a:spAutoFit/>
          </a:bodyPr>
          <a:lstStyle/>
          <a:p>
            <a:pPr lvl="0" eaLnBrk="0" hangingPunct="0"/>
            <a:r>
              <a:rPr lang="en-US" altLang="zh-CN" sz="2800" b="1" dirty="0">
                <a:solidFill>
                  <a:srgbClr val="FF0000"/>
                </a:solidFill>
              </a:rPr>
              <a:t>Cambodians</a:t>
            </a:r>
          </a:p>
          <a:p>
            <a:pPr lvl="0" eaLnBrk="0" hangingPunct="0"/>
            <a:r>
              <a:rPr lang="en-US" altLang="zh-CN" sz="2800" b="1" dirty="0">
                <a:solidFill>
                  <a:srgbClr val="FF0000"/>
                </a:solidFill>
              </a:rPr>
              <a:t>Koreans</a:t>
            </a:r>
          </a:p>
          <a:p>
            <a:pPr lvl="0" eaLnBrk="0" hangingPunct="0"/>
            <a:r>
              <a:rPr lang="en-US" altLang="zh-CN" sz="2800" b="1" dirty="0">
                <a:solidFill>
                  <a:srgbClr val="FF0000"/>
                </a:solidFill>
              </a:rPr>
              <a:t>Vietnamese</a:t>
            </a:r>
          </a:p>
          <a:p>
            <a:pPr lvl="0" eaLnBrk="0" hangingPunct="0"/>
            <a:r>
              <a:rPr lang="en-US" altLang="zh-CN" sz="2800" b="1" dirty="0">
                <a:solidFill>
                  <a:srgbClr val="FF0000"/>
                </a:solidFill>
              </a:rPr>
              <a:t>Laotians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0578" name="Rectangle 2"/>
          <p:cNvSpPr>
            <a:spLocks noChangeArrowheads="1"/>
          </p:cNvSpPr>
          <p:nvPr/>
        </p:nvSpPr>
        <p:spPr bwMode="auto">
          <a:xfrm>
            <a:off x="1619250" y="1125538"/>
            <a:ext cx="6121400" cy="437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68313" indent="-468313">
              <a:defRPr>
                <a:solidFill>
                  <a:schemeClr val="tx1"/>
                </a:solidFill>
                <a:latin typeface="Arial" charset="0"/>
                <a:ea typeface="宋体" charset="-122"/>
              </a:defRPr>
            </a:lvl1pPr>
            <a:lvl2pPr marL="647700">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a:lnSpc>
                <a:spcPct val="130000"/>
              </a:lnSpc>
            </a:pPr>
            <a:r>
              <a:rPr lang="en-US" altLang="zh-CN" sz="3600" b="1" smtClean="0">
                <a:solidFill>
                  <a:srgbClr val="000000"/>
                </a:solidFill>
                <a:latin typeface="Times New Roman" pitchFamily="18" charset="0"/>
              </a:rPr>
              <a:t>1). During which period was California part of Mexico?</a:t>
            </a:r>
          </a:p>
          <a:p>
            <a:pPr>
              <a:lnSpc>
                <a:spcPct val="130000"/>
              </a:lnSpc>
            </a:pPr>
            <a:r>
              <a:rPr lang="en-US" altLang="zh-CN" sz="3600" b="1" smtClean="0">
                <a:solidFill>
                  <a:srgbClr val="000000"/>
                </a:solidFill>
                <a:latin typeface="Times New Roman" pitchFamily="18" charset="0"/>
              </a:rPr>
              <a:t>	A. 1846 — 1848.</a:t>
            </a:r>
          </a:p>
          <a:p>
            <a:pPr>
              <a:lnSpc>
                <a:spcPct val="130000"/>
              </a:lnSpc>
            </a:pPr>
            <a:r>
              <a:rPr lang="en-US" altLang="zh-CN" sz="3600" b="1" smtClean="0">
                <a:solidFill>
                  <a:srgbClr val="000000"/>
                </a:solidFill>
                <a:latin typeface="Times New Roman" pitchFamily="18" charset="0"/>
              </a:rPr>
              <a:t>	B. 1821 — 1848.  </a:t>
            </a:r>
          </a:p>
          <a:p>
            <a:pPr>
              <a:lnSpc>
                <a:spcPct val="130000"/>
              </a:lnSpc>
            </a:pPr>
            <a:r>
              <a:rPr lang="en-US" altLang="zh-CN" sz="3600" b="1" smtClean="0">
                <a:solidFill>
                  <a:srgbClr val="000000"/>
                </a:solidFill>
                <a:latin typeface="Times New Roman" pitchFamily="18" charset="0"/>
              </a:rPr>
              <a:t>	C. 1821 — 1846.  </a:t>
            </a:r>
          </a:p>
          <a:p>
            <a:pPr>
              <a:lnSpc>
                <a:spcPct val="130000"/>
              </a:lnSpc>
            </a:pPr>
            <a:r>
              <a:rPr lang="en-US" altLang="zh-CN" sz="3600" b="1" smtClean="0">
                <a:solidFill>
                  <a:srgbClr val="000000"/>
                </a:solidFill>
                <a:latin typeface="Times New Roman" pitchFamily="18" charset="0"/>
              </a:rPr>
              <a:t>	D. 1848 — 1850.</a:t>
            </a:r>
          </a:p>
        </p:txBody>
      </p:sp>
      <p:sp>
        <p:nvSpPr>
          <p:cNvPr id="280579" name="Rectangle 3"/>
          <p:cNvSpPr>
            <a:spLocks noChangeArrowheads="1"/>
          </p:cNvSpPr>
          <p:nvPr/>
        </p:nvSpPr>
        <p:spPr bwMode="auto">
          <a:xfrm>
            <a:off x="2090738" y="4111625"/>
            <a:ext cx="514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dirty="0" smtClean="0">
                <a:solidFill>
                  <a:srgbClr val="FF0000"/>
                </a:solidFill>
                <a:latin typeface="Times New Roman" pitchFamily="18" charset="0"/>
                <a:ea typeface="宋体" charset="-122"/>
              </a:rPr>
              <a:t>C</a:t>
            </a:r>
          </a:p>
        </p:txBody>
      </p:sp>
      <p:sp>
        <p:nvSpPr>
          <p:cNvPr id="280580" name="Rectangle 4"/>
          <p:cNvSpPr>
            <a:spLocks noChangeArrowheads="1"/>
          </p:cNvSpPr>
          <p:nvPr/>
        </p:nvSpPr>
        <p:spPr bwMode="auto">
          <a:xfrm>
            <a:off x="395288" y="404813"/>
            <a:ext cx="5759450" cy="80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23888" indent="-623888">
              <a:defRPr>
                <a:solidFill>
                  <a:schemeClr val="tx1"/>
                </a:solidFill>
                <a:latin typeface="Arial" charset="0"/>
                <a:ea typeface="宋体" charset="-122"/>
              </a:defRPr>
            </a:lvl1pPr>
            <a:lvl2pPr marL="803275">
              <a:defRPr>
                <a:solidFill>
                  <a:schemeClr val="tx1"/>
                </a:solidFill>
                <a:latin typeface="Arial" charset="0"/>
                <a:ea typeface="宋体" charset="-122"/>
              </a:defRPr>
            </a:lvl2pPr>
            <a:lvl3pPr marL="982663">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defRPr>
                <a:solidFill>
                  <a:schemeClr val="tx1"/>
                </a:solidFill>
                <a:latin typeface="Arial" charset="0"/>
                <a:ea typeface="宋体" charset="-122"/>
              </a:defRPr>
            </a:lvl6pPr>
            <a:lvl7pPr fontAlgn="base">
              <a:spcBef>
                <a:spcPct val="0"/>
              </a:spcBef>
              <a:spcAft>
                <a:spcPct val="0"/>
              </a:spcAft>
              <a:defRPr>
                <a:solidFill>
                  <a:schemeClr val="tx1"/>
                </a:solidFill>
                <a:latin typeface="Arial" charset="0"/>
                <a:ea typeface="宋体" charset="-122"/>
              </a:defRPr>
            </a:lvl7pPr>
            <a:lvl8pPr fontAlgn="base">
              <a:spcBef>
                <a:spcPct val="0"/>
              </a:spcBef>
              <a:spcAft>
                <a:spcPct val="0"/>
              </a:spcAft>
              <a:defRPr>
                <a:solidFill>
                  <a:schemeClr val="tx1"/>
                </a:solidFill>
                <a:latin typeface="Arial" charset="0"/>
                <a:ea typeface="宋体" charset="-122"/>
              </a:defRPr>
            </a:lvl8pPr>
            <a:lvl9pPr fontAlgn="base">
              <a:spcBef>
                <a:spcPct val="0"/>
              </a:spcBef>
              <a:spcAft>
                <a:spcPct val="0"/>
              </a:spcAft>
              <a:defRPr>
                <a:solidFill>
                  <a:schemeClr val="tx1"/>
                </a:solidFill>
                <a:latin typeface="Arial" charset="0"/>
                <a:ea typeface="宋体" charset="-122"/>
              </a:defRPr>
            </a:lvl9pPr>
          </a:lstStyle>
          <a:p>
            <a:pPr>
              <a:lnSpc>
                <a:spcPct val="130000"/>
              </a:lnSpc>
            </a:pPr>
            <a:r>
              <a:rPr lang="en-US" altLang="zh-CN" sz="3600" b="1" smtClean="0">
                <a:solidFill>
                  <a:srgbClr val="0000FF"/>
                </a:solidFill>
                <a:latin typeface="Times New Roman" pitchFamily="18" charset="0"/>
              </a:rPr>
              <a:t>II. Choose the best answer.</a:t>
            </a:r>
          </a:p>
        </p:txBody>
      </p:sp>
    </p:spTree>
    <p:extLst>
      <p:ext uri="{BB962C8B-B14F-4D97-AF65-F5344CB8AC3E}">
        <p14:creationId xmlns:p14="http://schemas.microsoft.com/office/powerpoint/2010/main" val="2624581358"/>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0579"/>
                                        </p:tgtEl>
                                        <p:attrNameLst>
                                          <p:attrName>style.visibility</p:attrName>
                                        </p:attrNameLst>
                                      </p:cBhvr>
                                      <p:to>
                                        <p:strVal val="visible"/>
                                      </p:to>
                                    </p:set>
                                    <p:animEffect transition="in" filter="barn(inVertical)">
                                      <p:cBhvr>
                                        <p:cTn id="7" dur="500"/>
                                        <p:tgtEl>
                                          <p:spTgt spid="280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7810" name="Rectangle 2"/>
          <p:cNvSpPr>
            <a:spLocks noGrp="1" noChangeArrowheads="1"/>
          </p:cNvSpPr>
          <p:nvPr>
            <p:ph idx="4294967295"/>
          </p:nvPr>
        </p:nvSpPr>
        <p:spPr>
          <a:xfrm>
            <a:off x="611188" y="692150"/>
            <a:ext cx="8229600" cy="585152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479425" indent="-479425">
              <a:lnSpc>
                <a:spcPct val="110000"/>
              </a:lnSpc>
              <a:spcBef>
                <a:spcPct val="0"/>
              </a:spcBef>
              <a:buFontTx/>
              <a:buNone/>
            </a:pPr>
            <a:r>
              <a:rPr lang="en-US" altLang="zh-CN" sz="3600" b="1">
                <a:latin typeface="Times New Roman" pitchFamily="18" charset="0"/>
              </a:rPr>
              <a:t>2). Which of the following is NOT true about the Gold Rush?</a:t>
            </a:r>
          </a:p>
          <a:p>
            <a:pPr marL="479425" indent="-479425">
              <a:lnSpc>
                <a:spcPct val="110000"/>
              </a:lnSpc>
              <a:spcBef>
                <a:spcPct val="0"/>
              </a:spcBef>
              <a:buFontTx/>
              <a:buNone/>
            </a:pPr>
            <a:r>
              <a:rPr lang="en-US" altLang="zh-CN" sz="3600" b="1">
                <a:latin typeface="Times New Roman" pitchFamily="18" charset="0"/>
              </a:rPr>
              <a:t>A. Only a few people became rich in the Gold Rush.</a:t>
            </a:r>
          </a:p>
          <a:p>
            <a:pPr marL="479425" indent="-479425">
              <a:lnSpc>
                <a:spcPct val="110000"/>
              </a:lnSpc>
              <a:spcBef>
                <a:spcPct val="0"/>
              </a:spcBef>
              <a:buFontTx/>
              <a:buNone/>
            </a:pPr>
            <a:r>
              <a:rPr lang="en-US" altLang="zh-CN" sz="3600" b="1">
                <a:latin typeface="Times New Roman" pitchFamily="18" charset="0"/>
              </a:rPr>
              <a:t>B. Many people died in the Gold Rush.</a:t>
            </a:r>
          </a:p>
          <a:p>
            <a:pPr marL="479425" indent="-479425">
              <a:lnSpc>
                <a:spcPct val="110000"/>
              </a:lnSpc>
              <a:spcBef>
                <a:spcPct val="0"/>
              </a:spcBef>
              <a:buFontTx/>
              <a:buNone/>
            </a:pPr>
            <a:r>
              <a:rPr lang="en-US" altLang="zh-CN" sz="3600" b="1">
                <a:latin typeface="Times New Roman" pitchFamily="18" charset="0"/>
              </a:rPr>
              <a:t>C. It happened during the American-Mexico war.</a:t>
            </a:r>
          </a:p>
          <a:p>
            <a:pPr marL="479425" indent="-479425">
              <a:lnSpc>
                <a:spcPct val="110000"/>
              </a:lnSpc>
              <a:spcBef>
                <a:spcPct val="0"/>
              </a:spcBef>
              <a:buFontTx/>
              <a:buNone/>
            </a:pPr>
            <a:r>
              <a:rPr lang="en-US" altLang="zh-CN" sz="3600" b="1">
                <a:latin typeface="Times New Roman" pitchFamily="18" charset="0"/>
              </a:rPr>
              <a:t>D. The first to arrive for gold were South Americans.</a:t>
            </a:r>
          </a:p>
        </p:txBody>
      </p:sp>
      <p:sp>
        <p:nvSpPr>
          <p:cNvPr id="247811" name="Rectangle 3"/>
          <p:cNvSpPr>
            <a:spLocks noChangeArrowheads="1"/>
          </p:cNvSpPr>
          <p:nvPr/>
        </p:nvSpPr>
        <p:spPr bwMode="auto">
          <a:xfrm>
            <a:off x="592592" y="3760562"/>
            <a:ext cx="514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dirty="0" smtClean="0">
                <a:solidFill>
                  <a:srgbClr val="FF3300"/>
                </a:solidFill>
                <a:latin typeface="Times New Roman" pitchFamily="18" charset="0"/>
                <a:ea typeface="宋体" charset="-122"/>
              </a:rPr>
              <a:t>C</a:t>
            </a:r>
          </a:p>
        </p:txBody>
      </p:sp>
    </p:spTree>
    <p:extLst>
      <p:ext uri="{BB962C8B-B14F-4D97-AF65-F5344CB8AC3E}">
        <p14:creationId xmlns:p14="http://schemas.microsoft.com/office/powerpoint/2010/main" val="1996959672"/>
      </p:ext>
    </p:extLst>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7811"/>
                                        </p:tgtEl>
                                        <p:attrNameLst>
                                          <p:attrName>style.visibility</p:attrName>
                                        </p:attrNameLst>
                                      </p:cBhvr>
                                      <p:to>
                                        <p:strVal val="visible"/>
                                      </p:to>
                                    </p:set>
                                    <p:animEffect transition="in" filter="barn(inVertical)">
                                      <p:cBhvr>
                                        <p:cTn id="7" dur="500"/>
                                        <p:tgtEl>
                                          <p:spTgt spid="2478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8834" name="Rectangle 2"/>
          <p:cNvSpPr>
            <a:spLocks noGrp="1" noChangeArrowheads="1"/>
          </p:cNvSpPr>
          <p:nvPr>
            <p:ph idx="4294967295"/>
          </p:nvPr>
        </p:nvSpPr>
        <p:spPr>
          <a:xfrm>
            <a:off x="468313" y="274638"/>
            <a:ext cx="8291512" cy="603408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479425" indent="-479425">
              <a:lnSpc>
                <a:spcPct val="110000"/>
              </a:lnSpc>
              <a:spcBef>
                <a:spcPct val="0"/>
              </a:spcBef>
              <a:buFontTx/>
              <a:buNone/>
            </a:pPr>
            <a:r>
              <a:rPr lang="en-US" altLang="zh-CN" sz="3600" b="1">
                <a:latin typeface="Times New Roman" pitchFamily="18" charset="0"/>
              </a:rPr>
              <a:t>3). Which of the following is NOT true according to the 7th paragraph?</a:t>
            </a:r>
          </a:p>
          <a:p>
            <a:pPr marL="479425" indent="-479425">
              <a:lnSpc>
                <a:spcPct val="110000"/>
              </a:lnSpc>
              <a:spcBef>
                <a:spcPct val="0"/>
              </a:spcBef>
              <a:buFontTx/>
              <a:buNone/>
            </a:pPr>
            <a:r>
              <a:rPr lang="en-US" altLang="zh-CN" sz="3600" b="1">
                <a:latin typeface="Times New Roman" pitchFamily="18" charset="0"/>
              </a:rPr>
              <a:t>A. Film industry attracted many foreign people to California.</a:t>
            </a:r>
          </a:p>
          <a:p>
            <a:pPr marL="479425" indent="-479425">
              <a:lnSpc>
                <a:spcPct val="110000"/>
              </a:lnSpc>
              <a:spcBef>
                <a:spcPct val="0"/>
              </a:spcBef>
              <a:buFontTx/>
              <a:buNone/>
            </a:pPr>
            <a:r>
              <a:rPr lang="en-US" altLang="zh-CN" sz="3600" b="1">
                <a:latin typeface="Times New Roman" pitchFamily="18" charset="0"/>
              </a:rPr>
              <a:t>B. The town established by the Japanese was located in Hollywood.</a:t>
            </a:r>
          </a:p>
          <a:p>
            <a:pPr marL="479425" indent="-479425">
              <a:lnSpc>
                <a:spcPct val="110000"/>
              </a:lnSpc>
              <a:spcBef>
                <a:spcPct val="0"/>
              </a:spcBef>
              <a:buFontTx/>
              <a:buNone/>
            </a:pPr>
            <a:r>
              <a:rPr lang="en-US" altLang="zh-CN" sz="3600" b="1">
                <a:latin typeface="Times New Roman" pitchFamily="18" charset="0"/>
              </a:rPr>
              <a:t>C. Most Africans worked in the ship and aircraft industries.</a:t>
            </a:r>
          </a:p>
          <a:p>
            <a:pPr marL="479425" indent="-479425">
              <a:lnSpc>
                <a:spcPct val="110000"/>
              </a:lnSpc>
              <a:spcBef>
                <a:spcPct val="0"/>
              </a:spcBef>
              <a:buFontTx/>
              <a:buNone/>
            </a:pPr>
            <a:r>
              <a:rPr lang="en-US" altLang="zh-CN" sz="3600" b="1">
                <a:latin typeface="Times New Roman" pitchFamily="18" charset="0"/>
              </a:rPr>
              <a:t>D. Jewish people take up a large percentage in California.</a:t>
            </a:r>
          </a:p>
        </p:txBody>
      </p:sp>
      <p:sp>
        <p:nvSpPr>
          <p:cNvPr id="248835" name="Rectangle 3"/>
          <p:cNvSpPr>
            <a:spLocks noChangeArrowheads="1"/>
          </p:cNvSpPr>
          <p:nvPr/>
        </p:nvSpPr>
        <p:spPr bwMode="auto">
          <a:xfrm>
            <a:off x="457200" y="2727325"/>
            <a:ext cx="488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altLang="zh-CN" sz="3600" b="1" smtClean="0">
                <a:solidFill>
                  <a:srgbClr val="FF3300"/>
                </a:solidFill>
                <a:latin typeface="Times New Roman" pitchFamily="18" charset="0"/>
                <a:ea typeface="宋体" charset="-122"/>
              </a:rPr>
              <a:t>B</a:t>
            </a:r>
          </a:p>
        </p:txBody>
      </p:sp>
    </p:spTree>
    <p:extLst>
      <p:ext uri="{BB962C8B-B14F-4D97-AF65-F5344CB8AC3E}">
        <p14:creationId xmlns:p14="http://schemas.microsoft.com/office/powerpoint/2010/main" val="2791570591"/>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48835"/>
                                        </p:tgtEl>
                                        <p:attrNameLst>
                                          <p:attrName>style.visibility</p:attrName>
                                        </p:attrNameLst>
                                      </p:cBhvr>
                                      <p:to>
                                        <p:strVal val="visible"/>
                                      </p:to>
                                    </p:set>
                                    <p:animEffect transition="in" filter="wipe(up)">
                                      <p:cBhvr>
                                        <p:cTn id="7" dur="500"/>
                                        <p:tgtEl>
                                          <p:spTgt spid="248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1602" name="Rectangle 2"/>
          <p:cNvSpPr>
            <a:spLocks noGrp="1" noChangeArrowheads="1"/>
          </p:cNvSpPr>
          <p:nvPr>
            <p:ph type="body" idx="4294967295"/>
          </p:nvPr>
        </p:nvSpPr>
        <p:spPr>
          <a:xfrm>
            <a:off x="323850" y="188913"/>
            <a:ext cx="8569325" cy="618648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nchor="ctr">
            <a:spAutoFit/>
          </a:bodyPr>
          <a:lstStyle/>
          <a:p>
            <a:pPr marL="609600" indent="-609600">
              <a:lnSpc>
                <a:spcPct val="110000"/>
              </a:lnSpc>
              <a:spcBef>
                <a:spcPct val="0"/>
              </a:spcBef>
              <a:buFontTx/>
              <a:buNone/>
            </a:pPr>
            <a:r>
              <a:rPr lang="en-US" altLang="zh-CN" sz="3300" b="1">
                <a:latin typeface="Times New Roman" pitchFamily="18" charset="0"/>
              </a:rPr>
              <a:t>4). Which of the following is NOT true?</a:t>
            </a:r>
          </a:p>
          <a:p>
            <a:pPr marL="609600" indent="-609600">
              <a:lnSpc>
                <a:spcPct val="110000"/>
              </a:lnSpc>
              <a:spcBef>
                <a:spcPct val="0"/>
              </a:spcBef>
              <a:buFontTx/>
              <a:buAutoNum type="alphaUcPeriod"/>
            </a:pPr>
            <a:r>
              <a:rPr lang="en-US" altLang="zh-CN" sz="3300" b="1">
                <a:latin typeface="Times New Roman" pitchFamily="18" charset="0"/>
              </a:rPr>
              <a:t>The text mainly talks about the history of California. </a:t>
            </a:r>
          </a:p>
          <a:p>
            <a:pPr marL="609600" indent="-609600">
              <a:lnSpc>
                <a:spcPct val="110000"/>
              </a:lnSpc>
              <a:spcBef>
                <a:spcPct val="0"/>
              </a:spcBef>
              <a:buFontTx/>
              <a:buNone/>
            </a:pPr>
            <a:r>
              <a:rPr lang="en-US" altLang="zh-CN" sz="3300" b="1">
                <a:latin typeface="Times New Roman" pitchFamily="18" charset="0"/>
              </a:rPr>
              <a:t>B. Over 40% of Californians speak Spanish as a first or second language today.</a:t>
            </a:r>
          </a:p>
          <a:p>
            <a:pPr marL="609600" indent="-609600">
              <a:lnSpc>
                <a:spcPct val="110000"/>
              </a:lnSpc>
              <a:spcBef>
                <a:spcPct val="0"/>
              </a:spcBef>
              <a:buFontTx/>
              <a:buNone/>
            </a:pPr>
            <a:r>
              <a:rPr lang="en-US" altLang="zh-CN" sz="3300" b="1">
                <a:latin typeface="Times New Roman" pitchFamily="18" charset="0"/>
              </a:rPr>
              <a:t>C. It was so hard to make a life in California that most didn’t survive during the Gold Rush Period.</a:t>
            </a:r>
          </a:p>
          <a:p>
            <a:pPr marL="609600" indent="-609600">
              <a:lnSpc>
                <a:spcPct val="110000"/>
              </a:lnSpc>
              <a:spcBef>
                <a:spcPct val="0"/>
              </a:spcBef>
              <a:buFontTx/>
              <a:buNone/>
            </a:pPr>
            <a:r>
              <a:rPr lang="en-US" altLang="zh-CN" sz="3300" b="1">
                <a:latin typeface="Times New Roman" pitchFamily="18" charset="0"/>
              </a:rPr>
              <a:t>D. Today a large percentage of Chinese-Americans live in the “Chinatowns” of Los Angeles and San Francisco in California.</a:t>
            </a:r>
          </a:p>
        </p:txBody>
      </p:sp>
      <p:sp>
        <p:nvSpPr>
          <p:cNvPr id="281603" name="Rectangle 3"/>
          <p:cNvSpPr>
            <a:spLocks noChangeArrowheads="1"/>
          </p:cNvSpPr>
          <p:nvPr/>
        </p:nvSpPr>
        <p:spPr bwMode="auto">
          <a:xfrm>
            <a:off x="323850" y="2997200"/>
            <a:ext cx="487363" cy="59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300" b="1" dirty="0" smtClean="0">
                <a:solidFill>
                  <a:srgbClr val="FF0000"/>
                </a:solidFill>
                <a:latin typeface="Times New Roman" pitchFamily="18" charset="0"/>
                <a:ea typeface="宋体" charset="-122"/>
              </a:rPr>
              <a:t>C</a:t>
            </a:r>
          </a:p>
        </p:txBody>
      </p:sp>
    </p:spTree>
    <p:extLst>
      <p:ext uri="{BB962C8B-B14F-4D97-AF65-F5344CB8AC3E}">
        <p14:creationId xmlns:p14="http://schemas.microsoft.com/office/powerpoint/2010/main" val="2895889392"/>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81603"/>
                                        </p:tgtEl>
                                        <p:attrNameLst>
                                          <p:attrName>style.visibility</p:attrName>
                                        </p:attrNameLst>
                                      </p:cBhvr>
                                      <p:to>
                                        <p:strVal val="visible"/>
                                      </p:to>
                                    </p:set>
                                    <p:anim calcmode="lin" valueType="num">
                                      <p:cBhvr>
                                        <p:cTn id="7" dur="500" fill="hold"/>
                                        <p:tgtEl>
                                          <p:spTgt spid="281603"/>
                                        </p:tgtEl>
                                        <p:attrNameLst>
                                          <p:attrName>ppt_w</p:attrName>
                                        </p:attrNameLst>
                                      </p:cBhvr>
                                      <p:tavLst>
                                        <p:tav tm="0">
                                          <p:val>
                                            <p:fltVal val="0"/>
                                          </p:val>
                                        </p:tav>
                                        <p:tav tm="100000">
                                          <p:val>
                                            <p:strVal val="#ppt_w"/>
                                          </p:val>
                                        </p:tav>
                                      </p:tavLst>
                                    </p:anim>
                                    <p:anim calcmode="lin" valueType="num">
                                      <p:cBhvr>
                                        <p:cTn id="8" dur="500" fill="hold"/>
                                        <p:tgtEl>
                                          <p:spTgt spid="281603"/>
                                        </p:tgtEl>
                                        <p:attrNameLst>
                                          <p:attrName>ppt_h</p:attrName>
                                        </p:attrNameLst>
                                      </p:cBhvr>
                                      <p:tavLst>
                                        <p:tav tm="0">
                                          <p:val>
                                            <p:fltVal val="0"/>
                                          </p:val>
                                        </p:tav>
                                        <p:tav tm="100000">
                                          <p:val>
                                            <p:strVal val="#ppt_h"/>
                                          </p:val>
                                        </p:tav>
                                      </p:tavLst>
                                    </p:anim>
                                    <p:animEffect transition="in" filter="fade">
                                      <p:cBhvr>
                                        <p:cTn id="9" dur="500"/>
                                        <p:tgtEl>
                                          <p:spTgt spid="281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0"/>
            <a:ext cx="9144000" cy="6553200"/>
          </a:xfrm>
        </p:spPr>
        <p:txBody>
          <a:bodyPr>
            <a:noAutofit/>
          </a:bodyPr>
          <a:lstStyle/>
          <a:p>
            <a:pPr marL="0" indent="0">
              <a:lnSpc>
                <a:spcPts val="3500"/>
              </a:lnSpc>
              <a:spcBef>
                <a:spcPts val="0"/>
              </a:spcBef>
              <a:buNone/>
            </a:pPr>
            <a:r>
              <a:rPr lang="en-US" altLang="zh-CN" b="1" dirty="0" smtClean="0"/>
              <a:t>Native Americans</a:t>
            </a:r>
          </a:p>
          <a:p>
            <a:pPr>
              <a:lnSpc>
                <a:spcPts val="3500"/>
              </a:lnSpc>
              <a:spcBef>
                <a:spcPts val="0"/>
              </a:spcBef>
            </a:pPr>
            <a:r>
              <a:rPr lang="en-US" altLang="zh-CN" dirty="0" smtClean="0"/>
              <a:t>Exactly when the first people arrived in what we now know as California, no one really knows. However, it’s likely that Native Americans were living in California at least fifteen thousand years ago. Scientists believe that these settlers crossed the Bering Strait in the Arctic to America by means of a land bridge which existed in prehistoric times. In the 16</a:t>
            </a:r>
            <a:r>
              <a:rPr lang="en-US" altLang="zh-CN" baseline="30000" dirty="0" smtClean="0"/>
              <a:t>th</a:t>
            </a:r>
            <a:r>
              <a:rPr lang="en-US" altLang="zh-CN" dirty="0" smtClean="0"/>
              <a:t> century, after the arrival of the Europeans, the native people suffered greatly. Thousands were killed or forced into slavery. In addition, many died from the diseases brought by the Europeans. However, some survived these terrible times, and today there are more Native Americans living in California than in any other state. </a:t>
            </a:r>
            <a:endParaRPr lang="zh-CN" altLang="en-US" dirty="0"/>
          </a:p>
        </p:txBody>
      </p:sp>
    </p:spTree>
    <p:extLst>
      <p:ext uri="{BB962C8B-B14F-4D97-AF65-F5344CB8AC3E}">
        <p14:creationId xmlns:p14="http://schemas.microsoft.com/office/powerpoint/2010/main" val="704464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1" y="838200"/>
            <a:ext cx="9143999"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dirty="0">
                <a:solidFill>
                  <a:srgbClr val="0033CC"/>
                </a:solidFill>
                <a:latin typeface="Times New Roman" pitchFamily="18" charset="0"/>
              </a:rPr>
              <a:t>1. diversity = variety </a:t>
            </a:r>
            <a:r>
              <a:rPr lang="zh-CN" altLang="en-US" sz="3600" b="1" dirty="0">
                <a:solidFill>
                  <a:srgbClr val="0033CC"/>
                </a:solidFill>
                <a:latin typeface="Times New Roman" pitchFamily="18" charset="0"/>
              </a:rPr>
              <a:t>多样性、变化</a:t>
            </a:r>
          </a:p>
          <a:p>
            <a:pPr>
              <a:spcBef>
                <a:spcPct val="50000"/>
              </a:spcBef>
            </a:pPr>
            <a:r>
              <a:rPr lang="en-US" altLang="zh-CN" sz="3600" b="1" dirty="0">
                <a:latin typeface="Times New Roman" pitchFamily="18" charset="0"/>
              </a:rPr>
              <a:t>a diversity of vegetables</a:t>
            </a:r>
          </a:p>
          <a:p>
            <a:pPr>
              <a:spcBef>
                <a:spcPct val="50000"/>
              </a:spcBef>
            </a:pPr>
            <a:r>
              <a:rPr lang="en-US" altLang="zh-CN" sz="3600" b="1" dirty="0">
                <a:latin typeface="Times New Roman" pitchFamily="18" charset="0"/>
              </a:rPr>
              <a:t>diversify </a:t>
            </a:r>
            <a:r>
              <a:rPr lang="en-US" altLang="zh-CN" sz="3600" b="1" dirty="0" err="1">
                <a:latin typeface="Times New Roman" pitchFamily="18" charset="0"/>
              </a:rPr>
              <a:t>vt.</a:t>
            </a:r>
            <a:r>
              <a:rPr lang="en-US" altLang="zh-CN" sz="3600" b="1" dirty="0">
                <a:latin typeface="Times New Roman" pitchFamily="18" charset="0"/>
              </a:rPr>
              <a:t> </a:t>
            </a:r>
            <a:r>
              <a:rPr lang="zh-CN" altLang="en-US" sz="3600" b="1" dirty="0">
                <a:latin typeface="Times New Roman" pitchFamily="18" charset="0"/>
              </a:rPr>
              <a:t>使</a:t>
            </a:r>
            <a:r>
              <a:rPr lang="en-US" altLang="zh-CN" sz="3600" b="1" dirty="0">
                <a:latin typeface="Times New Roman" pitchFamily="18" charset="0"/>
              </a:rPr>
              <a:t>…</a:t>
            </a:r>
            <a:r>
              <a:rPr lang="zh-CN" altLang="en-US" sz="3600" b="1" dirty="0">
                <a:latin typeface="Times New Roman" pitchFamily="18" charset="0"/>
              </a:rPr>
              <a:t>多样性，使</a:t>
            </a:r>
            <a:r>
              <a:rPr lang="en-US" altLang="zh-CN" sz="3600" b="1" dirty="0">
                <a:latin typeface="Times New Roman" pitchFamily="18" charset="0"/>
              </a:rPr>
              <a:t>…</a:t>
            </a:r>
            <a:r>
              <a:rPr lang="zh-CN" altLang="en-US" sz="3600" b="1" dirty="0">
                <a:latin typeface="Times New Roman" pitchFamily="18" charset="0"/>
              </a:rPr>
              <a:t>不同</a:t>
            </a:r>
          </a:p>
          <a:p>
            <a:pPr>
              <a:spcBef>
                <a:spcPct val="50000"/>
              </a:spcBef>
            </a:pPr>
            <a:r>
              <a:rPr lang="en-US" altLang="zh-CN" sz="3600" b="1" u="sng" dirty="0">
                <a:latin typeface="Times New Roman" pitchFamily="18" charset="0"/>
              </a:rPr>
              <a:t>diversify one’s skills / interests</a:t>
            </a:r>
          </a:p>
          <a:p>
            <a:pPr>
              <a:spcBef>
                <a:spcPct val="50000"/>
              </a:spcBef>
            </a:pPr>
            <a:r>
              <a:rPr lang="en-US" altLang="zh-CN" sz="3600" b="1" dirty="0">
                <a:latin typeface="Times New Roman" pitchFamily="18" charset="0"/>
              </a:rPr>
              <a:t>We should diversify the syllabus (</a:t>
            </a:r>
            <a:r>
              <a:rPr lang="zh-CN" altLang="en-US" sz="3600" b="1" dirty="0">
                <a:latin typeface="Times New Roman" pitchFamily="18" charset="0"/>
              </a:rPr>
              <a:t>教学大纲）</a:t>
            </a:r>
            <a:r>
              <a:rPr lang="en-US" altLang="zh-CN" sz="3600" b="1" dirty="0">
                <a:latin typeface="Times New Roman" pitchFamily="18" charset="0"/>
              </a:rPr>
              <a:t>to attract more students.</a:t>
            </a:r>
          </a:p>
          <a:p>
            <a:pPr>
              <a:spcBef>
                <a:spcPct val="50000"/>
              </a:spcBef>
            </a:pPr>
            <a:r>
              <a:rPr lang="en-US" altLang="zh-CN" sz="4000" b="1" dirty="0">
                <a:solidFill>
                  <a:srgbClr val="006600"/>
                </a:solidFill>
                <a:latin typeface="Times New Roman" pitchFamily="18" charset="0"/>
              </a:rPr>
              <a:t>diverse   adj.</a:t>
            </a:r>
            <a:r>
              <a:rPr lang="zh-CN" altLang="en-US" sz="4000" b="1" dirty="0">
                <a:solidFill>
                  <a:srgbClr val="006600"/>
                </a:solidFill>
                <a:latin typeface="Times New Roman" pitchFamily="18" charset="0"/>
              </a:rPr>
              <a:t>多种多样的</a:t>
            </a:r>
          </a:p>
        </p:txBody>
      </p:sp>
      <p:sp>
        <p:nvSpPr>
          <p:cNvPr id="40963" name="Rectangle 3"/>
          <p:cNvSpPr>
            <a:spLocks noChangeArrowheads="1"/>
          </p:cNvSpPr>
          <p:nvPr/>
        </p:nvSpPr>
        <p:spPr bwMode="auto">
          <a:xfrm>
            <a:off x="1" y="0"/>
            <a:ext cx="3810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4000" b="1" dirty="0">
                <a:solidFill>
                  <a:srgbClr val="FF0000"/>
                </a:solidFill>
                <a:latin typeface="Times New Roman" pitchFamily="18" charset="0"/>
              </a:rPr>
              <a:t>Language points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animEffect transition="in" filter="box(in)">
                                      <p:cBhvr>
                                        <p:cTn id="7" dur="500"/>
                                        <p:tgtEl>
                                          <p:spTgt spid="410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100">
                                            <p:txEl>
                                              <p:pRg st="1" end="1"/>
                                            </p:txEl>
                                          </p:spTgt>
                                        </p:tgtEl>
                                        <p:attrNameLst>
                                          <p:attrName>style.visibility</p:attrName>
                                        </p:attrNameLst>
                                      </p:cBhvr>
                                      <p:to>
                                        <p:strVal val="visible"/>
                                      </p:to>
                                    </p:set>
                                    <p:animEffect transition="in" filter="box(in)">
                                      <p:cBhvr>
                                        <p:cTn id="12" dur="500"/>
                                        <p:tgtEl>
                                          <p:spTgt spid="410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100">
                                            <p:txEl>
                                              <p:pRg st="2" end="2"/>
                                            </p:txEl>
                                          </p:spTgt>
                                        </p:tgtEl>
                                        <p:attrNameLst>
                                          <p:attrName>style.visibility</p:attrName>
                                        </p:attrNameLst>
                                      </p:cBhvr>
                                      <p:to>
                                        <p:strVal val="visible"/>
                                      </p:to>
                                    </p:set>
                                    <p:animEffect transition="in" filter="box(in)">
                                      <p:cBhvr>
                                        <p:cTn id="17" dur="500"/>
                                        <p:tgtEl>
                                          <p:spTgt spid="410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100">
                                            <p:txEl>
                                              <p:pRg st="3" end="3"/>
                                            </p:txEl>
                                          </p:spTgt>
                                        </p:tgtEl>
                                        <p:attrNameLst>
                                          <p:attrName>style.visibility</p:attrName>
                                        </p:attrNameLst>
                                      </p:cBhvr>
                                      <p:to>
                                        <p:strVal val="visible"/>
                                      </p:to>
                                    </p:set>
                                    <p:animEffect transition="in" filter="box(in)">
                                      <p:cBhvr>
                                        <p:cTn id="22" dur="500"/>
                                        <p:tgtEl>
                                          <p:spTgt spid="4100">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100">
                                            <p:txEl>
                                              <p:pRg st="4" end="4"/>
                                            </p:txEl>
                                          </p:spTgt>
                                        </p:tgtEl>
                                        <p:attrNameLst>
                                          <p:attrName>style.visibility</p:attrName>
                                        </p:attrNameLst>
                                      </p:cBhvr>
                                      <p:to>
                                        <p:strVal val="visible"/>
                                      </p:to>
                                    </p:set>
                                    <p:animEffect transition="in" filter="box(in)">
                                      <p:cBhvr>
                                        <p:cTn id="27" dur="500"/>
                                        <p:tgtEl>
                                          <p:spTgt spid="4100">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100">
                                            <p:txEl>
                                              <p:pRg st="5" end="5"/>
                                            </p:txEl>
                                          </p:spTgt>
                                        </p:tgtEl>
                                        <p:attrNameLst>
                                          <p:attrName>style.visibility</p:attrName>
                                        </p:attrNameLst>
                                      </p:cBhvr>
                                      <p:to>
                                        <p:strVal val="visible"/>
                                      </p:to>
                                    </p:set>
                                    <p:animEffect transition="in" filter="box(in)">
                                      <p:cBhvr>
                                        <p:cTn id="32" dur="500"/>
                                        <p:tgtEl>
                                          <p:spTgt spid="410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04800" y="457200"/>
            <a:ext cx="88392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4000" b="1">
                <a:solidFill>
                  <a:srgbClr val="0033CC"/>
                </a:solidFill>
                <a:latin typeface="Times New Roman" pitchFamily="18" charset="0"/>
              </a:rPr>
              <a:t>2. </a:t>
            </a:r>
            <a:r>
              <a:rPr lang="en-US" altLang="zh-CN" sz="4000" b="1" u="sng">
                <a:solidFill>
                  <a:srgbClr val="0033CC"/>
                </a:solidFill>
                <a:latin typeface="Times New Roman" pitchFamily="18" charset="0"/>
              </a:rPr>
              <a:t>illustrate vt.</a:t>
            </a:r>
            <a:r>
              <a:rPr lang="en-US" altLang="zh-CN" sz="4000" b="1">
                <a:solidFill>
                  <a:srgbClr val="0033CC"/>
                </a:solidFill>
                <a:latin typeface="Times New Roman" pitchFamily="18" charset="0"/>
              </a:rPr>
              <a:t> </a:t>
            </a:r>
            <a:r>
              <a:rPr lang="zh-CN" altLang="en-US" sz="4000" b="1">
                <a:solidFill>
                  <a:srgbClr val="0033CC"/>
                </a:solidFill>
                <a:latin typeface="Times New Roman" pitchFamily="18" charset="0"/>
              </a:rPr>
              <a:t>说明、阐明（用图示、实例等）</a:t>
            </a:r>
          </a:p>
          <a:p>
            <a:pPr>
              <a:spcBef>
                <a:spcPct val="50000"/>
              </a:spcBef>
            </a:pPr>
            <a:r>
              <a:rPr lang="en-US" altLang="zh-CN" sz="4000" b="1" u="sng">
                <a:latin typeface="Times New Roman" pitchFamily="18" charset="0"/>
              </a:rPr>
              <a:t>The lecturer illustrated the theory with examples</a:t>
            </a:r>
            <a:r>
              <a:rPr lang="en-US" altLang="zh-CN" sz="4000" b="1">
                <a:latin typeface="Times New Roman" pitchFamily="18" charset="0"/>
              </a:rPr>
              <a:t>.</a:t>
            </a:r>
          </a:p>
          <a:p>
            <a:pPr>
              <a:spcBef>
                <a:spcPct val="50000"/>
              </a:spcBef>
            </a:pPr>
            <a:r>
              <a:rPr lang="en-US" altLang="zh-CN" sz="4000" b="1">
                <a:latin typeface="Times New Roman" pitchFamily="18" charset="0"/>
              </a:rPr>
              <a:t>Please illustrate how to use the machine.</a:t>
            </a:r>
          </a:p>
          <a:p>
            <a:pPr>
              <a:spcBef>
                <a:spcPct val="50000"/>
              </a:spcBef>
            </a:pPr>
            <a:r>
              <a:rPr lang="en-US" altLang="zh-CN" sz="4000" b="1">
                <a:solidFill>
                  <a:srgbClr val="0033CC"/>
                </a:solidFill>
                <a:latin typeface="Times New Roman" pitchFamily="18" charset="0"/>
              </a:rPr>
              <a:t>illustration  n. </a:t>
            </a:r>
            <a:r>
              <a:rPr lang="zh-CN" altLang="en-US" sz="4000" b="1">
                <a:solidFill>
                  <a:srgbClr val="0033CC"/>
                </a:solidFill>
                <a:latin typeface="Times New Roman" pitchFamily="18" charset="0"/>
              </a:rPr>
              <a:t>实例</a:t>
            </a:r>
            <a:r>
              <a:rPr lang="zh-CN" altLang="en-US" sz="4000" b="1">
                <a:latin typeface="Times New Roman" pitchFamily="18" charset="0"/>
              </a:rPr>
              <a:t>   </a:t>
            </a:r>
          </a:p>
          <a:p>
            <a:pPr>
              <a:spcBef>
                <a:spcPct val="50000"/>
              </a:spcBef>
            </a:pPr>
            <a:r>
              <a:rPr lang="en-US" altLang="zh-CN" sz="4000" b="1">
                <a:latin typeface="Times New Roman" pitchFamily="18" charset="0"/>
              </a:rPr>
              <a:t>by way of illustration </a:t>
            </a:r>
            <a:r>
              <a:rPr lang="zh-CN" altLang="en-US" sz="4000" b="1">
                <a:latin typeface="Times New Roman" pitchFamily="18" charset="0"/>
              </a:rPr>
              <a:t>以实例说明</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5124">
                                            <p:txEl>
                                              <p:pRg st="1" end="1"/>
                                            </p:txEl>
                                          </p:spTgt>
                                        </p:tgtEl>
                                        <p:attrNameLst>
                                          <p:attrName>style.visibility</p:attrName>
                                        </p:attrNameLst>
                                      </p:cBhvr>
                                      <p:to>
                                        <p:strVal val="visible"/>
                                      </p:to>
                                    </p:set>
                                    <p:anim calcmode="lin" valueType="num">
                                      <p:cBhvr additive="base">
                                        <p:cTn id="11" dur="500" fill="hold"/>
                                        <p:tgtEl>
                                          <p:spTgt spid="512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1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5124">
                                            <p:txEl>
                                              <p:pRg st="2" end="2"/>
                                            </p:txEl>
                                          </p:spTgt>
                                        </p:tgtEl>
                                        <p:attrNameLst>
                                          <p:attrName>style.visibility</p:attrName>
                                        </p:attrNameLst>
                                      </p:cBhvr>
                                      <p:to>
                                        <p:strVal val="visible"/>
                                      </p:to>
                                    </p:set>
                                    <p:anim calcmode="lin" valueType="num">
                                      <p:cBhvr additive="base">
                                        <p:cTn id="17"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1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5124">
                                            <p:txEl>
                                              <p:pRg st="3" end="3"/>
                                            </p:txEl>
                                          </p:spTgt>
                                        </p:tgtEl>
                                        <p:attrNameLst>
                                          <p:attrName>style.visibility</p:attrName>
                                        </p:attrNameLst>
                                      </p:cBhvr>
                                      <p:to>
                                        <p:strVal val="visible"/>
                                      </p:to>
                                    </p:set>
                                    <p:anim calcmode="lin" valueType="num">
                                      <p:cBhvr additive="base">
                                        <p:cTn id="23" dur="500" fill="hold"/>
                                        <p:tgtEl>
                                          <p:spTgt spid="512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12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5124">
                                            <p:txEl>
                                              <p:pRg st="4" end="4"/>
                                            </p:txEl>
                                          </p:spTgt>
                                        </p:tgtEl>
                                        <p:attrNameLst>
                                          <p:attrName>style.visibility</p:attrName>
                                        </p:attrNameLst>
                                      </p:cBhvr>
                                      <p:to>
                                        <p:strVal val="visible"/>
                                      </p:to>
                                    </p:set>
                                    <p:anim calcmode="lin" valueType="num">
                                      <p:cBhvr additive="base">
                                        <p:cTn id="29"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12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0" y="0"/>
            <a:ext cx="9144000" cy="723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600" b="1">
                <a:latin typeface="Times New Roman" pitchFamily="18" charset="0"/>
              </a:rPr>
              <a:t>3.California is </a:t>
            </a:r>
            <a:r>
              <a:rPr lang="en-US" altLang="zh-CN" sz="3600" b="1">
                <a:solidFill>
                  <a:srgbClr val="0000CC"/>
                </a:solidFill>
                <a:latin typeface="Times New Roman" pitchFamily="18" charset="0"/>
              </a:rPr>
              <a:t>the third largest</a:t>
            </a:r>
            <a:r>
              <a:rPr lang="en-US" altLang="zh-CN" sz="3600" b="1">
                <a:latin typeface="Times New Roman" pitchFamily="18" charset="0"/>
              </a:rPr>
              <a:t> state in the …</a:t>
            </a:r>
          </a:p>
          <a:p>
            <a:pPr>
              <a:lnSpc>
                <a:spcPct val="120000"/>
              </a:lnSpc>
            </a:pPr>
            <a:r>
              <a:rPr lang="en-US" altLang="zh-CN" sz="3600" b="1">
                <a:latin typeface="Times New Roman" pitchFamily="18" charset="0"/>
              </a:rPr>
              <a:t>   1) </a:t>
            </a:r>
            <a:r>
              <a:rPr lang="zh-CN" altLang="en-US" sz="3600" b="1">
                <a:solidFill>
                  <a:schemeClr val="folHlink"/>
                </a:solidFill>
                <a:latin typeface="Times New Roman" pitchFamily="18" charset="0"/>
              </a:rPr>
              <a:t>序数词可以修饰形容词的最高级</a:t>
            </a:r>
          </a:p>
          <a:p>
            <a:pPr>
              <a:lnSpc>
                <a:spcPct val="120000"/>
              </a:lnSpc>
            </a:pPr>
            <a:r>
              <a:rPr lang="zh-CN" altLang="en-US" sz="3600" b="1">
                <a:latin typeface="Times New Roman" pitchFamily="18" charset="0"/>
              </a:rPr>
              <a:t>   </a:t>
            </a:r>
            <a:r>
              <a:rPr lang="en-US" altLang="zh-CN" sz="3600" b="1">
                <a:latin typeface="Times New Roman" pitchFamily="18" charset="0"/>
              </a:rPr>
              <a:t>The Yellow River is </a:t>
            </a:r>
            <a:r>
              <a:rPr lang="en-US" altLang="zh-CN" sz="3600" b="1">
                <a:solidFill>
                  <a:srgbClr val="0000CC"/>
                </a:solidFill>
                <a:latin typeface="Times New Roman" pitchFamily="18" charset="0"/>
              </a:rPr>
              <a:t>the second longest</a:t>
            </a:r>
            <a:r>
              <a:rPr lang="en-US" altLang="zh-CN" sz="3600" b="1">
                <a:latin typeface="Times New Roman" pitchFamily="18" charset="0"/>
              </a:rPr>
              <a:t> river in China. </a:t>
            </a:r>
          </a:p>
          <a:p>
            <a:r>
              <a:rPr lang="en-US" altLang="zh-CN" sz="3600" b="1">
                <a:latin typeface="Times New Roman" pitchFamily="18" charset="0"/>
              </a:rPr>
              <a:t>    </a:t>
            </a:r>
            <a:r>
              <a:rPr lang="en-US" altLang="zh-CN" sz="3600" b="1">
                <a:solidFill>
                  <a:srgbClr val="0000CC"/>
                </a:solidFill>
                <a:latin typeface="Times New Roman" pitchFamily="18" charset="0"/>
              </a:rPr>
              <a:t>2) population</a:t>
            </a:r>
            <a:r>
              <a:rPr lang="en-US" altLang="zh-CN" sz="3600" b="1">
                <a:latin typeface="Times New Roman" pitchFamily="18" charset="0"/>
              </a:rPr>
              <a:t>    un / cn. </a:t>
            </a:r>
            <a:r>
              <a:rPr lang="zh-CN" altLang="en-US" sz="3600" b="1">
                <a:latin typeface="Times New Roman" pitchFamily="18" charset="0"/>
              </a:rPr>
              <a:t>人口</a:t>
            </a:r>
          </a:p>
          <a:p>
            <a:r>
              <a:rPr lang="zh-CN" altLang="en-US" sz="3600" b="1">
                <a:latin typeface="Times New Roman" pitchFamily="18" charset="0"/>
              </a:rPr>
              <a:t>    </a:t>
            </a:r>
            <a:r>
              <a:rPr lang="en-US" altLang="zh-CN" sz="3600" b="1">
                <a:latin typeface="Times New Roman" pitchFamily="18" charset="0"/>
              </a:rPr>
              <a:t>The population of China_______ </a:t>
            </a:r>
            <a:r>
              <a:rPr lang="en-US" altLang="zh-CN" sz="3600" b="1">
                <a:solidFill>
                  <a:srgbClr val="0000CC"/>
                </a:solidFill>
                <a:latin typeface="Times New Roman" pitchFamily="18" charset="0"/>
              </a:rPr>
              <a:t>large</a:t>
            </a:r>
            <a:r>
              <a:rPr lang="en-US" altLang="zh-CN" sz="3600" b="1">
                <a:latin typeface="Times New Roman" pitchFamily="18" charset="0"/>
              </a:rPr>
              <a:t>, and  70% of the population of China_________ peasants.</a:t>
            </a:r>
          </a:p>
          <a:p>
            <a:r>
              <a:rPr lang="en-US" altLang="zh-CN" sz="3600" b="1">
                <a:latin typeface="Times New Roman" pitchFamily="18" charset="0"/>
              </a:rPr>
              <a:t>   </a:t>
            </a:r>
            <a:r>
              <a:rPr lang="zh-CN" altLang="en-US" sz="3600" b="1">
                <a:latin typeface="Times New Roman" pitchFamily="18" charset="0"/>
              </a:rPr>
              <a:t>表示整体人口时谓语动词用单数，表示部</a:t>
            </a:r>
          </a:p>
          <a:p>
            <a:r>
              <a:rPr lang="zh-CN" altLang="en-US" sz="3600" b="1">
                <a:latin typeface="Times New Roman" pitchFamily="18" charset="0"/>
              </a:rPr>
              <a:t>   分人口时谓语动词用复数。 而形容人口的 </a:t>
            </a:r>
          </a:p>
          <a:p>
            <a:r>
              <a:rPr lang="zh-CN" altLang="en-US" sz="3600" b="1">
                <a:latin typeface="Times New Roman" pitchFamily="18" charset="0"/>
              </a:rPr>
              <a:t>   多少通常用</a:t>
            </a:r>
            <a:r>
              <a:rPr lang="en-US" altLang="zh-CN" sz="3600" b="1">
                <a:solidFill>
                  <a:srgbClr val="0000CC"/>
                </a:solidFill>
                <a:latin typeface="Times New Roman" pitchFamily="18" charset="0"/>
              </a:rPr>
              <a:t>large / small</a:t>
            </a:r>
            <a:r>
              <a:rPr lang="en-US" altLang="zh-CN" sz="3600" b="1">
                <a:latin typeface="Times New Roman" pitchFamily="18" charset="0"/>
              </a:rPr>
              <a:t>. </a:t>
            </a:r>
          </a:p>
          <a:p>
            <a:pPr>
              <a:lnSpc>
                <a:spcPct val="120000"/>
              </a:lnSpc>
            </a:pPr>
            <a:endParaRPr lang="en-US" altLang="zh-CN" sz="3600" b="1">
              <a:latin typeface="Times New Roman" pitchFamily="18" charset="0"/>
            </a:endParaRPr>
          </a:p>
        </p:txBody>
      </p:sp>
      <p:sp>
        <p:nvSpPr>
          <p:cNvPr id="43011" name="Text Box 6"/>
          <p:cNvSpPr txBox="1">
            <a:spLocks noChangeArrowheads="1"/>
          </p:cNvSpPr>
          <p:nvPr/>
        </p:nvSpPr>
        <p:spPr bwMode="auto">
          <a:xfrm>
            <a:off x="3489325" y="-282575"/>
            <a:ext cx="701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43012" name="Text Box 7"/>
          <p:cNvSpPr txBox="1">
            <a:spLocks noChangeArrowheads="1"/>
          </p:cNvSpPr>
          <p:nvPr/>
        </p:nvSpPr>
        <p:spPr bwMode="auto">
          <a:xfrm>
            <a:off x="5562600" y="5105400"/>
            <a:ext cx="1752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endParaRPr lang="zh-CN" altLang="zh-CN"/>
          </a:p>
        </p:txBody>
      </p:sp>
      <p:sp>
        <p:nvSpPr>
          <p:cNvPr id="43013" name="Text Box 5"/>
          <p:cNvSpPr txBox="1">
            <a:spLocks noChangeArrowheads="1"/>
          </p:cNvSpPr>
          <p:nvPr/>
        </p:nvSpPr>
        <p:spPr bwMode="auto">
          <a:xfrm>
            <a:off x="5724525" y="3213100"/>
            <a:ext cx="7191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0000CC"/>
                </a:solidFill>
                <a:latin typeface="Times New Roman" pitchFamily="18" charset="0"/>
              </a:rPr>
              <a:t>is</a:t>
            </a:r>
          </a:p>
        </p:txBody>
      </p:sp>
      <p:sp>
        <p:nvSpPr>
          <p:cNvPr id="43014" name="Text Box 6"/>
          <p:cNvSpPr txBox="1">
            <a:spLocks noChangeArrowheads="1"/>
          </p:cNvSpPr>
          <p:nvPr/>
        </p:nvSpPr>
        <p:spPr bwMode="auto">
          <a:xfrm>
            <a:off x="6877050" y="3789363"/>
            <a:ext cx="14398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0000CC"/>
                </a:solidFill>
                <a:latin typeface="Times New Roman" pitchFamily="18" charset="0"/>
              </a:rPr>
              <a:t>are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508">
                                            <p:txEl>
                                              <p:pRg st="1" end="1"/>
                                            </p:txEl>
                                          </p:spTgt>
                                        </p:tgtEl>
                                        <p:attrNameLst>
                                          <p:attrName>style.visibility</p:attrName>
                                        </p:attrNameLst>
                                      </p:cBhvr>
                                      <p:to>
                                        <p:strVal val="visible"/>
                                      </p:to>
                                    </p:set>
                                    <p:anim calcmode="lin" valueType="num">
                                      <p:cBhvr additive="base">
                                        <p:cTn id="7" dur="500" fill="hold"/>
                                        <p:tgtEl>
                                          <p:spTgt spid="2150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508">
                                            <p:txEl>
                                              <p:pRg st="2" end="2"/>
                                            </p:txEl>
                                          </p:spTgt>
                                        </p:tgtEl>
                                        <p:attrNameLst>
                                          <p:attrName>style.visibility</p:attrName>
                                        </p:attrNameLst>
                                      </p:cBhvr>
                                      <p:to>
                                        <p:strVal val="visible"/>
                                      </p:to>
                                    </p:set>
                                    <p:anim calcmode="lin" valueType="num">
                                      <p:cBhvr additive="base">
                                        <p:cTn id="13" dur="500" fill="hold"/>
                                        <p:tgtEl>
                                          <p:spTgt spid="2150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1508">
                                            <p:txEl>
                                              <p:pRg st="3" end="3"/>
                                            </p:txEl>
                                          </p:spTgt>
                                        </p:tgtEl>
                                        <p:attrNameLst>
                                          <p:attrName>style.visibility</p:attrName>
                                        </p:attrNameLst>
                                      </p:cBhvr>
                                      <p:to>
                                        <p:strVal val="visible"/>
                                      </p:to>
                                    </p:set>
                                    <p:anim calcmode="lin" valueType="num">
                                      <p:cBhvr additive="base">
                                        <p:cTn id="19" dur="500" fill="hold"/>
                                        <p:tgtEl>
                                          <p:spTgt spid="2150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1508">
                                            <p:txEl>
                                              <p:pRg st="4" end="4"/>
                                            </p:txEl>
                                          </p:spTgt>
                                        </p:tgtEl>
                                        <p:attrNameLst>
                                          <p:attrName>style.visibility</p:attrName>
                                        </p:attrNameLst>
                                      </p:cBhvr>
                                      <p:to>
                                        <p:strVal val="visible"/>
                                      </p:to>
                                    </p:set>
                                    <p:anim calcmode="lin" valueType="num">
                                      <p:cBhvr additive="base">
                                        <p:cTn id="25" dur="500" fill="hold"/>
                                        <p:tgtEl>
                                          <p:spTgt spid="2150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50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1508">
                                            <p:txEl>
                                              <p:pRg st="5" end="5"/>
                                            </p:txEl>
                                          </p:spTgt>
                                        </p:tgtEl>
                                        <p:attrNameLst>
                                          <p:attrName>style.visibility</p:attrName>
                                        </p:attrNameLst>
                                      </p:cBhvr>
                                      <p:to>
                                        <p:strVal val="visible"/>
                                      </p:to>
                                    </p:set>
                                    <p:anim calcmode="lin" valueType="num">
                                      <p:cBhvr additive="base">
                                        <p:cTn id="31" dur="500" fill="hold"/>
                                        <p:tgtEl>
                                          <p:spTgt spid="21508">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50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1508">
                                            <p:txEl>
                                              <p:pRg st="6" end="6"/>
                                            </p:txEl>
                                          </p:spTgt>
                                        </p:tgtEl>
                                        <p:attrNameLst>
                                          <p:attrName>style.visibility</p:attrName>
                                        </p:attrNameLst>
                                      </p:cBhvr>
                                      <p:to>
                                        <p:strVal val="visible"/>
                                      </p:to>
                                    </p:set>
                                    <p:anim calcmode="lin" valueType="num">
                                      <p:cBhvr additive="base">
                                        <p:cTn id="37" dur="500" fill="hold"/>
                                        <p:tgtEl>
                                          <p:spTgt spid="21508">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150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1508">
                                            <p:txEl>
                                              <p:pRg st="7" end="7"/>
                                            </p:txEl>
                                          </p:spTgt>
                                        </p:tgtEl>
                                        <p:attrNameLst>
                                          <p:attrName>style.visibility</p:attrName>
                                        </p:attrNameLst>
                                      </p:cBhvr>
                                      <p:to>
                                        <p:strVal val="visible"/>
                                      </p:to>
                                    </p:set>
                                    <p:anim calcmode="lin" valueType="num">
                                      <p:cBhvr additive="base">
                                        <p:cTn id="43" dur="500" fill="hold"/>
                                        <p:tgtEl>
                                          <p:spTgt spid="21508">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50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3013">
                                            <p:txEl>
                                              <p:pRg st="0" end="0"/>
                                            </p:txEl>
                                          </p:spTgt>
                                        </p:tgtEl>
                                        <p:attrNameLst>
                                          <p:attrName>style.visibility</p:attrName>
                                        </p:attrNameLst>
                                      </p:cBhvr>
                                      <p:to>
                                        <p:strVal val="visible"/>
                                      </p:to>
                                    </p:set>
                                    <p:anim calcmode="lin" valueType="num">
                                      <p:cBhvr additive="base">
                                        <p:cTn id="49" dur="500" fill="hold"/>
                                        <p:tgtEl>
                                          <p:spTgt spid="43013">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30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3014"/>
                                        </p:tgtEl>
                                        <p:attrNameLst>
                                          <p:attrName>style.visibility</p:attrName>
                                        </p:attrNameLst>
                                      </p:cBhvr>
                                      <p:to>
                                        <p:strVal val="visible"/>
                                      </p:to>
                                    </p:set>
                                    <p:anim calcmode="lin" valueType="num">
                                      <p:cBhvr additive="base">
                                        <p:cTn id="55" dur="500" fill="hold"/>
                                        <p:tgtEl>
                                          <p:spTgt spid="43014"/>
                                        </p:tgtEl>
                                        <p:attrNameLst>
                                          <p:attrName>ppt_x</p:attrName>
                                        </p:attrNameLst>
                                      </p:cBhvr>
                                      <p:tavLst>
                                        <p:tav tm="0">
                                          <p:val>
                                            <p:strVal val="#ppt_x"/>
                                          </p:val>
                                        </p:tav>
                                        <p:tav tm="100000">
                                          <p:val>
                                            <p:strVal val="#ppt_x"/>
                                          </p:val>
                                        </p:tav>
                                      </p:tavLst>
                                    </p:anim>
                                    <p:anim calcmode="lin" valueType="num">
                                      <p:cBhvr additive="base">
                                        <p:cTn id="56"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0" y="908050"/>
            <a:ext cx="9144000" cy="536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zh-CN" altLang="en-US" sz="3600" b="1">
                <a:latin typeface="Times New Roman" pitchFamily="18" charset="0"/>
              </a:rPr>
              <a:t>对人口的多少进行疑问时，可用</a:t>
            </a:r>
            <a:r>
              <a:rPr kumimoji="1" lang="en-US" altLang="zh-CN" sz="3600" b="1">
                <a:solidFill>
                  <a:srgbClr val="006600"/>
                </a:solidFill>
                <a:latin typeface="Times New Roman" pitchFamily="18" charset="0"/>
              </a:rPr>
              <a:t>what, </a:t>
            </a:r>
            <a:r>
              <a:rPr kumimoji="1" lang="zh-CN" altLang="en-US" sz="3600" b="1">
                <a:solidFill>
                  <a:srgbClr val="006600"/>
                </a:solidFill>
                <a:latin typeface="Times New Roman" pitchFamily="18" charset="0"/>
              </a:rPr>
              <a:t>不用</a:t>
            </a:r>
            <a:r>
              <a:rPr kumimoji="1" lang="en-US" altLang="zh-CN" sz="3600" b="1">
                <a:solidFill>
                  <a:srgbClr val="006600"/>
                </a:solidFill>
                <a:latin typeface="Times New Roman" pitchFamily="18" charset="0"/>
              </a:rPr>
              <a:t>how many</a:t>
            </a:r>
            <a:r>
              <a:rPr kumimoji="1" lang="zh-CN" altLang="en-US" sz="3600" b="1">
                <a:solidFill>
                  <a:srgbClr val="006600"/>
                </a:solidFill>
                <a:latin typeface="Times New Roman" pitchFamily="18" charset="0"/>
              </a:rPr>
              <a:t>或 </a:t>
            </a:r>
            <a:r>
              <a:rPr kumimoji="1" lang="en-US" altLang="zh-CN" sz="3600" b="1">
                <a:solidFill>
                  <a:srgbClr val="006600"/>
                </a:solidFill>
                <a:latin typeface="Times New Roman" pitchFamily="18" charset="0"/>
              </a:rPr>
              <a:t>how much</a:t>
            </a:r>
            <a:r>
              <a:rPr kumimoji="1" lang="zh-CN" altLang="en-US" sz="3600" b="1">
                <a:solidFill>
                  <a:srgbClr val="006600"/>
                </a:solidFill>
                <a:latin typeface="Times New Roman" pitchFamily="18" charset="0"/>
              </a:rPr>
              <a:t>。</a:t>
            </a:r>
            <a:endParaRPr lang="zh-CN" altLang="en-US" sz="3600" b="1">
              <a:latin typeface="Times New Roman" pitchFamily="18" charset="0"/>
            </a:endParaRPr>
          </a:p>
          <a:p>
            <a:pPr>
              <a:lnSpc>
                <a:spcPct val="120000"/>
              </a:lnSpc>
            </a:pPr>
            <a:r>
              <a:rPr lang="en-US" altLang="zh-CN" sz="3600" b="1">
                <a:solidFill>
                  <a:srgbClr val="0000CC"/>
                </a:solidFill>
                <a:latin typeface="Times New Roman" pitchFamily="18" charset="0"/>
              </a:rPr>
              <a:t>What’s the population of ….?</a:t>
            </a:r>
          </a:p>
          <a:p>
            <a:pPr>
              <a:lnSpc>
                <a:spcPct val="120000"/>
              </a:lnSpc>
            </a:pPr>
            <a:r>
              <a:rPr lang="en-US" altLang="zh-CN" sz="3600" b="1">
                <a:latin typeface="Times New Roman" pitchFamily="18" charset="0"/>
              </a:rPr>
              <a:t>What’s the population of China? </a:t>
            </a:r>
          </a:p>
          <a:p>
            <a:pPr>
              <a:lnSpc>
                <a:spcPct val="120000"/>
              </a:lnSpc>
            </a:pPr>
            <a:r>
              <a:rPr lang="en-US" altLang="zh-CN" sz="3600" b="1">
                <a:solidFill>
                  <a:srgbClr val="0000CC"/>
                </a:solidFill>
                <a:latin typeface="Times New Roman" pitchFamily="18" charset="0"/>
              </a:rPr>
              <a:t>have a population of ….   </a:t>
            </a:r>
            <a:r>
              <a:rPr lang="zh-CN" altLang="en-US" sz="3600" b="1">
                <a:solidFill>
                  <a:srgbClr val="0000CC"/>
                </a:solidFill>
                <a:latin typeface="Times New Roman" pitchFamily="18" charset="0"/>
              </a:rPr>
              <a:t>有多少人口</a:t>
            </a:r>
          </a:p>
          <a:p>
            <a:pPr>
              <a:lnSpc>
                <a:spcPct val="120000"/>
              </a:lnSpc>
            </a:pPr>
            <a:r>
              <a:rPr lang="en-US" altLang="zh-CN" sz="3600" b="1">
                <a:latin typeface="Times New Roman" pitchFamily="18" charset="0"/>
              </a:rPr>
              <a:t>China has a population of 1.3 billion.</a:t>
            </a:r>
          </a:p>
          <a:p>
            <a:pPr>
              <a:lnSpc>
                <a:spcPct val="120000"/>
              </a:lnSpc>
            </a:pPr>
            <a:r>
              <a:rPr lang="en-US" altLang="zh-CN" sz="3600" b="1">
                <a:solidFill>
                  <a:srgbClr val="0000CC"/>
                </a:solidFill>
                <a:latin typeface="Times New Roman" pitchFamily="18" charset="0"/>
              </a:rPr>
              <a:t>an increase / growth in population  </a:t>
            </a:r>
            <a:r>
              <a:rPr lang="zh-CN" altLang="en-US" sz="3600" b="1">
                <a:solidFill>
                  <a:srgbClr val="0000CC"/>
                </a:solidFill>
                <a:latin typeface="Times New Roman" pitchFamily="18" charset="0"/>
              </a:rPr>
              <a:t>人口增长</a:t>
            </a:r>
            <a:endParaRPr lang="zh-CN" altLang="en-US" sz="3600" b="1">
              <a:latin typeface="Times New Roman" pitchFamily="18" charset="0"/>
            </a:endParaRPr>
          </a:p>
          <a:p>
            <a:pPr>
              <a:lnSpc>
                <a:spcPct val="120000"/>
              </a:lnSpc>
            </a:pPr>
            <a:endParaRPr lang="en-US" altLang="zh-CN" sz="36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 calcmode="lin" valueType="num">
                                      <p:cBhvr additive="base">
                                        <p:cTn id="7" dur="500" fill="hold"/>
                                        <p:tgtEl>
                                          <p:spTgt spid="440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4034">
                                            <p:txEl>
                                              <p:pRg st="1" end="1"/>
                                            </p:txEl>
                                          </p:spTgt>
                                        </p:tgtEl>
                                        <p:attrNameLst>
                                          <p:attrName>style.visibility</p:attrName>
                                        </p:attrNameLst>
                                      </p:cBhvr>
                                      <p:to>
                                        <p:strVal val="visible"/>
                                      </p:to>
                                    </p:set>
                                    <p:anim calcmode="lin" valueType="num">
                                      <p:cBhvr additive="base">
                                        <p:cTn id="11" dur="500" fill="hold"/>
                                        <p:tgtEl>
                                          <p:spTgt spid="4403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403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4034">
                                            <p:txEl>
                                              <p:pRg st="2" end="2"/>
                                            </p:txEl>
                                          </p:spTgt>
                                        </p:tgtEl>
                                        <p:attrNameLst>
                                          <p:attrName>style.visibility</p:attrName>
                                        </p:attrNameLst>
                                      </p:cBhvr>
                                      <p:to>
                                        <p:strVal val="visible"/>
                                      </p:to>
                                    </p:set>
                                    <p:anim calcmode="lin" valueType="num">
                                      <p:cBhvr additive="base">
                                        <p:cTn id="15" dur="500" fill="hold"/>
                                        <p:tgtEl>
                                          <p:spTgt spid="4403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403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44034">
                                            <p:txEl>
                                              <p:pRg st="3" end="3"/>
                                            </p:txEl>
                                          </p:spTgt>
                                        </p:tgtEl>
                                        <p:attrNameLst>
                                          <p:attrName>style.visibility</p:attrName>
                                        </p:attrNameLst>
                                      </p:cBhvr>
                                      <p:to>
                                        <p:strVal val="visible"/>
                                      </p:to>
                                    </p:set>
                                    <p:anim calcmode="lin" valueType="num">
                                      <p:cBhvr additive="base">
                                        <p:cTn id="21" dur="500" fill="hold"/>
                                        <p:tgtEl>
                                          <p:spTgt spid="4403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403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44034">
                                            <p:txEl>
                                              <p:pRg st="4" end="4"/>
                                            </p:txEl>
                                          </p:spTgt>
                                        </p:tgtEl>
                                        <p:attrNameLst>
                                          <p:attrName>style.visibility</p:attrName>
                                        </p:attrNameLst>
                                      </p:cBhvr>
                                      <p:to>
                                        <p:strVal val="visible"/>
                                      </p:to>
                                    </p:set>
                                    <p:anim calcmode="lin" valueType="num">
                                      <p:cBhvr additive="base">
                                        <p:cTn id="27" dur="500" fill="hold"/>
                                        <p:tgtEl>
                                          <p:spTgt spid="4403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403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44034">
                                            <p:txEl>
                                              <p:pRg st="5" end="5"/>
                                            </p:txEl>
                                          </p:spTgt>
                                        </p:tgtEl>
                                        <p:attrNameLst>
                                          <p:attrName>style.visibility</p:attrName>
                                        </p:attrNameLst>
                                      </p:cBhvr>
                                      <p:to>
                                        <p:strVal val="visible"/>
                                      </p:to>
                                    </p:set>
                                    <p:anim calcmode="lin" valueType="num">
                                      <p:cBhvr additive="base">
                                        <p:cTn id="33" dur="500" fill="hold"/>
                                        <p:tgtEl>
                                          <p:spTgt spid="44034">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403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0" y="609600"/>
            <a:ext cx="9144000"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kumimoji="1" lang="en-US" altLang="zh-CN" sz="3200" b="1">
                <a:latin typeface="Times New Roman" pitchFamily="18" charset="0"/>
              </a:rPr>
              <a:t>4. It also has the distinction of being the most multicultural state in the USA, …</a:t>
            </a:r>
          </a:p>
          <a:p>
            <a:pPr>
              <a:lnSpc>
                <a:spcPct val="120000"/>
              </a:lnSpc>
            </a:pPr>
            <a:r>
              <a:rPr kumimoji="1" lang="en-US" altLang="zh-CN" sz="3200" b="1">
                <a:latin typeface="Times New Roman" pitchFamily="18" charset="0"/>
              </a:rPr>
              <a:t> </a:t>
            </a:r>
            <a:r>
              <a:rPr kumimoji="1" lang="zh-CN" altLang="en-US" sz="3200" b="1">
                <a:latin typeface="Times New Roman" pitchFamily="18" charset="0"/>
              </a:rPr>
              <a:t>加州与众不同之处在于它也是美国最具多元文化的一个州，</a:t>
            </a:r>
            <a:r>
              <a:rPr kumimoji="1" lang="en-US" altLang="zh-CN" sz="3200" b="1">
                <a:latin typeface="Times New Roman" pitchFamily="18" charset="0"/>
              </a:rPr>
              <a:t>…</a:t>
            </a:r>
          </a:p>
        </p:txBody>
      </p:sp>
      <p:sp>
        <p:nvSpPr>
          <p:cNvPr id="45059" name="Text Box 3"/>
          <p:cNvSpPr txBox="1">
            <a:spLocks noChangeArrowheads="1"/>
          </p:cNvSpPr>
          <p:nvPr/>
        </p:nvSpPr>
        <p:spPr bwMode="auto">
          <a:xfrm>
            <a:off x="0" y="3048000"/>
            <a:ext cx="9144000" cy="301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200" b="1">
                <a:solidFill>
                  <a:srgbClr val="006600"/>
                </a:solidFill>
                <a:latin typeface="Times New Roman" pitchFamily="18" charset="0"/>
              </a:rPr>
              <a:t>It also has the distinction of being</a:t>
            </a:r>
            <a:r>
              <a:rPr kumimoji="1" lang="en-US" altLang="zh-CN" sz="3200" b="1">
                <a:latin typeface="Times New Roman" pitchFamily="18" charset="0"/>
              </a:rPr>
              <a:t> …</a:t>
            </a:r>
            <a:r>
              <a:rPr kumimoji="1" lang="zh-CN" altLang="en-US" sz="3200" b="1">
                <a:latin typeface="Times New Roman" pitchFamily="18" charset="0"/>
              </a:rPr>
              <a:t>意思是</a:t>
            </a:r>
            <a:r>
              <a:rPr kumimoji="1" lang="en-US" altLang="zh-CN" sz="3200" b="1">
                <a:latin typeface="Times New Roman" pitchFamily="18" charset="0"/>
              </a:rPr>
              <a:t>What it is known for is …</a:t>
            </a:r>
          </a:p>
          <a:p>
            <a:r>
              <a:rPr kumimoji="1" lang="en-US" altLang="zh-CN" sz="3200" b="1">
                <a:solidFill>
                  <a:srgbClr val="003399"/>
                </a:solidFill>
                <a:latin typeface="Times New Roman" pitchFamily="18" charset="0"/>
              </a:rPr>
              <a:t>make a distinction between</a:t>
            </a:r>
            <a:r>
              <a:rPr kumimoji="1" lang="en-US" altLang="zh-CN" sz="3200" b="1">
                <a:latin typeface="Times New Roman" pitchFamily="18" charset="0"/>
              </a:rPr>
              <a:t> </a:t>
            </a:r>
            <a:r>
              <a:rPr kumimoji="1" lang="zh-CN" altLang="en-US" sz="3200" b="1">
                <a:latin typeface="Times New Roman" pitchFamily="18" charset="0"/>
              </a:rPr>
              <a:t>对</a:t>
            </a:r>
            <a:r>
              <a:rPr kumimoji="1" lang="en-US" altLang="zh-CN" sz="3200" b="1">
                <a:latin typeface="Times New Roman" pitchFamily="18" charset="0"/>
              </a:rPr>
              <a:t>……</a:t>
            </a:r>
            <a:r>
              <a:rPr kumimoji="1" lang="zh-CN" altLang="en-US" sz="3200" b="1">
                <a:latin typeface="Times New Roman" pitchFamily="18" charset="0"/>
              </a:rPr>
              <a:t>加以区分</a:t>
            </a:r>
            <a:br>
              <a:rPr kumimoji="1" lang="zh-CN" altLang="en-US" sz="3200" b="1">
                <a:latin typeface="Times New Roman" pitchFamily="18" charset="0"/>
              </a:rPr>
            </a:br>
            <a:r>
              <a:rPr kumimoji="1" lang="en-US" altLang="zh-CN" sz="3200" b="1">
                <a:solidFill>
                  <a:srgbClr val="003399"/>
                </a:solidFill>
                <a:latin typeface="Times New Roman" pitchFamily="18" charset="0"/>
              </a:rPr>
              <a:t>win a distinction for</a:t>
            </a:r>
            <a:r>
              <a:rPr kumimoji="1" lang="en-US" altLang="zh-CN" sz="3200" b="1">
                <a:latin typeface="Times New Roman" pitchFamily="18" charset="0"/>
              </a:rPr>
              <a:t> </a:t>
            </a:r>
            <a:r>
              <a:rPr kumimoji="1" lang="zh-CN" altLang="en-US" sz="3200" b="1">
                <a:latin typeface="Times New Roman" pitchFamily="18" charset="0"/>
              </a:rPr>
              <a:t>因</a:t>
            </a:r>
            <a:r>
              <a:rPr kumimoji="1" lang="en-US" altLang="zh-CN" sz="3200" b="1">
                <a:latin typeface="Times New Roman" pitchFamily="18" charset="0"/>
              </a:rPr>
              <a:t>……</a:t>
            </a:r>
            <a:r>
              <a:rPr kumimoji="1" lang="zh-CN" altLang="en-US" sz="3200" b="1">
                <a:latin typeface="Times New Roman" pitchFamily="18" charset="0"/>
              </a:rPr>
              <a:t>而获功勋</a:t>
            </a:r>
            <a:br>
              <a:rPr kumimoji="1" lang="zh-CN" altLang="en-US" sz="3200" b="1">
                <a:latin typeface="Times New Roman" pitchFamily="18" charset="0"/>
              </a:rPr>
            </a:br>
            <a:r>
              <a:rPr kumimoji="1" lang="en-US" altLang="zh-CN" sz="3200" b="1">
                <a:solidFill>
                  <a:srgbClr val="003399"/>
                </a:solidFill>
                <a:latin typeface="Times New Roman" pitchFamily="18" charset="0"/>
              </a:rPr>
              <a:t>without distinction</a:t>
            </a:r>
            <a:r>
              <a:rPr kumimoji="1" lang="en-US" altLang="zh-CN" sz="3200" b="1">
                <a:latin typeface="Times New Roman" pitchFamily="18" charset="0"/>
              </a:rPr>
              <a:t> </a:t>
            </a:r>
            <a:r>
              <a:rPr kumimoji="1" lang="zh-CN" altLang="en-US" sz="3200" b="1">
                <a:latin typeface="Times New Roman" pitchFamily="18" charset="0"/>
              </a:rPr>
              <a:t>无差别地；一视同仁地</a:t>
            </a:r>
            <a:br>
              <a:rPr kumimoji="1" lang="zh-CN" altLang="en-US" sz="3200" b="1">
                <a:latin typeface="Times New Roman" pitchFamily="18" charset="0"/>
              </a:rPr>
            </a:br>
            <a:r>
              <a:rPr kumimoji="1" lang="en-US" altLang="zh-CN" sz="3200" b="1">
                <a:solidFill>
                  <a:srgbClr val="003399"/>
                </a:solidFill>
                <a:latin typeface="Times New Roman" pitchFamily="18" charset="0"/>
              </a:rPr>
              <a:t>with distinction</a:t>
            </a:r>
            <a:r>
              <a:rPr kumimoji="1" lang="zh-CN" altLang="en-US" sz="3200" b="1">
                <a:latin typeface="Times New Roman" pitchFamily="18" charset="0"/>
              </a:rPr>
              <a:t>以优异的成绩；以杰出的表现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 calcmode="lin" valueType="num">
                                      <p:cBhvr additive="base">
                                        <p:cTn id="7" dur="500" fill="hold"/>
                                        <p:tgtEl>
                                          <p:spTgt spid="45059"/>
                                        </p:tgtEl>
                                        <p:attrNameLst>
                                          <p:attrName>ppt_x</p:attrName>
                                        </p:attrNameLst>
                                      </p:cBhvr>
                                      <p:tavLst>
                                        <p:tav tm="0">
                                          <p:val>
                                            <p:strVal val="#ppt_x"/>
                                          </p:val>
                                        </p:tav>
                                        <p:tav tm="100000">
                                          <p:val>
                                            <p:strVal val="#ppt_x"/>
                                          </p:val>
                                        </p:tav>
                                      </p:tavLst>
                                    </p:anim>
                                    <p:anim calcmode="lin" valueType="num">
                                      <p:cBhvr additive="base">
                                        <p:cTn id="8" dur="500" fill="hold"/>
                                        <p:tgtEl>
                                          <p:spTgt spid="450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0" y="0"/>
            <a:ext cx="9144000"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kumimoji="1" lang="en-US" altLang="zh-CN" sz="3600" b="1">
              <a:latin typeface="Times New Roman" pitchFamily="18" charset="0"/>
            </a:endParaRPr>
          </a:p>
          <a:p>
            <a:r>
              <a:rPr kumimoji="1" lang="en-US" altLang="zh-CN" sz="3600" b="1">
                <a:latin typeface="Times New Roman" pitchFamily="18" charset="0"/>
              </a:rPr>
              <a:t>We should make a distinction between right and wrong.</a:t>
            </a:r>
          </a:p>
          <a:p>
            <a:r>
              <a:rPr kumimoji="1" lang="en-US" altLang="zh-CN" sz="3600" b="1">
                <a:latin typeface="Times New Roman" pitchFamily="18" charset="0"/>
              </a:rPr>
              <a:t>She passed all the exams with distinction.</a:t>
            </a:r>
          </a:p>
          <a:p>
            <a:endParaRPr kumimoji="1" lang="en-US" altLang="zh-CN" sz="3600" b="1">
              <a:solidFill>
                <a:srgbClr val="003399"/>
              </a:solidFill>
              <a:latin typeface="Times New Roman" pitchFamily="18" charset="0"/>
            </a:endParaRPr>
          </a:p>
          <a:p>
            <a:r>
              <a:rPr kumimoji="1" lang="en-US" altLang="zh-CN" sz="3600" b="1">
                <a:solidFill>
                  <a:srgbClr val="003399"/>
                </a:solidFill>
                <a:latin typeface="Times New Roman" pitchFamily="18" charset="0"/>
              </a:rPr>
              <a:t>distinct adj. </a:t>
            </a:r>
            <a:r>
              <a:rPr kumimoji="1" lang="zh-CN" altLang="en-US" sz="3600" b="1">
                <a:solidFill>
                  <a:srgbClr val="003399"/>
                </a:solidFill>
                <a:latin typeface="Times New Roman" pitchFamily="18" charset="0"/>
              </a:rPr>
              <a:t>清晰的；明显的；明确的</a:t>
            </a:r>
          </a:p>
          <a:p>
            <a:r>
              <a:rPr kumimoji="1" lang="en-US" altLang="zh-CN" sz="3600" b="1">
                <a:latin typeface="Times New Roman" pitchFamily="18" charset="0"/>
              </a:rPr>
              <a:t>be distinct in ...from ... </a:t>
            </a:r>
            <a:r>
              <a:rPr kumimoji="1" lang="zh-CN" altLang="en-US" sz="3600" b="1">
                <a:latin typeface="Times New Roman" pitchFamily="18" charset="0"/>
              </a:rPr>
              <a:t>在某方面与</a:t>
            </a:r>
            <a:r>
              <a:rPr kumimoji="1" lang="en-US" altLang="zh-CN" sz="3600" b="1">
                <a:latin typeface="Times New Roman" pitchFamily="18" charset="0"/>
              </a:rPr>
              <a:t>……</a:t>
            </a:r>
            <a:r>
              <a:rPr kumimoji="1" lang="zh-CN" altLang="en-US" sz="3600" b="1">
                <a:latin typeface="Times New Roman" pitchFamily="18" charset="0"/>
              </a:rPr>
              <a:t>不同</a:t>
            </a:r>
          </a:p>
          <a:p>
            <a:r>
              <a:rPr kumimoji="1" lang="zh-CN" altLang="en-US" sz="3600" b="1">
                <a:latin typeface="Times New Roman" pitchFamily="18" charset="0"/>
              </a:rPr>
              <a:t>（</a:t>
            </a:r>
            <a:r>
              <a:rPr kumimoji="1" lang="en-US" altLang="zh-CN" sz="3600" b="1">
                <a:latin typeface="Times New Roman" pitchFamily="18" charset="0"/>
              </a:rPr>
              <a:t>as</a:t>
            </a:r>
            <a:r>
              <a:rPr kumimoji="1" lang="zh-CN" altLang="en-US" sz="3600" b="1">
                <a:latin typeface="Times New Roman" pitchFamily="18" charset="0"/>
              </a:rPr>
              <a:t>）</a:t>
            </a:r>
            <a:r>
              <a:rPr kumimoji="1" lang="en-US" altLang="zh-CN" sz="3600" b="1">
                <a:latin typeface="Times New Roman" pitchFamily="18" charset="0"/>
              </a:rPr>
              <a:t>distinct from ... </a:t>
            </a:r>
            <a:r>
              <a:rPr kumimoji="1" lang="zh-CN" altLang="en-US" sz="3600" b="1">
                <a:latin typeface="Times New Roman" pitchFamily="18" charset="0"/>
              </a:rPr>
              <a:t>与</a:t>
            </a:r>
            <a:r>
              <a:rPr kumimoji="1" lang="en-US" altLang="zh-CN" sz="3600" b="1">
                <a:latin typeface="Times New Roman" pitchFamily="18" charset="0"/>
              </a:rPr>
              <a:t>……</a:t>
            </a:r>
            <a:r>
              <a:rPr kumimoji="1" lang="zh-CN" altLang="en-US" sz="3600" b="1">
                <a:latin typeface="Times New Roman" pitchFamily="18" charset="0"/>
              </a:rPr>
              <a:t>不同（的）</a:t>
            </a:r>
          </a:p>
          <a:p>
            <a:r>
              <a:rPr kumimoji="1" lang="en-US" altLang="zh-CN" sz="3600" b="1">
                <a:latin typeface="Times New Roman" pitchFamily="18" charset="0"/>
              </a:rPr>
              <a:t>he has a distinct gift for drawing.</a:t>
            </a:r>
          </a:p>
          <a:p>
            <a:r>
              <a:rPr kumimoji="1" lang="zh-CN" altLang="en-US" sz="3600" b="1">
                <a:latin typeface="Times New Roman" pitchFamily="18" charset="0"/>
              </a:rPr>
              <a:t>他有很明显的绘画天赋。</a:t>
            </a:r>
          </a:p>
          <a:p>
            <a:r>
              <a:rPr kumimoji="1" lang="en-US" altLang="zh-CN" sz="3600" b="1">
                <a:latin typeface="Times New Roman" pitchFamily="18" charset="0"/>
              </a:rPr>
              <a:t>you should make your writing distinct.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 calcmode="lin" valueType="num">
                                      <p:cBhvr additive="base">
                                        <p:cTn id="7" dur="500" fill="hold"/>
                                        <p:tgtEl>
                                          <p:spTgt spid="46082"/>
                                        </p:tgtEl>
                                        <p:attrNameLst>
                                          <p:attrName>ppt_x</p:attrName>
                                        </p:attrNameLst>
                                      </p:cBhvr>
                                      <p:tavLst>
                                        <p:tav tm="0">
                                          <p:val>
                                            <p:strVal val="#ppt_x"/>
                                          </p:val>
                                        </p:tav>
                                        <p:tav tm="100000">
                                          <p:val>
                                            <p:strVal val="#ppt_x"/>
                                          </p:val>
                                        </p:tav>
                                      </p:tavLst>
                                    </p:anim>
                                    <p:anim calcmode="lin" valueType="num">
                                      <p:cBhvr additive="base">
                                        <p:cTn id="8" dur="500" fill="hold"/>
                                        <p:tgtEl>
                                          <p:spTgt spid="460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0" y="908050"/>
            <a:ext cx="914400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4000" b="1">
                <a:solidFill>
                  <a:srgbClr val="006600"/>
                </a:solidFill>
                <a:latin typeface="Times New Roman" pitchFamily="18" charset="0"/>
              </a:rPr>
              <a:t>前缀</a:t>
            </a:r>
            <a:r>
              <a:rPr kumimoji="1" lang="en-US" altLang="zh-CN" sz="4000" b="1">
                <a:solidFill>
                  <a:srgbClr val="006600"/>
                </a:solidFill>
                <a:latin typeface="Times New Roman" pitchFamily="18" charset="0"/>
              </a:rPr>
              <a:t>multi-</a:t>
            </a:r>
            <a:r>
              <a:rPr kumimoji="1" lang="zh-CN" altLang="en-US" sz="4000" b="1">
                <a:solidFill>
                  <a:srgbClr val="006600"/>
                </a:solidFill>
                <a:latin typeface="Times New Roman" pitchFamily="18" charset="0"/>
              </a:rPr>
              <a:t>是“多、多方面、多方向”的意思。如：</a:t>
            </a:r>
          </a:p>
          <a:p>
            <a:r>
              <a:rPr kumimoji="1" lang="en-US" altLang="zh-CN" sz="4000" b="1">
                <a:latin typeface="Times New Roman" pitchFamily="18" charset="0"/>
              </a:rPr>
              <a:t>multi-coloured (</a:t>
            </a:r>
            <a:r>
              <a:rPr kumimoji="1" lang="zh-CN" altLang="en-US" sz="4000" b="1">
                <a:latin typeface="Times New Roman" pitchFamily="18" charset="0"/>
              </a:rPr>
              <a:t>多色的</a:t>
            </a:r>
            <a:r>
              <a:rPr kumimoji="1" lang="en-US" altLang="zh-CN" sz="4000" b="1">
                <a:latin typeface="Times New Roman" pitchFamily="18" charset="0"/>
              </a:rPr>
              <a:t>), </a:t>
            </a:r>
          </a:p>
          <a:p>
            <a:r>
              <a:rPr kumimoji="1" lang="en-US" altLang="zh-CN" sz="4000" b="1">
                <a:latin typeface="Times New Roman" pitchFamily="18" charset="0"/>
              </a:rPr>
              <a:t>multi-racial (</a:t>
            </a:r>
            <a:r>
              <a:rPr kumimoji="1" lang="zh-CN" altLang="en-US" sz="4000" b="1">
                <a:latin typeface="Times New Roman" pitchFamily="18" charset="0"/>
              </a:rPr>
              <a:t>多种族的</a:t>
            </a:r>
            <a:r>
              <a:rPr kumimoji="1" lang="en-US" altLang="zh-CN" sz="4000" b="1">
                <a:latin typeface="Times New Roman" pitchFamily="18" charset="0"/>
              </a:rPr>
              <a:t>), </a:t>
            </a:r>
          </a:p>
          <a:p>
            <a:r>
              <a:rPr kumimoji="1" lang="en-US" altLang="zh-CN" sz="4000" b="1">
                <a:latin typeface="Times New Roman" pitchFamily="18" charset="0"/>
              </a:rPr>
              <a:t>multi-media (</a:t>
            </a:r>
            <a:r>
              <a:rPr kumimoji="1" lang="zh-CN" altLang="en-US" sz="4000" b="1">
                <a:latin typeface="Times New Roman" pitchFamily="18" charset="0"/>
              </a:rPr>
              <a:t>多媒体</a:t>
            </a:r>
            <a:r>
              <a:rPr kumimoji="1" lang="en-US" altLang="zh-CN" sz="4000" b="1">
                <a:latin typeface="Times New Roman" pitchFamily="18" charset="0"/>
              </a:rPr>
              <a:t>), </a:t>
            </a:r>
          </a:p>
          <a:p>
            <a:r>
              <a:rPr kumimoji="1" lang="en-US" altLang="zh-CN" sz="4000" b="1">
                <a:latin typeface="Times New Roman" pitchFamily="18" charset="0"/>
              </a:rPr>
              <a:t>multiparty (</a:t>
            </a:r>
            <a:r>
              <a:rPr kumimoji="1" lang="zh-CN" altLang="en-US" sz="4000" b="1">
                <a:latin typeface="Times New Roman" pitchFamily="18" charset="0"/>
              </a:rPr>
              <a:t>多党制 </a:t>
            </a:r>
            <a:r>
              <a:rPr kumimoji="1" lang="en-US" altLang="zh-CN" sz="4000" b="1">
                <a:latin typeface="Times New Roman" pitchFamily="18" charset="0"/>
              </a:rPr>
              <a:t>), </a:t>
            </a:r>
          </a:p>
          <a:p>
            <a:r>
              <a:rPr kumimoji="1" lang="en-US" altLang="zh-CN" sz="4000" b="1">
                <a:latin typeface="Times New Roman" pitchFamily="18" charset="0"/>
              </a:rPr>
              <a:t>multi-purpose (</a:t>
            </a:r>
            <a:r>
              <a:rPr kumimoji="1" lang="zh-CN" altLang="en-US" sz="4000" b="1">
                <a:latin typeface="Times New Roman" pitchFamily="18" charset="0"/>
              </a:rPr>
              <a:t>多种用途</a:t>
            </a:r>
            <a:r>
              <a:rPr kumimoji="1" lang="en-US" altLang="zh-CN" sz="4000" b="1">
                <a:latin typeface="Times New Roman" pitchFamily="18" charset="0"/>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additive="base">
                                        <p:cTn id="7" dur="500" fill="hold"/>
                                        <p:tgtEl>
                                          <p:spTgt spid="47106"/>
                                        </p:tgtEl>
                                        <p:attrNameLst>
                                          <p:attrName>ppt_x</p:attrName>
                                        </p:attrNameLst>
                                      </p:cBhvr>
                                      <p:tavLst>
                                        <p:tav tm="0">
                                          <p:val>
                                            <p:strVal val="#ppt_x"/>
                                          </p:val>
                                        </p:tav>
                                        <p:tav tm="100000">
                                          <p:val>
                                            <p:strVal val="#ppt_x"/>
                                          </p:val>
                                        </p:tav>
                                      </p:tavLst>
                                    </p:anim>
                                    <p:anim calcmode="lin" valueType="num">
                                      <p:cBhvr additive="base">
                                        <p:cTn id="8" dur="500" fill="hold"/>
                                        <p:tgtEl>
                                          <p:spTgt spid="47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rrowheads="1"/>
          </p:cNvSpPr>
          <p:nvPr>
            <p:ph idx="1"/>
          </p:nvPr>
        </p:nvSpPr>
        <p:spPr>
          <a:xfrm>
            <a:off x="0" y="960438"/>
            <a:ext cx="9144000" cy="4983162"/>
          </a:xfrm>
        </p:spPr>
        <p:txBody>
          <a:bodyPr/>
          <a:lstStyle/>
          <a:p>
            <a:pPr marL="609600" indent="-609600">
              <a:buFont typeface="Wingdings" pitchFamily="2" charset="2"/>
              <a:buNone/>
            </a:pPr>
            <a:r>
              <a:rPr lang="en-US" altLang="zh-CN" b="1">
                <a:solidFill>
                  <a:schemeClr val="accent2"/>
                </a:solidFill>
                <a:latin typeface="Times New Roman" pitchFamily="18" charset="0"/>
              </a:rPr>
              <a:t>5. live on </a:t>
            </a:r>
            <a:r>
              <a:rPr lang="zh-CN" altLang="en-US" b="1">
                <a:solidFill>
                  <a:schemeClr val="accent2"/>
                </a:solidFill>
                <a:latin typeface="Times New Roman" pitchFamily="18" charset="0"/>
              </a:rPr>
              <a:t>继续存在，继续生存</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Mozart was dead but his music lives on.</a:t>
            </a:r>
            <a:br>
              <a:rPr lang="en-US" altLang="zh-CN" b="1">
                <a:latin typeface="Times New Roman" pitchFamily="18" charset="0"/>
              </a:rPr>
            </a:br>
            <a:r>
              <a:rPr lang="en-US" altLang="zh-CN" b="1">
                <a:latin typeface="Times New Roman" pitchFamily="18" charset="0"/>
              </a:rPr>
              <a:t> </a:t>
            </a:r>
          </a:p>
          <a:p>
            <a:pPr marL="609600" indent="-609600">
              <a:buFont typeface="Wingdings" pitchFamily="2" charset="2"/>
              <a:buNone/>
            </a:pPr>
            <a:r>
              <a:rPr lang="en-US" altLang="zh-CN" b="1">
                <a:latin typeface="Times New Roman" pitchFamily="18" charset="0"/>
              </a:rPr>
              <a:t>     live on sth  </a:t>
            </a:r>
            <a:r>
              <a:rPr lang="zh-CN" altLang="en-US" b="1">
                <a:latin typeface="Times New Roman" pitchFamily="18" charset="0"/>
              </a:rPr>
              <a:t>以</a:t>
            </a:r>
            <a:r>
              <a:rPr lang="en-US" altLang="zh-CN" b="1">
                <a:latin typeface="Times New Roman" pitchFamily="18" charset="0"/>
              </a:rPr>
              <a:t>…</a:t>
            </a:r>
            <a:r>
              <a:rPr lang="zh-CN" altLang="en-US" b="1">
                <a:latin typeface="Times New Roman" pitchFamily="18" charset="0"/>
              </a:rPr>
              <a:t>为生</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live by doing sth  </a:t>
            </a:r>
            <a:r>
              <a:rPr lang="zh-CN" altLang="en-US" b="1">
                <a:latin typeface="Times New Roman" pitchFamily="18" charset="0"/>
              </a:rPr>
              <a:t>靠做</a:t>
            </a:r>
            <a:r>
              <a:rPr lang="en-US" altLang="zh-CN" b="1">
                <a:latin typeface="Times New Roman" pitchFamily="18" charset="0"/>
              </a:rPr>
              <a:t>…</a:t>
            </a:r>
            <a:r>
              <a:rPr lang="zh-CN" altLang="en-US" b="1">
                <a:latin typeface="Times New Roman" pitchFamily="18" charset="0"/>
              </a:rPr>
              <a:t>为生</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live with…  </a:t>
            </a:r>
            <a:r>
              <a:rPr lang="zh-CN" altLang="en-US" b="1">
                <a:latin typeface="Times New Roman" pitchFamily="18" charset="0"/>
              </a:rPr>
              <a:t>和</a:t>
            </a:r>
            <a:r>
              <a:rPr lang="en-US" altLang="zh-CN" b="1">
                <a:latin typeface="Times New Roman" pitchFamily="18" charset="0"/>
              </a:rPr>
              <a:t>…</a:t>
            </a:r>
            <a:r>
              <a:rPr lang="zh-CN" altLang="en-US" b="1">
                <a:latin typeface="Times New Roman" pitchFamily="18" charset="0"/>
              </a:rPr>
              <a:t>住一起</a:t>
            </a:r>
            <a:r>
              <a:rPr lang="en-US" altLang="zh-CN" b="1">
                <a:latin typeface="Times New Roman" pitchFamily="18" charset="0"/>
              </a:rPr>
              <a:t>/</a:t>
            </a:r>
            <a:r>
              <a:rPr lang="zh-CN" altLang="en-US" b="1">
                <a:latin typeface="Times New Roman" pitchFamily="18" charset="0"/>
              </a:rPr>
              <a:t>忍受</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make/earn a living   </a:t>
            </a:r>
            <a:r>
              <a:rPr lang="zh-CN" altLang="en-US" b="1">
                <a:latin typeface="Times New Roman" pitchFamily="18" charset="0"/>
              </a:rPr>
              <a:t>谋生</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live/lead a … life   </a:t>
            </a:r>
            <a:r>
              <a:rPr lang="zh-CN" altLang="en-US" b="1">
                <a:latin typeface="Times New Roman" pitchFamily="18" charset="0"/>
              </a:rPr>
              <a:t>过着</a:t>
            </a:r>
            <a:r>
              <a:rPr lang="en-US" altLang="zh-CN" b="1">
                <a:latin typeface="Times New Roman" pitchFamily="18" charset="0"/>
              </a:rPr>
              <a:t>…</a:t>
            </a:r>
            <a:r>
              <a:rPr lang="zh-CN" altLang="en-US" b="1">
                <a:latin typeface="Times New Roman" pitchFamily="18" charset="0"/>
              </a:rPr>
              <a:t>生活</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body" idx="4294967295"/>
          </p:nvPr>
        </p:nvSpPr>
        <p:spPr>
          <a:xfrm>
            <a:off x="0" y="228600"/>
            <a:ext cx="9144000" cy="6858000"/>
          </a:xfrm>
        </p:spPr>
        <p:txBody>
          <a:bodyPr/>
          <a:lstStyle/>
          <a:p>
            <a:pPr marL="609600" indent="-609600">
              <a:lnSpc>
                <a:spcPct val="130000"/>
              </a:lnSpc>
              <a:spcBef>
                <a:spcPct val="0"/>
              </a:spcBef>
              <a:buFont typeface="Wingdings" pitchFamily="2" charset="2"/>
              <a:buNone/>
            </a:pPr>
            <a:r>
              <a:rPr lang="en-US" altLang="zh-CN" b="1">
                <a:latin typeface="Times New Roman" pitchFamily="18" charset="0"/>
              </a:rPr>
              <a:t>6. Exactly when the first people arrived in</a:t>
            </a:r>
          </a:p>
          <a:p>
            <a:pPr marL="609600" indent="-609600">
              <a:lnSpc>
                <a:spcPct val="130000"/>
              </a:lnSpc>
              <a:spcBef>
                <a:spcPct val="0"/>
              </a:spcBef>
              <a:buFont typeface="Wingdings" pitchFamily="2" charset="2"/>
              <a:buNone/>
            </a:pPr>
            <a:r>
              <a:rPr lang="en-US" altLang="zh-CN" b="1">
                <a:latin typeface="Times New Roman" pitchFamily="18" charset="0"/>
              </a:rPr>
              <a:t>what we now know as California, </a:t>
            </a:r>
            <a:r>
              <a:rPr lang="en-US" altLang="zh-CN" b="1">
                <a:solidFill>
                  <a:schemeClr val="accent2"/>
                </a:solidFill>
                <a:latin typeface="Times New Roman" pitchFamily="18" charset="0"/>
              </a:rPr>
              <a:t>no one</a:t>
            </a:r>
          </a:p>
          <a:p>
            <a:pPr marL="609600" indent="-609600">
              <a:lnSpc>
                <a:spcPct val="130000"/>
              </a:lnSpc>
              <a:spcBef>
                <a:spcPct val="0"/>
              </a:spcBef>
              <a:buFont typeface="Wingdings" pitchFamily="2" charset="2"/>
              <a:buNone/>
            </a:pPr>
            <a:r>
              <a:rPr lang="en-US" altLang="zh-CN" b="1">
                <a:solidFill>
                  <a:schemeClr val="accent2"/>
                </a:solidFill>
                <a:latin typeface="Times New Roman" pitchFamily="18" charset="0"/>
              </a:rPr>
              <a:t>really knows</a:t>
            </a:r>
            <a:r>
              <a:rPr lang="en-US" altLang="zh-CN" b="1">
                <a:latin typeface="Times New Roman" pitchFamily="18" charset="0"/>
              </a:rPr>
              <a:t>.  </a:t>
            </a:r>
          </a:p>
          <a:p>
            <a:pPr marL="609600" indent="-609600">
              <a:lnSpc>
                <a:spcPct val="130000"/>
              </a:lnSpc>
              <a:spcBef>
                <a:spcPct val="0"/>
              </a:spcBef>
              <a:buFont typeface="Wingdings" pitchFamily="2" charset="2"/>
              <a:buNone/>
            </a:pPr>
            <a:r>
              <a:rPr lang="en-US" altLang="zh-CN" b="1">
                <a:latin typeface="Times New Roman" pitchFamily="18" charset="0"/>
              </a:rPr>
              <a:t>       no one really knows </a:t>
            </a:r>
            <a:r>
              <a:rPr lang="zh-CN" altLang="en-US" b="1">
                <a:latin typeface="Times New Roman" pitchFamily="18" charset="0"/>
              </a:rPr>
              <a:t>是主句</a:t>
            </a:r>
            <a:r>
              <a:rPr lang="en-US" altLang="zh-CN" b="1">
                <a:latin typeface="Times New Roman" pitchFamily="18" charset="0"/>
              </a:rPr>
              <a:t>, exactly</a:t>
            </a:r>
          </a:p>
          <a:p>
            <a:pPr marL="609600" indent="-609600">
              <a:lnSpc>
                <a:spcPct val="130000"/>
              </a:lnSpc>
              <a:spcBef>
                <a:spcPct val="0"/>
              </a:spcBef>
              <a:buFont typeface="Wingdings" pitchFamily="2" charset="2"/>
              <a:buNone/>
            </a:pPr>
            <a:r>
              <a:rPr lang="en-US" altLang="zh-CN" b="1">
                <a:latin typeface="Times New Roman" pitchFamily="18" charset="0"/>
              </a:rPr>
              <a:t>when… California</a:t>
            </a:r>
            <a:r>
              <a:rPr lang="zh-CN" altLang="en-US" b="1">
                <a:latin typeface="Times New Roman" pitchFamily="18" charset="0"/>
              </a:rPr>
              <a:t>是</a:t>
            </a:r>
            <a:r>
              <a:rPr lang="en-US" altLang="zh-CN" b="1">
                <a:latin typeface="Times New Roman" pitchFamily="18" charset="0"/>
              </a:rPr>
              <a:t>knows</a:t>
            </a:r>
            <a:r>
              <a:rPr lang="zh-CN" altLang="en-US" b="1">
                <a:latin typeface="Times New Roman" pitchFamily="18" charset="0"/>
              </a:rPr>
              <a:t>的宾语从句</a:t>
            </a:r>
          </a:p>
          <a:p>
            <a:pPr marL="609600" indent="-609600">
              <a:lnSpc>
                <a:spcPct val="130000"/>
              </a:lnSpc>
              <a:spcBef>
                <a:spcPct val="0"/>
              </a:spcBef>
              <a:buFont typeface="Wingdings" pitchFamily="2" charset="2"/>
              <a:buNone/>
            </a:pPr>
            <a:r>
              <a:rPr lang="en-US" altLang="zh-CN" b="1">
                <a:latin typeface="Times New Roman" pitchFamily="18" charset="0"/>
              </a:rPr>
              <a:t>what we… California</a:t>
            </a:r>
            <a:r>
              <a:rPr lang="zh-CN" altLang="en-US" b="1">
                <a:latin typeface="Times New Roman" pitchFamily="18" charset="0"/>
              </a:rPr>
              <a:t>是宾语从句</a:t>
            </a:r>
            <a:r>
              <a:rPr lang="en-US" altLang="zh-CN" b="1">
                <a:latin typeface="Times New Roman" pitchFamily="18" charset="0"/>
              </a:rPr>
              <a:t>, </a:t>
            </a:r>
            <a:r>
              <a:rPr lang="zh-CN" altLang="en-US" b="1">
                <a:latin typeface="Times New Roman" pitchFamily="18" charset="0"/>
              </a:rPr>
              <a:t>作介词</a:t>
            </a:r>
          </a:p>
          <a:p>
            <a:pPr marL="609600" indent="-609600">
              <a:lnSpc>
                <a:spcPct val="130000"/>
              </a:lnSpc>
              <a:spcBef>
                <a:spcPct val="0"/>
              </a:spcBef>
              <a:buFont typeface="Wingdings" pitchFamily="2" charset="2"/>
              <a:buNone/>
            </a:pPr>
            <a:r>
              <a:rPr lang="en-US" altLang="zh-CN" b="1">
                <a:latin typeface="Times New Roman" pitchFamily="18" charset="0"/>
              </a:rPr>
              <a:t>in</a:t>
            </a:r>
            <a:r>
              <a:rPr lang="zh-CN" altLang="en-US" b="1">
                <a:latin typeface="Times New Roman" pitchFamily="18" charset="0"/>
              </a:rPr>
              <a:t>的宾语。</a:t>
            </a:r>
          </a:p>
          <a:p>
            <a:pPr marL="609600" indent="-609600">
              <a:lnSpc>
                <a:spcPct val="130000"/>
              </a:lnSpc>
              <a:spcBef>
                <a:spcPct val="0"/>
              </a:spcBef>
              <a:buFont typeface="Wingdings" pitchFamily="2" charset="2"/>
              <a:buNone/>
            </a:pPr>
            <a:r>
              <a:rPr lang="en-US" altLang="zh-CN" b="1">
                <a:latin typeface="Times New Roman" pitchFamily="18" charset="0"/>
              </a:rPr>
              <a:t>No one knows when the first people arrived</a:t>
            </a:r>
          </a:p>
          <a:p>
            <a:pPr marL="609600" indent="-609600">
              <a:lnSpc>
                <a:spcPct val="130000"/>
              </a:lnSpc>
              <a:spcBef>
                <a:spcPct val="0"/>
              </a:spcBef>
              <a:buFont typeface="Wingdings" pitchFamily="2" charset="2"/>
              <a:buNone/>
            </a:pPr>
            <a:r>
              <a:rPr lang="en-US" altLang="zh-CN" b="1">
                <a:latin typeface="Times New Roman" pitchFamily="18" charset="0"/>
              </a:rPr>
              <a:t>in the place that/which we now know as</a:t>
            </a:r>
          </a:p>
          <a:p>
            <a:pPr marL="609600" indent="-609600">
              <a:lnSpc>
                <a:spcPct val="130000"/>
              </a:lnSpc>
              <a:spcBef>
                <a:spcPct val="0"/>
              </a:spcBef>
              <a:buFont typeface="Wingdings" pitchFamily="2" charset="2"/>
              <a:buNone/>
            </a:pPr>
            <a:r>
              <a:rPr lang="en-US" altLang="zh-CN" b="1">
                <a:latin typeface="Times New Roman" pitchFamily="18" charset="0"/>
              </a:rPr>
              <a:t>California.</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Effect transition="in" filter="blinds(horizontal)">
                                      <p:cBhvr>
                                        <p:cTn id="7" dur="500"/>
                                        <p:tgtEl>
                                          <p:spTgt spid="1331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3314">
                                            <p:txEl>
                                              <p:pRg st="1" end="1"/>
                                            </p:txEl>
                                          </p:spTgt>
                                        </p:tgtEl>
                                        <p:attrNameLst>
                                          <p:attrName>style.visibility</p:attrName>
                                        </p:attrNameLst>
                                      </p:cBhvr>
                                      <p:to>
                                        <p:strVal val="visible"/>
                                      </p:to>
                                    </p:set>
                                    <p:animEffect transition="in" filter="blinds(horizontal)">
                                      <p:cBhvr>
                                        <p:cTn id="10" dur="500"/>
                                        <p:tgtEl>
                                          <p:spTgt spid="13314">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3314">
                                            <p:txEl>
                                              <p:pRg st="2" end="2"/>
                                            </p:txEl>
                                          </p:spTgt>
                                        </p:tgtEl>
                                        <p:attrNameLst>
                                          <p:attrName>style.visibility</p:attrName>
                                        </p:attrNameLst>
                                      </p:cBhvr>
                                      <p:to>
                                        <p:strVal val="visible"/>
                                      </p:to>
                                    </p:set>
                                    <p:animEffect transition="in" filter="blinds(horizontal)">
                                      <p:cBhvr>
                                        <p:cTn id="13" dur="500"/>
                                        <p:tgtEl>
                                          <p:spTgt spid="13314">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3314">
                                            <p:txEl>
                                              <p:pRg st="3" end="3"/>
                                            </p:txEl>
                                          </p:spTgt>
                                        </p:tgtEl>
                                        <p:attrNameLst>
                                          <p:attrName>style.visibility</p:attrName>
                                        </p:attrNameLst>
                                      </p:cBhvr>
                                      <p:to>
                                        <p:strVal val="visible"/>
                                      </p:to>
                                    </p:set>
                                    <p:animEffect transition="in" filter="blinds(horizontal)">
                                      <p:cBhvr>
                                        <p:cTn id="18" dur="500"/>
                                        <p:tgtEl>
                                          <p:spTgt spid="13314">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13314">
                                            <p:txEl>
                                              <p:pRg st="4" end="4"/>
                                            </p:txEl>
                                          </p:spTgt>
                                        </p:tgtEl>
                                        <p:attrNameLst>
                                          <p:attrName>style.visibility</p:attrName>
                                        </p:attrNameLst>
                                      </p:cBhvr>
                                      <p:to>
                                        <p:strVal val="visible"/>
                                      </p:to>
                                    </p:set>
                                    <p:animEffect transition="in" filter="blinds(horizontal)">
                                      <p:cBhvr>
                                        <p:cTn id="23" dur="500"/>
                                        <p:tgtEl>
                                          <p:spTgt spid="13314">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3314">
                                            <p:txEl>
                                              <p:pRg st="5" end="5"/>
                                            </p:txEl>
                                          </p:spTgt>
                                        </p:tgtEl>
                                        <p:attrNameLst>
                                          <p:attrName>style.visibility</p:attrName>
                                        </p:attrNameLst>
                                      </p:cBhvr>
                                      <p:to>
                                        <p:strVal val="visible"/>
                                      </p:to>
                                    </p:set>
                                    <p:animEffect transition="in" filter="blinds(horizontal)">
                                      <p:cBhvr>
                                        <p:cTn id="28" dur="500"/>
                                        <p:tgtEl>
                                          <p:spTgt spid="13314">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13314">
                                            <p:txEl>
                                              <p:pRg st="6" end="6"/>
                                            </p:txEl>
                                          </p:spTgt>
                                        </p:tgtEl>
                                        <p:attrNameLst>
                                          <p:attrName>style.visibility</p:attrName>
                                        </p:attrNameLst>
                                      </p:cBhvr>
                                      <p:to>
                                        <p:strVal val="visible"/>
                                      </p:to>
                                    </p:set>
                                    <p:animEffect transition="in" filter="blinds(horizontal)">
                                      <p:cBhvr>
                                        <p:cTn id="33" dur="500"/>
                                        <p:tgtEl>
                                          <p:spTgt spid="13314">
                                            <p:txEl>
                                              <p:pRg st="6" end="6"/>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13314">
                                            <p:txEl>
                                              <p:pRg st="7" end="7"/>
                                            </p:txEl>
                                          </p:spTgt>
                                        </p:tgtEl>
                                        <p:attrNameLst>
                                          <p:attrName>style.visibility</p:attrName>
                                        </p:attrNameLst>
                                      </p:cBhvr>
                                      <p:to>
                                        <p:strVal val="visible"/>
                                      </p:to>
                                    </p:set>
                                    <p:animEffect transition="in" filter="blinds(horizontal)">
                                      <p:cBhvr>
                                        <p:cTn id="38" dur="500"/>
                                        <p:tgtEl>
                                          <p:spTgt spid="13314">
                                            <p:txEl>
                                              <p:pRg st="7" end="7"/>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nodeType="clickEffect">
                                  <p:stCondLst>
                                    <p:cond delay="0"/>
                                  </p:stCondLst>
                                  <p:childTnLst>
                                    <p:set>
                                      <p:cBhvr>
                                        <p:cTn id="42" dur="1" fill="hold">
                                          <p:stCondLst>
                                            <p:cond delay="0"/>
                                          </p:stCondLst>
                                        </p:cTn>
                                        <p:tgtEl>
                                          <p:spTgt spid="13314">
                                            <p:txEl>
                                              <p:pRg st="8" end="8"/>
                                            </p:txEl>
                                          </p:spTgt>
                                        </p:tgtEl>
                                        <p:attrNameLst>
                                          <p:attrName>style.visibility</p:attrName>
                                        </p:attrNameLst>
                                      </p:cBhvr>
                                      <p:to>
                                        <p:strVal val="visible"/>
                                      </p:to>
                                    </p:set>
                                    <p:animEffect transition="in" filter="blinds(horizontal)">
                                      <p:cBhvr>
                                        <p:cTn id="43" dur="500"/>
                                        <p:tgtEl>
                                          <p:spTgt spid="13314">
                                            <p:txEl>
                                              <p:pRg st="8" end="8"/>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 presetClass="entr" presetSubtype="10" fill="hold" nodeType="clickEffect">
                                  <p:stCondLst>
                                    <p:cond delay="0"/>
                                  </p:stCondLst>
                                  <p:childTnLst>
                                    <p:set>
                                      <p:cBhvr>
                                        <p:cTn id="47" dur="1" fill="hold">
                                          <p:stCondLst>
                                            <p:cond delay="0"/>
                                          </p:stCondLst>
                                        </p:cTn>
                                        <p:tgtEl>
                                          <p:spTgt spid="13314">
                                            <p:txEl>
                                              <p:pRg st="9" end="9"/>
                                            </p:txEl>
                                          </p:spTgt>
                                        </p:tgtEl>
                                        <p:attrNameLst>
                                          <p:attrName>style.visibility</p:attrName>
                                        </p:attrNameLst>
                                      </p:cBhvr>
                                      <p:to>
                                        <p:strVal val="visible"/>
                                      </p:to>
                                    </p:set>
                                    <p:animEffect transition="in" filter="blinds(horizontal)">
                                      <p:cBhvr>
                                        <p:cTn id="48" dur="500"/>
                                        <p:tgtEl>
                                          <p:spTgt spid="1331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0" y="0"/>
            <a:ext cx="9010650" cy="580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endParaRPr lang="en-US" altLang="zh-CN" sz="3600" b="1">
              <a:latin typeface="Times New Roman" pitchFamily="18" charset="0"/>
            </a:endParaRPr>
          </a:p>
          <a:p>
            <a:pPr>
              <a:lnSpc>
                <a:spcPct val="130000"/>
              </a:lnSpc>
            </a:pPr>
            <a:endParaRPr lang="en-US" altLang="zh-CN" sz="3600" b="1">
              <a:latin typeface="Times New Roman" pitchFamily="18" charset="0"/>
            </a:endParaRPr>
          </a:p>
          <a:p>
            <a:pPr>
              <a:lnSpc>
                <a:spcPct val="130000"/>
              </a:lnSpc>
            </a:pPr>
            <a:r>
              <a:rPr lang="en-US" altLang="zh-CN" sz="3600" b="1">
                <a:latin typeface="Times New Roman" pitchFamily="18" charset="0"/>
              </a:rPr>
              <a:t>George Washington was born in ______ is </a:t>
            </a:r>
          </a:p>
          <a:p>
            <a:pPr>
              <a:lnSpc>
                <a:spcPct val="130000"/>
              </a:lnSpc>
            </a:pPr>
            <a:r>
              <a:rPr lang="en-US" altLang="zh-CN" sz="3600" b="1">
                <a:latin typeface="Times New Roman" pitchFamily="18" charset="0"/>
              </a:rPr>
              <a:t>now the state of Virginia. </a:t>
            </a:r>
          </a:p>
          <a:p>
            <a:pPr>
              <a:lnSpc>
                <a:spcPct val="130000"/>
              </a:lnSpc>
              <a:buFontTx/>
              <a:buAutoNum type="alphaUcPeriod"/>
            </a:pPr>
            <a:r>
              <a:rPr lang="en-US" altLang="zh-CN" sz="3600" b="1">
                <a:latin typeface="Times New Roman" pitchFamily="18" charset="0"/>
              </a:rPr>
              <a:t>which    B. where      C. that    D. what  </a:t>
            </a:r>
          </a:p>
          <a:p>
            <a:pPr>
              <a:lnSpc>
                <a:spcPct val="130000"/>
              </a:lnSpc>
            </a:pPr>
            <a:r>
              <a:rPr lang="en-US" altLang="zh-CN" sz="3600" b="1">
                <a:latin typeface="Times New Roman" pitchFamily="18" charset="0"/>
              </a:rPr>
              <a:t>= George Washington was born in </a:t>
            </a:r>
            <a:r>
              <a:rPr lang="en-US" altLang="zh-CN" sz="3600" b="1">
                <a:solidFill>
                  <a:srgbClr val="990033"/>
                </a:solidFill>
                <a:latin typeface="Times New Roman" pitchFamily="18" charset="0"/>
              </a:rPr>
              <a:t>the place</a:t>
            </a:r>
          </a:p>
          <a:p>
            <a:pPr>
              <a:lnSpc>
                <a:spcPct val="130000"/>
              </a:lnSpc>
            </a:pPr>
            <a:r>
              <a:rPr lang="en-US" altLang="zh-CN" sz="3600" b="1">
                <a:solidFill>
                  <a:srgbClr val="990033"/>
                </a:solidFill>
                <a:latin typeface="Times New Roman" pitchFamily="18" charset="0"/>
              </a:rPr>
              <a:t> that</a:t>
            </a:r>
            <a:r>
              <a:rPr lang="en-US" altLang="zh-CN" sz="3600" b="1">
                <a:latin typeface="Times New Roman" pitchFamily="18" charset="0"/>
              </a:rPr>
              <a:t> is now the state of Virginia. </a:t>
            </a:r>
          </a:p>
          <a:p>
            <a:pPr>
              <a:lnSpc>
                <a:spcPct val="130000"/>
              </a:lnSpc>
            </a:pPr>
            <a:endParaRPr lang="en-US" altLang="zh-CN" sz="3600" b="1">
              <a:latin typeface="Times New Roman" pitchFamily="18" charset="0"/>
            </a:endParaRPr>
          </a:p>
        </p:txBody>
      </p:sp>
      <p:sp>
        <p:nvSpPr>
          <p:cNvPr id="24579" name="Text Box 3"/>
          <p:cNvSpPr txBox="1">
            <a:spLocks noChangeArrowheads="1"/>
          </p:cNvSpPr>
          <p:nvPr/>
        </p:nvSpPr>
        <p:spPr bwMode="auto">
          <a:xfrm>
            <a:off x="6877050" y="1524000"/>
            <a:ext cx="68738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000" b="1">
                <a:solidFill>
                  <a:srgbClr val="990033"/>
                </a:solidFill>
              </a:rPr>
              <a:t>D</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78">
                                            <p:txEl>
                                              <p:pRg st="2" end="2"/>
                                            </p:txEl>
                                          </p:spTgt>
                                        </p:tgtEl>
                                        <p:attrNameLst>
                                          <p:attrName>style.visibility</p:attrName>
                                        </p:attrNameLst>
                                      </p:cBhvr>
                                      <p:to>
                                        <p:strVal val="visible"/>
                                      </p:to>
                                    </p:set>
                                    <p:anim calcmode="lin" valueType="num">
                                      <p:cBhvr additive="base">
                                        <p:cTn id="7" dur="500" fill="hold"/>
                                        <p:tgtEl>
                                          <p:spTgt spid="2457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8">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578">
                                            <p:txEl>
                                              <p:pRg st="3" end="3"/>
                                            </p:txEl>
                                          </p:spTgt>
                                        </p:tgtEl>
                                        <p:attrNameLst>
                                          <p:attrName>style.visibility</p:attrName>
                                        </p:attrNameLst>
                                      </p:cBhvr>
                                      <p:to>
                                        <p:strVal val="visible"/>
                                      </p:to>
                                    </p:set>
                                    <p:anim calcmode="lin" valueType="num">
                                      <p:cBhvr additive="base">
                                        <p:cTn id="11" dur="500" fill="hold"/>
                                        <p:tgtEl>
                                          <p:spTgt spid="2457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57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578">
                                            <p:txEl>
                                              <p:pRg st="4" end="4"/>
                                            </p:txEl>
                                          </p:spTgt>
                                        </p:tgtEl>
                                        <p:attrNameLst>
                                          <p:attrName>style.visibility</p:attrName>
                                        </p:attrNameLst>
                                      </p:cBhvr>
                                      <p:to>
                                        <p:strVal val="visible"/>
                                      </p:to>
                                    </p:set>
                                    <p:anim calcmode="lin" valueType="num">
                                      <p:cBhvr additive="base">
                                        <p:cTn id="15" dur="500" fill="hold"/>
                                        <p:tgtEl>
                                          <p:spTgt spid="2457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457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24579">
                                            <p:txEl>
                                              <p:pRg st="0" end="0"/>
                                            </p:txEl>
                                          </p:spTgt>
                                        </p:tgtEl>
                                        <p:attrNameLst>
                                          <p:attrName>style.visibility</p:attrName>
                                        </p:attrNameLst>
                                      </p:cBhvr>
                                      <p:to>
                                        <p:strVal val="visible"/>
                                      </p:to>
                                    </p:set>
                                    <p:anim calcmode="lin" valueType="num">
                                      <p:cBhvr additive="base">
                                        <p:cTn id="21"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24578">
                                            <p:txEl>
                                              <p:pRg st="5" end="5"/>
                                            </p:txEl>
                                          </p:spTgt>
                                        </p:tgtEl>
                                        <p:attrNameLst>
                                          <p:attrName>style.visibility</p:attrName>
                                        </p:attrNameLst>
                                      </p:cBhvr>
                                      <p:to>
                                        <p:strVal val="visible"/>
                                      </p:to>
                                    </p:set>
                                    <p:anim calcmode="lin" valueType="num">
                                      <p:cBhvr additive="base">
                                        <p:cTn id="27" dur="500" fill="hold"/>
                                        <p:tgtEl>
                                          <p:spTgt spid="2457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457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4578">
                                            <p:txEl>
                                              <p:pRg st="6" end="6"/>
                                            </p:txEl>
                                          </p:spTgt>
                                        </p:tgtEl>
                                        <p:attrNameLst>
                                          <p:attrName>style.visibility</p:attrName>
                                        </p:attrNameLst>
                                      </p:cBhvr>
                                      <p:to>
                                        <p:strVal val="visible"/>
                                      </p:to>
                                    </p:set>
                                    <p:anim calcmode="lin" valueType="num">
                                      <p:cBhvr additive="base">
                                        <p:cTn id="31" dur="500" fill="hold"/>
                                        <p:tgtEl>
                                          <p:spTgt spid="2457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0" y="549275"/>
            <a:ext cx="9144000" cy="580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r>
              <a:rPr lang="en-US" altLang="zh-CN" sz="3600" b="1">
                <a:latin typeface="Times New Roman" pitchFamily="18" charset="0"/>
              </a:rPr>
              <a:t>1</a:t>
            </a:r>
            <a:r>
              <a:rPr lang="zh-CN" altLang="en-US" sz="3600" b="1">
                <a:latin typeface="Times New Roman" pitchFamily="18" charset="0"/>
              </a:rPr>
              <a:t>）</a:t>
            </a:r>
            <a:r>
              <a:rPr lang="en-US" altLang="zh-CN" sz="3600" b="1">
                <a:latin typeface="Times New Roman" pitchFamily="18" charset="0"/>
              </a:rPr>
              <a:t>Pudong Development Zone is no longer a    </a:t>
            </a:r>
          </a:p>
          <a:p>
            <a:pPr>
              <a:lnSpc>
                <a:spcPct val="130000"/>
              </a:lnSpc>
            </a:pPr>
            <a:r>
              <a:rPr lang="en-US" altLang="zh-CN" sz="3600" b="1">
                <a:latin typeface="Times New Roman" pitchFamily="18" charset="0"/>
              </a:rPr>
              <a:t>   rural area ________ it used to be.</a:t>
            </a:r>
          </a:p>
          <a:p>
            <a:pPr>
              <a:lnSpc>
                <a:spcPct val="130000"/>
              </a:lnSpc>
            </a:pPr>
            <a:endParaRPr lang="en-US" altLang="zh-CN" sz="3600" b="1">
              <a:latin typeface="Times New Roman" pitchFamily="18" charset="0"/>
            </a:endParaRPr>
          </a:p>
          <a:p>
            <a:pPr>
              <a:lnSpc>
                <a:spcPct val="130000"/>
              </a:lnSpc>
            </a:pPr>
            <a:endParaRPr lang="en-US" altLang="zh-CN" sz="3600" b="1">
              <a:latin typeface="Times New Roman" pitchFamily="18" charset="0"/>
            </a:endParaRPr>
          </a:p>
          <a:p>
            <a:pPr>
              <a:lnSpc>
                <a:spcPct val="130000"/>
              </a:lnSpc>
            </a:pPr>
            <a:r>
              <a:rPr lang="en-US" altLang="zh-CN" sz="3600" b="1">
                <a:latin typeface="Times New Roman" pitchFamily="18" charset="0"/>
              </a:rPr>
              <a:t>2</a:t>
            </a:r>
            <a:r>
              <a:rPr lang="zh-CN" altLang="en-US" sz="3600" b="1">
                <a:latin typeface="Times New Roman" pitchFamily="18" charset="0"/>
              </a:rPr>
              <a:t>）</a:t>
            </a:r>
            <a:r>
              <a:rPr lang="en-US" altLang="zh-CN" sz="3600" b="1">
                <a:latin typeface="Times New Roman" pitchFamily="18" charset="0"/>
              </a:rPr>
              <a:t>Pudong Development Zone is no longer  ________ it used to be.</a:t>
            </a:r>
          </a:p>
          <a:p>
            <a:pPr>
              <a:lnSpc>
                <a:spcPct val="130000"/>
              </a:lnSpc>
            </a:pPr>
            <a:r>
              <a:rPr lang="en-US" altLang="zh-CN" sz="3600" b="1">
                <a:latin typeface="Times New Roman" pitchFamily="18" charset="0"/>
              </a:rPr>
              <a:t>    A. what    B. where    C. that   D. there</a:t>
            </a:r>
          </a:p>
          <a:p>
            <a:pPr>
              <a:lnSpc>
                <a:spcPct val="130000"/>
              </a:lnSpc>
            </a:pPr>
            <a:endParaRPr lang="en-US" altLang="zh-CN" sz="3600" b="1">
              <a:latin typeface="Times New Roman" pitchFamily="18" charset="0"/>
            </a:endParaRPr>
          </a:p>
        </p:txBody>
      </p:sp>
      <p:sp>
        <p:nvSpPr>
          <p:cNvPr id="25603" name="Text Box 3"/>
          <p:cNvSpPr txBox="1">
            <a:spLocks noChangeArrowheads="1"/>
          </p:cNvSpPr>
          <p:nvPr/>
        </p:nvSpPr>
        <p:spPr bwMode="auto">
          <a:xfrm>
            <a:off x="3260725" y="1447800"/>
            <a:ext cx="4778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990033"/>
                </a:solidFill>
                <a:latin typeface="Times New Roman" pitchFamily="18" charset="0"/>
              </a:rPr>
              <a:t>C</a:t>
            </a:r>
          </a:p>
        </p:txBody>
      </p:sp>
      <p:sp>
        <p:nvSpPr>
          <p:cNvPr id="25604" name="Text Box 4"/>
          <p:cNvSpPr txBox="1">
            <a:spLocks noChangeArrowheads="1"/>
          </p:cNvSpPr>
          <p:nvPr/>
        </p:nvSpPr>
        <p:spPr bwMode="auto">
          <a:xfrm>
            <a:off x="1187450" y="4311650"/>
            <a:ext cx="6937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990033"/>
                </a:solidFill>
                <a:latin typeface="Times New Roman" pitchFamily="18" charset="0"/>
              </a:rPr>
              <a:t>A</a:t>
            </a:r>
          </a:p>
        </p:txBody>
      </p:sp>
      <p:sp>
        <p:nvSpPr>
          <p:cNvPr id="25605" name="Text Box 5"/>
          <p:cNvSpPr txBox="1">
            <a:spLocks noChangeArrowheads="1"/>
          </p:cNvSpPr>
          <p:nvPr/>
        </p:nvSpPr>
        <p:spPr bwMode="auto">
          <a:xfrm>
            <a:off x="533400" y="2057400"/>
            <a:ext cx="8434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600" b="1">
                <a:solidFill>
                  <a:srgbClr val="0000CC"/>
                </a:solidFill>
              </a:rPr>
              <a:t>定语从句</a:t>
            </a:r>
            <a:r>
              <a:rPr lang="en-US" altLang="zh-CN" sz="3600" b="1">
                <a:solidFill>
                  <a:srgbClr val="0000CC"/>
                </a:solidFill>
              </a:rPr>
              <a:t>, </a:t>
            </a:r>
            <a:r>
              <a:rPr lang="zh-CN" altLang="en-US" sz="3600" b="1">
                <a:solidFill>
                  <a:srgbClr val="0000CC"/>
                </a:solidFill>
              </a:rPr>
              <a:t>先行词是</a:t>
            </a:r>
            <a:r>
              <a:rPr lang="en-US" altLang="zh-CN" sz="3600" b="1"/>
              <a:t>area</a:t>
            </a:r>
            <a:r>
              <a:rPr lang="en-US" altLang="zh-CN" sz="3600" b="1">
                <a:solidFill>
                  <a:srgbClr val="0000CC"/>
                </a:solidFill>
              </a:rPr>
              <a:t>, </a:t>
            </a:r>
            <a:r>
              <a:rPr lang="en-US" altLang="zh-CN" sz="3600" b="1"/>
              <a:t>that</a:t>
            </a:r>
            <a:r>
              <a:rPr lang="zh-CN" altLang="en-US" sz="3600" b="1">
                <a:solidFill>
                  <a:srgbClr val="0000CC"/>
                </a:solidFill>
              </a:rPr>
              <a:t>作关系代词</a:t>
            </a:r>
          </a:p>
        </p:txBody>
      </p:sp>
      <p:sp>
        <p:nvSpPr>
          <p:cNvPr id="25606" name="Text Box 6"/>
          <p:cNvSpPr txBox="1">
            <a:spLocks noChangeArrowheads="1"/>
          </p:cNvSpPr>
          <p:nvPr/>
        </p:nvSpPr>
        <p:spPr bwMode="auto">
          <a:xfrm>
            <a:off x="669925" y="5516563"/>
            <a:ext cx="2317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600" b="1">
                <a:solidFill>
                  <a:srgbClr val="0000CC"/>
                </a:solidFill>
              </a:rPr>
              <a:t>表语从句</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4"/>
                                        </p:tgtEl>
                                        <p:attrNameLst>
                                          <p:attrName>style.visibility</p:attrName>
                                        </p:attrNameLst>
                                      </p:cBhvr>
                                      <p:to>
                                        <p:strVal val="visible"/>
                                      </p:to>
                                    </p:set>
                                    <p:anim calcmode="lin" valueType="num">
                                      <p:cBhvr additive="base">
                                        <p:cTn id="13" dur="500" fill="hold"/>
                                        <p:tgtEl>
                                          <p:spTgt spid="25604"/>
                                        </p:tgtEl>
                                        <p:attrNameLst>
                                          <p:attrName>ppt_x</p:attrName>
                                        </p:attrNameLst>
                                      </p:cBhvr>
                                      <p:tavLst>
                                        <p:tav tm="0">
                                          <p:val>
                                            <p:strVal val="#ppt_x"/>
                                          </p:val>
                                        </p:tav>
                                        <p:tav tm="100000">
                                          <p:val>
                                            <p:strVal val="#ppt_x"/>
                                          </p:val>
                                        </p:tav>
                                      </p:tavLst>
                                    </p:anim>
                                    <p:anim calcmode="lin" valueType="num">
                                      <p:cBhvr additive="base">
                                        <p:cTn id="14"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5"/>
                                        </p:tgtEl>
                                        <p:attrNameLst>
                                          <p:attrName>style.visibility</p:attrName>
                                        </p:attrNameLst>
                                      </p:cBhvr>
                                      <p:to>
                                        <p:strVal val="visible"/>
                                      </p:to>
                                    </p:set>
                                    <p:anim calcmode="lin" valueType="num">
                                      <p:cBhvr additive="base">
                                        <p:cTn id="19" dur="500" fill="hold"/>
                                        <p:tgtEl>
                                          <p:spTgt spid="25605"/>
                                        </p:tgtEl>
                                        <p:attrNameLst>
                                          <p:attrName>ppt_x</p:attrName>
                                        </p:attrNameLst>
                                      </p:cBhvr>
                                      <p:tavLst>
                                        <p:tav tm="0">
                                          <p:val>
                                            <p:strVal val="#ppt_x"/>
                                          </p:val>
                                        </p:tav>
                                        <p:tav tm="100000">
                                          <p:val>
                                            <p:strVal val="#ppt_x"/>
                                          </p:val>
                                        </p:tav>
                                      </p:tavLst>
                                    </p:anim>
                                    <p:anim calcmode="lin" valueType="num">
                                      <p:cBhvr additive="base">
                                        <p:cTn id="20"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606"/>
                                        </p:tgtEl>
                                        <p:attrNameLst>
                                          <p:attrName>style.visibility</p:attrName>
                                        </p:attrNameLst>
                                      </p:cBhvr>
                                      <p:to>
                                        <p:strVal val="visible"/>
                                      </p:to>
                                    </p:set>
                                    <p:anim calcmode="lin" valueType="num">
                                      <p:cBhvr additive="base">
                                        <p:cTn id="25" dur="500" fill="hold"/>
                                        <p:tgtEl>
                                          <p:spTgt spid="25606"/>
                                        </p:tgtEl>
                                        <p:attrNameLst>
                                          <p:attrName>ppt_x</p:attrName>
                                        </p:attrNameLst>
                                      </p:cBhvr>
                                      <p:tavLst>
                                        <p:tav tm="0">
                                          <p:val>
                                            <p:strVal val="#ppt_x"/>
                                          </p:val>
                                        </p:tav>
                                        <p:tav tm="100000">
                                          <p:val>
                                            <p:strVal val="#ppt_x"/>
                                          </p:val>
                                        </p:tav>
                                      </p:tavLst>
                                    </p:anim>
                                    <p:anim calcmode="lin" valueType="num">
                                      <p:cBhvr additive="base">
                                        <p:cTn id="26"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P spid="25605" grpId="0"/>
      <p:bldP spid="2560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body" idx="4294967295"/>
          </p:nvPr>
        </p:nvSpPr>
        <p:spPr>
          <a:xfrm>
            <a:off x="0" y="0"/>
            <a:ext cx="8964613" cy="2995613"/>
          </a:xfrm>
        </p:spPr>
        <p:txBody>
          <a:bodyPr/>
          <a:lstStyle/>
          <a:p>
            <a:pPr>
              <a:lnSpc>
                <a:spcPct val="130000"/>
              </a:lnSpc>
              <a:spcBef>
                <a:spcPct val="0"/>
              </a:spcBef>
              <a:buFont typeface="Wingdings" pitchFamily="2" charset="2"/>
              <a:buNone/>
            </a:pPr>
            <a:r>
              <a:rPr lang="en-US" altLang="zh-CN" sz="3600" b="1"/>
              <a:t>   </a:t>
            </a:r>
            <a:r>
              <a:rPr lang="en-US" altLang="zh-CN" sz="3600" b="1">
                <a:latin typeface="Times New Roman" pitchFamily="18" charset="0"/>
              </a:rPr>
              <a:t>7. However, </a:t>
            </a:r>
            <a:r>
              <a:rPr lang="en-US" altLang="zh-CN" sz="3600" b="1">
                <a:solidFill>
                  <a:schemeClr val="accent2"/>
                </a:solidFill>
                <a:latin typeface="Times New Roman" pitchFamily="18" charset="0"/>
              </a:rPr>
              <a:t>it is likely that</a:t>
            </a:r>
            <a:r>
              <a:rPr lang="en-US" altLang="zh-CN" sz="3600" b="1">
                <a:latin typeface="Times New Roman" pitchFamily="18" charset="0"/>
              </a:rPr>
              <a:t> Native Americans were living in California at least fifteen thousand years ago. </a:t>
            </a:r>
          </a:p>
        </p:txBody>
      </p:sp>
      <p:sp>
        <p:nvSpPr>
          <p:cNvPr id="15362" name="Rectangle 2"/>
          <p:cNvSpPr>
            <a:spLocks noChangeArrowheads="1"/>
          </p:cNvSpPr>
          <p:nvPr/>
        </p:nvSpPr>
        <p:spPr bwMode="auto">
          <a:xfrm>
            <a:off x="250825" y="2276475"/>
            <a:ext cx="84613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10000"/>
              </a:lnSpc>
              <a:buClr>
                <a:schemeClr val="hlink"/>
              </a:buClr>
              <a:buSzPct val="75000"/>
              <a:buFont typeface="Wingdings" pitchFamily="2" charset="2"/>
              <a:buNone/>
            </a:pPr>
            <a:r>
              <a:rPr lang="en-US" altLang="zh-CN" sz="3600" b="1"/>
              <a:t> </a:t>
            </a:r>
            <a:r>
              <a:rPr lang="en-US" altLang="zh-CN" sz="3600" b="1">
                <a:solidFill>
                  <a:srgbClr val="006600"/>
                </a:solidFill>
                <a:latin typeface="Times New Roman" pitchFamily="18" charset="0"/>
              </a:rPr>
              <a:t>1) sb./sth. is likely to do sth. </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a:t>
            </a:r>
            <a:r>
              <a:rPr lang="zh-CN" altLang="en-US" sz="3600" b="1">
                <a:solidFill>
                  <a:srgbClr val="006600"/>
                </a:solidFill>
                <a:latin typeface="Times New Roman" pitchFamily="18" charset="0"/>
              </a:rPr>
              <a:t>某人</a:t>
            </a:r>
            <a:r>
              <a:rPr lang="en-US" altLang="zh-CN" sz="3600" b="1">
                <a:solidFill>
                  <a:srgbClr val="006600"/>
                </a:solidFill>
                <a:latin typeface="Times New Roman" pitchFamily="18" charset="0"/>
              </a:rPr>
              <a:t>/</a:t>
            </a:r>
            <a:r>
              <a:rPr lang="zh-CN" altLang="en-US" sz="3600" b="1">
                <a:solidFill>
                  <a:srgbClr val="006600"/>
                </a:solidFill>
                <a:latin typeface="Times New Roman" pitchFamily="18" charset="0"/>
              </a:rPr>
              <a:t>某物有可能做某事</a:t>
            </a:r>
          </a:p>
          <a:p>
            <a:pPr marL="342900" indent="-342900">
              <a:lnSpc>
                <a:spcPct val="110000"/>
              </a:lnSpc>
              <a:buClr>
                <a:schemeClr val="hlink"/>
              </a:buClr>
              <a:buSzPct val="75000"/>
              <a:buFont typeface="Wingdings" pitchFamily="2" charset="2"/>
              <a:buNone/>
            </a:pPr>
            <a:r>
              <a:rPr lang="zh-CN" altLang="en-US" sz="3600" b="1">
                <a:solidFill>
                  <a:srgbClr val="006600"/>
                </a:solidFill>
                <a:latin typeface="Times New Roman" pitchFamily="18" charset="0"/>
              </a:rPr>
              <a:t>     </a:t>
            </a:r>
            <a:r>
              <a:rPr lang="en-US" altLang="zh-CN" sz="3600" b="1">
                <a:solidFill>
                  <a:srgbClr val="006600"/>
                </a:solidFill>
                <a:latin typeface="Times New Roman" pitchFamily="18" charset="0"/>
              </a:rPr>
              <a:t>It is likely/probable/possible that ... </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a:t>
            </a:r>
            <a:r>
              <a:rPr lang="zh-CN" altLang="en-US" sz="3600" b="1">
                <a:solidFill>
                  <a:srgbClr val="006600"/>
                </a:solidFill>
                <a:latin typeface="Times New Roman" pitchFamily="18" charset="0"/>
              </a:rPr>
              <a:t>有可能 </a:t>
            </a:r>
            <a:r>
              <a:rPr lang="en-US" altLang="zh-CN" sz="3600" b="1">
                <a:solidFill>
                  <a:srgbClr val="006600"/>
                </a:solidFill>
                <a:latin typeface="Times New Roman" pitchFamily="18" charset="0"/>
              </a:rPr>
              <a:t>…</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It is possible for sb. to do sth. ....  </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a:t>
            </a:r>
            <a:r>
              <a:rPr lang="zh-CN" altLang="en-US" sz="3600" b="1">
                <a:solidFill>
                  <a:srgbClr val="006600"/>
                </a:solidFill>
                <a:latin typeface="Times New Roman" pitchFamily="18" charset="0"/>
              </a:rPr>
              <a:t>有可能做</a:t>
            </a:r>
            <a:r>
              <a:rPr lang="en-US" altLang="zh-CN" sz="3600" b="1">
                <a:solidFill>
                  <a:srgbClr val="006600"/>
                </a:solidFill>
                <a:latin typeface="Times New Roman" pitchFamily="18" charset="0"/>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linds(horizontal)">
                                      <p:cBhvr>
                                        <p:cTn id="7" dur="500"/>
                                        <p:tgtEl>
                                          <p:spTgt spid="14338"/>
                                        </p:tgtEl>
                                      </p:cBhvr>
                                    </p:animEffect>
                                  </p:childTnLst>
                                </p:cTn>
                              </p:par>
                              <p:par>
                                <p:cTn id="8" presetID="3" presetClass="entr" presetSubtype="10" fill="hold" nodeType="withEffect">
                                  <p:stCondLst>
                                    <p:cond delay="0"/>
                                  </p:stCondLst>
                                  <p:childTnLst>
                                    <p:set>
                                      <p:cBhvr>
                                        <p:cTn id="9" dur="1" fill="hold">
                                          <p:stCondLst>
                                            <p:cond delay="0"/>
                                          </p:stCondLst>
                                        </p:cTn>
                                        <p:tgtEl>
                                          <p:spTgt spid="15362">
                                            <p:txEl>
                                              <p:pRg st="0" end="0"/>
                                            </p:txEl>
                                          </p:spTgt>
                                        </p:tgtEl>
                                        <p:attrNameLst>
                                          <p:attrName>style.visibility</p:attrName>
                                        </p:attrNameLst>
                                      </p:cBhvr>
                                      <p:to>
                                        <p:strVal val="visible"/>
                                      </p:to>
                                    </p:set>
                                    <p:animEffect transition="in" filter="blinds(horizontal)">
                                      <p:cBhvr>
                                        <p:cTn id="10" dur="500"/>
                                        <p:tgtEl>
                                          <p:spTgt spid="15362">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5362">
                                            <p:txEl>
                                              <p:pRg st="1" end="1"/>
                                            </p:txEl>
                                          </p:spTgt>
                                        </p:tgtEl>
                                        <p:attrNameLst>
                                          <p:attrName>style.visibility</p:attrName>
                                        </p:attrNameLst>
                                      </p:cBhvr>
                                      <p:to>
                                        <p:strVal val="visible"/>
                                      </p:to>
                                    </p:set>
                                    <p:animEffect transition="in" filter="blinds(horizontal)">
                                      <p:cBhvr>
                                        <p:cTn id="13" dur="500"/>
                                        <p:tgtEl>
                                          <p:spTgt spid="15362">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5362">
                                            <p:txEl>
                                              <p:pRg st="2" end="2"/>
                                            </p:txEl>
                                          </p:spTgt>
                                        </p:tgtEl>
                                        <p:attrNameLst>
                                          <p:attrName>style.visibility</p:attrName>
                                        </p:attrNameLst>
                                      </p:cBhvr>
                                      <p:to>
                                        <p:strVal val="visible"/>
                                      </p:to>
                                    </p:set>
                                    <p:animEffect transition="in" filter="blinds(horizontal)">
                                      <p:cBhvr>
                                        <p:cTn id="18" dur="500"/>
                                        <p:tgtEl>
                                          <p:spTgt spid="15362">
                                            <p:txEl>
                                              <p:pRg st="2" end="2"/>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5362">
                                            <p:txEl>
                                              <p:pRg st="3" end="3"/>
                                            </p:txEl>
                                          </p:spTgt>
                                        </p:tgtEl>
                                        <p:attrNameLst>
                                          <p:attrName>style.visibility</p:attrName>
                                        </p:attrNameLst>
                                      </p:cBhvr>
                                      <p:to>
                                        <p:strVal val="visible"/>
                                      </p:to>
                                    </p:set>
                                    <p:animEffect transition="in" filter="blinds(horizontal)">
                                      <p:cBhvr>
                                        <p:cTn id="21" dur="500"/>
                                        <p:tgtEl>
                                          <p:spTgt spid="15362">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5362">
                                            <p:txEl>
                                              <p:pRg st="4" end="4"/>
                                            </p:txEl>
                                          </p:spTgt>
                                        </p:tgtEl>
                                        <p:attrNameLst>
                                          <p:attrName>style.visibility</p:attrName>
                                        </p:attrNameLst>
                                      </p:cBhvr>
                                      <p:to>
                                        <p:strVal val="visible"/>
                                      </p:to>
                                    </p:set>
                                    <p:animEffect transition="in" filter="blinds(horizontal)">
                                      <p:cBhvr>
                                        <p:cTn id="26" dur="500"/>
                                        <p:tgtEl>
                                          <p:spTgt spid="15362">
                                            <p:txEl>
                                              <p:pRg st="4" end="4"/>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15362">
                                            <p:txEl>
                                              <p:pRg st="5" end="5"/>
                                            </p:txEl>
                                          </p:spTgt>
                                        </p:tgtEl>
                                        <p:attrNameLst>
                                          <p:attrName>style.visibility</p:attrName>
                                        </p:attrNameLst>
                                      </p:cBhvr>
                                      <p:to>
                                        <p:strVal val="visible"/>
                                      </p:to>
                                    </p:set>
                                    <p:animEffect transition="in" filter="blinds(horizontal)">
                                      <p:cBhvr>
                                        <p:cTn id="29" dur="500"/>
                                        <p:tgtEl>
                                          <p:spTgt spid="1536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0" y="300038"/>
            <a:ext cx="9144000" cy="632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kumimoji="1" lang="en-US" altLang="zh-CN" sz="3200" b="1">
                <a:solidFill>
                  <a:srgbClr val="006600"/>
                </a:solidFill>
                <a:latin typeface="Times New Roman" pitchFamily="18" charset="0"/>
              </a:rPr>
              <a:t>2) </a:t>
            </a:r>
            <a:r>
              <a:rPr kumimoji="1" lang="zh-CN" altLang="en-US" sz="3200" b="1">
                <a:solidFill>
                  <a:srgbClr val="006600"/>
                </a:solidFill>
                <a:latin typeface="Times New Roman" pitchFamily="18" charset="0"/>
              </a:rPr>
              <a:t>辨析：</a:t>
            </a:r>
            <a:r>
              <a:rPr kumimoji="1" lang="en-US" altLang="zh-CN" sz="3200" b="1">
                <a:solidFill>
                  <a:srgbClr val="006600"/>
                </a:solidFill>
                <a:latin typeface="Times New Roman" pitchFamily="18" charset="0"/>
              </a:rPr>
              <a:t>likely, possible</a:t>
            </a:r>
            <a:r>
              <a:rPr kumimoji="1" lang="zh-CN" altLang="en-US" sz="3200" b="1">
                <a:solidFill>
                  <a:srgbClr val="006600"/>
                </a:solidFill>
                <a:latin typeface="Times New Roman" pitchFamily="18" charset="0"/>
              </a:rPr>
              <a:t>与</a:t>
            </a:r>
            <a:r>
              <a:rPr kumimoji="1" lang="en-US" altLang="zh-CN" sz="3200" b="1">
                <a:solidFill>
                  <a:srgbClr val="006600"/>
                </a:solidFill>
                <a:latin typeface="Times New Roman" pitchFamily="18" charset="0"/>
              </a:rPr>
              <a:t>probable</a:t>
            </a:r>
          </a:p>
          <a:p>
            <a:pPr>
              <a:lnSpc>
                <a:spcPct val="130000"/>
              </a:lnSpc>
            </a:pPr>
            <a:r>
              <a:rPr kumimoji="1" lang="en-US" altLang="zh-CN" sz="3200" b="1">
                <a:latin typeface="Times New Roman" pitchFamily="18" charset="0"/>
              </a:rPr>
              <a:t>     possible</a:t>
            </a:r>
            <a:r>
              <a:rPr kumimoji="1" lang="zh-CN" altLang="en-US" sz="3200" b="1">
                <a:latin typeface="Times New Roman" pitchFamily="18" charset="0"/>
              </a:rPr>
              <a:t>指客观上有可能性，但往往含有希望很小的意味；</a:t>
            </a:r>
            <a:r>
              <a:rPr kumimoji="1" lang="en-US" altLang="zh-CN" sz="3200" b="1">
                <a:latin typeface="Times New Roman" pitchFamily="18" charset="0"/>
              </a:rPr>
              <a:t>probable</a:t>
            </a:r>
            <a:r>
              <a:rPr kumimoji="1" lang="zh-CN" altLang="en-US" sz="3200" b="1">
                <a:latin typeface="Times New Roman" pitchFamily="18" charset="0"/>
              </a:rPr>
              <a:t>比</a:t>
            </a:r>
            <a:r>
              <a:rPr kumimoji="1" lang="en-US" altLang="zh-CN" sz="3200" b="1">
                <a:latin typeface="Times New Roman" pitchFamily="18" charset="0"/>
              </a:rPr>
              <a:t>possible</a:t>
            </a:r>
            <a:r>
              <a:rPr kumimoji="1" lang="zh-CN" altLang="en-US" sz="3200" b="1">
                <a:latin typeface="Times New Roman" pitchFamily="18" charset="0"/>
              </a:rPr>
              <a:t>可能性稍大，有“较为可能、大概”，指有实际依据；</a:t>
            </a:r>
            <a:r>
              <a:rPr kumimoji="1" lang="en-US" altLang="zh-CN" sz="3200" b="1">
                <a:latin typeface="Times New Roman" pitchFamily="18" charset="0"/>
              </a:rPr>
              <a:t>likely</a:t>
            </a:r>
            <a:r>
              <a:rPr kumimoji="1" lang="zh-CN" altLang="en-US" sz="3200" b="1">
                <a:latin typeface="Times New Roman" pitchFamily="18" charset="0"/>
              </a:rPr>
              <a:t>是从外表迹象判断有可能发生的事。</a:t>
            </a:r>
          </a:p>
          <a:p>
            <a:r>
              <a:rPr kumimoji="1" lang="en-US" altLang="zh-CN" sz="3200" b="1">
                <a:solidFill>
                  <a:srgbClr val="006600"/>
                </a:solidFill>
                <a:latin typeface="Times New Roman" pitchFamily="18" charset="0"/>
              </a:rPr>
              <a:t>probable: </a:t>
            </a:r>
            <a:r>
              <a:rPr kumimoji="1" lang="zh-CN" altLang="en-US" sz="3200" b="1">
                <a:solidFill>
                  <a:srgbClr val="006600"/>
                </a:solidFill>
                <a:latin typeface="Times New Roman" pitchFamily="18" charset="0"/>
              </a:rPr>
              <a:t>句型为 </a:t>
            </a:r>
            <a:r>
              <a:rPr kumimoji="1" lang="en-US" altLang="zh-CN" sz="3200" b="1">
                <a:latin typeface="Times New Roman" pitchFamily="18" charset="0"/>
              </a:rPr>
              <a:t>It is probable that…</a:t>
            </a:r>
          </a:p>
          <a:p>
            <a:r>
              <a:rPr kumimoji="1" lang="en-US" altLang="zh-CN" sz="3200" b="1">
                <a:solidFill>
                  <a:srgbClr val="006600"/>
                </a:solidFill>
                <a:latin typeface="Times New Roman" pitchFamily="18" charset="0"/>
              </a:rPr>
              <a:t>possible: </a:t>
            </a:r>
            <a:r>
              <a:rPr kumimoji="1" lang="zh-CN" altLang="en-US" sz="3200" b="1">
                <a:solidFill>
                  <a:srgbClr val="006600"/>
                </a:solidFill>
                <a:latin typeface="Times New Roman" pitchFamily="18" charset="0"/>
              </a:rPr>
              <a:t>句型为 </a:t>
            </a:r>
            <a:r>
              <a:rPr kumimoji="1" lang="en-US" altLang="zh-CN" sz="3200" b="1">
                <a:latin typeface="Times New Roman" pitchFamily="18" charset="0"/>
              </a:rPr>
              <a:t>It’s possible (for sb.) to do   </a:t>
            </a:r>
          </a:p>
          <a:p>
            <a:r>
              <a:rPr kumimoji="1" lang="en-US" altLang="zh-CN" sz="3200" b="1">
                <a:latin typeface="Times New Roman" pitchFamily="18" charset="0"/>
              </a:rPr>
              <a:t>               sth. / It’s possible that…</a:t>
            </a:r>
          </a:p>
          <a:p>
            <a:r>
              <a:rPr kumimoji="1" lang="en-US" altLang="zh-CN" sz="3200" b="1">
                <a:solidFill>
                  <a:srgbClr val="006600"/>
                </a:solidFill>
                <a:latin typeface="Times New Roman" pitchFamily="18" charset="0"/>
              </a:rPr>
              <a:t>likely </a:t>
            </a:r>
            <a:r>
              <a:rPr kumimoji="1" lang="zh-CN" altLang="en-US" sz="3200" b="1">
                <a:solidFill>
                  <a:srgbClr val="006600"/>
                </a:solidFill>
                <a:latin typeface="Times New Roman" pitchFamily="18" charset="0"/>
              </a:rPr>
              <a:t>的主语可以是人，而</a:t>
            </a:r>
            <a:r>
              <a:rPr kumimoji="1" lang="en-US" altLang="zh-CN" sz="3200" b="1">
                <a:solidFill>
                  <a:srgbClr val="006600"/>
                </a:solidFill>
                <a:latin typeface="Times New Roman" pitchFamily="18" charset="0"/>
              </a:rPr>
              <a:t>possible</a:t>
            </a:r>
            <a:r>
              <a:rPr kumimoji="1" lang="zh-CN" altLang="en-US" sz="3200" b="1">
                <a:solidFill>
                  <a:srgbClr val="006600"/>
                </a:solidFill>
                <a:latin typeface="Times New Roman" pitchFamily="18" charset="0"/>
              </a:rPr>
              <a:t>与</a:t>
            </a:r>
            <a:r>
              <a:rPr kumimoji="1" lang="en-US" altLang="zh-CN" sz="3200" b="1">
                <a:solidFill>
                  <a:srgbClr val="006600"/>
                </a:solidFill>
                <a:latin typeface="Times New Roman" pitchFamily="18" charset="0"/>
              </a:rPr>
              <a:t>probable</a:t>
            </a:r>
            <a:r>
              <a:rPr kumimoji="1" lang="zh-CN" altLang="en-US" sz="3200" b="1">
                <a:solidFill>
                  <a:srgbClr val="006600"/>
                </a:solidFill>
                <a:latin typeface="Times New Roman" pitchFamily="18" charset="0"/>
              </a:rPr>
              <a:t>的主语不能是人。 </a:t>
            </a:r>
          </a:p>
          <a:p>
            <a:pPr>
              <a:lnSpc>
                <a:spcPct val="130000"/>
              </a:lnSpc>
            </a:pPr>
            <a:endParaRPr kumimoji="1" lang="en-US" altLang="zh-CN" sz="3200" b="1">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blinds(horizontal)">
                                      <p:cBhvr>
                                        <p:cTn id="7" dur="500"/>
                                        <p:tgtEl>
                                          <p:spTgt spid="163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86">
                                            <p:txEl>
                                              <p:pRg st="1" end="1"/>
                                            </p:txEl>
                                          </p:spTgt>
                                        </p:tgtEl>
                                        <p:attrNameLst>
                                          <p:attrName>style.visibility</p:attrName>
                                        </p:attrNameLst>
                                      </p:cBhvr>
                                      <p:to>
                                        <p:strVal val="visible"/>
                                      </p:to>
                                    </p:set>
                                    <p:animEffect transition="in" filter="blinds(horizontal)">
                                      <p:cBhvr>
                                        <p:cTn id="12" dur="500"/>
                                        <p:tgtEl>
                                          <p:spTgt spid="1638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Effect transition="in" filter="blinds(horizontal)">
                                      <p:cBhvr>
                                        <p:cTn id="17" dur="500"/>
                                        <p:tgtEl>
                                          <p:spTgt spid="1638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6386">
                                            <p:txEl>
                                              <p:pRg st="3" end="3"/>
                                            </p:txEl>
                                          </p:spTgt>
                                        </p:tgtEl>
                                        <p:attrNameLst>
                                          <p:attrName>style.visibility</p:attrName>
                                        </p:attrNameLst>
                                      </p:cBhvr>
                                      <p:to>
                                        <p:strVal val="visible"/>
                                      </p:to>
                                    </p:set>
                                    <p:animEffect transition="in" filter="blinds(horizontal)">
                                      <p:cBhvr>
                                        <p:cTn id="22" dur="500"/>
                                        <p:tgtEl>
                                          <p:spTgt spid="1638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6386">
                                            <p:txEl>
                                              <p:pRg st="4" end="4"/>
                                            </p:txEl>
                                          </p:spTgt>
                                        </p:tgtEl>
                                        <p:attrNameLst>
                                          <p:attrName>style.visibility</p:attrName>
                                        </p:attrNameLst>
                                      </p:cBhvr>
                                      <p:to>
                                        <p:strVal val="visible"/>
                                      </p:to>
                                    </p:set>
                                    <p:animEffect transition="in" filter="blinds(horizontal)">
                                      <p:cBhvr>
                                        <p:cTn id="27" dur="500"/>
                                        <p:tgtEl>
                                          <p:spTgt spid="1638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6386">
                                            <p:txEl>
                                              <p:pRg st="5" end="5"/>
                                            </p:txEl>
                                          </p:spTgt>
                                        </p:tgtEl>
                                        <p:attrNameLst>
                                          <p:attrName>style.visibility</p:attrName>
                                        </p:attrNameLst>
                                      </p:cBhvr>
                                      <p:to>
                                        <p:strVal val="visible"/>
                                      </p:to>
                                    </p:set>
                                    <p:animEffect transition="in" filter="blinds(horizontal)">
                                      <p:cBhvr>
                                        <p:cTn id="32" dur="500"/>
                                        <p:tgtEl>
                                          <p:spTgt spid="1638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2"/>
          <p:cNvSpPr txBox="1">
            <a:spLocks noChangeArrowheads="1"/>
          </p:cNvSpPr>
          <p:nvPr/>
        </p:nvSpPr>
        <p:spPr bwMode="auto">
          <a:xfrm>
            <a:off x="0" y="0"/>
            <a:ext cx="9132888" cy="651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r>
              <a:rPr lang="en-US" altLang="zh-CN" sz="3400" b="1">
                <a:solidFill>
                  <a:srgbClr val="0000CC"/>
                </a:solidFill>
                <a:latin typeface="Times New Roman" pitchFamily="18" charset="0"/>
              </a:rPr>
              <a:t>8.</a:t>
            </a:r>
            <a:r>
              <a:rPr lang="en-US" altLang="zh-CN" sz="3400" b="1">
                <a:latin typeface="Times New Roman" pitchFamily="18" charset="0"/>
              </a:rPr>
              <a:t> </a:t>
            </a:r>
            <a:r>
              <a:rPr lang="en-US" altLang="zh-CN" sz="3400" b="1">
                <a:solidFill>
                  <a:srgbClr val="0000CC"/>
                </a:solidFill>
                <a:latin typeface="Times New Roman" pitchFamily="18" charset="0"/>
              </a:rPr>
              <a:t>by means of</a:t>
            </a:r>
            <a:r>
              <a:rPr lang="en-US" altLang="zh-CN" sz="3400" b="1">
                <a:latin typeface="Times New Roman" pitchFamily="18" charset="0"/>
              </a:rPr>
              <a:t>…: by using … </a:t>
            </a:r>
            <a:r>
              <a:rPr lang="zh-CN" altLang="en-US" sz="3400" b="1">
                <a:latin typeface="Times New Roman" pitchFamily="18" charset="0"/>
              </a:rPr>
              <a:t>用</a:t>
            </a:r>
            <a:r>
              <a:rPr lang="en-US" altLang="zh-CN" sz="3400" b="1">
                <a:latin typeface="Times New Roman" pitchFamily="18" charset="0"/>
              </a:rPr>
              <a:t>……</a:t>
            </a:r>
            <a:r>
              <a:rPr lang="zh-CN" altLang="en-US" sz="3400" b="1">
                <a:latin typeface="Times New Roman" pitchFamily="18" charset="0"/>
              </a:rPr>
              <a:t>办法</a:t>
            </a:r>
            <a:r>
              <a:rPr lang="en-US" altLang="zh-CN" sz="3400" b="1">
                <a:latin typeface="Times New Roman" pitchFamily="18" charset="0"/>
              </a:rPr>
              <a:t>,</a:t>
            </a:r>
            <a:r>
              <a:rPr lang="zh-CN" altLang="en-US" sz="3400" b="1">
                <a:latin typeface="Times New Roman" pitchFamily="18" charset="0"/>
              </a:rPr>
              <a:t>借助</a:t>
            </a:r>
          </a:p>
          <a:p>
            <a:pPr>
              <a:lnSpc>
                <a:spcPct val="130000"/>
              </a:lnSpc>
            </a:pPr>
            <a:r>
              <a:rPr lang="zh-CN" altLang="en-US" sz="3400" b="1">
                <a:latin typeface="Times New Roman" pitchFamily="18" charset="0"/>
              </a:rPr>
              <a:t>  </a:t>
            </a:r>
            <a:r>
              <a:rPr lang="en-US" altLang="zh-CN" sz="3400" b="1">
                <a:latin typeface="Times New Roman" pitchFamily="18" charset="0"/>
              </a:rPr>
              <a:t>He crossed the river </a:t>
            </a:r>
            <a:r>
              <a:rPr lang="en-US" altLang="zh-CN" sz="3400" b="1" u="sng">
                <a:solidFill>
                  <a:srgbClr val="0000CC"/>
                </a:solidFill>
                <a:latin typeface="Times New Roman" pitchFamily="18" charset="0"/>
              </a:rPr>
              <a:t>by means of</a:t>
            </a:r>
            <a:r>
              <a:rPr lang="en-US" altLang="zh-CN" sz="3400" b="1">
                <a:latin typeface="Times New Roman" pitchFamily="18" charset="0"/>
              </a:rPr>
              <a:t> a raft.</a:t>
            </a:r>
          </a:p>
          <a:p>
            <a:pPr>
              <a:lnSpc>
                <a:spcPct val="130000"/>
              </a:lnSpc>
            </a:pPr>
            <a:r>
              <a:rPr lang="en-US" altLang="zh-CN" sz="3400" b="1">
                <a:latin typeface="Times New Roman" pitchFamily="18" charset="0"/>
              </a:rPr>
              <a:t>  We express out feelings </a:t>
            </a:r>
            <a:r>
              <a:rPr lang="en-US" altLang="zh-CN" sz="3400" b="1" u="sng">
                <a:solidFill>
                  <a:srgbClr val="0000CC"/>
                </a:solidFill>
                <a:latin typeface="Times New Roman" pitchFamily="18" charset="0"/>
              </a:rPr>
              <a:t>by means of</a:t>
            </a:r>
            <a:r>
              <a:rPr lang="en-US" altLang="zh-CN" sz="3400" b="1">
                <a:latin typeface="Times New Roman" pitchFamily="18" charset="0"/>
              </a:rPr>
              <a:t> words.</a:t>
            </a:r>
          </a:p>
          <a:p>
            <a:pPr>
              <a:lnSpc>
                <a:spcPct val="130000"/>
              </a:lnSpc>
            </a:pPr>
            <a:r>
              <a:rPr lang="en-US" altLang="zh-CN" sz="3400" b="1">
                <a:latin typeface="Times New Roman" pitchFamily="18" charset="0"/>
              </a:rPr>
              <a:t>   means     </a:t>
            </a:r>
            <a:r>
              <a:rPr lang="zh-CN" altLang="en-US" sz="3400" b="1">
                <a:latin typeface="Times New Roman" pitchFamily="18" charset="0"/>
              </a:rPr>
              <a:t>单复数同形</a:t>
            </a:r>
          </a:p>
          <a:p>
            <a:pPr>
              <a:lnSpc>
                <a:spcPct val="130000"/>
              </a:lnSpc>
            </a:pPr>
            <a:r>
              <a:rPr lang="zh-CN" altLang="en-US" sz="3400" b="1">
                <a:solidFill>
                  <a:srgbClr val="0000CC"/>
                </a:solidFill>
                <a:latin typeface="Times New Roman" pitchFamily="18" charset="0"/>
              </a:rPr>
              <a:t>   </a:t>
            </a:r>
            <a:r>
              <a:rPr lang="en-US" altLang="zh-CN" sz="3400" b="1">
                <a:solidFill>
                  <a:srgbClr val="0000CC"/>
                </a:solidFill>
                <a:latin typeface="Times New Roman" pitchFamily="18" charset="0"/>
              </a:rPr>
              <a:t>All</a:t>
            </a:r>
            <a:r>
              <a:rPr lang="en-US" altLang="zh-CN" sz="3400" b="1">
                <a:latin typeface="Times New Roman" pitchFamily="18" charset="0"/>
              </a:rPr>
              <a:t> possible means </a:t>
            </a:r>
            <a:r>
              <a:rPr lang="en-US" altLang="zh-CN" sz="3400" b="1">
                <a:solidFill>
                  <a:srgbClr val="0000CC"/>
                </a:solidFill>
                <a:latin typeface="Times New Roman" pitchFamily="18" charset="0"/>
              </a:rPr>
              <a:t>have</a:t>
            </a:r>
            <a:r>
              <a:rPr lang="en-US" altLang="zh-CN" sz="3400" b="1">
                <a:latin typeface="Times New Roman" pitchFamily="18" charset="0"/>
              </a:rPr>
              <a:t> been tried.</a:t>
            </a:r>
          </a:p>
          <a:p>
            <a:pPr>
              <a:lnSpc>
                <a:spcPct val="130000"/>
              </a:lnSpc>
            </a:pPr>
            <a:r>
              <a:rPr lang="en-US" altLang="zh-CN" sz="3400" b="1">
                <a:solidFill>
                  <a:srgbClr val="0000CC"/>
                </a:solidFill>
                <a:latin typeface="Times New Roman" pitchFamily="18" charset="0"/>
              </a:rPr>
              <a:t>   The quickest</a:t>
            </a:r>
            <a:r>
              <a:rPr lang="en-US" altLang="zh-CN" sz="3400" b="1">
                <a:latin typeface="Times New Roman" pitchFamily="18" charset="0"/>
              </a:rPr>
              <a:t> means of travel </a:t>
            </a:r>
            <a:r>
              <a:rPr lang="en-US" altLang="zh-CN" sz="3400" b="1">
                <a:solidFill>
                  <a:srgbClr val="0000CC"/>
                </a:solidFill>
                <a:latin typeface="Times New Roman" pitchFamily="18" charset="0"/>
              </a:rPr>
              <a:t>is</a:t>
            </a:r>
            <a:r>
              <a:rPr lang="en-US" altLang="zh-CN" sz="3400" b="1">
                <a:latin typeface="Times New Roman" pitchFamily="18" charset="0"/>
              </a:rPr>
              <a:t> by plane. </a:t>
            </a:r>
          </a:p>
          <a:p>
            <a:pPr>
              <a:lnSpc>
                <a:spcPct val="130000"/>
              </a:lnSpc>
            </a:pPr>
            <a:r>
              <a:rPr lang="en-US" altLang="zh-CN" sz="3400" b="1">
                <a:latin typeface="Times New Roman" pitchFamily="18" charset="0"/>
              </a:rPr>
              <a:t> </a:t>
            </a:r>
            <a:r>
              <a:rPr lang="en-US" altLang="zh-CN" sz="3400" b="1" u="sng">
                <a:latin typeface="Times New Roman" pitchFamily="18" charset="0"/>
              </a:rPr>
              <a:t>by this means</a:t>
            </a:r>
            <a:r>
              <a:rPr lang="en-US" altLang="zh-CN" sz="3400" b="1">
                <a:latin typeface="Times New Roman" pitchFamily="18" charset="0"/>
              </a:rPr>
              <a:t> </a:t>
            </a:r>
            <a:r>
              <a:rPr lang="zh-CN" altLang="en-US" sz="3400" b="1">
                <a:latin typeface="Times New Roman" pitchFamily="18" charset="0"/>
              </a:rPr>
              <a:t>用这种方法</a:t>
            </a:r>
          </a:p>
          <a:p>
            <a:pPr>
              <a:lnSpc>
                <a:spcPct val="130000"/>
              </a:lnSpc>
            </a:pPr>
            <a:r>
              <a:rPr lang="zh-CN" altLang="en-US" sz="3400" b="1">
                <a:latin typeface="Times New Roman" pitchFamily="18" charset="0"/>
              </a:rPr>
              <a:t> </a:t>
            </a:r>
            <a:r>
              <a:rPr lang="en-US" altLang="zh-CN" sz="3400" b="1" u="sng">
                <a:latin typeface="Times New Roman" pitchFamily="18" charset="0"/>
              </a:rPr>
              <a:t>by no means</a:t>
            </a:r>
            <a:r>
              <a:rPr lang="en-US" altLang="zh-CN" sz="3400" b="1">
                <a:latin typeface="Times New Roman" pitchFamily="18" charset="0"/>
              </a:rPr>
              <a:t> </a:t>
            </a:r>
            <a:r>
              <a:rPr lang="zh-CN" altLang="en-US" sz="3400" b="1">
                <a:latin typeface="Times New Roman" pitchFamily="18" charset="0"/>
              </a:rPr>
              <a:t>决不，一点也不</a:t>
            </a:r>
          </a:p>
          <a:p>
            <a:r>
              <a:rPr lang="zh-CN" altLang="en-US" sz="3400" b="1">
                <a:latin typeface="Times New Roman" pitchFamily="18" charset="0"/>
              </a:rPr>
              <a:t> </a:t>
            </a:r>
            <a:r>
              <a:rPr lang="en-US" altLang="zh-CN" sz="3400" b="1" u="sng">
                <a:latin typeface="Times New Roman" pitchFamily="18" charset="0"/>
              </a:rPr>
              <a:t>by any means</a:t>
            </a:r>
            <a:r>
              <a:rPr lang="en-US" altLang="zh-CN" sz="3400" b="1">
                <a:latin typeface="Times New Roman" pitchFamily="18" charset="0"/>
              </a:rPr>
              <a:t>  </a:t>
            </a:r>
            <a:r>
              <a:rPr lang="zh-CN" altLang="en-US" sz="3400" b="1">
                <a:latin typeface="Times New Roman" pitchFamily="18" charset="0"/>
              </a:rPr>
              <a:t>用任何方式</a:t>
            </a:r>
          </a:p>
          <a:p>
            <a:r>
              <a:rPr lang="zh-CN" altLang="en-US" sz="3400" b="1">
                <a:latin typeface="Times New Roman" pitchFamily="18" charset="0"/>
              </a:rPr>
              <a:t> </a:t>
            </a:r>
            <a:r>
              <a:rPr lang="en-US" altLang="zh-CN" sz="3400" b="1" u="sng">
                <a:latin typeface="Times New Roman" pitchFamily="18" charset="0"/>
              </a:rPr>
              <a:t>by all means</a:t>
            </a:r>
            <a:r>
              <a:rPr lang="en-US" altLang="zh-CN" sz="3400" b="1">
                <a:latin typeface="Times New Roman" pitchFamily="18" charset="0"/>
              </a:rPr>
              <a:t> </a:t>
            </a:r>
            <a:r>
              <a:rPr lang="zh-CN" altLang="en-US" sz="3400" b="1">
                <a:latin typeface="Times New Roman" pitchFamily="18" charset="0"/>
              </a:rPr>
              <a:t>当然可以</a:t>
            </a:r>
            <a:r>
              <a:rPr lang="en-US" altLang="zh-CN" sz="3400" b="1">
                <a:latin typeface="Times New Roman" pitchFamily="18" charset="0"/>
              </a:rPr>
              <a:t>;</a:t>
            </a:r>
            <a:r>
              <a:rPr lang="zh-CN" altLang="en-US" sz="3400" b="1">
                <a:latin typeface="Times New Roman" pitchFamily="18" charset="0"/>
              </a:rPr>
              <a:t>一定</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7042">
                                            <p:txEl>
                                              <p:pRg st="0" end="0"/>
                                            </p:txEl>
                                          </p:spTgt>
                                        </p:tgtEl>
                                        <p:attrNameLst>
                                          <p:attrName>style.visibility</p:attrName>
                                        </p:attrNameLst>
                                      </p:cBhvr>
                                      <p:to>
                                        <p:strVal val="visible"/>
                                      </p:to>
                                    </p:set>
                                    <p:animEffect transition="in" filter="blinds(horizontal)">
                                      <p:cBhvr>
                                        <p:cTn id="7" dur="500"/>
                                        <p:tgtEl>
                                          <p:spTgt spid="8704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7042">
                                            <p:txEl>
                                              <p:pRg st="1" end="1"/>
                                            </p:txEl>
                                          </p:spTgt>
                                        </p:tgtEl>
                                        <p:attrNameLst>
                                          <p:attrName>style.visibility</p:attrName>
                                        </p:attrNameLst>
                                      </p:cBhvr>
                                      <p:to>
                                        <p:strVal val="visible"/>
                                      </p:to>
                                    </p:set>
                                    <p:animEffect transition="in" filter="blinds(horizontal)">
                                      <p:cBhvr>
                                        <p:cTn id="12" dur="500"/>
                                        <p:tgtEl>
                                          <p:spTgt spid="8704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7042">
                                            <p:txEl>
                                              <p:pRg st="2" end="2"/>
                                            </p:txEl>
                                          </p:spTgt>
                                        </p:tgtEl>
                                        <p:attrNameLst>
                                          <p:attrName>style.visibility</p:attrName>
                                        </p:attrNameLst>
                                      </p:cBhvr>
                                      <p:to>
                                        <p:strVal val="visible"/>
                                      </p:to>
                                    </p:set>
                                    <p:animEffect transition="in" filter="blinds(horizontal)">
                                      <p:cBhvr>
                                        <p:cTn id="17" dur="500"/>
                                        <p:tgtEl>
                                          <p:spTgt spid="8704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7042">
                                            <p:txEl>
                                              <p:pRg st="3" end="3"/>
                                            </p:txEl>
                                          </p:spTgt>
                                        </p:tgtEl>
                                        <p:attrNameLst>
                                          <p:attrName>style.visibility</p:attrName>
                                        </p:attrNameLst>
                                      </p:cBhvr>
                                      <p:to>
                                        <p:strVal val="visible"/>
                                      </p:to>
                                    </p:set>
                                    <p:animEffect transition="in" filter="blinds(horizontal)">
                                      <p:cBhvr>
                                        <p:cTn id="22" dur="500"/>
                                        <p:tgtEl>
                                          <p:spTgt spid="8704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7042">
                                            <p:txEl>
                                              <p:pRg st="4" end="4"/>
                                            </p:txEl>
                                          </p:spTgt>
                                        </p:tgtEl>
                                        <p:attrNameLst>
                                          <p:attrName>style.visibility</p:attrName>
                                        </p:attrNameLst>
                                      </p:cBhvr>
                                      <p:to>
                                        <p:strVal val="visible"/>
                                      </p:to>
                                    </p:set>
                                    <p:animEffect transition="in" filter="blinds(horizontal)">
                                      <p:cBhvr>
                                        <p:cTn id="27" dur="500"/>
                                        <p:tgtEl>
                                          <p:spTgt spid="8704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7042">
                                            <p:txEl>
                                              <p:pRg st="5" end="5"/>
                                            </p:txEl>
                                          </p:spTgt>
                                        </p:tgtEl>
                                        <p:attrNameLst>
                                          <p:attrName>style.visibility</p:attrName>
                                        </p:attrNameLst>
                                      </p:cBhvr>
                                      <p:to>
                                        <p:strVal val="visible"/>
                                      </p:to>
                                    </p:set>
                                    <p:animEffect transition="in" filter="blinds(horizontal)">
                                      <p:cBhvr>
                                        <p:cTn id="32" dur="500"/>
                                        <p:tgtEl>
                                          <p:spTgt spid="87042">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7042">
                                            <p:txEl>
                                              <p:pRg st="6" end="6"/>
                                            </p:txEl>
                                          </p:spTgt>
                                        </p:tgtEl>
                                        <p:attrNameLst>
                                          <p:attrName>style.visibility</p:attrName>
                                        </p:attrNameLst>
                                      </p:cBhvr>
                                      <p:to>
                                        <p:strVal val="visible"/>
                                      </p:to>
                                    </p:set>
                                    <p:animEffect transition="in" filter="blinds(horizontal)">
                                      <p:cBhvr>
                                        <p:cTn id="37" dur="500"/>
                                        <p:tgtEl>
                                          <p:spTgt spid="87042">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7042">
                                            <p:txEl>
                                              <p:pRg st="7" end="7"/>
                                            </p:txEl>
                                          </p:spTgt>
                                        </p:tgtEl>
                                        <p:attrNameLst>
                                          <p:attrName>style.visibility</p:attrName>
                                        </p:attrNameLst>
                                      </p:cBhvr>
                                      <p:to>
                                        <p:strVal val="visible"/>
                                      </p:to>
                                    </p:set>
                                    <p:animEffect transition="in" filter="blinds(horizontal)">
                                      <p:cBhvr>
                                        <p:cTn id="42" dur="500"/>
                                        <p:tgtEl>
                                          <p:spTgt spid="87042">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87042">
                                            <p:txEl>
                                              <p:pRg st="8" end="8"/>
                                            </p:txEl>
                                          </p:spTgt>
                                        </p:tgtEl>
                                        <p:attrNameLst>
                                          <p:attrName>style.visibility</p:attrName>
                                        </p:attrNameLst>
                                      </p:cBhvr>
                                      <p:to>
                                        <p:strVal val="visible"/>
                                      </p:to>
                                    </p:set>
                                    <p:animEffect transition="in" filter="blinds(horizontal)">
                                      <p:cBhvr>
                                        <p:cTn id="47" dur="500"/>
                                        <p:tgtEl>
                                          <p:spTgt spid="87042">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87042">
                                            <p:txEl>
                                              <p:pRg st="9" end="9"/>
                                            </p:txEl>
                                          </p:spTgt>
                                        </p:tgtEl>
                                        <p:attrNameLst>
                                          <p:attrName>style.visibility</p:attrName>
                                        </p:attrNameLst>
                                      </p:cBhvr>
                                      <p:to>
                                        <p:strVal val="visible"/>
                                      </p:to>
                                    </p:set>
                                    <p:animEffect transition="in" filter="blinds(horizontal)">
                                      <p:cBhvr>
                                        <p:cTn id="52" dur="500"/>
                                        <p:tgtEl>
                                          <p:spTgt spid="8704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4294967295"/>
          </p:nvPr>
        </p:nvSpPr>
        <p:spPr>
          <a:xfrm>
            <a:off x="0" y="620713"/>
            <a:ext cx="8207375" cy="2808287"/>
          </a:xfrm>
        </p:spPr>
        <p:txBody>
          <a:bodyPr/>
          <a:lstStyle/>
          <a:p>
            <a:pPr>
              <a:lnSpc>
                <a:spcPct val="130000"/>
              </a:lnSpc>
              <a:spcBef>
                <a:spcPct val="0"/>
              </a:spcBef>
              <a:buFont typeface="Wingdings" pitchFamily="2" charset="2"/>
              <a:buNone/>
            </a:pPr>
            <a:r>
              <a:rPr lang="en-US" altLang="zh-CN" sz="3600" b="1"/>
              <a:t>   </a:t>
            </a:r>
            <a:r>
              <a:rPr lang="en-US" altLang="zh-CN" sz="4000" b="1"/>
              <a:t>9. In the 16th century, after the arrival of Europeans, the native people </a:t>
            </a:r>
            <a:r>
              <a:rPr lang="en-US" altLang="zh-CN" sz="4000" b="1">
                <a:solidFill>
                  <a:srgbClr val="006600"/>
                </a:solidFill>
              </a:rPr>
              <a:t>suffered</a:t>
            </a:r>
            <a:r>
              <a:rPr lang="en-US" altLang="zh-CN" sz="4000" b="1">
                <a:solidFill>
                  <a:srgbClr val="6600FF"/>
                </a:solidFill>
              </a:rPr>
              <a:t> </a:t>
            </a:r>
            <a:r>
              <a:rPr lang="en-US" altLang="zh-CN" sz="4000" b="1"/>
              <a:t>greatly.</a:t>
            </a:r>
          </a:p>
        </p:txBody>
      </p:sp>
      <p:sp>
        <p:nvSpPr>
          <p:cNvPr id="19459" name="Rectangle 3"/>
          <p:cNvSpPr>
            <a:spLocks noChangeArrowheads="1"/>
          </p:cNvSpPr>
          <p:nvPr/>
        </p:nvSpPr>
        <p:spPr bwMode="auto">
          <a:xfrm>
            <a:off x="2700338" y="3284538"/>
            <a:ext cx="4392612"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kumimoji="1" lang="en-US" altLang="zh-CN" sz="4000" b="1" i="1">
                <a:solidFill>
                  <a:srgbClr val="006600"/>
                </a:solidFill>
                <a:latin typeface="Times New Roman" pitchFamily="18" charset="0"/>
              </a:rPr>
              <a:t>vi</a:t>
            </a:r>
            <a:r>
              <a:rPr kumimoji="1" lang="en-US" altLang="zh-CN" sz="4000" b="1">
                <a:solidFill>
                  <a:srgbClr val="006600"/>
                </a:solidFill>
                <a:latin typeface="Times New Roman" pitchFamily="18" charset="0"/>
              </a:rPr>
              <a:t>. </a:t>
            </a:r>
            <a:r>
              <a:rPr kumimoji="1" lang="zh-CN" altLang="en-US" sz="4000" b="1">
                <a:solidFill>
                  <a:srgbClr val="006600"/>
                </a:solidFill>
                <a:latin typeface="Times New Roman" pitchFamily="18" charset="0"/>
              </a:rPr>
              <a:t>受痛苦；受损害</a:t>
            </a:r>
          </a:p>
          <a:p>
            <a:pPr>
              <a:lnSpc>
                <a:spcPct val="130000"/>
              </a:lnSpc>
            </a:pPr>
            <a:r>
              <a:rPr kumimoji="1" lang="en-US" altLang="zh-CN" sz="4000" b="1" i="1">
                <a:solidFill>
                  <a:srgbClr val="006600"/>
                </a:solidFill>
                <a:latin typeface="Times New Roman" pitchFamily="18" charset="0"/>
              </a:rPr>
              <a:t>vt. </a:t>
            </a:r>
            <a:r>
              <a:rPr kumimoji="1" lang="zh-CN" altLang="en-US" sz="4000" b="1">
                <a:solidFill>
                  <a:srgbClr val="006600"/>
                </a:solidFill>
                <a:latin typeface="Times New Roman" pitchFamily="18" charset="0"/>
              </a:rPr>
              <a:t>遭受；忍受</a:t>
            </a:r>
          </a:p>
        </p:txBody>
      </p:sp>
      <p:sp>
        <p:nvSpPr>
          <p:cNvPr id="19460" name="Rectangle 4"/>
          <p:cNvSpPr>
            <a:spLocks noChangeArrowheads="1"/>
          </p:cNvSpPr>
          <p:nvPr/>
        </p:nvSpPr>
        <p:spPr bwMode="auto">
          <a:xfrm>
            <a:off x="1116013" y="3573463"/>
            <a:ext cx="14557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en-US" altLang="zh-CN" sz="4000" b="1">
                <a:solidFill>
                  <a:srgbClr val="006600"/>
                </a:solidFill>
                <a:latin typeface="Times New Roman" pitchFamily="18" charset="0"/>
              </a:rPr>
              <a:t>suffer</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blinds(horizontal)">
                                      <p:cBhvr>
                                        <p:cTn id="12" dur="500"/>
                                        <p:tgtEl>
                                          <p:spTgt spid="194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9459">
                                            <p:txEl>
                                              <p:pRg st="0" end="0"/>
                                            </p:txEl>
                                          </p:spTgt>
                                        </p:tgtEl>
                                        <p:attrNameLst>
                                          <p:attrName>style.visibility</p:attrName>
                                        </p:attrNameLst>
                                      </p:cBhvr>
                                      <p:to>
                                        <p:strVal val="visible"/>
                                      </p:to>
                                    </p:set>
                                    <p:animEffect transition="in" filter="blinds(horizontal)">
                                      <p:cBhvr>
                                        <p:cTn id="17" dur="500"/>
                                        <p:tgtEl>
                                          <p:spTgt spid="19459">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9459">
                                            <p:txEl>
                                              <p:pRg st="1" end="1"/>
                                            </p:txEl>
                                          </p:spTgt>
                                        </p:tgtEl>
                                        <p:attrNameLst>
                                          <p:attrName>style.visibility</p:attrName>
                                        </p:attrNameLst>
                                      </p:cBhvr>
                                      <p:to>
                                        <p:strVal val="visible"/>
                                      </p:to>
                                    </p:set>
                                    <p:animEffect transition="in" filter="blinds(horizontal)">
                                      <p:cBhvr>
                                        <p:cTn id="22" dur="500"/>
                                        <p:tgtEl>
                                          <p:spTgt spid="19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body" idx="4294967295"/>
          </p:nvPr>
        </p:nvSpPr>
        <p:spPr>
          <a:xfrm>
            <a:off x="0" y="549275"/>
            <a:ext cx="9144000" cy="5472113"/>
          </a:xfrm>
        </p:spPr>
        <p:txBody>
          <a:bodyPr/>
          <a:lstStyle/>
          <a:p>
            <a:pPr>
              <a:lnSpc>
                <a:spcPct val="120000"/>
              </a:lnSpc>
              <a:spcBef>
                <a:spcPct val="0"/>
              </a:spcBef>
              <a:buFont typeface="Wingdings" pitchFamily="2" charset="2"/>
              <a:buNone/>
            </a:pPr>
            <a:r>
              <a:rPr lang="en-US" altLang="zh-CN" b="1">
                <a:solidFill>
                  <a:srgbClr val="6600FF"/>
                </a:solidFill>
              </a:rPr>
              <a:t>   </a:t>
            </a:r>
            <a:r>
              <a:rPr lang="zh-CN" altLang="en-US" sz="3600" b="1">
                <a:solidFill>
                  <a:srgbClr val="006600"/>
                </a:solidFill>
              </a:rPr>
              <a:t>辨析：</a:t>
            </a:r>
            <a:r>
              <a:rPr lang="en-US" altLang="zh-CN" sz="3600" b="1">
                <a:solidFill>
                  <a:srgbClr val="006600"/>
                </a:solidFill>
              </a:rPr>
              <a:t>suffer</a:t>
            </a:r>
            <a:r>
              <a:rPr lang="zh-CN" altLang="en-US" sz="3600" b="1">
                <a:solidFill>
                  <a:srgbClr val="006600"/>
                </a:solidFill>
              </a:rPr>
              <a:t>与</a:t>
            </a:r>
            <a:r>
              <a:rPr lang="en-US" altLang="zh-CN" sz="3600" b="1">
                <a:solidFill>
                  <a:srgbClr val="006600"/>
                </a:solidFill>
              </a:rPr>
              <a:t>suffer from</a:t>
            </a:r>
            <a:r>
              <a:rPr lang="zh-CN" altLang="en-US" sz="3600" b="1"/>
              <a:t>　 </a:t>
            </a:r>
          </a:p>
          <a:p>
            <a:pPr>
              <a:lnSpc>
                <a:spcPct val="120000"/>
              </a:lnSpc>
              <a:spcBef>
                <a:spcPct val="0"/>
              </a:spcBef>
              <a:buFont typeface="Wingdings" pitchFamily="2" charset="2"/>
              <a:buNone/>
            </a:pPr>
            <a:r>
              <a:rPr lang="zh-CN" altLang="en-US" sz="3600" b="1"/>
              <a:t>   </a:t>
            </a:r>
            <a:r>
              <a:rPr lang="en-US" altLang="zh-CN" sz="3600" b="1"/>
              <a:t>suffer (</a:t>
            </a:r>
            <a:r>
              <a:rPr lang="en-US" altLang="zh-CN" sz="3600" b="1" i="1"/>
              <a:t>vt.</a:t>
            </a:r>
            <a:r>
              <a:rPr lang="en-US" altLang="zh-CN" sz="3600" b="1"/>
              <a:t>) </a:t>
            </a:r>
            <a:r>
              <a:rPr lang="zh-CN" altLang="en-US" sz="3600" b="1"/>
              <a:t>和</a:t>
            </a:r>
            <a:r>
              <a:rPr lang="en-US" altLang="zh-CN" sz="3600" b="1"/>
              <a:t>suffer from</a:t>
            </a:r>
            <a:r>
              <a:rPr lang="zh-CN" altLang="en-US" sz="3600" b="1"/>
              <a:t>的区别：</a:t>
            </a:r>
            <a:r>
              <a:rPr lang="en-US" altLang="zh-CN" sz="3600" b="1"/>
              <a:t>suffer </a:t>
            </a:r>
            <a:r>
              <a:rPr lang="zh-CN" altLang="en-US" sz="3600" b="1"/>
              <a:t>指一般的损害、痛苦等等</a:t>
            </a:r>
            <a:r>
              <a:rPr lang="en-US" altLang="zh-CN" sz="3600" b="1"/>
              <a:t>, </a:t>
            </a:r>
            <a:r>
              <a:rPr lang="zh-CN" altLang="en-US" sz="3600" b="1"/>
              <a:t>其宾语为</a:t>
            </a:r>
            <a:r>
              <a:rPr lang="en-US" altLang="zh-CN" sz="3600" b="1"/>
              <a:t>pain, loss, grief, insult, punishment, wrong, hardship, injustice, discouragement, disappointment, setback (</a:t>
            </a:r>
            <a:r>
              <a:rPr lang="zh-CN" altLang="en-US" sz="3600" b="1"/>
              <a:t>挫折</a:t>
            </a:r>
            <a:r>
              <a:rPr lang="en-US" altLang="zh-CN" sz="3600" b="1"/>
              <a:t>)</a:t>
            </a:r>
            <a:r>
              <a:rPr lang="zh-CN" altLang="en-US" sz="3600" b="1"/>
              <a:t>，但</a:t>
            </a:r>
            <a:r>
              <a:rPr lang="en-US" altLang="zh-CN" sz="3600" b="1"/>
              <a:t>suffer from</a:t>
            </a:r>
            <a:r>
              <a:rPr lang="zh-CN" altLang="en-US" sz="3600" b="1"/>
              <a:t>表示遭受战争，自然灾害带来的苦难及患病之意。</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Effect transition="in" filter="blinds(horizontal)">
                                      <p:cBhvr>
                                        <p:cTn id="7" dur="500"/>
                                        <p:tgtEl>
                                          <p:spTgt spid="204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0482">
                                            <p:txEl>
                                              <p:pRg st="1" end="1"/>
                                            </p:txEl>
                                          </p:spTgt>
                                        </p:tgtEl>
                                        <p:attrNameLst>
                                          <p:attrName>style.visibility</p:attrName>
                                        </p:attrNameLst>
                                      </p:cBhvr>
                                      <p:to>
                                        <p:strVal val="visible"/>
                                      </p:to>
                                    </p:set>
                                    <p:animEffect transition="in" filter="blinds(horizontal)">
                                      <p:cBhvr>
                                        <p:cTn id="12" dur="500"/>
                                        <p:tgtEl>
                                          <p:spTgt spid="2048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idx="4294967295"/>
          </p:nvPr>
        </p:nvSpPr>
        <p:spPr>
          <a:xfrm>
            <a:off x="0" y="1143000"/>
            <a:ext cx="8229600" cy="3816350"/>
          </a:xfrm>
        </p:spPr>
        <p:txBody>
          <a:bodyPr/>
          <a:lstStyle/>
          <a:p>
            <a:pPr>
              <a:lnSpc>
                <a:spcPct val="130000"/>
              </a:lnSpc>
              <a:spcBef>
                <a:spcPct val="0"/>
              </a:spcBef>
              <a:buFont typeface="Wingdings" pitchFamily="2" charset="2"/>
              <a:buNone/>
            </a:pPr>
            <a:r>
              <a:rPr lang="en-US" altLang="zh-CN" sz="3600" b="1">
                <a:solidFill>
                  <a:srgbClr val="0000FF"/>
                </a:solidFill>
              </a:rPr>
              <a:t>   </a:t>
            </a:r>
            <a:r>
              <a:rPr lang="en-US" altLang="zh-CN" sz="3600" b="1"/>
              <a:t>suffer the result / heavy losses / injuries</a:t>
            </a:r>
            <a:r>
              <a:rPr lang="zh-CN" altLang="en-US" b="1"/>
              <a:t>承受结果</a:t>
            </a:r>
            <a:r>
              <a:rPr lang="en-US" altLang="zh-CN" b="1"/>
              <a:t>/</a:t>
            </a:r>
            <a:r>
              <a:rPr lang="zh-CN" altLang="en-US" b="1"/>
              <a:t>遭受大损失</a:t>
            </a:r>
            <a:r>
              <a:rPr lang="en-US" altLang="zh-CN" b="1"/>
              <a:t>/</a:t>
            </a:r>
            <a:r>
              <a:rPr lang="zh-CN" altLang="en-US" b="1"/>
              <a:t>负伤</a:t>
            </a:r>
          </a:p>
          <a:p>
            <a:pPr>
              <a:lnSpc>
                <a:spcPct val="130000"/>
              </a:lnSpc>
              <a:spcBef>
                <a:spcPct val="0"/>
              </a:spcBef>
              <a:buFont typeface="Wingdings" pitchFamily="2" charset="2"/>
              <a:buNone/>
            </a:pPr>
            <a:r>
              <a:rPr lang="zh-CN" altLang="en-US" sz="3600" b="1"/>
              <a:t>   </a:t>
            </a:r>
            <a:r>
              <a:rPr lang="en-US" altLang="zh-CN" sz="3600" b="1"/>
              <a:t>suffer from headache / illness / war / the flood </a:t>
            </a:r>
          </a:p>
          <a:p>
            <a:pPr>
              <a:lnSpc>
                <a:spcPct val="130000"/>
              </a:lnSpc>
              <a:spcBef>
                <a:spcPct val="0"/>
              </a:spcBef>
              <a:buFont typeface="Wingdings" pitchFamily="2" charset="2"/>
              <a:buNone/>
            </a:pPr>
            <a:r>
              <a:rPr lang="en-US" altLang="zh-CN" sz="3600" b="1"/>
              <a:t>   </a:t>
            </a:r>
            <a:r>
              <a:rPr lang="zh-CN" altLang="en-US" b="1"/>
              <a:t>遭受头痛</a:t>
            </a:r>
            <a:r>
              <a:rPr lang="en-US" altLang="zh-CN" b="1"/>
              <a:t>/</a:t>
            </a:r>
            <a:r>
              <a:rPr lang="zh-CN" altLang="en-US" b="1"/>
              <a:t>疾病的困扰</a:t>
            </a:r>
            <a:r>
              <a:rPr lang="en-US" altLang="zh-CN" b="1"/>
              <a:t>/</a:t>
            </a:r>
            <a:r>
              <a:rPr lang="zh-CN" altLang="en-US" b="1"/>
              <a:t>战争／洪水</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strips(downRight)">
                                      <p:cBhvr>
                                        <p:cTn id="7" dur="1000"/>
                                        <p:tgtEl>
                                          <p:spTgt spid="215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1506">
                                            <p:txEl>
                                              <p:pRg st="1" end="1"/>
                                            </p:txEl>
                                          </p:spTgt>
                                        </p:tgtEl>
                                        <p:attrNameLst>
                                          <p:attrName>style.visibility</p:attrName>
                                        </p:attrNameLst>
                                      </p:cBhvr>
                                      <p:to>
                                        <p:strVal val="visible"/>
                                      </p:to>
                                    </p:set>
                                    <p:animEffect transition="in" filter="strips(downRight)">
                                      <p:cBhvr>
                                        <p:cTn id="12" dur="1000"/>
                                        <p:tgtEl>
                                          <p:spTgt spid="21506">
                                            <p:txEl>
                                              <p:pRg st="1" end="1"/>
                                            </p:txEl>
                                          </p:spTgt>
                                        </p:tgtEl>
                                      </p:cBhvr>
                                    </p:animEffect>
                                  </p:childTnLst>
                                </p:cTn>
                              </p:par>
                              <p:par>
                                <p:cTn id="13" presetID="18" presetClass="entr" presetSubtype="6" fill="hold" nodeType="withEffect">
                                  <p:stCondLst>
                                    <p:cond delay="0"/>
                                  </p:stCondLst>
                                  <p:childTnLst>
                                    <p:set>
                                      <p:cBhvr>
                                        <p:cTn id="14" dur="1" fill="hold">
                                          <p:stCondLst>
                                            <p:cond delay="0"/>
                                          </p:stCondLst>
                                        </p:cTn>
                                        <p:tgtEl>
                                          <p:spTgt spid="21506">
                                            <p:txEl>
                                              <p:pRg st="2" end="2"/>
                                            </p:txEl>
                                          </p:spTgt>
                                        </p:tgtEl>
                                        <p:attrNameLst>
                                          <p:attrName>style.visibility</p:attrName>
                                        </p:attrNameLst>
                                      </p:cBhvr>
                                      <p:to>
                                        <p:strVal val="visible"/>
                                      </p:to>
                                    </p:set>
                                    <p:animEffect transition="in" filter="strips(downRight)">
                                      <p:cBhvr>
                                        <p:cTn id="15" dur="1000"/>
                                        <p:tgtEl>
                                          <p:spTgt spid="2150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p:cNvSpPr txBox="1">
            <a:spLocks noChangeArrowheads="1"/>
          </p:cNvSpPr>
          <p:nvPr/>
        </p:nvSpPr>
        <p:spPr bwMode="auto">
          <a:xfrm>
            <a:off x="0" y="0"/>
            <a:ext cx="9144000" cy="675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5000"/>
              </a:lnSpc>
            </a:pPr>
            <a:r>
              <a:rPr lang="en-US" altLang="zh-CN" sz="3500" b="1">
                <a:solidFill>
                  <a:srgbClr val="0000CC"/>
                </a:solidFill>
                <a:latin typeface="Times New Roman" pitchFamily="18" charset="0"/>
              </a:rPr>
              <a:t>10. in addition : besides  </a:t>
            </a:r>
            <a:r>
              <a:rPr lang="zh-CN" altLang="en-US" sz="3500" b="1">
                <a:solidFill>
                  <a:srgbClr val="0000CC"/>
                </a:solidFill>
                <a:latin typeface="Times New Roman" pitchFamily="18" charset="0"/>
              </a:rPr>
              <a:t>此外</a:t>
            </a:r>
            <a:r>
              <a:rPr lang="en-US" altLang="zh-CN" sz="3500" b="1">
                <a:solidFill>
                  <a:srgbClr val="0000CC"/>
                </a:solidFill>
                <a:latin typeface="Times New Roman" pitchFamily="18" charset="0"/>
              </a:rPr>
              <a:t>,</a:t>
            </a:r>
            <a:r>
              <a:rPr lang="zh-CN" altLang="en-US" sz="3500" b="1">
                <a:solidFill>
                  <a:srgbClr val="0000CC"/>
                </a:solidFill>
                <a:latin typeface="Times New Roman" pitchFamily="18" charset="0"/>
              </a:rPr>
              <a:t>再者</a:t>
            </a:r>
          </a:p>
          <a:p>
            <a:pPr>
              <a:lnSpc>
                <a:spcPct val="125000"/>
              </a:lnSpc>
            </a:pPr>
            <a:r>
              <a:rPr lang="zh-CN" altLang="en-US" sz="3500" b="1">
                <a:latin typeface="Times New Roman" pitchFamily="18" charset="0"/>
              </a:rPr>
              <a:t>  </a:t>
            </a:r>
            <a:r>
              <a:rPr lang="en-US" altLang="zh-CN" sz="3500" b="1">
                <a:latin typeface="Times New Roman" pitchFamily="18" charset="0"/>
              </a:rPr>
              <a:t>You need time and money.  </a:t>
            </a:r>
            <a:r>
              <a:rPr lang="en-US" altLang="zh-CN" sz="3500" b="1">
                <a:solidFill>
                  <a:srgbClr val="0000CC"/>
                </a:solidFill>
                <a:latin typeface="Times New Roman" pitchFamily="18" charset="0"/>
              </a:rPr>
              <a:t>In addition</a:t>
            </a:r>
            <a:r>
              <a:rPr lang="en-US" altLang="zh-CN" sz="3500" b="1">
                <a:latin typeface="Times New Roman" pitchFamily="18" charset="0"/>
              </a:rPr>
              <a:t>,</a:t>
            </a:r>
          </a:p>
          <a:p>
            <a:pPr>
              <a:lnSpc>
                <a:spcPct val="125000"/>
              </a:lnSpc>
            </a:pPr>
            <a:r>
              <a:rPr lang="en-US" altLang="zh-CN" sz="3500" b="1">
                <a:latin typeface="Times New Roman" pitchFamily="18" charset="0"/>
              </a:rPr>
              <a:t>   you need diligence.</a:t>
            </a:r>
          </a:p>
          <a:p>
            <a:pPr>
              <a:lnSpc>
                <a:spcPct val="125000"/>
              </a:lnSpc>
            </a:pPr>
            <a:r>
              <a:rPr lang="en-US" altLang="zh-CN" sz="3500" b="1">
                <a:latin typeface="Times New Roman" pitchFamily="18" charset="0"/>
              </a:rPr>
              <a:t>  </a:t>
            </a:r>
            <a:r>
              <a:rPr lang="zh-CN" altLang="en-US" sz="3500" b="1">
                <a:latin typeface="Times New Roman" pitchFamily="18" charset="0"/>
              </a:rPr>
              <a:t>我打算进城看望我的老师</a:t>
            </a:r>
            <a:r>
              <a:rPr lang="en-US" altLang="zh-CN" sz="3500" b="1">
                <a:latin typeface="Times New Roman" pitchFamily="18" charset="0"/>
              </a:rPr>
              <a:t>,</a:t>
            </a:r>
            <a:r>
              <a:rPr lang="zh-CN" altLang="en-US" sz="3500" b="1">
                <a:latin typeface="Times New Roman" pitchFamily="18" charset="0"/>
              </a:rPr>
              <a:t>此外还要买点东西</a:t>
            </a:r>
            <a:r>
              <a:rPr lang="en-US" altLang="zh-CN" sz="3500" b="1">
                <a:latin typeface="Times New Roman" pitchFamily="18" charset="0"/>
              </a:rPr>
              <a:t>.</a:t>
            </a:r>
          </a:p>
          <a:p>
            <a:pPr>
              <a:lnSpc>
                <a:spcPct val="125000"/>
              </a:lnSpc>
            </a:pPr>
            <a:r>
              <a:rPr lang="en-US" altLang="zh-CN" sz="3500" b="1">
                <a:latin typeface="Times New Roman" pitchFamily="18" charset="0"/>
              </a:rPr>
              <a:t>  I am going to visit my teacher. </a:t>
            </a:r>
            <a:r>
              <a:rPr lang="en-US" altLang="zh-CN" sz="3500" b="1">
                <a:solidFill>
                  <a:srgbClr val="0000CC"/>
                </a:solidFill>
                <a:latin typeface="Times New Roman" pitchFamily="18" charset="0"/>
              </a:rPr>
              <a:t>In addition</a:t>
            </a:r>
            <a:r>
              <a:rPr lang="en-US" altLang="zh-CN" sz="3500" b="1">
                <a:latin typeface="Times New Roman" pitchFamily="18" charset="0"/>
              </a:rPr>
              <a:t>,</a:t>
            </a:r>
          </a:p>
          <a:p>
            <a:pPr>
              <a:lnSpc>
                <a:spcPct val="125000"/>
              </a:lnSpc>
            </a:pPr>
            <a:r>
              <a:rPr lang="en-US" altLang="zh-CN" sz="3500" b="1">
                <a:latin typeface="Times New Roman" pitchFamily="18" charset="0"/>
              </a:rPr>
              <a:t>  I need to buy some articles of daily use.</a:t>
            </a:r>
          </a:p>
          <a:p>
            <a:pPr>
              <a:lnSpc>
                <a:spcPct val="125000"/>
              </a:lnSpc>
            </a:pPr>
            <a:r>
              <a:rPr lang="en-US" altLang="zh-CN" sz="3500" b="1">
                <a:solidFill>
                  <a:srgbClr val="990033"/>
                </a:solidFill>
                <a:latin typeface="Times New Roman" pitchFamily="18" charset="0"/>
              </a:rPr>
              <a:t>  what’s more;  furthermore;  moreover; </a:t>
            </a:r>
          </a:p>
          <a:p>
            <a:pPr>
              <a:lnSpc>
                <a:spcPct val="125000"/>
              </a:lnSpc>
            </a:pPr>
            <a:r>
              <a:rPr lang="en-US" altLang="zh-CN" sz="3500" b="1">
                <a:solidFill>
                  <a:srgbClr val="0000CC"/>
                </a:solidFill>
                <a:latin typeface="Times New Roman" pitchFamily="18" charset="0"/>
              </a:rPr>
              <a:t>  in addition </a:t>
            </a:r>
            <a:r>
              <a:rPr lang="en-US" altLang="zh-CN" sz="3500" b="1">
                <a:solidFill>
                  <a:srgbClr val="990033"/>
                </a:solidFill>
                <a:latin typeface="Times New Roman" pitchFamily="18" charset="0"/>
              </a:rPr>
              <a:t>to</a:t>
            </a:r>
            <a:r>
              <a:rPr lang="en-US" altLang="zh-CN" sz="3500" b="1">
                <a:solidFill>
                  <a:srgbClr val="0000CC"/>
                </a:solidFill>
                <a:latin typeface="Times New Roman" pitchFamily="18" charset="0"/>
              </a:rPr>
              <a:t> ..     </a:t>
            </a:r>
            <a:r>
              <a:rPr lang="zh-CN" altLang="en-US" sz="3500" b="1">
                <a:solidFill>
                  <a:srgbClr val="0000CC"/>
                </a:solidFill>
                <a:latin typeface="Times New Roman" pitchFamily="18" charset="0"/>
              </a:rPr>
              <a:t>除</a:t>
            </a:r>
            <a:r>
              <a:rPr lang="en-US" altLang="zh-CN" sz="3500" b="1">
                <a:solidFill>
                  <a:srgbClr val="0000CC"/>
                </a:solidFill>
                <a:latin typeface="Times New Roman" pitchFamily="18" charset="0"/>
              </a:rPr>
              <a:t>…</a:t>
            </a:r>
            <a:r>
              <a:rPr lang="zh-CN" altLang="en-US" sz="3500" b="1">
                <a:solidFill>
                  <a:srgbClr val="0000CC"/>
                </a:solidFill>
                <a:latin typeface="Times New Roman" pitchFamily="18" charset="0"/>
              </a:rPr>
              <a:t>外</a:t>
            </a:r>
          </a:p>
          <a:p>
            <a:pPr>
              <a:lnSpc>
                <a:spcPct val="125000"/>
              </a:lnSpc>
            </a:pPr>
            <a:r>
              <a:rPr lang="zh-CN" altLang="en-US" sz="3500" b="1">
                <a:solidFill>
                  <a:srgbClr val="0000CC"/>
                </a:solidFill>
                <a:latin typeface="Times New Roman" pitchFamily="18" charset="0"/>
              </a:rPr>
              <a:t>   </a:t>
            </a:r>
            <a:r>
              <a:rPr lang="en-US" altLang="zh-CN" sz="3500" b="1">
                <a:solidFill>
                  <a:srgbClr val="0000CC"/>
                </a:solidFill>
                <a:latin typeface="Times New Roman" pitchFamily="18" charset="0"/>
              </a:rPr>
              <a:t>In addition </a:t>
            </a:r>
            <a:r>
              <a:rPr lang="en-US" altLang="zh-CN" sz="3500" b="1">
                <a:solidFill>
                  <a:srgbClr val="990033"/>
                </a:solidFill>
                <a:latin typeface="Times New Roman" pitchFamily="18" charset="0"/>
              </a:rPr>
              <a:t>to</a:t>
            </a:r>
            <a:r>
              <a:rPr lang="en-US" altLang="zh-CN" sz="3500" b="1">
                <a:latin typeface="Times New Roman" pitchFamily="18" charset="0"/>
              </a:rPr>
              <a:t> cakes and candies, guests </a:t>
            </a:r>
          </a:p>
          <a:p>
            <a:pPr>
              <a:lnSpc>
                <a:spcPct val="125000"/>
              </a:lnSpc>
            </a:pPr>
            <a:r>
              <a:rPr lang="en-US" altLang="zh-CN" sz="3500" b="1">
                <a:latin typeface="Times New Roman" pitchFamily="18" charset="0"/>
              </a:rPr>
              <a:t>   were provided with fruits.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6">
                                            <p:txEl>
                                              <p:pRg st="0" end="0"/>
                                            </p:txEl>
                                          </p:spTgt>
                                        </p:tgtEl>
                                        <p:attrNameLst>
                                          <p:attrName>style.visibility</p:attrName>
                                        </p:attrNameLst>
                                      </p:cBhvr>
                                      <p:to>
                                        <p:strVal val="visible"/>
                                      </p:to>
                                    </p:set>
                                    <p:anim calcmode="lin" valueType="num">
                                      <p:cBhvr additive="base">
                                        <p:cTn id="7" dur="500" fill="hold"/>
                                        <p:tgtEl>
                                          <p:spTgt spid="8806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8066">
                                            <p:txEl>
                                              <p:pRg st="1" end="1"/>
                                            </p:txEl>
                                          </p:spTgt>
                                        </p:tgtEl>
                                        <p:attrNameLst>
                                          <p:attrName>style.visibility</p:attrName>
                                        </p:attrNameLst>
                                      </p:cBhvr>
                                      <p:to>
                                        <p:strVal val="visible"/>
                                      </p:to>
                                    </p:set>
                                    <p:anim calcmode="lin" valueType="num">
                                      <p:cBhvr additive="base">
                                        <p:cTn id="13" dur="500" fill="hold"/>
                                        <p:tgtEl>
                                          <p:spTgt spid="8806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806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8066">
                                            <p:txEl>
                                              <p:pRg st="2" end="2"/>
                                            </p:txEl>
                                          </p:spTgt>
                                        </p:tgtEl>
                                        <p:attrNameLst>
                                          <p:attrName>style.visibility</p:attrName>
                                        </p:attrNameLst>
                                      </p:cBhvr>
                                      <p:to>
                                        <p:strVal val="visible"/>
                                      </p:to>
                                    </p:set>
                                    <p:anim calcmode="lin" valueType="num">
                                      <p:cBhvr additive="base">
                                        <p:cTn id="19" dur="500" fill="hold"/>
                                        <p:tgtEl>
                                          <p:spTgt spid="8806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80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8066">
                                            <p:txEl>
                                              <p:pRg st="3" end="3"/>
                                            </p:txEl>
                                          </p:spTgt>
                                        </p:tgtEl>
                                        <p:attrNameLst>
                                          <p:attrName>style.visibility</p:attrName>
                                        </p:attrNameLst>
                                      </p:cBhvr>
                                      <p:to>
                                        <p:strVal val="visible"/>
                                      </p:to>
                                    </p:set>
                                    <p:anim calcmode="lin" valueType="num">
                                      <p:cBhvr additive="base">
                                        <p:cTn id="25" dur="500" fill="hold"/>
                                        <p:tgtEl>
                                          <p:spTgt spid="8806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806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8066">
                                            <p:txEl>
                                              <p:pRg st="4" end="4"/>
                                            </p:txEl>
                                          </p:spTgt>
                                        </p:tgtEl>
                                        <p:attrNameLst>
                                          <p:attrName>style.visibility</p:attrName>
                                        </p:attrNameLst>
                                      </p:cBhvr>
                                      <p:to>
                                        <p:strVal val="visible"/>
                                      </p:to>
                                    </p:set>
                                    <p:anim calcmode="lin" valueType="num">
                                      <p:cBhvr additive="base">
                                        <p:cTn id="31" dur="500" fill="hold"/>
                                        <p:tgtEl>
                                          <p:spTgt spid="8806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806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8066">
                                            <p:txEl>
                                              <p:pRg st="5" end="5"/>
                                            </p:txEl>
                                          </p:spTgt>
                                        </p:tgtEl>
                                        <p:attrNameLst>
                                          <p:attrName>style.visibility</p:attrName>
                                        </p:attrNameLst>
                                      </p:cBhvr>
                                      <p:to>
                                        <p:strVal val="visible"/>
                                      </p:to>
                                    </p:set>
                                    <p:anim calcmode="lin" valueType="num">
                                      <p:cBhvr additive="base">
                                        <p:cTn id="37" dur="500" fill="hold"/>
                                        <p:tgtEl>
                                          <p:spTgt spid="8806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806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8066">
                                            <p:txEl>
                                              <p:pRg st="6" end="6"/>
                                            </p:txEl>
                                          </p:spTgt>
                                        </p:tgtEl>
                                        <p:attrNameLst>
                                          <p:attrName>style.visibility</p:attrName>
                                        </p:attrNameLst>
                                      </p:cBhvr>
                                      <p:to>
                                        <p:strVal val="visible"/>
                                      </p:to>
                                    </p:set>
                                    <p:anim calcmode="lin" valueType="num">
                                      <p:cBhvr additive="base">
                                        <p:cTn id="43" dur="500" fill="hold"/>
                                        <p:tgtEl>
                                          <p:spTgt spid="8806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806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88066">
                                            <p:txEl>
                                              <p:pRg st="7" end="7"/>
                                            </p:txEl>
                                          </p:spTgt>
                                        </p:tgtEl>
                                        <p:attrNameLst>
                                          <p:attrName>style.visibility</p:attrName>
                                        </p:attrNameLst>
                                      </p:cBhvr>
                                      <p:to>
                                        <p:strVal val="visible"/>
                                      </p:to>
                                    </p:set>
                                    <p:anim calcmode="lin" valueType="num">
                                      <p:cBhvr additive="base">
                                        <p:cTn id="49" dur="500" fill="hold"/>
                                        <p:tgtEl>
                                          <p:spTgt spid="8806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806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8066">
                                            <p:txEl>
                                              <p:pRg st="8" end="8"/>
                                            </p:txEl>
                                          </p:spTgt>
                                        </p:tgtEl>
                                        <p:attrNameLst>
                                          <p:attrName>style.visibility</p:attrName>
                                        </p:attrNameLst>
                                      </p:cBhvr>
                                      <p:to>
                                        <p:strVal val="visible"/>
                                      </p:to>
                                    </p:set>
                                    <p:anim calcmode="lin" valueType="num">
                                      <p:cBhvr additive="base">
                                        <p:cTn id="55" dur="500" fill="hold"/>
                                        <p:tgtEl>
                                          <p:spTgt spid="88066">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806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88066">
                                            <p:txEl>
                                              <p:pRg st="9" end="9"/>
                                            </p:txEl>
                                          </p:spTgt>
                                        </p:tgtEl>
                                        <p:attrNameLst>
                                          <p:attrName>style.visibility</p:attrName>
                                        </p:attrNameLst>
                                      </p:cBhvr>
                                      <p:to>
                                        <p:strVal val="visible"/>
                                      </p:to>
                                    </p:set>
                                    <p:anim calcmode="lin" valueType="num">
                                      <p:cBhvr additive="base">
                                        <p:cTn id="61" dur="500" fill="hold"/>
                                        <p:tgtEl>
                                          <p:spTgt spid="88066">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8806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4294967295"/>
          </p:nvPr>
        </p:nvSpPr>
        <p:spPr>
          <a:xfrm>
            <a:off x="0" y="688975"/>
            <a:ext cx="8064500" cy="4525963"/>
          </a:xfrm>
        </p:spPr>
        <p:txBody>
          <a:bodyPr/>
          <a:lstStyle/>
          <a:p>
            <a:pPr>
              <a:lnSpc>
                <a:spcPct val="130000"/>
              </a:lnSpc>
              <a:spcBef>
                <a:spcPct val="0"/>
              </a:spcBef>
              <a:buFont typeface="Wingdings" pitchFamily="2" charset="2"/>
              <a:buNone/>
            </a:pPr>
            <a:r>
              <a:rPr lang="en-US" altLang="zh-CN" sz="3600" b="1"/>
              <a:t>   11. Spanish soldiers first arrived in South America in the early 16th century, when they </a:t>
            </a:r>
            <a:r>
              <a:rPr lang="en-US" altLang="zh-CN" sz="3600" b="1">
                <a:solidFill>
                  <a:srgbClr val="006600"/>
                </a:solidFill>
              </a:rPr>
              <a:t>fought against</a:t>
            </a:r>
            <a:r>
              <a:rPr lang="en-US" altLang="zh-CN" sz="3600" b="1"/>
              <a:t> the native people and took their land.</a:t>
            </a:r>
          </a:p>
          <a:p>
            <a:pPr>
              <a:lnSpc>
                <a:spcPct val="130000"/>
              </a:lnSpc>
              <a:spcBef>
                <a:spcPct val="0"/>
              </a:spcBef>
              <a:buFont typeface="Wingdings" pitchFamily="2" charset="2"/>
              <a:buNone/>
            </a:pPr>
            <a:r>
              <a:rPr lang="en-US" altLang="zh-CN" sz="3600" b="1"/>
              <a:t>       </a:t>
            </a:r>
            <a:r>
              <a:rPr lang="en-US" altLang="zh-CN" b="1"/>
              <a:t>16</a:t>
            </a:r>
            <a:r>
              <a:rPr lang="zh-CN" altLang="en-US" b="1"/>
              <a:t>世纪早期</a:t>
            </a:r>
            <a:r>
              <a:rPr lang="en-US" altLang="zh-CN" b="1"/>
              <a:t>, </a:t>
            </a:r>
            <a:r>
              <a:rPr lang="zh-CN" altLang="en-US" b="1"/>
              <a:t>西班牙士兵到达南美洲</a:t>
            </a:r>
            <a:r>
              <a:rPr lang="en-US" altLang="zh-CN" b="1"/>
              <a:t>, </a:t>
            </a:r>
            <a:r>
              <a:rPr lang="zh-CN" altLang="en-US" b="1"/>
              <a:t>这时同土著人作斗争并占领这片土地。</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diamond(in)">
                                      <p:cBhvr>
                                        <p:cTn id="7" dur="1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179388" y="908050"/>
            <a:ext cx="8964612" cy="501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kumimoji="1" lang="en-US" altLang="zh-CN" sz="3200" b="1">
                <a:solidFill>
                  <a:srgbClr val="FF0066"/>
                </a:solidFill>
                <a:latin typeface="Times New Roman" pitchFamily="18" charset="0"/>
              </a:rPr>
              <a:t>     </a:t>
            </a:r>
            <a:endParaRPr kumimoji="1" lang="en-US" altLang="zh-CN" sz="3600" b="1">
              <a:solidFill>
                <a:srgbClr val="FF0066"/>
              </a:solidFill>
              <a:latin typeface="Times New Roman" pitchFamily="18" charset="0"/>
            </a:endParaRPr>
          </a:p>
          <a:p>
            <a:pPr>
              <a:lnSpc>
                <a:spcPct val="130000"/>
              </a:lnSpc>
            </a:pPr>
            <a:r>
              <a:rPr kumimoji="1" lang="en-US" altLang="zh-CN" sz="3600" b="1">
                <a:solidFill>
                  <a:srgbClr val="FF0066"/>
                </a:solidFill>
                <a:latin typeface="Times New Roman" pitchFamily="18" charset="0"/>
              </a:rPr>
              <a:t>    </a:t>
            </a:r>
            <a:r>
              <a:rPr kumimoji="1" lang="en-US" altLang="zh-CN" sz="3600" b="1">
                <a:solidFill>
                  <a:srgbClr val="006600"/>
                </a:solidFill>
                <a:latin typeface="Times New Roman" pitchFamily="18" charset="0"/>
              </a:rPr>
              <a:t>fight for </a:t>
            </a:r>
          </a:p>
          <a:p>
            <a:pPr>
              <a:lnSpc>
                <a:spcPct val="130000"/>
              </a:lnSpc>
            </a:pPr>
            <a:r>
              <a:rPr kumimoji="1" lang="en-US" altLang="zh-CN" sz="3600" b="1">
                <a:latin typeface="Times New Roman" pitchFamily="18" charset="0"/>
              </a:rPr>
              <a:t>    “</a:t>
            </a:r>
            <a:r>
              <a:rPr kumimoji="1" lang="zh-CN" altLang="en-US" sz="3600" b="1">
                <a:latin typeface="Times New Roman" pitchFamily="18" charset="0"/>
              </a:rPr>
              <a:t>为事业</a:t>
            </a:r>
            <a:r>
              <a:rPr kumimoji="1" lang="en-US" altLang="zh-CN" sz="3600" b="1">
                <a:latin typeface="Times New Roman" pitchFamily="18" charset="0"/>
              </a:rPr>
              <a:t>, </a:t>
            </a:r>
            <a:r>
              <a:rPr kumimoji="1" lang="zh-CN" altLang="en-US" sz="3600" b="1">
                <a:latin typeface="Times New Roman" pitchFamily="18" charset="0"/>
              </a:rPr>
              <a:t>自由</a:t>
            </a:r>
            <a:r>
              <a:rPr kumimoji="1" lang="en-US" altLang="zh-CN" sz="3600" b="1">
                <a:latin typeface="Times New Roman" pitchFamily="18" charset="0"/>
              </a:rPr>
              <a:t>, </a:t>
            </a:r>
            <a:r>
              <a:rPr kumimoji="1" lang="zh-CN" altLang="en-US" sz="3600" b="1">
                <a:latin typeface="Times New Roman" pitchFamily="18" charset="0"/>
              </a:rPr>
              <a:t>真理</a:t>
            </a:r>
            <a:r>
              <a:rPr kumimoji="1" lang="en-US" altLang="zh-CN" sz="3600" b="1">
                <a:latin typeface="Times New Roman" pitchFamily="18" charset="0"/>
              </a:rPr>
              <a:t>, </a:t>
            </a:r>
            <a:r>
              <a:rPr kumimoji="1" lang="zh-CN" altLang="en-US" sz="3600" b="1">
                <a:latin typeface="Times New Roman" pitchFamily="18" charset="0"/>
              </a:rPr>
              <a:t>权利等而斗争</a:t>
            </a:r>
            <a:r>
              <a:rPr kumimoji="1" lang="en-US" altLang="zh-CN" sz="3600" b="1">
                <a:latin typeface="Times New Roman" pitchFamily="18" charset="0"/>
              </a:rPr>
              <a:t>(</a:t>
            </a:r>
            <a:r>
              <a:rPr kumimoji="1" lang="zh-CN" altLang="en-US" sz="3600" b="1">
                <a:latin typeface="Times New Roman" pitchFamily="18" charset="0"/>
              </a:rPr>
              <a:t>战斗</a:t>
            </a:r>
            <a:r>
              <a:rPr kumimoji="1" lang="en-US" altLang="zh-CN" sz="3600" b="1">
                <a:latin typeface="Times New Roman" pitchFamily="18" charset="0"/>
              </a:rPr>
              <a:t>)”</a:t>
            </a:r>
          </a:p>
          <a:p>
            <a:pPr>
              <a:lnSpc>
                <a:spcPct val="130000"/>
              </a:lnSpc>
            </a:pPr>
            <a:r>
              <a:rPr kumimoji="1" lang="zh-CN" altLang="en-US" sz="3600" b="1">
                <a:latin typeface="Times New Roman" pitchFamily="18" charset="0"/>
              </a:rPr>
              <a:t>　</a:t>
            </a:r>
            <a:r>
              <a:rPr kumimoji="1" lang="en-US" altLang="zh-CN" sz="3600" b="1">
                <a:solidFill>
                  <a:srgbClr val="006600"/>
                </a:solidFill>
                <a:latin typeface="Times New Roman" pitchFamily="18" charset="0"/>
              </a:rPr>
              <a:t>fight against (</a:t>
            </a:r>
            <a:r>
              <a:rPr kumimoji="1" lang="zh-CN" altLang="en-US" sz="3600" b="1">
                <a:solidFill>
                  <a:srgbClr val="006600"/>
                </a:solidFill>
                <a:latin typeface="Times New Roman" pitchFamily="18" charset="0"/>
              </a:rPr>
              <a:t>可用</a:t>
            </a:r>
            <a:r>
              <a:rPr kumimoji="1" lang="en-US" altLang="zh-CN" sz="3600" b="1">
                <a:solidFill>
                  <a:srgbClr val="006600"/>
                </a:solidFill>
                <a:latin typeface="Times New Roman" pitchFamily="18" charset="0"/>
              </a:rPr>
              <a:t>with) the enemy</a:t>
            </a:r>
            <a:r>
              <a:rPr kumimoji="1" lang="en-US" altLang="zh-CN" sz="3600" b="1">
                <a:latin typeface="Times New Roman" pitchFamily="18" charset="0"/>
              </a:rPr>
              <a:t> </a:t>
            </a:r>
          </a:p>
          <a:p>
            <a:pPr>
              <a:lnSpc>
                <a:spcPct val="130000"/>
              </a:lnSpc>
            </a:pPr>
            <a:r>
              <a:rPr kumimoji="1" lang="en-US" altLang="zh-CN" sz="3600" b="1">
                <a:latin typeface="Times New Roman" pitchFamily="18" charset="0"/>
              </a:rPr>
              <a:t>     “</a:t>
            </a:r>
            <a:r>
              <a:rPr kumimoji="1" lang="zh-CN" altLang="en-US" sz="3600" b="1">
                <a:latin typeface="Times New Roman" pitchFamily="18" charset="0"/>
              </a:rPr>
              <a:t>为反对</a:t>
            </a:r>
            <a:r>
              <a:rPr kumimoji="1" lang="en-US" altLang="zh-CN" sz="3600" b="1">
                <a:latin typeface="Times New Roman" pitchFamily="18" charset="0"/>
              </a:rPr>
              <a:t>……</a:t>
            </a:r>
            <a:r>
              <a:rPr kumimoji="1" lang="zh-CN" altLang="en-US" sz="3600" b="1">
                <a:latin typeface="Times New Roman" pitchFamily="18" charset="0"/>
              </a:rPr>
              <a:t>而斗争”；接人和国家名词，意思是“与</a:t>
            </a:r>
            <a:r>
              <a:rPr kumimoji="1" lang="en-US" altLang="zh-CN" sz="3600" b="1">
                <a:latin typeface="Times New Roman" pitchFamily="18" charset="0"/>
              </a:rPr>
              <a:t>……</a:t>
            </a:r>
            <a:r>
              <a:rPr kumimoji="1" lang="zh-CN" altLang="en-US" sz="3600" b="1">
                <a:latin typeface="Times New Roman" pitchFamily="18" charset="0"/>
              </a:rPr>
              <a:t>战斗”</a:t>
            </a:r>
          </a:p>
          <a:p>
            <a:pPr>
              <a:lnSpc>
                <a:spcPct val="130000"/>
              </a:lnSpc>
            </a:pPr>
            <a:r>
              <a:rPr kumimoji="1" lang="zh-CN" altLang="en-US" sz="3600" b="1">
                <a:latin typeface="Times New Roman" pitchFamily="18" charset="0"/>
              </a:rPr>
              <a:t>   </a:t>
            </a:r>
            <a:r>
              <a:rPr kumimoji="1" lang="en-US" altLang="zh-CN" sz="3600" b="1">
                <a:solidFill>
                  <a:srgbClr val="006600"/>
                </a:solidFill>
                <a:latin typeface="Times New Roman" pitchFamily="18" charset="0"/>
              </a:rPr>
              <a:t>fight with sb. </a:t>
            </a:r>
            <a:r>
              <a:rPr kumimoji="1" lang="zh-CN" altLang="en-US" sz="3600" b="1">
                <a:solidFill>
                  <a:srgbClr val="006600"/>
                </a:solidFill>
                <a:latin typeface="Times New Roman" pitchFamily="18" charset="0"/>
              </a:rPr>
              <a:t>也可表示与某人并肩作战</a:t>
            </a:r>
          </a:p>
        </p:txBody>
      </p:sp>
      <p:sp>
        <p:nvSpPr>
          <p:cNvPr id="26627" name="Rectangle 3"/>
          <p:cNvSpPr>
            <a:spLocks noChangeArrowheads="1"/>
          </p:cNvSpPr>
          <p:nvPr/>
        </p:nvSpPr>
        <p:spPr bwMode="auto">
          <a:xfrm>
            <a:off x="650875" y="484188"/>
            <a:ext cx="8064500" cy="641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kumimoji="1" lang="zh-CN" altLang="en-US" sz="3600" b="1">
                <a:solidFill>
                  <a:srgbClr val="006600"/>
                </a:solidFill>
                <a:latin typeface="Times New Roman" pitchFamily="18" charset="0"/>
              </a:rPr>
              <a:t>辨析</a:t>
            </a:r>
            <a:r>
              <a:rPr kumimoji="1" lang="en-US" altLang="zh-CN" sz="3600" b="1">
                <a:solidFill>
                  <a:srgbClr val="006600"/>
                </a:solidFill>
                <a:latin typeface="Times New Roman" pitchFamily="18" charset="0"/>
              </a:rPr>
              <a:t>: fight against, fight for</a:t>
            </a:r>
            <a:r>
              <a:rPr kumimoji="1" lang="zh-CN" altLang="en-US" sz="3600" b="1">
                <a:solidFill>
                  <a:srgbClr val="006600"/>
                </a:solidFill>
                <a:latin typeface="Times New Roman" pitchFamily="18" charset="0"/>
              </a:rPr>
              <a:t>与</a:t>
            </a:r>
            <a:r>
              <a:rPr kumimoji="1" lang="en-US" altLang="zh-CN" sz="3600" b="1">
                <a:solidFill>
                  <a:srgbClr val="006600"/>
                </a:solidFill>
                <a:latin typeface="Times New Roman" pitchFamily="18" charset="0"/>
              </a:rPr>
              <a:t>fight with</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linds(horizontal)">
                                      <p:cBhvr>
                                        <p:cTn id="7" dur="500"/>
                                        <p:tgtEl>
                                          <p:spTgt spid="266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6626">
                                            <p:txEl>
                                              <p:pRg st="1" end="1"/>
                                            </p:txEl>
                                          </p:spTgt>
                                        </p:tgtEl>
                                        <p:attrNameLst>
                                          <p:attrName>style.visibility</p:attrName>
                                        </p:attrNameLst>
                                      </p:cBhvr>
                                      <p:to>
                                        <p:strVal val="visible"/>
                                      </p:to>
                                    </p:set>
                                    <p:animEffect transition="in" filter="blinds(horizontal)">
                                      <p:cBhvr>
                                        <p:cTn id="12" dur="500"/>
                                        <p:tgtEl>
                                          <p:spTgt spid="2662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6626">
                                            <p:txEl>
                                              <p:pRg st="2" end="2"/>
                                            </p:txEl>
                                          </p:spTgt>
                                        </p:tgtEl>
                                        <p:attrNameLst>
                                          <p:attrName>style.visibility</p:attrName>
                                        </p:attrNameLst>
                                      </p:cBhvr>
                                      <p:to>
                                        <p:strVal val="visible"/>
                                      </p:to>
                                    </p:set>
                                    <p:animEffect transition="in" filter="blinds(horizontal)">
                                      <p:cBhvr>
                                        <p:cTn id="17" dur="500"/>
                                        <p:tgtEl>
                                          <p:spTgt spid="2662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6626">
                                            <p:txEl>
                                              <p:pRg st="3" end="3"/>
                                            </p:txEl>
                                          </p:spTgt>
                                        </p:tgtEl>
                                        <p:attrNameLst>
                                          <p:attrName>style.visibility</p:attrName>
                                        </p:attrNameLst>
                                      </p:cBhvr>
                                      <p:to>
                                        <p:strVal val="visible"/>
                                      </p:to>
                                    </p:set>
                                    <p:animEffect transition="in" filter="blinds(horizontal)">
                                      <p:cBhvr>
                                        <p:cTn id="22" dur="500"/>
                                        <p:tgtEl>
                                          <p:spTgt spid="2662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6626">
                                            <p:txEl>
                                              <p:pRg st="4" end="4"/>
                                            </p:txEl>
                                          </p:spTgt>
                                        </p:tgtEl>
                                        <p:attrNameLst>
                                          <p:attrName>style.visibility</p:attrName>
                                        </p:attrNameLst>
                                      </p:cBhvr>
                                      <p:to>
                                        <p:strVal val="visible"/>
                                      </p:to>
                                    </p:set>
                                    <p:animEffect transition="in" filter="blinds(horizontal)">
                                      <p:cBhvr>
                                        <p:cTn id="27" dur="500"/>
                                        <p:tgtEl>
                                          <p:spTgt spid="2662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6626">
                                            <p:txEl>
                                              <p:pRg st="5" end="5"/>
                                            </p:txEl>
                                          </p:spTgt>
                                        </p:tgtEl>
                                        <p:attrNameLst>
                                          <p:attrName>style.visibility</p:attrName>
                                        </p:attrNameLst>
                                      </p:cBhvr>
                                      <p:to>
                                        <p:strVal val="visible"/>
                                      </p:to>
                                    </p:set>
                                    <p:animEffect transition="in" filter="blinds(horizontal)">
                                      <p:cBhvr>
                                        <p:cTn id="32" dur="500"/>
                                        <p:tgtEl>
                                          <p:spTgt spid="2662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4294967295"/>
          </p:nvPr>
        </p:nvSpPr>
        <p:spPr>
          <a:xfrm>
            <a:off x="0" y="0"/>
            <a:ext cx="9144000" cy="3573463"/>
          </a:xfrm>
        </p:spPr>
        <p:txBody>
          <a:bodyPr/>
          <a:lstStyle/>
          <a:p>
            <a:pPr>
              <a:lnSpc>
                <a:spcPct val="130000"/>
              </a:lnSpc>
              <a:spcBef>
                <a:spcPct val="0"/>
              </a:spcBef>
              <a:buFont typeface="Wingdings" pitchFamily="2" charset="2"/>
              <a:buNone/>
            </a:pPr>
            <a:r>
              <a:rPr lang="en-US" altLang="zh-CN" sz="3600" b="1"/>
              <a:t>   </a:t>
            </a:r>
            <a:r>
              <a:rPr lang="en-US" altLang="zh-CN" sz="3600" b="1">
                <a:latin typeface="Times New Roman" pitchFamily="18" charset="0"/>
              </a:rPr>
              <a:t>12. Of </a:t>
            </a:r>
            <a:r>
              <a:rPr lang="en-US" altLang="zh-CN" sz="3600" b="1">
                <a:solidFill>
                  <a:schemeClr val="accent2"/>
                </a:solidFill>
                <a:latin typeface="Times New Roman" pitchFamily="18" charset="0"/>
              </a:rPr>
              <a:t>the first</a:t>
            </a:r>
            <a:r>
              <a:rPr lang="en-US" altLang="zh-CN" sz="3600" b="1">
                <a:latin typeface="Times New Roman" pitchFamily="18" charset="0"/>
              </a:rPr>
              <a:t> Spanish </a:t>
            </a:r>
            <a:r>
              <a:rPr lang="en-US" altLang="zh-CN" sz="3600" b="1">
                <a:solidFill>
                  <a:schemeClr val="accent2"/>
                </a:solidFill>
                <a:latin typeface="Times New Roman" pitchFamily="18" charset="0"/>
              </a:rPr>
              <a:t>to go</a:t>
            </a:r>
            <a:r>
              <a:rPr lang="en-US" altLang="zh-CN" sz="3600" b="1">
                <a:latin typeface="Times New Roman" pitchFamily="18" charset="0"/>
              </a:rPr>
              <a:t> to California, the</a:t>
            </a:r>
            <a:r>
              <a:rPr lang="en-US" altLang="zh-CN" sz="3600" b="1">
                <a:solidFill>
                  <a:srgbClr val="FF3300"/>
                </a:solidFill>
                <a:latin typeface="Times New Roman" pitchFamily="18" charset="0"/>
              </a:rPr>
              <a:t> </a:t>
            </a:r>
            <a:r>
              <a:rPr lang="en-US" altLang="zh-CN" sz="3600" b="1">
                <a:solidFill>
                  <a:schemeClr val="accent2"/>
                </a:solidFill>
                <a:latin typeface="Times New Roman" pitchFamily="18" charset="0"/>
              </a:rPr>
              <a:t>majority</a:t>
            </a:r>
            <a:r>
              <a:rPr lang="en-US" altLang="zh-CN" sz="3600" b="1">
                <a:latin typeface="Times New Roman" pitchFamily="18" charset="0"/>
              </a:rPr>
              <a:t> were religious men, whose ministry was to teach the Catholic religion to the natives.</a:t>
            </a:r>
          </a:p>
        </p:txBody>
      </p:sp>
      <p:sp>
        <p:nvSpPr>
          <p:cNvPr id="61443" name="Text Box 3"/>
          <p:cNvSpPr txBox="1">
            <a:spLocks noChangeArrowheads="1"/>
          </p:cNvSpPr>
          <p:nvPr/>
        </p:nvSpPr>
        <p:spPr bwMode="auto">
          <a:xfrm>
            <a:off x="179388" y="3357563"/>
            <a:ext cx="8604250" cy="294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kumimoji="1" lang="en-US" altLang="zh-CN" sz="3600" b="1">
                <a:solidFill>
                  <a:srgbClr val="006600"/>
                </a:solidFill>
                <a:latin typeface="Times New Roman" pitchFamily="18" charset="0"/>
              </a:rPr>
              <a:t>1)</a:t>
            </a:r>
            <a:r>
              <a:rPr kumimoji="1" lang="zh-CN" altLang="en-US" sz="3600" b="1">
                <a:solidFill>
                  <a:srgbClr val="006600"/>
                </a:solidFill>
                <a:latin typeface="Times New Roman" pitchFamily="18" charset="0"/>
              </a:rPr>
              <a:t>句中</a:t>
            </a:r>
            <a:r>
              <a:rPr kumimoji="1" lang="en-US" altLang="zh-CN" sz="3600" b="1">
                <a:solidFill>
                  <a:srgbClr val="006600"/>
                </a:solidFill>
                <a:latin typeface="Times New Roman" pitchFamily="18" charset="0"/>
              </a:rPr>
              <a:t>Spanish</a:t>
            </a:r>
            <a:r>
              <a:rPr kumimoji="1" lang="zh-CN" altLang="en-US" sz="3600" b="1">
                <a:solidFill>
                  <a:srgbClr val="006600"/>
                </a:solidFill>
                <a:latin typeface="Times New Roman" pitchFamily="18" charset="0"/>
              </a:rPr>
              <a:t>前面有序数词限定成分，故其后用不定式定语形式。</a:t>
            </a:r>
          </a:p>
          <a:p>
            <a:pPr>
              <a:lnSpc>
                <a:spcPct val="130000"/>
              </a:lnSpc>
            </a:pPr>
            <a:r>
              <a:rPr kumimoji="1" lang="en-US" altLang="zh-CN" sz="3600" b="1">
                <a:latin typeface="Times New Roman" pitchFamily="18" charset="0"/>
              </a:rPr>
              <a:t>She was </a:t>
            </a:r>
            <a:r>
              <a:rPr kumimoji="1" lang="en-US" altLang="zh-CN" sz="3600" b="1">
                <a:solidFill>
                  <a:schemeClr val="accent2"/>
                </a:solidFill>
                <a:latin typeface="Times New Roman" pitchFamily="18" charset="0"/>
              </a:rPr>
              <a:t>the first</a:t>
            </a:r>
            <a:r>
              <a:rPr kumimoji="1" lang="en-US" altLang="zh-CN" sz="3600" b="1">
                <a:latin typeface="Times New Roman" pitchFamily="18" charset="0"/>
              </a:rPr>
              <a:t> woman </a:t>
            </a:r>
            <a:r>
              <a:rPr kumimoji="1" lang="en-US" altLang="zh-CN" sz="3600" b="1">
                <a:solidFill>
                  <a:schemeClr val="accent2"/>
                </a:solidFill>
                <a:latin typeface="Times New Roman" pitchFamily="18" charset="0"/>
              </a:rPr>
              <a:t>to win</a:t>
            </a:r>
            <a:r>
              <a:rPr kumimoji="1" lang="en-US" altLang="zh-CN" sz="3600" b="1">
                <a:latin typeface="Times New Roman" pitchFamily="18" charset="0"/>
              </a:rPr>
              <a:t> the Nobel Prize.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diamond(in)">
                                      <p:cBhvr>
                                        <p:cTn id="7" dur="1000"/>
                                        <p:tgtEl>
                                          <p:spTgt spid="286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43"/>
                                        </p:tgtEl>
                                        <p:attrNameLst>
                                          <p:attrName>style.visibility</p:attrName>
                                        </p:attrNameLst>
                                      </p:cBhvr>
                                      <p:to>
                                        <p:strVal val="visible"/>
                                      </p:to>
                                    </p:set>
                                    <p:anim calcmode="lin" valueType="num">
                                      <p:cBhvr additive="base">
                                        <p:cTn id="12" dur="500" fill="hold"/>
                                        <p:tgtEl>
                                          <p:spTgt spid="61443"/>
                                        </p:tgtEl>
                                        <p:attrNameLst>
                                          <p:attrName>ppt_x</p:attrName>
                                        </p:attrNameLst>
                                      </p:cBhvr>
                                      <p:tavLst>
                                        <p:tav tm="0">
                                          <p:val>
                                            <p:strVal val="#ppt_x"/>
                                          </p:val>
                                        </p:tav>
                                        <p:tav tm="100000">
                                          <p:val>
                                            <p:strVal val="#ppt_x"/>
                                          </p:val>
                                        </p:tav>
                                      </p:tavLst>
                                    </p:anim>
                                    <p:anim calcmode="lin" valueType="num">
                                      <p:cBhvr additive="base">
                                        <p:cTn id="13" dur="500" fill="hold"/>
                                        <p:tgtEl>
                                          <p:spTgt spid="614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6144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669925" y="327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62467" name="Text Box 3"/>
          <p:cNvSpPr txBox="1">
            <a:spLocks noChangeArrowheads="1"/>
          </p:cNvSpPr>
          <p:nvPr/>
        </p:nvSpPr>
        <p:spPr bwMode="auto">
          <a:xfrm>
            <a:off x="0" y="0"/>
            <a:ext cx="9144000" cy="470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600" b="1">
                <a:solidFill>
                  <a:srgbClr val="0000CC"/>
                </a:solidFill>
                <a:latin typeface="Times New Roman" pitchFamily="18" charset="0"/>
              </a:rPr>
              <a:t>2)</a:t>
            </a:r>
            <a:r>
              <a:rPr lang="en-US" altLang="zh-CN" sz="3600" b="1">
                <a:latin typeface="Times New Roman" pitchFamily="18" charset="0"/>
              </a:rPr>
              <a:t> </a:t>
            </a:r>
            <a:r>
              <a:rPr lang="en-US" altLang="zh-CN" sz="3600" b="1">
                <a:solidFill>
                  <a:srgbClr val="0000CC"/>
                </a:solidFill>
              </a:rPr>
              <a:t>majority  n.   </a:t>
            </a:r>
            <a:r>
              <a:rPr lang="zh-CN" altLang="en-US" sz="3600" b="1">
                <a:solidFill>
                  <a:srgbClr val="0000CC"/>
                </a:solidFill>
              </a:rPr>
              <a:t>大多数</a:t>
            </a:r>
            <a:r>
              <a:rPr lang="en-US" altLang="zh-CN" sz="3600" b="1">
                <a:solidFill>
                  <a:srgbClr val="0000CC"/>
                </a:solidFill>
              </a:rPr>
              <a:t>…</a:t>
            </a:r>
            <a:r>
              <a:rPr lang="en-US" altLang="zh-CN" sz="3600"/>
              <a:t> </a:t>
            </a:r>
          </a:p>
          <a:p>
            <a:pPr>
              <a:lnSpc>
                <a:spcPct val="120000"/>
              </a:lnSpc>
            </a:pPr>
            <a:r>
              <a:rPr lang="en-US" altLang="zh-CN" sz="3600" b="1">
                <a:latin typeface="Times New Roman" pitchFamily="18" charset="0"/>
              </a:rPr>
              <a:t>  The majority____________ for the budget.</a:t>
            </a:r>
          </a:p>
          <a:p>
            <a:pPr>
              <a:lnSpc>
                <a:spcPct val="120000"/>
              </a:lnSpc>
            </a:pPr>
            <a:r>
              <a:rPr lang="en-US" altLang="zh-CN" sz="3600" b="1">
                <a:latin typeface="Times New Roman" pitchFamily="18" charset="0"/>
              </a:rPr>
              <a:t>  The majority of students ________ hard-working. </a:t>
            </a:r>
          </a:p>
          <a:p>
            <a:pPr>
              <a:lnSpc>
                <a:spcPct val="120000"/>
              </a:lnSpc>
            </a:pPr>
            <a:r>
              <a:rPr lang="en-US" altLang="zh-CN" sz="3600" b="1">
                <a:latin typeface="Times New Roman" pitchFamily="18" charset="0"/>
              </a:rPr>
              <a:t>  The majority of the damage _______ easy to   </a:t>
            </a:r>
          </a:p>
          <a:p>
            <a:pPr>
              <a:lnSpc>
                <a:spcPct val="120000"/>
              </a:lnSpc>
            </a:pPr>
            <a:r>
              <a:rPr lang="en-US" altLang="zh-CN" sz="3600" b="1">
                <a:latin typeface="Times New Roman" pitchFamily="18" charset="0"/>
              </a:rPr>
              <a:t>   repair.</a:t>
            </a:r>
          </a:p>
          <a:p>
            <a:pPr>
              <a:lnSpc>
                <a:spcPct val="120000"/>
              </a:lnSpc>
            </a:pPr>
            <a:r>
              <a:rPr lang="en-US" altLang="zh-CN" sz="3600">
                <a:latin typeface="Times New Roman" pitchFamily="18" charset="0"/>
              </a:rPr>
              <a:t>  </a:t>
            </a:r>
            <a:endParaRPr lang="en-US" altLang="zh-CN" sz="3600" b="1">
              <a:solidFill>
                <a:srgbClr val="990033"/>
              </a:solidFill>
              <a:latin typeface="Times New Roman" pitchFamily="18" charset="0"/>
            </a:endParaRPr>
          </a:p>
        </p:txBody>
      </p:sp>
      <p:sp>
        <p:nvSpPr>
          <p:cNvPr id="89092" name="Text Box 4"/>
          <p:cNvSpPr txBox="1">
            <a:spLocks noChangeArrowheads="1"/>
          </p:cNvSpPr>
          <p:nvPr/>
        </p:nvSpPr>
        <p:spPr bwMode="auto">
          <a:xfrm>
            <a:off x="3348038" y="692150"/>
            <a:ext cx="23034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CC"/>
                </a:solidFill>
                <a:latin typeface="Times New Roman" pitchFamily="18" charset="0"/>
              </a:rPr>
              <a:t>was / were</a:t>
            </a:r>
          </a:p>
        </p:txBody>
      </p:sp>
      <p:sp>
        <p:nvSpPr>
          <p:cNvPr id="89093" name="Text Box 5"/>
          <p:cNvSpPr txBox="1">
            <a:spLocks noChangeArrowheads="1"/>
          </p:cNvSpPr>
          <p:nvPr/>
        </p:nvSpPr>
        <p:spPr bwMode="auto">
          <a:xfrm>
            <a:off x="5508625" y="1268413"/>
            <a:ext cx="1295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CC"/>
                </a:solidFill>
                <a:latin typeface="Times New Roman" pitchFamily="18" charset="0"/>
              </a:rPr>
              <a:t>are</a:t>
            </a:r>
          </a:p>
        </p:txBody>
      </p:sp>
      <p:sp>
        <p:nvSpPr>
          <p:cNvPr id="89094" name="Text Box 6"/>
          <p:cNvSpPr txBox="1">
            <a:spLocks noChangeArrowheads="1"/>
          </p:cNvSpPr>
          <p:nvPr/>
        </p:nvSpPr>
        <p:spPr bwMode="auto">
          <a:xfrm>
            <a:off x="5940425" y="2636838"/>
            <a:ext cx="17287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r>
              <a:rPr lang="en-US" altLang="zh-CN" sz="3600" b="1">
                <a:solidFill>
                  <a:srgbClr val="0000CC"/>
                </a:solidFill>
                <a:latin typeface="Times New Roman" pitchFamily="18" charset="0"/>
              </a:rPr>
              <a:t>is</a:t>
            </a:r>
          </a:p>
        </p:txBody>
      </p:sp>
      <p:sp>
        <p:nvSpPr>
          <p:cNvPr id="62471" name="Line 7"/>
          <p:cNvSpPr>
            <a:spLocks noChangeShapeType="1"/>
          </p:cNvSpPr>
          <p:nvPr/>
        </p:nvSpPr>
        <p:spPr bwMode="auto">
          <a:xfrm>
            <a:off x="3635375" y="1989138"/>
            <a:ext cx="1441450" cy="0"/>
          </a:xfrm>
          <a:prstGeom prst="line">
            <a:avLst/>
          </a:prstGeom>
          <a:noFill/>
          <a:ln w="57150">
            <a:solidFill>
              <a:srgbClr val="99003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62472" name="Line 8"/>
          <p:cNvSpPr>
            <a:spLocks noChangeShapeType="1"/>
          </p:cNvSpPr>
          <p:nvPr/>
        </p:nvSpPr>
        <p:spPr bwMode="auto">
          <a:xfrm>
            <a:off x="4356100" y="3284538"/>
            <a:ext cx="1295400" cy="0"/>
          </a:xfrm>
          <a:prstGeom prst="line">
            <a:avLst/>
          </a:prstGeom>
          <a:noFill/>
          <a:ln w="57150">
            <a:solidFill>
              <a:srgbClr val="99003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9099" name="Text Box 11"/>
          <p:cNvSpPr txBox="1">
            <a:spLocks noChangeArrowheads="1"/>
          </p:cNvSpPr>
          <p:nvPr/>
        </p:nvSpPr>
        <p:spPr bwMode="auto">
          <a:xfrm>
            <a:off x="0" y="3933825"/>
            <a:ext cx="914400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0000CC"/>
                </a:solidFill>
              </a:rPr>
              <a:t>  </a:t>
            </a:r>
            <a:r>
              <a:rPr lang="zh-CN" altLang="en-US" sz="3500" b="1">
                <a:solidFill>
                  <a:srgbClr val="0000CC"/>
                </a:solidFill>
                <a:latin typeface="Times New Roman" pitchFamily="18" charset="0"/>
              </a:rPr>
              <a:t>单独做主语时，若强调整体，谓语动词用单数，强调个体时，谓语动词用复数 。</a:t>
            </a:r>
          </a:p>
          <a:p>
            <a:r>
              <a:rPr lang="zh-CN" altLang="en-US" sz="3500" b="1">
                <a:solidFill>
                  <a:srgbClr val="0000CC"/>
                </a:solidFill>
                <a:latin typeface="Times New Roman" pitchFamily="18" charset="0"/>
              </a:rPr>
              <a:t>  </a:t>
            </a:r>
            <a:r>
              <a:rPr lang="en-US" altLang="zh-CN" sz="3500" b="1">
                <a:solidFill>
                  <a:srgbClr val="0000CC"/>
                </a:solidFill>
                <a:latin typeface="Times New Roman" pitchFamily="18" charset="0"/>
              </a:rPr>
              <a:t>the majority of + n.   </a:t>
            </a:r>
            <a:r>
              <a:rPr lang="zh-CN" altLang="en-US" sz="3500" b="1">
                <a:solidFill>
                  <a:srgbClr val="0000CC"/>
                </a:solidFill>
                <a:latin typeface="Times New Roman" pitchFamily="18" charset="0"/>
              </a:rPr>
              <a:t>后可用不可数名词，也可用可数名词复数</a:t>
            </a:r>
            <a:r>
              <a:rPr lang="en-US" altLang="zh-CN" sz="3500" b="1">
                <a:solidFill>
                  <a:srgbClr val="0000CC"/>
                </a:solidFill>
                <a:latin typeface="Times New Roman" pitchFamily="18" charset="0"/>
              </a:rPr>
              <a:t>, </a:t>
            </a:r>
            <a:r>
              <a:rPr lang="zh-CN" altLang="en-US" sz="3500" b="1">
                <a:solidFill>
                  <a:srgbClr val="0000CC"/>
                </a:solidFill>
                <a:latin typeface="Times New Roman" pitchFamily="18" charset="0"/>
              </a:rPr>
              <a:t>谓语动词由后面的名词决定。</a:t>
            </a:r>
            <a:endParaRPr lang="zh-CN" altLang="en-US" sz="3500">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blinds(horizontal)">
                                      <p:cBhvr>
                                        <p:cTn id="7" dur="500"/>
                                        <p:tgtEl>
                                          <p:spTgt spid="890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9093"/>
                                        </p:tgtEl>
                                        <p:attrNameLst>
                                          <p:attrName>style.visibility</p:attrName>
                                        </p:attrNameLst>
                                      </p:cBhvr>
                                      <p:to>
                                        <p:strVal val="visible"/>
                                      </p:to>
                                    </p:set>
                                    <p:animEffect transition="in" filter="blinds(horizontal)">
                                      <p:cBhvr>
                                        <p:cTn id="12" dur="500"/>
                                        <p:tgtEl>
                                          <p:spTgt spid="8909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9094"/>
                                        </p:tgtEl>
                                        <p:attrNameLst>
                                          <p:attrName>style.visibility</p:attrName>
                                        </p:attrNameLst>
                                      </p:cBhvr>
                                      <p:to>
                                        <p:strVal val="visible"/>
                                      </p:to>
                                    </p:set>
                                    <p:animEffect transition="in" filter="blinds(horizontal)">
                                      <p:cBhvr>
                                        <p:cTn id="17" dur="500"/>
                                        <p:tgtEl>
                                          <p:spTgt spid="8909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9099">
                                            <p:txEl>
                                              <p:pRg st="0" end="0"/>
                                            </p:txEl>
                                          </p:spTgt>
                                        </p:tgtEl>
                                        <p:attrNameLst>
                                          <p:attrName>style.visibility</p:attrName>
                                        </p:attrNameLst>
                                      </p:cBhvr>
                                      <p:to>
                                        <p:strVal val="visible"/>
                                      </p:to>
                                    </p:set>
                                    <p:animEffect transition="in" filter="blinds(horizontal)">
                                      <p:cBhvr>
                                        <p:cTn id="22" dur="500"/>
                                        <p:tgtEl>
                                          <p:spTgt spid="8909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9099">
                                            <p:txEl>
                                              <p:pRg st="1" end="1"/>
                                            </p:txEl>
                                          </p:spTgt>
                                        </p:tgtEl>
                                        <p:attrNameLst>
                                          <p:attrName>style.visibility</p:attrName>
                                        </p:attrNameLst>
                                      </p:cBhvr>
                                      <p:to>
                                        <p:strVal val="visible"/>
                                      </p:to>
                                    </p:set>
                                    <p:animEffect transition="in" filter="blinds(horizontal)">
                                      <p:cBhvr>
                                        <p:cTn id="27" dur="500"/>
                                        <p:tgtEl>
                                          <p:spTgt spid="89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p:bldP spid="89093" grpId="0"/>
      <p:bldP spid="89094" grpId="0"/>
      <p:bldP spid="89099"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147763" y="404813"/>
            <a:ext cx="7197725" cy="611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432000"/>
          <a:lstStyle/>
          <a:p>
            <a:pPr>
              <a:spcBef>
                <a:spcPct val="50000"/>
              </a:spcBef>
            </a:pPr>
            <a:endParaRPr lang="zh-CN" altLang="zh-CN" sz="2400" b="1"/>
          </a:p>
        </p:txBody>
      </p:sp>
      <p:sp>
        <p:nvSpPr>
          <p:cNvPr id="63491" name="Text Box 3"/>
          <p:cNvSpPr txBox="1">
            <a:spLocks noChangeArrowheads="1"/>
          </p:cNvSpPr>
          <p:nvPr/>
        </p:nvSpPr>
        <p:spPr bwMode="auto">
          <a:xfrm>
            <a:off x="0" y="0"/>
            <a:ext cx="9144000" cy="738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432000">
            <a:spAutoFit/>
          </a:bodyPr>
          <a:lstStyle/>
          <a:p>
            <a:pPr>
              <a:lnSpc>
                <a:spcPct val="140000"/>
              </a:lnSpc>
            </a:pPr>
            <a:r>
              <a:rPr lang="en-US" altLang="zh-CN" sz="4000" b="1">
                <a:latin typeface="Times New Roman" pitchFamily="18" charset="0"/>
              </a:rPr>
              <a:t>in the/a majority  </a:t>
            </a:r>
            <a:r>
              <a:rPr lang="zh-CN" altLang="en-US" sz="4000" b="1">
                <a:latin typeface="Times New Roman" pitchFamily="18" charset="0"/>
              </a:rPr>
              <a:t>占大多数</a:t>
            </a:r>
          </a:p>
          <a:p>
            <a:pPr>
              <a:lnSpc>
                <a:spcPct val="140000"/>
              </a:lnSpc>
            </a:pPr>
            <a:r>
              <a:rPr lang="en-US" altLang="zh-CN" sz="4000" b="1">
                <a:latin typeface="Times New Roman" pitchFamily="18" charset="0"/>
              </a:rPr>
              <a:t>get a majority   </a:t>
            </a:r>
            <a:r>
              <a:rPr lang="zh-CN" altLang="en-US" sz="4000" b="1">
                <a:latin typeface="Times New Roman" pitchFamily="18" charset="0"/>
              </a:rPr>
              <a:t>获得多数票</a:t>
            </a:r>
          </a:p>
          <a:p>
            <a:pPr>
              <a:lnSpc>
                <a:spcPct val="140000"/>
              </a:lnSpc>
            </a:pPr>
            <a:r>
              <a:rPr lang="en-US" altLang="zh-CN" sz="4000" b="1">
                <a:latin typeface="Times New Roman" pitchFamily="18" charset="0"/>
              </a:rPr>
              <a:t>have a majority over sb.  </a:t>
            </a:r>
            <a:r>
              <a:rPr lang="zh-CN" altLang="en-US" sz="4000" b="1">
                <a:latin typeface="Times New Roman" pitchFamily="18" charset="0"/>
              </a:rPr>
              <a:t>获得多于某人的票数，战胜某人</a:t>
            </a:r>
          </a:p>
          <a:p>
            <a:pPr>
              <a:lnSpc>
                <a:spcPct val="140000"/>
              </a:lnSpc>
            </a:pPr>
            <a:r>
              <a:rPr lang="en-US" altLang="zh-CN" sz="4000" b="1">
                <a:latin typeface="Times New Roman" pitchFamily="18" charset="0"/>
              </a:rPr>
              <a:t>a great majority  </a:t>
            </a:r>
            <a:r>
              <a:rPr lang="zh-CN" altLang="en-US" sz="4000" b="1">
                <a:latin typeface="Times New Roman" pitchFamily="18" charset="0"/>
              </a:rPr>
              <a:t>大多数</a:t>
            </a:r>
          </a:p>
          <a:p>
            <a:pPr>
              <a:lnSpc>
                <a:spcPct val="140000"/>
              </a:lnSpc>
            </a:pPr>
            <a:r>
              <a:rPr lang="en-US" altLang="zh-CN" sz="4000" b="1">
                <a:latin typeface="Times New Roman" pitchFamily="18" charset="0"/>
              </a:rPr>
              <a:t>by/with a majority of       </a:t>
            </a:r>
            <a:r>
              <a:rPr lang="zh-CN" altLang="en-US" sz="4000" b="1">
                <a:latin typeface="Times New Roman" pitchFamily="18" charset="0"/>
              </a:rPr>
              <a:t>以大多数</a:t>
            </a:r>
            <a:r>
              <a:rPr lang="en-US" altLang="zh-CN" sz="4000" b="1">
                <a:latin typeface="Times New Roman" pitchFamily="18" charset="0"/>
              </a:rPr>
              <a:t>……</a:t>
            </a:r>
            <a:r>
              <a:rPr lang="zh-CN" altLang="en-US" sz="4000" b="1">
                <a:latin typeface="Times New Roman" pitchFamily="18" charset="0"/>
              </a:rPr>
              <a:t>赢得</a:t>
            </a:r>
            <a:r>
              <a:rPr lang="en-US" altLang="zh-CN" sz="4000" b="1">
                <a:latin typeface="Times New Roman" pitchFamily="18" charset="0"/>
              </a:rPr>
              <a:t>……</a:t>
            </a:r>
          </a:p>
          <a:p>
            <a:r>
              <a:rPr lang="en-US" altLang="zh-CN" sz="3600" b="1">
                <a:solidFill>
                  <a:srgbClr val="990033"/>
                </a:solidFill>
                <a:latin typeface="Times New Roman" pitchFamily="18" charset="0"/>
              </a:rPr>
              <a:t>minority    </a:t>
            </a:r>
            <a:r>
              <a:rPr lang="zh-CN" altLang="en-US" sz="3600" b="1">
                <a:solidFill>
                  <a:srgbClr val="990033"/>
                </a:solidFill>
                <a:latin typeface="Times New Roman" pitchFamily="18" charset="0"/>
              </a:rPr>
              <a:t>少数的</a:t>
            </a:r>
            <a:r>
              <a:rPr lang="en-US" altLang="zh-CN" sz="3600" b="1">
                <a:solidFill>
                  <a:srgbClr val="990033"/>
                </a:solidFill>
                <a:latin typeface="Times New Roman" pitchFamily="18" charset="0"/>
              </a:rPr>
              <a:t>……</a:t>
            </a:r>
          </a:p>
          <a:p>
            <a:pPr>
              <a:lnSpc>
                <a:spcPct val="140000"/>
              </a:lnSpc>
            </a:pPr>
            <a:endParaRPr lang="en-US" altLang="zh-CN" sz="3600" b="1">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2"/>
          <p:cNvSpPr txBox="1">
            <a:spLocks noChangeArrowheads="1"/>
          </p:cNvSpPr>
          <p:nvPr/>
        </p:nvSpPr>
        <p:spPr bwMode="auto">
          <a:xfrm>
            <a:off x="0" y="0"/>
            <a:ext cx="9144000"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600" b="1">
                <a:solidFill>
                  <a:srgbClr val="0000CC"/>
                </a:solidFill>
                <a:latin typeface="Times New Roman" pitchFamily="18" charset="0"/>
              </a:rPr>
              <a:t>12. declare vt.</a:t>
            </a:r>
            <a:r>
              <a:rPr lang="en-US" altLang="zh-CN" sz="3600" b="1">
                <a:latin typeface="Times New Roman" pitchFamily="18" charset="0"/>
              </a:rPr>
              <a:t>    </a:t>
            </a:r>
          </a:p>
          <a:p>
            <a:pPr>
              <a:lnSpc>
                <a:spcPct val="120000"/>
              </a:lnSpc>
            </a:pPr>
            <a:r>
              <a:rPr lang="en-US" altLang="zh-CN" sz="3600" b="1">
                <a:latin typeface="Times New Roman" pitchFamily="18" charset="0"/>
              </a:rPr>
              <a:t>1</a:t>
            </a:r>
            <a:r>
              <a:rPr lang="zh-CN" altLang="en-US" sz="3600" b="1">
                <a:latin typeface="Times New Roman" pitchFamily="18" charset="0"/>
              </a:rPr>
              <a:t>）宣布</a:t>
            </a:r>
            <a:r>
              <a:rPr lang="en-US" altLang="zh-CN" sz="3600" b="1">
                <a:latin typeface="Times New Roman" pitchFamily="18" charset="0"/>
              </a:rPr>
              <a:t>,</a:t>
            </a:r>
            <a:r>
              <a:rPr lang="zh-CN" altLang="en-US" sz="3600" b="1">
                <a:latin typeface="Times New Roman" pitchFamily="18" charset="0"/>
              </a:rPr>
              <a:t>宣告</a:t>
            </a:r>
          </a:p>
          <a:p>
            <a:pPr>
              <a:lnSpc>
                <a:spcPct val="120000"/>
              </a:lnSpc>
            </a:pPr>
            <a:r>
              <a:rPr lang="zh-CN" altLang="en-US" sz="3600" b="1">
                <a:latin typeface="Times New Roman" pitchFamily="18" charset="0"/>
              </a:rPr>
              <a:t>     </a:t>
            </a:r>
            <a:r>
              <a:rPr lang="en-US" altLang="zh-CN" sz="3600" b="1">
                <a:latin typeface="Times New Roman" pitchFamily="18" charset="0"/>
              </a:rPr>
              <a:t>The chairman </a:t>
            </a:r>
            <a:r>
              <a:rPr lang="en-US" altLang="zh-CN" sz="3600" b="1">
                <a:solidFill>
                  <a:srgbClr val="0000CC"/>
                </a:solidFill>
                <a:latin typeface="Times New Roman" pitchFamily="18" charset="0"/>
              </a:rPr>
              <a:t>declared</a:t>
            </a:r>
            <a:r>
              <a:rPr lang="en-US" altLang="zh-CN" sz="3600" b="1">
                <a:latin typeface="Times New Roman" pitchFamily="18" charset="0"/>
              </a:rPr>
              <a:t> the results of the </a:t>
            </a:r>
          </a:p>
          <a:p>
            <a:pPr>
              <a:lnSpc>
                <a:spcPct val="120000"/>
              </a:lnSpc>
            </a:pPr>
            <a:r>
              <a:rPr lang="en-US" altLang="zh-CN" sz="3600" b="1">
                <a:latin typeface="Times New Roman" pitchFamily="18" charset="0"/>
              </a:rPr>
              <a:t>     election. </a:t>
            </a:r>
          </a:p>
          <a:p>
            <a:pPr>
              <a:lnSpc>
                <a:spcPct val="120000"/>
              </a:lnSpc>
            </a:pPr>
            <a:r>
              <a:rPr lang="en-US" altLang="zh-CN" sz="3600" b="1">
                <a:latin typeface="Times New Roman" pitchFamily="18" charset="0"/>
              </a:rPr>
              <a:t>      </a:t>
            </a:r>
            <a:r>
              <a:rPr lang="zh-CN" altLang="en-US" sz="3600" b="1">
                <a:latin typeface="Times New Roman" pitchFamily="18" charset="0"/>
              </a:rPr>
              <a:t>警方现在已经对这个地区的毒贩宣战了</a:t>
            </a:r>
            <a:r>
              <a:rPr lang="en-US" altLang="zh-CN" sz="3600" b="1">
                <a:latin typeface="Times New Roman" pitchFamily="18" charset="0"/>
              </a:rPr>
              <a:t>.</a:t>
            </a:r>
          </a:p>
          <a:p>
            <a:pPr>
              <a:lnSpc>
                <a:spcPct val="120000"/>
              </a:lnSpc>
            </a:pPr>
            <a:r>
              <a:rPr lang="en-US" altLang="zh-CN" sz="3600" b="1">
                <a:latin typeface="Times New Roman" pitchFamily="18" charset="0"/>
              </a:rPr>
              <a:t>      The police have </a:t>
            </a:r>
            <a:r>
              <a:rPr lang="en-US" altLang="zh-CN" sz="3600" b="1" u="sng">
                <a:solidFill>
                  <a:srgbClr val="0000CC"/>
                </a:solidFill>
                <a:latin typeface="Times New Roman" pitchFamily="18" charset="0"/>
              </a:rPr>
              <a:t>declared</a:t>
            </a:r>
            <a:r>
              <a:rPr lang="en-US" altLang="zh-CN" sz="3600" b="1" u="sng">
                <a:latin typeface="Times New Roman" pitchFamily="18" charset="0"/>
              </a:rPr>
              <a:t> war </a:t>
            </a:r>
            <a:r>
              <a:rPr lang="en-US" altLang="zh-CN" sz="3600" b="1" u="sng">
                <a:solidFill>
                  <a:srgbClr val="990033"/>
                </a:solidFill>
                <a:latin typeface="Times New Roman" pitchFamily="18" charset="0"/>
              </a:rPr>
              <a:t>on</a:t>
            </a:r>
            <a:r>
              <a:rPr lang="en-US" altLang="zh-CN" sz="3600" b="1">
                <a:solidFill>
                  <a:srgbClr val="990033"/>
                </a:solidFill>
                <a:latin typeface="Times New Roman" pitchFamily="18" charset="0"/>
              </a:rPr>
              <a:t> </a:t>
            </a:r>
            <a:r>
              <a:rPr lang="en-US" altLang="zh-CN" sz="3600" b="1">
                <a:latin typeface="Times New Roman" pitchFamily="18" charset="0"/>
              </a:rPr>
              <a:t>drug dealers in this area. </a:t>
            </a:r>
          </a:p>
          <a:p>
            <a:pPr>
              <a:lnSpc>
                <a:spcPct val="120000"/>
              </a:lnSpc>
            </a:pPr>
            <a:r>
              <a:rPr lang="en-US" altLang="zh-CN" sz="3600" b="1">
                <a:latin typeface="Times New Roman" pitchFamily="18" charset="0"/>
              </a:rPr>
              <a:t>2</a:t>
            </a:r>
            <a:r>
              <a:rPr lang="zh-CN" altLang="en-US" sz="3600" b="1">
                <a:latin typeface="Times New Roman" pitchFamily="18" charset="0"/>
              </a:rPr>
              <a:t>） 宣称</a:t>
            </a:r>
            <a:r>
              <a:rPr lang="en-US" altLang="zh-CN" sz="3600" b="1">
                <a:latin typeface="Times New Roman" pitchFamily="18" charset="0"/>
              </a:rPr>
              <a:t>,</a:t>
            </a:r>
            <a:r>
              <a:rPr lang="zh-CN" altLang="en-US" sz="3600" b="1">
                <a:latin typeface="Times New Roman" pitchFamily="18" charset="0"/>
              </a:rPr>
              <a:t>声称</a:t>
            </a:r>
            <a:r>
              <a:rPr lang="en-US" altLang="zh-CN" sz="3600" b="1">
                <a:latin typeface="Times New Roman" pitchFamily="18" charset="0"/>
              </a:rPr>
              <a:t>,</a:t>
            </a:r>
            <a:r>
              <a:rPr lang="zh-CN" altLang="en-US" sz="3600" b="1">
                <a:latin typeface="Times New Roman" pitchFamily="18" charset="0"/>
              </a:rPr>
              <a:t>断言</a:t>
            </a:r>
          </a:p>
          <a:p>
            <a:pPr>
              <a:lnSpc>
                <a:spcPct val="120000"/>
              </a:lnSpc>
            </a:pPr>
            <a:r>
              <a:rPr lang="zh-CN" altLang="en-US" sz="3600" b="1">
                <a:latin typeface="Times New Roman" pitchFamily="18" charset="0"/>
              </a:rPr>
              <a:t>  他郑重声明此事属实</a:t>
            </a:r>
            <a:r>
              <a:rPr lang="en-US" altLang="zh-CN" sz="3600" b="1">
                <a:latin typeface="Times New Roman" pitchFamily="18" charset="0"/>
              </a:rPr>
              <a:t>.</a:t>
            </a:r>
          </a:p>
          <a:p>
            <a:pPr>
              <a:lnSpc>
                <a:spcPct val="120000"/>
              </a:lnSpc>
            </a:pPr>
            <a:r>
              <a:rPr lang="en-US" altLang="zh-CN" sz="3600" b="1">
                <a:latin typeface="Times New Roman" pitchFamily="18" charset="0"/>
              </a:rPr>
              <a:t>  He </a:t>
            </a:r>
            <a:r>
              <a:rPr lang="en-US" altLang="zh-CN" sz="3600" b="1">
                <a:solidFill>
                  <a:srgbClr val="0000CC"/>
                </a:solidFill>
                <a:latin typeface="Times New Roman" pitchFamily="18" charset="0"/>
              </a:rPr>
              <a:t>declared </a:t>
            </a:r>
            <a:r>
              <a:rPr lang="en-US" altLang="zh-CN" sz="3600" b="1">
                <a:latin typeface="Times New Roman" pitchFamily="18" charset="0"/>
              </a:rPr>
              <a:t>that it was true.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0114">
                                            <p:txEl>
                                              <p:pRg st="2" end="2"/>
                                            </p:txEl>
                                          </p:spTgt>
                                        </p:tgtEl>
                                        <p:attrNameLst>
                                          <p:attrName>style.visibility</p:attrName>
                                        </p:attrNameLst>
                                      </p:cBhvr>
                                      <p:to>
                                        <p:strVal val="visible"/>
                                      </p:to>
                                    </p:set>
                                    <p:anim calcmode="lin" valueType="num">
                                      <p:cBhvr additive="base">
                                        <p:cTn id="7" dur="500" fill="hold"/>
                                        <p:tgtEl>
                                          <p:spTgt spid="901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0114">
                                            <p:txEl>
                                              <p:pRg st="3" end="3"/>
                                            </p:txEl>
                                          </p:spTgt>
                                        </p:tgtEl>
                                        <p:attrNameLst>
                                          <p:attrName>style.visibility</p:attrName>
                                        </p:attrNameLst>
                                      </p:cBhvr>
                                      <p:to>
                                        <p:strVal val="visible"/>
                                      </p:to>
                                    </p:set>
                                    <p:anim calcmode="lin" valueType="num">
                                      <p:cBhvr additive="base">
                                        <p:cTn id="13" dur="500" fill="hold"/>
                                        <p:tgtEl>
                                          <p:spTgt spid="9011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1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0114">
                                            <p:txEl>
                                              <p:pRg st="4" end="4"/>
                                            </p:txEl>
                                          </p:spTgt>
                                        </p:tgtEl>
                                        <p:attrNameLst>
                                          <p:attrName>style.visibility</p:attrName>
                                        </p:attrNameLst>
                                      </p:cBhvr>
                                      <p:to>
                                        <p:strVal val="visible"/>
                                      </p:to>
                                    </p:set>
                                    <p:anim calcmode="lin" valueType="num">
                                      <p:cBhvr additive="base">
                                        <p:cTn id="19" dur="500" fill="hold"/>
                                        <p:tgtEl>
                                          <p:spTgt spid="9011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1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0114">
                                            <p:txEl>
                                              <p:pRg st="5" end="5"/>
                                            </p:txEl>
                                          </p:spTgt>
                                        </p:tgtEl>
                                        <p:attrNameLst>
                                          <p:attrName>style.visibility</p:attrName>
                                        </p:attrNameLst>
                                      </p:cBhvr>
                                      <p:to>
                                        <p:strVal val="visible"/>
                                      </p:to>
                                    </p:set>
                                    <p:anim calcmode="lin" valueType="num">
                                      <p:cBhvr additive="base">
                                        <p:cTn id="25" dur="500" fill="hold"/>
                                        <p:tgtEl>
                                          <p:spTgt spid="9011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1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0114">
                                            <p:txEl>
                                              <p:pRg st="6" end="6"/>
                                            </p:txEl>
                                          </p:spTgt>
                                        </p:tgtEl>
                                        <p:attrNameLst>
                                          <p:attrName>style.visibility</p:attrName>
                                        </p:attrNameLst>
                                      </p:cBhvr>
                                      <p:to>
                                        <p:strVal val="visible"/>
                                      </p:to>
                                    </p:set>
                                    <p:anim calcmode="lin" valueType="num">
                                      <p:cBhvr additive="base">
                                        <p:cTn id="31" dur="500" fill="hold"/>
                                        <p:tgtEl>
                                          <p:spTgt spid="9011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1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0114">
                                            <p:txEl>
                                              <p:pRg st="7" end="7"/>
                                            </p:txEl>
                                          </p:spTgt>
                                        </p:tgtEl>
                                        <p:attrNameLst>
                                          <p:attrName>style.visibility</p:attrName>
                                        </p:attrNameLst>
                                      </p:cBhvr>
                                      <p:to>
                                        <p:strVal val="visible"/>
                                      </p:to>
                                    </p:set>
                                    <p:anim calcmode="lin" valueType="num">
                                      <p:cBhvr additive="base">
                                        <p:cTn id="37" dur="500" fill="hold"/>
                                        <p:tgtEl>
                                          <p:spTgt spid="9011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1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0114">
                                            <p:txEl>
                                              <p:pRg st="8" end="8"/>
                                            </p:txEl>
                                          </p:spTgt>
                                        </p:tgtEl>
                                        <p:attrNameLst>
                                          <p:attrName>style.visibility</p:attrName>
                                        </p:attrNameLst>
                                      </p:cBhvr>
                                      <p:to>
                                        <p:strVal val="visible"/>
                                      </p:to>
                                    </p:set>
                                    <p:anim calcmode="lin" valueType="num">
                                      <p:cBhvr additive="base">
                                        <p:cTn id="43" dur="500" fill="hold"/>
                                        <p:tgtEl>
                                          <p:spTgt spid="90114">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011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p:cNvSpPr txBox="1">
            <a:spLocks noChangeArrowheads="1"/>
          </p:cNvSpPr>
          <p:nvPr/>
        </p:nvSpPr>
        <p:spPr bwMode="auto">
          <a:xfrm>
            <a:off x="898525" y="708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65539" name="Text Box 3"/>
          <p:cNvSpPr txBox="1">
            <a:spLocks noChangeArrowheads="1"/>
          </p:cNvSpPr>
          <p:nvPr/>
        </p:nvSpPr>
        <p:spPr bwMode="auto">
          <a:xfrm>
            <a:off x="593725" y="327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91140" name="Text Box 4"/>
          <p:cNvSpPr txBox="1">
            <a:spLocks noChangeArrowheads="1"/>
          </p:cNvSpPr>
          <p:nvPr/>
        </p:nvSpPr>
        <p:spPr bwMode="auto">
          <a:xfrm>
            <a:off x="0" y="404813"/>
            <a:ext cx="9144000" cy="521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4000" b="1">
                <a:solidFill>
                  <a:srgbClr val="0000CC"/>
                </a:solidFill>
                <a:latin typeface="Times New Roman" pitchFamily="18" charset="0"/>
              </a:rPr>
              <a:t>13.</a:t>
            </a:r>
            <a:r>
              <a:rPr lang="en-US" altLang="zh-CN" sz="4000" b="1">
                <a:latin typeface="Times New Roman" pitchFamily="18" charset="0"/>
              </a:rPr>
              <a:t>  </a:t>
            </a:r>
            <a:r>
              <a:rPr lang="en-US" altLang="zh-CN" sz="4000" b="1">
                <a:solidFill>
                  <a:srgbClr val="0000CC"/>
                </a:solidFill>
                <a:latin typeface="Times New Roman" pitchFamily="18" charset="0"/>
              </a:rPr>
              <a:t>make a life</a:t>
            </a:r>
            <a:r>
              <a:rPr lang="en-US" altLang="zh-CN" sz="4000" b="1">
                <a:latin typeface="Times New Roman" pitchFamily="18" charset="0"/>
              </a:rPr>
              <a:t> </a:t>
            </a:r>
            <a:r>
              <a:rPr lang="zh-CN" altLang="en-US" sz="4000" b="1">
                <a:latin typeface="Times New Roman" pitchFamily="18" charset="0"/>
              </a:rPr>
              <a:t>开始新生活，习惯于新的生活方式</a:t>
            </a:r>
          </a:p>
          <a:p>
            <a:pPr>
              <a:lnSpc>
                <a:spcPct val="120000"/>
              </a:lnSpc>
            </a:pPr>
            <a:r>
              <a:rPr lang="zh-CN" altLang="en-US" sz="4000" b="1">
                <a:latin typeface="Times New Roman" pitchFamily="18" charset="0"/>
              </a:rPr>
              <a:t>   </a:t>
            </a:r>
            <a:r>
              <a:rPr lang="en-US" altLang="zh-CN" sz="4000" b="1">
                <a:latin typeface="Times New Roman" pitchFamily="18" charset="0"/>
              </a:rPr>
              <a:t>Many farmers go to the big cities to </a:t>
            </a:r>
            <a:r>
              <a:rPr lang="en-US" altLang="zh-CN" sz="4000" b="1">
                <a:solidFill>
                  <a:srgbClr val="0000CC"/>
                </a:solidFill>
                <a:latin typeface="Times New Roman" pitchFamily="18" charset="0"/>
              </a:rPr>
              <a:t>make a life</a:t>
            </a:r>
            <a:r>
              <a:rPr lang="en-US" altLang="zh-CN" sz="4000" b="1">
                <a:latin typeface="Times New Roman" pitchFamily="18" charset="0"/>
              </a:rPr>
              <a:t>.</a:t>
            </a:r>
          </a:p>
          <a:p>
            <a:pPr>
              <a:lnSpc>
                <a:spcPct val="120000"/>
              </a:lnSpc>
            </a:pPr>
            <a:r>
              <a:rPr lang="en-US" altLang="zh-CN" sz="4000" b="1">
                <a:latin typeface="Times New Roman" pitchFamily="18" charset="0"/>
              </a:rPr>
              <a:t>   It’s not easy to </a:t>
            </a:r>
            <a:r>
              <a:rPr lang="en-US" altLang="zh-CN" sz="4000" b="1">
                <a:solidFill>
                  <a:srgbClr val="0000CC"/>
                </a:solidFill>
                <a:latin typeface="Times New Roman" pitchFamily="18" charset="0"/>
              </a:rPr>
              <a:t>make a life</a:t>
            </a:r>
            <a:r>
              <a:rPr lang="en-US" altLang="zh-CN" sz="4000" b="1">
                <a:latin typeface="Times New Roman" pitchFamily="18" charset="0"/>
              </a:rPr>
              <a:t> in a new country.</a:t>
            </a:r>
          </a:p>
          <a:p>
            <a:pPr>
              <a:lnSpc>
                <a:spcPct val="120000"/>
              </a:lnSpc>
            </a:pPr>
            <a:endParaRPr lang="en-US" altLang="zh-CN" sz="4000" b="1">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1140">
                                            <p:txEl>
                                              <p:pRg st="0" end="0"/>
                                            </p:txEl>
                                          </p:spTgt>
                                        </p:tgtEl>
                                        <p:attrNameLst>
                                          <p:attrName>style.visibility</p:attrName>
                                        </p:attrNameLst>
                                      </p:cBhvr>
                                      <p:to>
                                        <p:strVal val="visible"/>
                                      </p:to>
                                    </p:set>
                                    <p:animEffect transition="in" filter="diamond(in)">
                                      <p:cBhvr>
                                        <p:cTn id="7" dur="2000"/>
                                        <p:tgtEl>
                                          <p:spTgt spid="9114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1140">
                                            <p:txEl>
                                              <p:pRg st="1" end="1"/>
                                            </p:txEl>
                                          </p:spTgt>
                                        </p:tgtEl>
                                        <p:attrNameLst>
                                          <p:attrName>style.visibility</p:attrName>
                                        </p:attrNameLst>
                                      </p:cBhvr>
                                      <p:to>
                                        <p:strVal val="visible"/>
                                      </p:to>
                                    </p:set>
                                    <p:animEffect transition="in" filter="diamond(in)">
                                      <p:cBhvr>
                                        <p:cTn id="12" dur="2000"/>
                                        <p:tgtEl>
                                          <p:spTgt spid="9114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1140">
                                            <p:txEl>
                                              <p:pRg st="2" end="2"/>
                                            </p:txEl>
                                          </p:spTgt>
                                        </p:tgtEl>
                                        <p:attrNameLst>
                                          <p:attrName>style.visibility</p:attrName>
                                        </p:attrNameLst>
                                      </p:cBhvr>
                                      <p:to>
                                        <p:strVal val="visible"/>
                                      </p:to>
                                    </p:set>
                                    <p:animEffect transition="in" filter="diamond(in)">
                                      <p:cBhvr>
                                        <p:cTn id="17" dur="2000"/>
                                        <p:tgtEl>
                                          <p:spTgt spid="9114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0" y="-76200"/>
            <a:ext cx="929640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latin typeface="Times New Roman" pitchFamily="18" charset="0"/>
              </a:rPr>
              <a:t>14. </a:t>
            </a:r>
            <a:r>
              <a:rPr lang="en-US" altLang="zh-CN" sz="3600" b="1" u="sng">
                <a:solidFill>
                  <a:srgbClr val="0033CC"/>
                </a:solidFill>
                <a:latin typeface="Times New Roman" pitchFamily="18" charset="0"/>
              </a:rPr>
              <a:t>a large percentage</a:t>
            </a:r>
            <a:r>
              <a:rPr lang="en-US" altLang="zh-CN" sz="3600" b="1">
                <a:latin typeface="Times New Roman" pitchFamily="18" charset="0"/>
              </a:rPr>
              <a:t> have chosen</a:t>
            </a:r>
          </a:p>
          <a:p>
            <a:pPr>
              <a:spcBef>
                <a:spcPct val="50000"/>
              </a:spcBef>
            </a:pPr>
            <a:r>
              <a:rPr lang="en-US" altLang="zh-CN" sz="3600" b="1">
                <a:latin typeface="Times New Roman" pitchFamily="18" charset="0"/>
              </a:rPr>
              <a:t>1). A large percentage of population</a:t>
            </a:r>
            <a:r>
              <a:rPr lang="en-US" altLang="zh-CN" sz="3600" b="1">
                <a:solidFill>
                  <a:srgbClr val="0033CC"/>
                </a:solidFill>
                <a:latin typeface="Times New Roman" pitchFamily="18" charset="0"/>
              </a:rPr>
              <a:t> live </a:t>
            </a:r>
            <a:r>
              <a:rPr lang="en-US" altLang="zh-CN" sz="3600" b="1">
                <a:latin typeface="Times New Roman" pitchFamily="18" charset="0"/>
              </a:rPr>
              <a:t> in big cities.</a:t>
            </a:r>
          </a:p>
          <a:p>
            <a:pPr>
              <a:spcBef>
                <a:spcPct val="50000"/>
              </a:spcBef>
            </a:pPr>
            <a:r>
              <a:rPr lang="en-US" altLang="zh-CN" sz="3600" b="1">
                <a:latin typeface="Times New Roman" pitchFamily="18" charset="0"/>
              </a:rPr>
              <a:t>2).</a:t>
            </a:r>
            <a:r>
              <a:rPr lang="zh-CN" altLang="en-US" sz="3600" b="1">
                <a:latin typeface="Times New Roman" pitchFamily="18" charset="0"/>
              </a:rPr>
              <a:t>这宾馆很大比例的收入来自于游览这湖的游客。 </a:t>
            </a:r>
          </a:p>
          <a:p>
            <a:pPr>
              <a:spcBef>
                <a:spcPct val="50000"/>
              </a:spcBef>
            </a:pPr>
            <a:r>
              <a:rPr lang="en-US" altLang="zh-CN" sz="3600" b="1">
                <a:latin typeface="Times New Roman" pitchFamily="18" charset="0"/>
              </a:rPr>
              <a:t>A large percentage of the hotel’s income </a:t>
            </a:r>
            <a:r>
              <a:rPr lang="en-US" altLang="zh-CN" sz="3600" b="1">
                <a:solidFill>
                  <a:srgbClr val="0033CC"/>
                </a:solidFill>
                <a:latin typeface="Times New Roman" pitchFamily="18" charset="0"/>
              </a:rPr>
              <a:t>comes</a:t>
            </a:r>
            <a:r>
              <a:rPr lang="en-US" altLang="zh-CN" sz="3600" b="1">
                <a:latin typeface="Times New Roman" pitchFamily="18" charset="0"/>
              </a:rPr>
              <a:t> from the visitors to the lake.</a:t>
            </a:r>
          </a:p>
          <a:p>
            <a:pPr>
              <a:spcBef>
                <a:spcPct val="50000"/>
              </a:spcBef>
            </a:pPr>
            <a:r>
              <a:rPr lang="en-US" altLang="zh-CN" sz="3600" b="1">
                <a:latin typeface="Times New Roman" pitchFamily="18" charset="0"/>
              </a:rPr>
              <a:t>3).Only a small percentage of students </a:t>
            </a:r>
            <a:r>
              <a:rPr lang="en-US" altLang="zh-CN" sz="3600" b="1">
                <a:solidFill>
                  <a:srgbClr val="0033CC"/>
                </a:solidFill>
                <a:latin typeface="Times New Roman" pitchFamily="18" charset="0"/>
              </a:rPr>
              <a:t>are</a:t>
            </a:r>
            <a:r>
              <a:rPr lang="en-US" altLang="zh-CN" sz="3600" b="1">
                <a:latin typeface="Times New Roman" pitchFamily="18" charset="0"/>
              </a:rPr>
              <a:t> foreigners.</a:t>
            </a:r>
          </a:p>
          <a:p>
            <a:pPr>
              <a:spcBef>
                <a:spcPct val="50000"/>
              </a:spcBef>
            </a:pPr>
            <a:r>
              <a:rPr lang="en-US" altLang="zh-CN" sz="3600" b="1">
                <a:solidFill>
                  <a:srgbClr val="FF0000"/>
                </a:solidFill>
                <a:latin typeface="Times New Roman" pitchFamily="18" charset="0"/>
              </a:rPr>
              <a:t>percent (</a:t>
            </a:r>
            <a:r>
              <a:rPr lang="zh-CN" altLang="en-US" sz="3600" b="1">
                <a:solidFill>
                  <a:srgbClr val="FF0000"/>
                </a:solidFill>
                <a:latin typeface="Times New Roman" pitchFamily="18" charset="0"/>
              </a:rPr>
              <a:t>用在数词后）（其余都用</a:t>
            </a:r>
            <a:r>
              <a:rPr lang="en-US" altLang="zh-CN" sz="3600" b="1">
                <a:solidFill>
                  <a:srgbClr val="FF0000"/>
                </a:solidFill>
                <a:latin typeface="Times New Roman" pitchFamily="18" charset="0"/>
              </a:rPr>
              <a:t>percentage)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blinds(horizontal)">
                                      <p:cBhvr>
                                        <p:cTn id="7" dur="500"/>
                                        <p:tgtEl>
                                          <p:spTgt spid="163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88">
                                            <p:txEl>
                                              <p:pRg st="1" end="1"/>
                                            </p:txEl>
                                          </p:spTgt>
                                        </p:tgtEl>
                                        <p:attrNameLst>
                                          <p:attrName>style.visibility</p:attrName>
                                        </p:attrNameLst>
                                      </p:cBhvr>
                                      <p:to>
                                        <p:strVal val="visible"/>
                                      </p:to>
                                    </p:set>
                                    <p:animEffect transition="in" filter="blinds(horizontal)">
                                      <p:cBhvr>
                                        <p:cTn id="12" dur="500"/>
                                        <p:tgtEl>
                                          <p:spTgt spid="1638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6388">
                                            <p:txEl>
                                              <p:pRg st="2" end="2"/>
                                            </p:txEl>
                                          </p:spTgt>
                                        </p:tgtEl>
                                        <p:attrNameLst>
                                          <p:attrName>style.visibility</p:attrName>
                                        </p:attrNameLst>
                                      </p:cBhvr>
                                      <p:to>
                                        <p:strVal val="visible"/>
                                      </p:to>
                                    </p:set>
                                    <p:animEffect transition="in" filter="blinds(horizontal)">
                                      <p:cBhvr>
                                        <p:cTn id="17" dur="500"/>
                                        <p:tgtEl>
                                          <p:spTgt spid="1638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6388">
                                            <p:txEl>
                                              <p:pRg st="3" end="3"/>
                                            </p:txEl>
                                          </p:spTgt>
                                        </p:tgtEl>
                                        <p:attrNameLst>
                                          <p:attrName>style.visibility</p:attrName>
                                        </p:attrNameLst>
                                      </p:cBhvr>
                                      <p:to>
                                        <p:strVal val="visible"/>
                                      </p:to>
                                    </p:set>
                                    <p:animEffect transition="in" filter="blinds(horizontal)">
                                      <p:cBhvr>
                                        <p:cTn id="22" dur="500"/>
                                        <p:tgtEl>
                                          <p:spTgt spid="1638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6388">
                                            <p:txEl>
                                              <p:pRg st="4" end="4"/>
                                            </p:txEl>
                                          </p:spTgt>
                                        </p:tgtEl>
                                        <p:attrNameLst>
                                          <p:attrName>style.visibility</p:attrName>
                                        </p:attrNameLst>
                                      </p:cBhvr>
                                      <p:to>
                                        <p:strVal val="visible"/>
                                      </p:to>
                                    </p:set>
                                    <p:animEffect transition="in" filter="blinds(horizontal)">
                                      <p:cBhvr>
                                        <p:cTn id="27" dur="500"/>
                                        <p:tgtEl>
                                          <p:spTgt spid="1638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6388">
                                            <p:txEl>
                                              <p:pRg st="5" end="5"/>
                                            </p:txEl>
                                          </p:spTgt>
                                        </p:tgtEl>
                                        <p:attrNameLst>
                                          <p:attrName>style.visibility</p:attrName>
                                        </p:attrNameLst>
                                      </p:cBhvr>
                                      <p:to>
                                        <p:strVal val="visible"/>
                                      </p:to>
                                    </p:set>
                                    <p:animEffect transition="in" filter="blinds(horizontal)">
                                      <p:cBhvr>
                                        <p:cTn id="32" dur="500"/>
                                        <p:tgtEl>
                                          <p:spTgt spid="1638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4"/>
          <p:cNvSpPr txBox="1">
            <a:spLocks noChangeArrowheads="1"/>
          </p:cNvSpPr>
          <p:nvPr/>
        </p:nvSpPr>
        <p:spPr bwMode="auto">
          <a:xfrm>
            <a:off x="0" y="260350"/>
            <a:ext cx="9144000" cy="531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buFontTx/>
              <a:buAutoNum type="arabicParenBoth"/>
            </a:pPr>
            <a:r>
              <a:rPr lang="en-US" altLang="zh-CN" sz="3200" b="1">
                <a:latin typeface="Times New Roman" pitchFamily="18" charset="0"/>
              </a:rPr>
              <a:t> </a:t>
            </a:r>
            <a:r>
              <a:rPr lang="en-US" altLang="zh-CN" sz="3600" b="1">
                <a:latin typeface="Times New Roman" pitchFamily="18" charset="0"/>
              </a:rPr>
              <a:t>The result is expressed ________________(</a:t>
            </a:r>
            <a:r>
              <a:rPr lang="zh-CN" altLang="en-US" sz="3600" b="1">
                <a:latin typeface="Times New Roman" pitchFamily="18" charset="0"/>
              </a:rPr>
              <a:t>以百分比</a:t>
            </a:r>
            <a:r>
              <a:rPr lang="en-US" altLang="zh-CN" sz="3600" b="1">
                <a:latin typeface="Times New Roman" pitchFamily="18" charset="0"/>
              </a:rPr>
              <a:t>).</a:t>
            </a:r>
          </a:p>
          <a:p>
            <a:pPr>
              <a:spcBef>
                <a:spcPct val="50000"/>
              </a:spcBef>
              <a:buFontTx/>
              <a:buAutoNum type="arabicParenBoth"/>
            </a:pPr>
            <a:r>
              <a:rPr lang="en-US" altLang="zh-CN" sz="3600" b="1">
                <a:latin typeface="Times New Roman" pitchFamily="18" charset="0"/>
              </a:rPr>
              <a:t>________________________    (</a:t>
            </a:r>
            <a:r>
              <a:rPr lang="zh-CN" altLang="en-US" sz="3600" b="1">
                <a:latin typeface="Times New Roman" pitchFamily="18" charset="0"/>
              </a:rPr>
              <a:t>比例越来越大</a:t>
            </a:r>
            <a:r>
              <a:rPr lang="en-US" altLang="zh-CN" sz="3600" b="1">
                <a:latin typeface="Times New Roman" pitchFamily="18" charset="0"/>
              </a:rPr>
              <a:t>)of the population own their own houses.</a:t>
            </a:r>
          </a:p>
          <a:p>
            <a:pPr>
              <a:spcBef>
                <a:spcPct val="50000"/>
              </a:spcBef>
              <a:buFontTx/>
              <a:buAutoNum type="arabicParenBoth"/>
            </a:pPr>
            <a:r>
              <a:rPr lang="en-US" altLang="zh-CN" sz="3600" b="1">
                <a:latin typeface="Times New Roman" pitchFamily="18" charset="0"/>
              </a:rPr>
              <a:t>______________________(</a:t>
            </a:r>
            <a:r>
              <a:rPr lang="zh-CN" altLang="en-US" sz="3600" b="1">
                <a:latin typeface="Times New Roman" pitchFamily="18" charset="0"/>
              </a:rPr>
              <a:t>大部分</a:t>
            </a:r>
            <a:r>
              <a:rPr lang="en-US" altLang="zh-CN" sz="3600" b="1">
                <a:latin typeface="Times New Roman" pitchFamily="18" charset="0"/>
              </a:rPr>
              <a:t>) people came.</a:t>
            </a:r>
          </a:p>
          <a:p>
            <a:pPr>
              <a:spcBef>
                <a:spcPct val="50000"/>
              </a:spcBef>
              <a:buFontTx/>
              <a:buAutoNum type="arabicParenBoth"/>
            </a:pPr>
            <a:r>
              <a:rPr lang="en-US" altLang="zh-CN" sz="3600" b="1">
                <a:latin typeface="Times New Roman" pitchFamily="18" charset="0"/>
              </a:rPr>
              <a:t>_______________________    (</a:t>
            </a:r>
            <a:r>
              <a:rPr lang="zh-CN" altLang="en-US" sz="3600" b="1">
                <a:latin typeface="Times New Roman" pitchFamily="18" charset="0"/>
              </a:rPr>
              <a:t>百分之五十的学生</a:t>
            </a:r>
            <a:r>
              <a:rPr lang="en-US" altLang="zh-CN" sz="3600" b="1">
                <a:latin typeface="Times New Roman" pitchFamily="18" charset="0"/>
              </a:rPr>
              <a:t>) came form worker’s family.</a:t>
            </a:r>
          </a:p>
        </p:txBody>
      </p:sp>
      <p:sp>
        <p:nvSpPr>
          <p:cNvPr id="17413" name="Text Box 5"/>
          <p:cNvSpPr txBox="1">
            <a:spLocks noChangeArrowheads="1"/>
          </p:cNvSpPr>
          <p:nvPr/>
        </p:nvSpPr>
        <p:spPr bwMode="auto">
          <a:xfrm>
            <a:off x="395288" y="765175"/>
            <a:ext cx="36718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as a percentage</a:t>
            </a:r>
            <a:r>
              <a:rPr lang="en-US" altLang="zh-CN" sz="3600">
                <a:latin typeface="Times New Roman" pitchFamily="18" charset="0"/>
              </a:rPr>
              <a:t> </a:t>
            </a:r>
          </a:p>
        </p:txBody>
      </p:sp>
      <p:sp>
        <p:nvSpPr>
          <p:cNvPr id="17414" name="Text Box 6"/>
          <p:cNvSpPr txBox="1">
            <a:spLocks noChangeArrowheads="1"/>
          </p:cNvSpPr>
          <p:nvPr/>
        </p:nvSpPr>
        <p:spPr bwMode="auto">
          <a:xfrm>
            <a:off x="684213" y="1557338"/>
            <a:ext cx="53355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An increasing percentage</a:t>
            </a:r>
            <a:r>
              <a:rPr lang="en-US" altLang="zh-CN" sz="3200" b="1">
                <a:solidFill>
                  <a:srgbClr val="FF0000"/>
                </a:solidFill>
              </a:rPr>
              <a:t> </a:t>
            </a:r>
          </a:p>
        </p:txBody>
      </p:sp>
      <p:sp>
        <p:nvSpPr>
          <p:cNvPr id="17415" name="Text Box 7"/>
          <p:cNvSpPr txBox="1">
            <a:spLocks noChangeArrowheads="1"/>
          </p:cNvSpPr>
          <p:nvPr/>
        </p:nvSpPr>
        <p:spPr bwMode="auto">
          <a:xfrm>
            <a:off x="755650" y="2997200"/>
            <a:ext cx="4730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A large percentage of</a:t>
            </a:r>
            <a:r>
              <a:rPr lang="en-US" altLang="zh-CN" sz="3200" b="1">
                <a:solidFill>
                  <a:srgbClr val="FF0000"/>
                </a:solidFill>
              </a:rPr>
              <a:t> </a:t>
            </a:r>
          </a:p>
        </p:txBody>
      </p:sp>
      <p:sp>
        <p:nvSpPr>
          <p:cNvPr id="17416" name="Text Box 8"/>
          <p:cNvSpPr txBox="1">
            <a:spLocks noChangeArrowheads="1"/>
          </p:cNvSpPr>
          <p:nvPr/>
        </p:nvSpPr>
        <p:spPr bwMode="auto">
          <a:xfrm>
            <a:off x="609600" y="4292600"/>
            <a:ext cx="5029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50 percent of students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additive="base">
                                        <p:cTn id="7" dur="500" fill="hold"/>
                                        <p:tgtEl>
                                          <p:spTgt spid="17413"/>
                                        </p:tgtEl>
                                        <p:attrNameLst>
                                          <p:attrName>ppt_x</p:attrName>
                                        </p:attrNameLst>
                                      </p:cBhvr>
                                      <p:tavLst>
                                        <p:tav tm="0">
                                          <p:val>
                                            <p:strVal val="#ppt_x"/>
                                          </p:val>
                                        </p:tav>
                                        <p:tav tm="100000">
                                          <p:val>
                                            <p:strVal val="#ppt_x"/>
                                          </p:val>
                                        </p:tav>
                                      </p:tavLst>
                                    </p:anim>
                                    <p:anim calcmode="lin" valueType="num">
                                      <p:cBhvr additive="base">
                                        <p:cTn id="8"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14"/>
                                        </p:tgtEl>
                                        <p:attrNameLst>
                                          <p:attrName>style.visibility</p:attrName>
                                        </p:attrNameLst>
                                      </p:cBhvr>
                                      <p:to>
                                        <p:strVal val="visible"/>
                                      </p:to>
                                    </p:set>
                                    <p:anim calcmode="lin" valueType="num">
                                      <p:cBhvr additive="base">
                                        <p:cTn id="13" dur="500" fill="hold"/>
                                        <p:tgtEl>
                                          <p:spTgt spid="17414"/>
                                        </p:tgtEl>
                                        <p:attrNameLst>
                                          <p:attrName>ppt_x</p:attrName>
                                        </p:attrNameLst>
                                      </p:cBhvr>
                                      <p:tavLst>
                                        <p:tav tm="0">
                                          <p:val>
                                            <p:strVal val="#ppt_x"/>
                                          </p:val>
                                        </p:tav>
                                        <p:tav tm="100000">
                                          <p:val>
                                            <p:strVal val="#ppt_x"/>
                                          </p:val>
                                        </p:tav>
                                      </p:tavLst>
                                    </p:anim>
                                    <p:anim calcmode="lin" valueType="num">
                                      <p:cBhvr additive="base">
                                        <p:cTn id="14"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415"/>
                                        </p:tgtEl>
                                        <p:attrNameLst>
                                          <p:attrName>style.visibility</p:attrName>
                                        </p:attrNameLst>
                                      </p:cBhvr>
                                      <p:to>
                                        <p:strVal val="visible"/>
                                      </p:to>
                                    </p:set>
                                    <p:anim calcmode="lin" valueType="num">
                                      <p:cBhvr additive="base">
                                        <p:cTn id="19" dur="500" fill="hold"/>
                                        <p:tgtEl>
                                          <p:spTgt spid="17415"/>
                                        </p:tgtEl>
                                        <p:attrNameLst>
                                          <p:attrName>ppt_x</p:attrName>
                                        </p:attrNameLst>
                                      </p:cBhvr>
                                      <p:tavLst>
                                        <p:tav tm="0">
                                          <p:val>
                                            <p:strVal val="#ppt_x"/>
                                          </p:val>
                                        </p:tav>
                                        <p:tav tm="100000">
                                          <p:val>
                                            <p:strVal val="#ppt_x"/>
                                          </p:val>
                                        </p:tav>
                                      </p:tavLst>
                                    </p:anim>
                                    <p:anim calcmode="lin" valueType="num">
                                      <p:cBhvr additive="base">
                                        <p:cTn id="20" dur="500" fill="hold"/>
                                        <p:tgtEl>
                                          <p:spTgt spid="1741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416"/>
                                        </p:tgtEl>
                                        <p:attrNameLst>
                                          <p:attrName>style.visibility</p:attrName>
                                        </p:attrNameLst>
                                      </p:cBhvr>
                                      <p:to>
                                        <p:strVal val="visible"/>
                                      </p:to>
                                    </p:set>
                                    <p:anim calcmode="lin" valueType="num">
                                      <p:cBhvr additive="base">
                                        <p:cTn id="25" dur="500" fill="hold"/>
                                        <p:tgtEl>
                                          <p:spTgt spid="17416"/>
                                        </p:tgtEl>
                                        <p:attrNameLst>
                                          <p:attrName>ppt_x</p:attrName>
                                        </p:attrNameLst>
                                      </p:cBhvr>
                                      <p:tavLst>
                                        <p:tav tm="0">
                                          <p:val>
                                            <p:strVal val="#ppt_x"/>
                                          </p:val>
                                        </p:tav>
                                        <p:tav tm="100000">
                                          <p:val>
                                            <p:strVal val="#ppt_x"/>
                                          </p:val>
                                        </p:tav>
                                      </p:tavLst>
                                    </p:anim>
                                    <p:anim calcmode="lin" valueType="num">
                                      <p:cBhvr additive="base">
                                        <p:cTn id="26" dur="500" fill="hold"/>
                                        <p:tgtEl>
                                          <p:spTgt spid="174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17414" grpId="0"/>
      <p:bldP spid="17415" grpId="0"/>
      <p:bldP spid="1741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898525" y="708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68611" name="Text Box 3"/>
          <p:cNvSpPr txBox="1">
            <a:spLocks noChangeArrowheads="1"/>
          </p:cNvSpPr>
          <p:nvPr/>
        </p:nvSpPr>
        <p:spPr bwMode="auto">
          <a:xfrm>
            <a:off x="593725" y="327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91140" name="Text Box 4"/>
          <p:cNvSpPr txBox="1">
            <a:spLocks noChangeArrowheads="1"/>
          </p:cNvSpPr>
          <p:nvPr/>
        </p:nvSpPr>
        <p:spPr bwMode="auto">
          <a:xfrm>
            <a:off x="0" y="404813"/>
            <a:ext cx="9144000" cy="375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4000" b="1">
                <a:solidFill>
                  <a:srgbClr val="0000CC"/>
                </a:solidFill>
                <a:latin typeface="Times New Roman" pitchFamily="18" charset="0"/>
              </a:rPr>
              <a:t>15. keep up</a:t>
            </a:r>
            <a:r>
              <a:rPr lang="en-US" altLang="zh-CN" sz="4000" b="1">
                <a:latin typeface="Times New Roman" pitchFamily="18" charset="0"/>
              </a:rPr>
              <a:t> </a:t>
            </a:r>
            <a:r>
              <a:rPr lang="zh-CN" altLang="en-US" sz="4000" b="1">
                <a:latin typeface="Times New Roman" pitchFamily="18" charset="0"/>
              </a:rPr>
              <a:t>继续，保持</a:t>
            </a:r>
          </a:p>
          <a:p>
            <a:pPr>
              <a:lnSpc>
                <a:spcPct val="120000"/>
              </a:lnSpc>
            </a:pPr>
            <a:r>
              <a:rPr lang="zh-CN" altLang="en-US" sz="4000" b="1">
                <a:latin typeface="Times New Roman" pitchFamily="18" charset="0"/>
              </a:rPr>
              <a:t>    </a:t>
            </a:r>
            <a:r>
              <a:rPr lang="en-US" altLang="zh-CN" sz="4000" b="1">
                <a:latin typeface="Times New Roman" pitchFamily="18" charset="0"/>
              </a:rPr>
              <a:t>If we can </a:t>
            </a:r>
            <a:r>
              <a:rPr lang="en-US" altLang="zh-CN" sz="4000" b="1" u="sng">
                <a:latin typeface="Times New Roman" pitchFamily="18" charset="0"/>
              </a:rPr>
              <a:t>keep up</a:t>
            </a:r>
            <a:r>
              <a:rPr lang="en-US" altLang="zh-CN" sz="4000" b="1">
                <a:latin typeface="Times New Roman" pitchFamily="18" charset="0"/>
              </a:rPr>
              <a:t> this speed, we should arrive there in about two days.</a:t>
            </a:r>
          </a:p>
          <a:p>
            <a:pPr>
              <a:lnSpc>
                <a:spcPct val="120000"/>
              </a:lnSpc>
            </a:pPr>
            <a:r>
              <a:rPr lang="en-US" altLang="zh-CN" sz="4000" b="1">
                <a:latin typeface="Times New Roman" pitchFamily="18" charset="0"/>
              </a:rPr>
              <a:t>   </a:t>
            </a:r>
            <a:r>
              <a:rPr lang="en-US" altLang="zh-CN" sz="4000" b="1" u="sng">
                <a:latin typeface="Times New Roman" pitchFamily="18" charset="0"/>
              </a:rPr>
              <a:t>Keep up</a:t>
            </a:r>
            <a:r>
              <a:rPr lang="en-US" altLang="zh-CN" sz="4000" b="1">
                <a:latin typeface="Times New Roman" pitchFamily="18" charset="0"/>
              </a:rPr>
              <a:t> your courage!  </a:t>
            </a:r>
          </a:p>
          <a:p>
            <a:pPr>
              <a:lnSpc>
                <a:spcPct val="120000"/>
              </a:lnSpc>
            </a:pPr>
            <a:r>
              <a:rPr lang="en-US" altLang="zh-CN" sz="4000" b="1">
                <a:latin typeface="Times New Roman" pitchFamily="18" charset="0"/>
              </a:rPr>
              <a:t>  </a:t>
            </a:r>
            <a:r>
              <a:rPr lang="zh-CN" altLang="en-US" sz="4000" b="1">
                <a:latin typeface="Times New Roman" pitchFamily="18" charset="0"/>
              </a:rPr>
              <a:t>鼓起勇气，不要气馁！</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1140">
                                            <p:txEl>
                                              <p:pRg st="0" end="0"/>
                                            </p:txEl>
                                          </p:spTgt>
                                        </p:tgtEl>
                                        <p:attrNameLst>
                                          <p:attrName>style.visibility</p:attrName>
                                        </p:attrNameLst>
                                      </p:cBhvr>
                                      <p:to>
                                        <p:strVal val="visible"/>
                                      </p:to>
                                    </p:set>
                                    <p:animEffect transition="in" filter="diamond(in)">
                                      <p:cBhvr>
                                        <p:cTn id="7" dur="2000"/>
                                        <p:tgtEl>
                                          <p:spTgt spid="9114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1140">
                                            <p:txEl>
                                              <p:pRg st="1" end="1"/>
                                            </p:txEl>
                                          </p:spTgt>
                                        </p:tgtEl>
                                        <p:attrNameLst>
                                          <p:attrName>style.visibility</p:attrName>
                                        </p:attrNameLst>
                                      </p:cBhvr>
                                      <p:to>
                                        <p:strVal val="visible"/>
                                      </p:to>
                                    </p:set>
                                    <p:animEffect transition="in" filter="diamond(in)">
                                      <p:cBhvr>
                                        <p:cTn id="12" dur="2000"/>
                                        <p:tgtEl>
                                          <p:spTgt spid="9114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1140">
                                            <p:txEl>
                                              <p:pRg st="2" end="2"/>
                                            </p:txEl>
                                          </p:spTgt>
                                        </p:tgtEl>
                                        <p:attrNameLst>
                                          <p:attrName>style.visibility</p:attrName>
                                        </p:attrNameLst>
                                      </p:cBhvr>
                                      <p:to>
                                        <p:strVal val="visible"/>
                                      </p:to>
                                    </p:set>
                                    <p:animEffect transition="in" filter="diamond(in)">
                                      <p:cBhvr>
                                        <p:cTn id="17" dur="2000"/>
                                        <p:tgtEl>
                                          <p:spTgt spid="9114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91140">
                                            <p:txEl>
                                              <p:pRg st="3" end="3"/>
                                            </p:txEl>
                                          </p:spTgt>
                                        </p:tgtEl>
                                        <p:attrNameLst>
                                          <p:attrName>style.visibility</p:attrName>
                                        </p:attrNameLst>
                                      </p:cBhvr>
                                      <p:to>
                                        <p:strVal val="visible"/>
                                      </p:to>
                                    </p:set>
                                    <p:animEffect transition="in" filter="diamond(in)">
                                      <p:cBhvr>
                                        <p:cTn id="22" dur="2000"/>
                                        <p:tgtEl>
                                          <p:spTgt spid="9114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0" y="-63500"/>
            <a:ext cx="9448800" cy="681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400" b="1">
                <a:solidFill>
                  <a:srgbClr val="0033CC"/>
                </a:solidFill>
                <a:latin typeface="Times New Roman" pitchFamily="18" charset="0"/>
              </a:rPr>
              <a:t>16. </a:t>
            </a:r>
            <a:r>
              <a:rPr lang="en-US" altLang="zh-CN" sz="3400" b="1" u="sng">
                <a:solidFill>
                  <a:srgbClr val="0033CC"/>
                </a:solidFill>
                <a:latin typeface="Times New Roman" pitchFamily="18" charset="0"/>
              </a:rPr>
              <a:t>establish a town</a:t>
            </a:r>
            <a:r>
              <a:rPr lang="en-US" altLang="zh-CN" sz="3400" b="1">
                <a:solidFill>
                  <a:srgbClr val="0033CC"/>
                </a:solidFill>
                <a:latin typeface="Times New Roman" pitchFamily="18" charset="0"/>
              </a:rPr>
              <a:t> </a:t>
            </a:r>
            <a:r>
              <a:rPr lang="zh-CN" altLang="en-US" sz="3400" b="1">
                <a:solidFill>
                  <a:srgbClr val="0033CC"/>
                </a:solidFill>
                <a:latin typeface="Times New Roman" pitchFamily="18" charset="0"/>
              </a:rPr>
              <a:t>建立城镇</a:t>
            </a:r>
          </a:p>
          <a:p>
            <a:pPr>
              <a:spcBef>
                <a:spcPct val="50000"/>
              </a:spcBef>
            </a:pPr>
            <a:r>
              <a:rPr lang="en-US" altLang="zh-CN" sz="3400" b="1">
                <a:latin typeface="Times New Roman" pitchFamily="18" charset="0"/>
              </a:rPr>
              <a:t>establish a new business       </a:t>
            </a:r>
            <a:r>
              <a:rPr lang="zh-CN" altLang="en-US" sz="3400" b="1">
                <a:latin typeface="Times New Roman" pitchFamily="18" charset="0"/>
              </a:rPr>
              <a:t>开创新事业</a:t>
            </a:r>
          </a:p>
          <a:p>
            <a:pPr>
              <a:spcBef>
                <a:spcPct val="50000"/>
              </a:spcBef>
            </a:pPr>
            <a:r>
              <a:rPr lang="en-US" altLang="zh-CN" sz="3400" b="1" u="sng">
                <a:latin typeface="Times New Roman" pitchFamily="18" charset="0"/>
              </a:rPr>
              <a:t>establish friendly relations with</a:t>
            </a:r>
            <a:r>
              <a:rPr lang="en-US" altLang="zh-CN" sz="3400" b="1">
                <a:latin typeface="Times New Roman" pitchFamily="18" charset="0"/>
              </a:rPr>
              <a:t>…</a:t>
            </a:r>
            <a:r>
              <a:rPr lang="zh-CN" altLang="en-US" sz="3400" b="1">
                <a:latin typeface="Times New Roman" pitchFamily="18" charset="0"/>
              </a:rPr>
              <a:t>建立友好关系</a:t>
            </a:r>
          </a:p>
          <a:p>
            <a:pPr>
              <a:spcBef>
                <a:spcPct val="50000"/>
              </a:spcBef>
            </a:pPr>
            <a:r>
              <a:rPr lang="en-US" altLang="zh-CN" sz="3400" b="1">
                <a:latin typeface="Times New Roman" pitchFamily="18" charset="0"/>
              </a:rPr>
              <a:t>…establish that he was right.</a:t>
            </a:r>
            <a:r>
              <a:rPr lang="zh-CN" altLang="en-US" sz="3400" b="1">
                <a:latin typeface="Times New Roman" pitchFamily="18" charset="0"/>
              </a:rPr>
              <a:t>证明他是对的。</a:t>
            </a:r>
          </a:p>
          <a:p>
            <a:pPr>
              <a:spcBef>
                <a:spcPct val="50000"/>
              </a:spcBef>
            </a:pPr>
            <a:r>
              <a:rPr lang="en-US" altLang="zh-CN" sz="3400" b="1">
                <a:solidFill>
                  <a:srgbClr val="0033CC"/>
                </a:solidFill>
                <a:latin typeface="Times New Roman" pitchFamily="18" charset="0"/>
              </a:rPr>
              <a:t>17. </a:t>
            </a:r>
            <a:r>
              <a:rPr lang="en-US" altLang="zh-CN" sz="3400" b="1" u="sng">
                <a:solidFill>
                  <a:srgbClr val="0033CC"/>
                </a:solidFill>
                <a:latin typeface="Times New Roman" pitchFamily="18" charset="0"/>
              </a:rPr>
              <a:t>immigrate vi. (to/ into)</a:t>
            </a:r>
            <a:r>
              <a:rPr lang="zh-CN" altLang="en-US" sz="3400" b="1">
                <a:solidFill>
                  <a:srgbClr val="0033CC"/>
                </a:solidFill>
                <a:latin typeface="Times New Roman" pitchFamily="18" charset="0"/>
              </a:rPr>
              <a:t>移居，迁入</a:t>
            </a:r>
          </a:p>
          <a:p>
            <a:pPr>
              <a:spcBef>
                <a:spcPct val="50000"/>
              </a:spcBef>
            </a:pPr>
            <a:r>
              <a:rPr lang="zh-CN" altLang="en-US" sz="3400" b="1">
                <a:latin typeface="Times New Roman" pitchFamily="18" charset="0"/>
              </a:rPr>
              <a:t>他很小时从爱尔兰移民到美国        </a:t>
            </a:r>
          </a:p>
          <a:p>
            <a:pPr>
              <a:spcBef>
                <a:spcPct val="50000"/>
              </a:spcBef>
            </a:pPr>
            <a:r>
              <a:rPr lang="en-US" altLang="zh-CN" sz="3400" b="1">
                <a:latin typeface="Times New Roman" pitchFamily="18" charset="0"/>
              </a:rPr>
              <a:t>As a child, he immigrated to the US from Ireland.</a:t>
            </a:r>
          </a:p>
          <a:p>
            <a:pPr>
              <a:spcBef>
                <a:spcPct val="50000"/>
              </a:spcBef>
            </a:pPr>
            <a:r>
              <a:rPr lang="en-US" altLang="zh-CN" sz="3400" b="1">
                <a:latin typeface="Times New Roman" pitchFamily="18" charset="0"/>
              </a:rPr>
              <a:t>immigration n.  immigration laws</a:t>
            </a:r>
            <a:r>
              <a:rPr lang="zh-CN" altLang="en-US" sz="3400" b="1">
                <a:latin typeface="Times New Roman" pitchFamily="18" charset="0"/>
              </a:rPr>
              <a:t>移民法</a:t>
            </a:r>
          </a:p>
          <a:p>
            <a:pPr>
              <a:spcBef>
                <a:spcPct val="50000"/>
              </a:spcBef>
            </a:pPr>
            <a:r>
              <a:rPr lang="en-US" altLang="zh-CN" sz="3400" b="1">
                <a:latin typeface="Times New Roman" pitchFamily="18" charset="0"/>
              </a:rPr>
              <a:t>immigrant (s) n.  the European immigrants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Effect transition="in" filter="blinds(horizontal)">
                                      <p:cBhvr>
                                        <p:cTn id="7" dur="500"/>
                                        <p:tgtEl>
                                          <p:spTgt spid="1843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436">
                                            <p:txEl>
                                              <p:pRg st="1" end="1"/>
                                            </p:txEl>
                                          </p:spTgt>
                                        </p:tgtEl>
                                        <p:attrNameLst>
                                          <p:attrName>style.visibility</p:attrName>
                                        </p:attrNameLst>
                                      </p:cBhvr>
                                      <p:to>
                                        <p:strVal val="visible"/>
                                      </p:to>
                                    </p:set>
                                    <p:animEffect transition="in" filter="blinds(horizontal)">
                                      <p:cBhvr>
                                        <p:cTn id="12" dur="500"/>
                                        <p:tgtEl>
                                          <p:spTgt spid="1843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8436">
                                            <p:txEl>
                                              <p:pRg st="2" end="2"/>
                                            </p:txEl>
                                          </p:spTgt>
                                        </p:tgtEl>
                                        <p:attrNameLst>
                                          <p:attrName>style.visibility</p:attrName>
                                        </p:attrNameLst>
                                      </p:cBhvr>
                                      <p:to>
                                        <p:strVal val="visible"/>
                                      </p:to>
                                    </p:set>
                                    <p:animEffect transition="in" filter="blinds(horizontal)">
                                      <p:cBhvr>
                                        <p:cTn id="17" dur="500"/>
                                        <p:tgtEl>
                                          <p:spTgt spid="1843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8436">
                                            <p:txEl>
                                              <p:pRg st="3" end="3"/>
                                            </p:txEl>
                                          </p:spTgt>
                                        </p:tgtEl>
                                        <p:attrNameLst>
                                          <p:attrName>style.visibility</p:attrName>
                                        </p:attrNameLst>
                                      </p:cBhvr>
                                      <p:to>
                                        <p:strVal val="visible"/>
                                      </p:to>
                                    </p:set>
                                    <p:animEffect transition="in" filter="blinds(horizontal)">
                                      <p:cBhvr>
                                        <p:cTn id="22" dur="500"/>
                                        <p:tgtEl>
                                          <p:spTgt spid="1843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8436">
                                            <p:txEl>
                                              <p:pRg st="4" end="4"/>
                                            </p:txEl>
                                          </p:spTgt>
                                        </p:tgtEl>
                                        <p:attrNameLst>
                                          <p:attrName>style.visibility</p:attrName>
                                        </p:attrNameLst>
                                      </p:cBhvr>
                                      <p:to>
                                        <p:strVal val="visible"/>
                                      </p:to>
                                    </p:set>
                                    <p:animEffect transition="in" filter="blinds(horizontal)">
                                      <p:cBhvr>
                                        <p:cTn id="27" dur="500"/>
                                        <p:tgtEl>
                                          <p:spTgt spid="1843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8436">
                                            <p:txEl>
                                              <p:pRg st="5" end="5"/>
                                            </p:txEl>
                                          </p:spTgt>
                                        </p:tgtEl>
                                        <p:attrNameLst>
                                          <p:attrName>style.visibility</p:attrName>
                                        </p:attrNameLst>
                                      </p:cBhvr>
                                      <p:to>
                                        <p:strVal val="visible"/>
                                      </p:to>
                                    </p:set>
                                    <p:animEffect transition="in" filter="blinds(horizontal)">
                                      <p:cBhvr>
                                        <p:cTn id="32" dur="500"/>
                                        <p:tgtEl>
                                          <p:spTgt spid="18436">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8436">
                                            <p:txEl>
                                              <p:pRg st="6" end="6"/>
                                            </p:txEl>
                                          </p:spTgt>
                                        </p:tgtEl>
                                        <p:attrNameLst>
                                          <p:attrName>style.visibility</p:attrName>
                                        </p:attrNameLst>
                                      </p:cBhvr>
                                      <p:to>
                                        <p:strVal val="visible"/>
                                      </p:to>
                                    </p:set>
                                    <p:animEffect transition="in" filter="blinds(horizontal)">
                                      <p:cBhvr>
                                        <p:cTn id="37" dur="500"/>
                                        <p:tgtEl>
                                          <p:spTgt spid="18436">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8436">
                                            <p:txEl>
                                              <p:pRg st="7" end="7"/>
                                            </p:txEl>
                                          </p:spTgt>
                                        </p:tgtEl>
                                        <p:attrNameLst>
                                          <p:attrName>style.visibility</p:attrName>
                                        </p:attrNameLst>
                                      </p:cBhvr>
                                      <p:to>
                                        <p:strVal val="visible"/>
                                      </p:to>
                                    </p:set>
                                    <p:animEffect transition="in" filter="blinds(horizontal)">
                                      <p:cBhvr>
                                        <p:cTn id="42" dur="500"/>
                                        <p:tgtEl>
                                          <p:spTgt spid="18436">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8436">
                                            <p:txEl>
                                              <p:pRg st="8" end="8"/>
                                            </p:txEl>
                                          </p:spTgt>
                                        </p:tgtEl>
                                        <p:attrNameLst>
                                          <p:attrName>style.visibility</p:attrName>
                                        </p:attrNameLst>
                                      </p:cBhvr>
                                      <p:to>
                                        <p:strVal val="visible"/>
                                      </p:to>
                                    </p:set>
                                    <p:animEffect transition="in" filter="blinds(horizontal)">
                                      <p:cBhvr>
                                        <p:cTn id="47" dur="500"/>
                                        <p:tgtEl>
                                          <p:spTgt spid="184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0" y="76200"/>
            <a:ext cx="9045575" cy="672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300" b="1" u="sng">
                <a:latin typeface="Times New Roman" pitchFamily="18" charset="0"/>
              </a:rPr>
              <a:t>18</a:t>
            </a:r>
            <a:r>
              <a:rPr lang="en-US" altLang="zh-CN" sz="3300" b="1" u="sng">
                <a:solidFill>
                  <a:srgbClr val="0000CC"/>
                </a:solidFill>
                <a:latin typeface="Times New Roman" pitchFamily="18" charset="0"/>
              </a:rPr>
              <a:t>.It is believed that…</a:t>
            </a:r>
          </a:p>
          <a:p>
            <a:pPr>
              <a:lnSpc>
                <a:spcPct val="120000"/>
              </a:lnSpc>
            </a:pPr>
            <a:r>
              <a:rPr lang="en-US" altLang="zh-CN" sz="3300" b="1" u="sng">
                <a:solidFill>
                  <a:srgbClr val="0000CC"/>
                </a:solidFill>
                <a:latin typeface="Times New Roman" pitchFamily="18" charset="0"/>
              </a:rPr>
              <a:t>     It is said that …</a:t>
            </a:r>
          </a:p>
          <a:p>
            <a:pPr>
              <a:lnSpc>
                <a:spcPct val="120000"/>
              </a:lnSpc>
            </a:pPr>
            <a:r>
              <a:rPr lang="en-US" altLang="zh-CN" sz="3300" b="1" u="sng">
                <a:solidFill>
                  <a:srgbClr val="0000CC"/>
                </a:solidFill>
                <a:latin typeface="Times New Roman" pitchFamily="18" charset="0"/>
              </a:rPr>
              <a:t>     It is hoped that…</a:t>
            </a:r>
          </a:p>
          <a:p>
            <a:pPr>
              <a:lnSpc>
                <a:spcPct val="120000"/>
              </a:lnSpc>
            </a:pPr>
            <a:r>
              <a:rPr lang="en-US" altLang="zh-CN" sz="3300" b="1" u="sng">
                <a:solidFill>
                  <a:srgbClr val="0000CC"/>
                </a:solidFill>
                <a:latin typeface="Times New Roman" pitchFamily="18" charset="0"/>
              </a:rPr>
              <a:t>     It is supposed that…</a:t>
            </a:r>
          </a:p>
          <a:p>
            <a:pPr>
              <a:lnSpc>
                <a:spcPct val="120000"/>
              </a:lnSpc>
            </a:pPr>
            <a:r>
              <a:rPr lang="en-US" altLang="zh-CN" sz="3300" b="1" u="sng">
                <a:solidFill>
                  <a:srgbClr val="0000CC"/>
                </a:solidFill>
                <a:latin typeface="Times New Roman" pitchFamily="18" charset="0"/>
              </a:rPr>
              <a:t>     It is suggested that…</a:t>
            </a:r>
          </a:p>
          <a:p>
            <a:pPr>
              <a:lnSpc>
                <a:spcPct val="120000"/>
              </a:lnSpc>
            </a:pPr>
            <a:r>
              <a:rPr lang="en-US" altLang="zh-CN" sz="3300" b="1" u="sng">
                <a:solidFill>
                  <a:srgbClr val="0000CC"/>
                </a:solidFill>
                <a:latin typeface="Times New Roman" pitchFamily="18" charset="0"/>
              </a:rPr>
              <a:t>     It is reported that </a:t>
            </a:r>
          </a:p>
          <a:p>
            <a:pPr>
              <a:lnSpc>
                <a:spcPct val="120000"/>
              </a:lnSpc>
            </a:pPr>
            <a:r>
              <a:rPr lang="zh-CN" altLang="en-US" sz="3300" b="1">
                <a:solidFill>
                  <a:srgbClr val="0000CC"/>
                </a:solidFill>
                <a:latin typeface="Times New Roman" pitchFamily="18" charset="0"/>
              </a:rPr>
              <a:t>主语从句</a:t>
            </a:r>
          </a:p>
          <a:p>
            <a:pPr>
              <a:lnSpc>
                <a:spcPct val="120000"/>
              </a:lnSpc>
            </a:pPr>
            <a:r>
              <a:rPr lang="en-US" altLang="zh-CN" sz="3300" b="1">
                <a:solidFill>
                  <a:srgbClr val="0000CC"/>
                </a:solidFill>
                <a:latin typeface="Times New Roman" pitchFamily="18" charset="0"/>
              </a:rPr>
              <a:t>It is reported that</a:t>
            </a:r>
            <a:r>
              <a:rPr lang="en-US" altLang="zh-CN" sz="3300" b="1">
                <a:latin typeface="Times New Roman" pitchFamily="18" charset="0"/>
              </a:rPr>
              <a:t> some European countries are flooded severely .</a:t>
            </a:r>
            <a:r>
              <a:rPr lang="en-US" altLang="zh-CN" sz="3300" b="1">
                <a:solidFill>
                  <a:srgbClr val="0000CC"/>
                </a:solidFill>
                <a:latin typeface="Times New Roman" pitchFamily="18" charset="0"/>
              </a:rPr>
              <a:t> </a:t>
            </a:r>
          </a:p>
          <a:p>
            <a:pPr>
              <a:lnSpc>
                <a:spcPct val="120000"/>
              </a:lnSpc>
            </a:pPr>
            <a:r>
              <a:rPr lang="en-US" altLang="zh-CN" sz="3300" b="1">
                <a:solidFill>
                  <a:srgbClr val="0000CC"/>
                </a:solidFill>
                <a:latin typeface="Times New Roman" pitchFamily="18" charset="0"/>
              </a:rPr>
              <a:t>It is hoped that </a:t>
            </a:r>
            <a:r>
              <a:rPr lang="en-US" altLang="zh-CN" sz="3300" b="1">
                <a:latin typeface="Times New Roman" pitchFamily="18" charset="0"/>
              </a:rPr>
              <a:t>the cost of medical care can be cut down. </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Effect transition="in" filter="blinds(horizontal)">
                                      <p:cBhvr>
                                        <p:cTn id="7" dur="500"/>
                                        <p:tgtEl>
                                          <p:spTgt spid="3072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0722">
                                            <p:txEl>
                                              <p:pRg st="1" end="1"/>
                                            </p:txEl>
                                          </p:spTgt>
                                        </p:tgtEl>
                                        <p:attrNameLst>
                                          <p:attrName>style.visibility</p:attrName>
                                        </p:attrNameLst>
                                      </p:cBhvr>
                                      <p:to>
                                        <p:strVal val="visible"/>
                                      </p:to>
                                    </p:set>
                                    <p:animEffect transition="in" filter="blinds(horizontal)">
                                      <p:cBhvr>
                                        <p:cTn id="10" dur="500"/>
                                        <p:tgtEl>
                                          <p:spTgt spid="3072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0722">
                                            <p:txEl>
                                              <p:pRg st="2" end="2"/>
                                            </p:txEl>
                                          </p:spTgt>
                                        </p:tgtEl>
                                        <p:attrNameLst>
                                          <p:attrName>style.visibility</p:attrName>
                                        </p:attrNameLst>
                                      </p:cBhvr>
                                      <p:to>
                                        <p:strVal val="visible"/>
                                      </p:to>
                                    </p:set>
                                    <p:animEffect transition="in" filter="blinds(horizontal)">
                                      <p:cBhvr>
                                        <p:cTn id="13" dur="500"/>
                                        <p:tgtEl>
                                          <p:spTgt spid="3072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0722">
                                            <p:txEl>
                                              <p:pRg st="3" end="3"/>
                                            </p:txEl>
                                          </p:spTgt>
                                        </p:tgtEl>
                                        <p:attrNameLst>
                                          <p:attrName>style.visibility</p:attrName>
                                        </p:attrNameLst>
                                      </p:cBhvr>
                                      <p:to>
                                        <p:strVal val="visible"/>
                                      </p:to>
                                    </p:set>
                                    <p:animEffect transition="in" filter="blinds(horizontal)">
                                      <p:cBhvr>
                                        <p:cTn id="16" dur="500"/>
                                        <p:tgtEl>
                                          <p:spTgt spid="30722">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0722">
                                            <p:txEl>
                                              <p:pRg st="4" end="4"/>
                                            </p:txEl>
                                          </p:spTgt>
                                        </p:tgtEl>
                                        <p:attrNameLst>
                                          <p:attrName>style.visibility</p:attrName>
                                        </p:attrNameLst>
                                      </p:cBhvr>
                                      <p:to>
                                        <p:strVal val="visible"/>
                                      </p:to>
                                    </p:set>
                                    <p:animEffect transition="in" filter="blinds(horizontal)">
                                      <p:cBhvr>
                                        <p:cTn id="19" dur="500"/>
                                        <p:tgtEl>
                                          <p:spTgt spid="30722">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0722">
                                            <p:txEl>
                                              <p:pRg st="5" end="5"/>
                                            </p:txEl>
                                          </p:spTgt>
                                        </p:tgtEl>
                                        <p:attrNameLst>
                                          <p:attrName>style.visibility</p:attrName>
                                        </p:attrNameLst>
                                      </p:cBhvr>
                                      <p:to>
                                        <p:strVal val="visible"/>
                                      </p:to>
                                    </p:set>
                                    <p:animEffect transition="in" filter="blinds(horizontal)">
                                      <p:cBhvr>
                                        <p:cTn id="22" dur="500"/>
                                        <p:tgtEl>
                                          <p:spTgt spid="30722">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0722">
                                            <p:txEl>
                                              <p:pRg st="6" end="6"/>
                                            </p:txEl>
                                          </p:spTgt>
                                        </p:tgtEl>
                                        <p:attrNameLst>
                                          <p:attrName>style.visibility</p:attrName>
                                        </p:attrNameLst>
                                      </p:cBhvr>
                                      <p:to>
                                        <p:strVal val="visible"/>
                                      </p:to>
                                    </p:set>
                                    <p:animEffect transition="in" filter="blinds(horizontal)">
                                      <p:cBhvr>
                                        <p:cTn id="27" dur="500"/>
                                        <p:tgtEl>
                                          <p:spTgt spid="30722">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0722">
                                            <p:txEl>
                                              <p:pRg st="7" end="7"/>
                                            </p:txEl>
                                          </p:spTgt>
                                        </p:tgtEl>
                                        <p:attrNameLst>
                                          <p:attrName>style.visibility</p:attrName>
                                        </p:attrNameLst>
                                      </p:cBhvr>
                                      <p:to>
                                        <p:strVal val="visible"/>
                                      </p:to>
                                    </p:set>
                                    <p:animEffect transition="in" filter="blinds(horizontal)">
                                      <p:cBhvr>
                                        <p:cTn id="32" dur="500"/>
                                        <p:tgtEl>
                                          <p:spTgt spid="30722">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30722">
                                            <p:txEl>
                                              <p:pRg st="8" end="8"/>
                                            </p:txEl>
                                          </p:spTgt>
                                        </p:tgtEl>
                                        <p:attrNameLst>
                                          <p:attrName>style.visibility</p:attrName>
                                        </p:attrNameLst>
                                      </p:cBhvr>
                                      <p:to>
                                        <p:strVal val="visible"/>
                                      </p:to>
                                    </p:set>
                                    <p:animEffect transition="in" filter="blinds(horizontal)">
                                      <p:cBhvr>
                                        <p:cTn id="37" dur="500"/>
                                        <p:tgtEl>
                                          <p:spTgt spid="307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01600" y="0"/>
            <a:ext cx="9042400" cy="612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CC"/>
                </a:solidFill>
                <a:latin typeface="Times New Roman" pitchFamily="18" charset="0"/>
              </a:rPr>
              <a:t>19. mix  </a:t>
            </a:r>
            <a:r>
              <a:rPr lang="en-US" altLang="zh-CN" sz="3600" b="1">
                <a:solidFill>
                  <a:srgbClr val="0033CC"/>
                </a:solidFill>
                <a:latin typeface="Times New Roman" pitchFamily="18" charset="0"/>
              </a:rPr>
              <a:t>vi.</a:t>
            </a:r>
            <a:r>
              <a:rPr lang="zh-CN" altLang="en-US" sz="3600" b="1">
                <a:solidFill>
                  <a:srgbClr val="0033CC"/>
                </a:solidFill>
                <a:latin typeface="Times New Roman" pitchFamily="18" charset="0"/>
              </a:rPr>
              <a:t>混合，使</a:t>
            </a:r>
            <a:r>
              <a:rPr lang="en-US" altLang="zh-CN" sz="3600" b="1">
                <a:solidFill>
                  <a:srgbClr val="0033CC"/>
                </a:solidFill>
                <a:latin typeface="Times New Roman" pitchFamily="18" charset="0"/>
              </a:rPr>
              <a:t>……</a:t>
            </a:r>
            <a:r>
              <a:rPr lang="zh-CN" altLang="en-US" sz="3600" b="1">
                <a:solidFill>
                  <a:srgbClr val="0033CC"/>
                </a:solidFill>
                <a:latin typeface="Times New Roman" pitchFamily="18" charset="0"/>
              </a:rPr>
              <a:t>结合 </a:t>
            </a:r>
            <a:r>
              <a:rPr lang="zh-CN" altLang="en-US" sz="3600" b="1">
                <a:latin typeface="Times New Roman" pitchFamily="18" charset="0"/>
              </a:rPr>
              <a:t> </a:t>
            </a:r>
          </a:p>
          <a:p>
            <a:r>
              <a:rPr lang="en-US" altLang="zh-CN" sz="4000" b="1">
                <a:latin typeface="Times New Roman" pitchFamily="18" charset="0"/>
              </a:rPr>
              <a:t>1).Oil and water don’t mix</a:t>
            </a:r>
          </a:p>
          <a:p>
            <a:r>
              <a:rPr lang="en-US" altLang="zh-CN" sz="4000" b="1">
                <a:latin typeface="Times New Roman" pitchFamily="18" charset="0"/>
              </a:rPr>
              <a:t>2).Oil doesn’t mix with water.</a:t>
            </a:r>
          </a:p>
          <a:p>
            <a:r>
              <a:rPr lang="en-US" altLang="zh-CN" sz="4000" b="1">
                <a:latin typeface="Times New Roman" pitchFamily="18" charset="0"/>
              </a:rPr>
              <a:t>3).Tom and John mix like oil and water.</a:t>
            </a:r>
          </a:p>
          <a:p>
            <a:r>
              <a:rPr lang="en-US" altLang="zh-CN" sz="4000" b="1">
                <a:latin typeface="Times New Roman" pitchFamily="18" charset="0"/>
              </a:rPr>
              <a:t>4).I </a:t>
            </a:r>
            <a:r>
              <a:rPr lang="en-US" altLang="zh-CN" sz="4000" b="1" u="sng">
                <a:latin typeface="Times New Roman" pitchFamily="18" charset="0"/>
              </a:rPr>
              <a:t>got /was mixed up</a:t>
            </a:r>
            <a:r>
              <a:rPr lang="en-US" altLang="zh-CN" sz="4000" b="1">
                <a:latin typeface="Times New Roman" pitchFamily="18" charset="0"/>
              </a:rPr>
              <a:t> at first.   </a:t>
            </a:r>
            <a:r>
              <a:rPr lang="zh-CN" altLang="en-US" sz="4000" b="1">
                <a:latin typeface="Times New Roman" pitchFamily="18" charset="0"/>
              </a:rPr>
              <a:t>头脑混乱</a:t>
            </a:r>
          </a:p>
          <a:p>
            <a:r>
              <a:rPr lang="en-US" altLang="zh-CN" sz="4000" b="1">
                <a:latin typeface="Times New Roman" pitchFamily="18" charset="0"/>
              </a:rPr>
              <a:t>5).He </a:t>
            </a:r>
            <a:r>
              <a:rPr lang="en-US" altLang="zh-CN" sz="4000" b="1" u="sng">
                <a:latin typeface="Times New Roman" pitchFamily="18" charset="0"/>
              </a:rPr>
              <a:t>was mixed up in</a:t>
            </a:r>
            <a:r>
              <a:rPr lang="en-US" altLang="zh-CN" sz="4000" b="1">
                <a:latin typeface="Times New Roman" pitchFamily="18" charset="0"/>
              </a:rPr>
              <a:t> the scandal.(</a:t>
            </a:r>
            <a:r>
              <a:rPr lang="zh-CN" altLang="en-US" sz="4000" b="1">
                <a:latin typeface="Times New Roman" pitchFamily="18" charset="0"/>
              </a:rPr>
              <a:t>丑闻</a:t>
            </a:r>
            <a:r>
              <a:rPr lang="en-US" altLang="zh-CN" sz="4000" b="1">
                <a:latin typeface="Times New Roman" pitchFamily="18" charset="0"/>
              </a:rPr>
              <a:t>)           </a:t>
            </a:r>
            <a:r>
              <a:rPr lang="zh-CN" altLang="en-US" sz="4000" b="1">
                <a:latin typeface="Times New Roman" pitchFamily="18" charset="0"/>
              </a:rPr>
              <a:t>牵连到</a:t>
            </a:r>
          </a:p>
          <a:p>
            <a:r>
              <a:rPr lang="en-US" altLang="zh-CN" sz="4000" b="1">
                <a:latin typeface="Times New Roman" pitchFamily="18" charset="0"/>
              </a:rPr>
              <a:t>6).Don’t </a:t>
            </a:r>
            <a:r>
              <a:rPr lang="en-US" altLang="zh-CN" sz="4000" b="1" u="sng">
                <a:latin typeface="Times New Roman" pitchFamily="18" charset="0"/>
              </a:rPr>
              <a:t>get mixed up with</a:t>
            </a:r>
            <a:r>
              <a:rPr lang="en-US" altLang="zh-CN" sz="4000" b="1">
                <a:latin typeface="Times New Roman" pitchFamily="18" charset="0"/>
              </a:rPr>
              <a:t> them.</a:t>
            </a:r>
          </a:p>
          <a:p>
            <a:r>
              <a:rPr lang="en-US" altLang="zh-CN" sz="4000" b="1">
                <a:latin typeface="Times New Roman" pitchFamily="18" charset="0"/>
              </a:rPr>
              <a:t>   </a:t>
            </a:r>
            <a:r>
              <a:rPr lang="zh-CN" altLang="en-US" sz="4000" b="1">
                <a:latin typeface="Times New Roman" pitchFamily="18" charset="0"/>
              </a:rPr>
              <a:t>与</a:t>
            </a:r>
            <a:r>
              <a:rPr lang="en-US" altLang="zh-CN" sz="4000" b="1">
                <a:latin typeface="Times New Roman" pitchFamily="18" charset="0"/>
              </a:rPr>
              <a:t>……</a:t>
            </a:r>
            <a:r>
              <a:rPr lang="zh-CN" altLang="en-US" sz="4000" b="1">
                <a:latin typeface="Times New Roman" pitchFamily="18" charset="0"/>
              </a:rPr>
              <a:t>交往</a:t>
            </a:r>
            <a:r>
              <a:rPr lang="en-US" altLang="zh-CN" sz="4000" b="1">
                <a:latin typeface="Times New Roman" pitchFamily="18" charset="0"/>
              </a:rPr>
              <a:t>, </a:t>
            </a:r>
            <a:r>
              <a:rPr lang="zh-CN" altLang="en-US" sz="4000" b="1">
                <a:latin typeface="Times New Roman" pitchFamily="18" charset="0"/>
              </a:rPr>
              <a:t>有联系</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1746">
                                            <p:txEl>
                                              <p:pRg st="1" end="1"/>
                                            </p:txEl>
                                          </p:spTgt>
                                        </p:tgtEl>
                                        <p:attrNameLst>
                                          <p:attrName>style.visibility</p:attrName>
                                        </p:attrNameLst>
                                      </p:cBhvr>
                                      <p:to>
                                        <p:strVal val="visible"/>
                                      </p:to>
                                    </p:set>
                                    <p:anim calcmode="lin" valueType="num">
                                      <p:cBhvr additive="base">
                                        <p:cTn id="13" dur="500" fill="hold"/>
                                        <p:tgtEl>
                                          <p:spTgt spid="3174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4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1746">
                                            <p:txEl>
                                              <p:pRg st="2" end="2"/>
                                            </p:txEl>
                                          </p:spTgt>
                                        </p:tgtEl>
                                        <p:attrNameLst>
                                          <p:attrName>style.visibility</p:attrName>
                                        </p:attrNameLst>
                                      </p:cBhvr>
                                      <p:to>
                                        <p:strVal val="visible"/>
                                      </p:to>
                                    </p:set>
                                    <p:anim calcmode="lin" valueType="num">
                                      <p:cBhvr additive="base">
                                        <p:cTn id="19" dur="500" fill="hold"/>
                                        <p:tgtEl>
                                          <p:spTgt spid="3174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4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1746">
                                            <p:txEl>
                                              <p:pRg st="3" end="3"/>
                                            </p:txEl>
                                          </p:spTgt>
                                        </p:tgtEl>
                                        <p:attrNameLst>
                                          <p:attrName>style.visibility</p:attrName>
                                        </p:attrNameLst>
                                      </p:cBhvr>
                                      <p:to>
                                        <p:strVal val="visible"/>
                                      </p:to>
                                    </p:set>
                                    <p:anim calcmode="lin" valueType="num">
                                      <p:cBhvr additive="base">
                                        <p:cTn id="25" dur="500" fill="hold"/>
                                        <p:tgtEl>
                                          <p:spTgt spid="3174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4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1746">
                                            <p:txEl>
                                              <p:pRg st="4" end="4"/>
                                            </p:txEl>
                                          </p:spTgt>
                                        </p:tgtEl>
                                        <p:attrNameLst>
                                          <p:attrName>style.visibility</p:attrName>
                                        </p:attrNameLst>
                                      </p:cBhvr>
                                      <p:to>
                                        <p:strVal val="visible"/>
                                      </p:to>
                                    </p:set>
                                    <p:anim calcmode="lin" valueType="num">
                                      <p:cBhvr additive="base">
                                        <p:cTn id="31" dur="500" fill="hold"/>
                                        <p:tgtEl>
                                          <p:spTgt spid="3174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74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1746">
                                            <p:txEl>
                                              <p:pRg st="5" end="5"/>
                                            </p:txEl>
                                          </p:spTgt>
                                        </p:tgtEl>
                                        <p:attrNameLst>
                                          <p:attrName>style.visibility</p:attrName>
                                        </p:attrNameLst>
                                      </p:cBhvr>
                                      <p:to>
                                        <p:strVal val="visible"/>
                                      </p:to>
                                    </p:set>
                                    <p:anim calcmode="lin" valueType="num">
                                      <p:cBhvr additive="base">
                                        <p:cTn id="37" dur="500" fill="hold"/>
                                        <p:tgtEl>
                                          <p:spTgt spid="3174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74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1746">
                                            <p:txEl>
                                              <p:pRg st="6" end="6"/>
                                            </p:txEl>
                                          </p:spTgt>
                                        </p:tgtEl>
                                        <p:attrNameLst>
                                          <p:attrName>style.visibility</p:attrName>
                                        </p:attrNameLst>
                                      </p:cBhvr>
                                      <p:to>
                                        <p:strVal val="visible"/>
                                      </p:to>
                                    </p:set>
                                    <p:anim calcmode="lin" valueType="num">
                                      <p:cBhvr additive="base">
                                        <p:cTn id="43" dur="500" fill="hold"/>
                                        <p:tgtEl>
                                          <p:spTgt spid="3174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74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31746">
                                            <p:txEl>
                                              <p:pRg st="7" end="7"/>
                                            </p:txEl>
                                          </p:spTgt>
                                        </p:tgtEl>
                                        <p:attrNameLst>
                                          <p:attrName>style.visibility</p:attrName>
                                        </p:attrNameLst>
                                      </p:cBhvr>
                                      <p:to>
                                        <p:strVal val="visible"/>
                                      </p:to>
                                    </p:set>
                                    <p:anim calcmode="lin" valueType="num">
                                      <p:cBhvr additive="base">
                                        <p:cTn id="49" dur="500" fill="hold"/>
                                        <p:tgtEl>
                                          <p:spTgt spid="3174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174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ChangeArrowheads="1"/>
          </p:cNvSpPr>
          <p:nvPr/>
        </p:nvSpPr>
        <p:spPr bwMode="auto">
          <a:xfrm>
            <a:off x="0" y="0"/>
            <a:ext cx="9144000" cy="594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4000" b="1" u="sng">
                <a:solidFill>
                  <a:srgbClr val="0000CC"/>
                </a:solidFill>
                <a:latin typeface="Times New Roman" pitchFamily="18" charset="0"/>
              </a:rPr>
              <a:t>mixture n.  </a:t>
            </a:r>
            <a:r>
              <a:rPr lang="zh-CN" altLang="en-US" sz="4000" b="1" u="sng">
                <a:solidFill>
                  <a:srgbClr val="0000CC"/>
                </a:solidFill>
                <a:latin typeface="Times New Roman" pitchFamily="18" charset="0"/>
              </a:rPr>
              <a:t>混合物</a:t>
            </a:r>
            <a:r>
              <a:rPr lang="en-US" altLang="zh-CN" sz="4000" b="1" u="sng">
                <a:solidFill>
                  <a:srgbClr val="0000CC"/>
                </a:solidFill>
                <a:latin typeface="Times New Roman" pitchFamily="18" charset="0"/>
              </a:rPr>
              <a:t>,</a:t>
            </a:r>
            <a:r>
              <a:rPr lang="zh-CN" altLang="en-US" sz="4000" b="1" u="sng">
                <a:solidFill>
                  <a:srgbClr val="0000CC"/>
                </a:solidFill>
                <a:latin typeface="Times New Roman" pitchFamily="18" charset="0"/>
              </a:rPr>
              <a:t>混合体</a:t>
            </a:r>
          </a:p>
          <a:p>
            <a:r>
              <a:rPr lang="zh-CN" altLang="en-US" sz="4000" b="1">
                <a:latin typeface="Times New Roman" pitchFamily="18" charset="0"/>
              </a:rPr>
              <a:t>这种饮料是三种不同饮料的混合物</a:t>
            </a:r>
          </a:p>
          <a:p>
            <a:r>
              <a:rPr lang="zh-CN" altLang="en-US" sz="4000" b="1">
                <a:latin typeface="Times New Roman" pitchFamily="18" charset="0"/>
              </a:rPr>
              <a:t> </a:t>
            </a:r>
            <a:r>
              <a:rPr lang="en-US" altLang="zh-CN" sz="4000" b="1">
                <a:latin typeface="Times New Roman" pitchFamily="18" charset="0"/>
              </a:rPr>
              <a:t>The drink is a </a:t>
            </a:r>
            <a:r>
              <a:rPr lang="en-US" altLang="zh-CN" sz="4000" b="1">
                <a:solidFill>
                  <a:srgbClr val="0000CC"/>
                </a:solidFill>
                <a:latin typeface="Times New Roman" pitchFamily="18" charset="0"/>
              </a:rPr>
              <a:t>mixture</a:t>
            </a:r>
            <a:r>
              <a:rPr lang="en-US" altLang="zh-CN" sz="4000" b="1">
                <a:latin typeface="Times New Roman" pitchFamily="18" charset="0"/>
              </a:rPr>
              <a:t> of 3 different sorts of drinks. </a:t>
            </a:r>
          </a:p>
          <a:p>
            <a:r>
              <a:rPr lang="en-US" altLang="zh-CN" sz="4000" b="1">
                <a:latin typeface="Times New Roman" pitchFamily="18" charset="0"/>
              </a:rPr>
              <a:t>   a </a:t>
            </a:r>
            <a:r>
              <a:rPr lang="en-US" altLang="zh-CN" sz="4000" b="1">
                <a:solidFill>
                  <a:srgbClr val="0033CC"/>
                </a:solidFill>
                <a:latin typeface="Times New Roman" pitchFamily="18" charset="0"/>
              </a:rPr>
              <a:t>mixture</a:t>
            </a:r>
            <a:r>
              <a:rPr lang="en-US" altLang="zh-CN" sz="4000" b="1">
                <a:latin typeface="Times New Roman" pitchFamily="18" charset="0"/>
              </a:rPr>
              <a:t> of sadness and anger / water and oil</a:t>
            </a:r>
            <a:r>
              <a:rPr lang="en-US" altLang="zh-CN" sz="4000"/>
              <a:t> </a:t>
            </a:r>
          </a:p>
          <a:p>
            <a:endParaRPr lang="en-US" altLang="zh-CN" sz="3600" b="1">
              <a:solidFill>
                <a:srgbClr val="FF0000"/>
              </a:solidFill>
              <a:latin typeface="Times New Roman" pitchFamily="18" charset="0"/>
            </a:endParaRPr>
          </a:p>
          <a:p>
            <a:r>
              <a:rPr lang="en-US" altLang="zh-CN" sz="3600" b="1">
                <a:solidFill>
                  <a:srgbClr val="FF0000"/>
                </a:solidFill>
                <a:latin typeface="Times New Roman" pitchFamily="18" charset="0"/>
              </a:rPr>
              <a:t>Success is a ___ of a sharp mind and hard training</a:t>
            </a:r>
            <a:r>
              <a:rPr lang="en-US" altLang="zh-CN" sz="3600" b="1">
                <a:latin typeface="Times New Roman" pitchFamily="18" charset="0"/>
              </a:rPr>
              <a:t> </a:t>
            </a:r>
            <a:r>
              <a:rPr lang="en-US" altLang="zh-CN" sz="3600" b="1">
                <a:solidFill>
                  <a:srgbClr val="FF0000"/>
                </a:solidFill>
                <a:latin typeface="Times New Roman" pitchFamily="18" charset="0"/>
              </a:rPr>
              <a:t>rather</a:t>
            </a:r>
            <a:r>
              <a:rPr lang="en-US" altLang="zh-CN" sz="3600" b="1">
                <a:latin typeface="Times New Roman" pitchFamily="18" charset="0"/>
              </a:rPr>
              <a:t> </a:t>
            </a:r>
            <a:r>
              <a:rPr lang="en-US" altLang="zh-CN" sz="3600" b="1">
                <a:solidFill>
                  <a:srgbClr val="FF0000"/>
                </a:solidFill>
                <a:latin typeface="Times New Roman" pitchFamily="18" charset="0"/>
              </a:rPr>
              <a:t>than</a:t>
            </a:r>
            <a:r>
              <a:rPr lang="en-US" altLang="zh-CN" sz="3600" b="1">
                <a:latin typeface="Times New Roman" pitchFamily="18" charset="0"/>
              </a:rPr>
              <a:t> </a:t>
            </a:r>
            <a:r>
              <a:rPr lang="en-US" altLang="zh-CN" sz="3600" b="1">
                <a:solidFill>
                  <a:srgbClr val="FF0000"/>
                </a:solidFill>
                <a:latin typeface="Times New Roman" pitchFamily="18" charset="0"/>
              </a:rPr>
              <a:t>just talking</a:t>
            </a:r>
            <a:r>
              <a:rPr lang="en-US" altLang="zh-CN" sz="3600" b="1">
                <a:latin typeface="Times New Roman" pitchFamily="18" charset="0"/>
              </a:rPr>
              <a:t>.</a:t>
            </a:r>
          </a:p>
          <a:p>
            <a:r>
              <a:rPr lang="en-US" altLang="zh-CN" sz="3600" b="1">
                <a:latin typeface="Times New Roman" pitchFamily="18" charset="0"/>
              </a:rPr>
              <a:t>A. mixture  B. thought  C. time D. action</a:t>
            </a:r>
          </a:p>
        </p:txBody>
      </p:sp>
      <p:sp>
        <p:nvSpPr>
          <p:cNvPr id="20485" name="Rectangle 5"/>
          <p:cNvSpPr>
            <a:spLocks noChangeArrowheads="1"/>
          </p:cNvSpPr>
          <p:nvPr/>
        </p:nvSpPr>
        <p:spPr bwMode="auto">
          <a:xfrm>
            <a:off x="-180975" y="5229225"/>
            <a:ext cx="8651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4800">
                <a:solidFill>
                  <a:srgbClr val="FF6600"/>
                </a:solidFill>
              </a:rPr>
              <a:t>★</a:t>
            </a:r>
          </a:p>
        </p:txBody>
      </p:sp>
      <p:sp>
        <p:nvSpPr>
          <p:cNvPr id="72708" name="Rectangle 6"/>
          <p:cNvSpPr>
            <a:spLocks noChangeArrowheads="1"/>
          </p:cNvSpPr>
          <p:nvPr/>
        </p:nvSpPr>
        <p:spPr bwMode="auto">
          <a:xfrm>
            <a:off x="-838200" y="5943600"/>
            <a:ext cx="76200" cy="76200"/>
          </a:xfrm>
          <a:prstGeom prst="rect">
            <a:avLst/>
          </a:prstGeom>
          <a:solidFill>
            <a:schemeClr val="accent1"/>
          </a:solidFill>
          <a:ln w="9525">
            <a:solidFill>
              <a:schemeClr val="tx1"/>
            </a:solidFill>
            <a:miter lim="800000"/>
            <a:headEnd/>
            <a:tailEnd/>
          </a:ln>
        </p:spPr>
        <p:txBody>
          <a:bodyPr wrap="none" anchor="ctr"/>
          <a:lstStyle/>
          <a:p>
            <a:endParaRPr lang="zh-CN" altLang="zh-CN"/>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linds(horizontal)">
                                      <p:cBhvr>
                                        <p:cTn id="7" dur="500"/>
                                        <p:tgtEl>
                                          <p:spTgt spid="2048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0484">
                                            <p:txEl>
                                              <p:pRg st="1" end="1"/>
                                            </p:txEl>
                                          </p:spTgt>
                                        </p:tgtEl>
                                        <p:attrNameLst>
                                          <p:attrName>style.visibility</p:attrName>
                                        </p:attrNameLst>
                                      </p:cBhvr>
                                      <p:to>
                                        <p:strVal val="visible"/>
                                      </p:to>
                                    </p:set>
                                    <p:animEffect transition="in" filter="blinds(horizontal)">
                                      <p:cBhvr>
                                        <p:cTn id="12" dur="500"/>
                                        <p:tgtEl>
                                          <p:spTgt spid="2048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0484">
                                            <p:txEl>
                                              <p:pRg st="2" end="2"/>
                                            </p:txEl>
                                          </p:spTgt>
                                        </p:tgtEl>
                                        <p:attrNameLst>
                                          <p:attrName>style.visibility</p:attrName>
                                        </p:attrNameLst>
                                      </p:cBhvr>
                                      <p:to>
                                        <p:strVal val="visible"/>
                                      </p:to>
                                    </p:set>
                                    <p:animEffect transition="in" filter="blinds(horizontal)">
                                      <p:cBhvr>
                                        <p:cTn id="17" dur="500"/>
                                        <p:tgtEl>
                                          <p:spTgt spid="2048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0484">
                                            <p:txEl>
                                              <p:pRg st="3" end="3"/>
                                            </p:txEl>
                                          </p:spTgt>
                                        </p:tgtEl>
                                        <p:attrNameLst>
                                          <p:attrName>style.visibility</p:attrName>
                                        </p:attrNameLst>
                                      </p:cBhvr>
                                      <p:to>
                                        <p:strVal val="visible"/>
                                      </p:to>
                                    </p:set>
                                    <p:animEffect transition="in" filter="blinds(horizontal)">
                                      <p:cBhvr>
                                        <p:cTn id="22" dur="500"/>
                                        <p:tgtEl>
                                          <p:spTgt spid="2048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0484">
                                            <p:txEl>
                                              <p:pRg st="5" end="5"/>
                                            </p:txEl>
                                          </p:spTgt>
                                        </p:tgtEl>
                                        <p:attrNameLst>
                                          <p:attrName>style.visibility</p:attrName>
                                        </p:attrNameLst>
                                      </p:cBhvr>
                                      <p:to>
                                        <p:strVal val="visible"/>
                                      </p:to>
                                    </p:set>
                                    <p:animEffect transition="in" filter="blinds(horizontal)">
                                      <p:cBhvr>
                                        <p:cTn id="27" dur="500"/>
                                        <p:tgtEl>
                                          <p:spTgt spid="20484">
                                            <p:txEl>
                                              <p:pRg st="5" end="5"/>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20484">
                                            <p:txEl>
                                              <p:pRg st="6" end="6"/>
                                            </p:txEl>
                                          </p:spTgt>
                                        </p:tgtEl>
                                        <p:attrNameLst>
                                          <p:attrName>style.visibility</p:attrName>
                                        </p:attrNameLst>
                                      </p:cBhvr>
                                      <p:to>
                                        <p:strVal val="visible"/>
                                      </p:to>
                                    </p:set>
                                    <p:animEffect transition="in" filter="blinds(horizontal)">
                                      <p:cBhvr>
                                        <p:cTn id="30" dur="500"/>
                                        <p:tgtEl>
                                          <p:spTgt spid="20484">
                                            <p:txEl>
                                              <p:pRg st="6" end="6"/>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485"/>
                                        </p:tgtEl>
                                        <p:attrNameLst>
                                          <p:attrName>style.visibility</p:attrName>
                                        </p:attrNameLst>
                                      </p:cBhvr>
                                      <p:to>
                                        <p:strVal val="visible"/>
                                      </p:to>
                                    </p:set>
                                    <p:animEffect transition="in" filter="blinds(horizontal)">
                                      <p:cBhvr>
                                        <p:cTn id="35"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4294967295"/>
          </p:nvPr>
        </p:nvSpPr>
        <p:spPr>
          <a:xfrm>
            <a:off x="457200" y="381000"/>
            <a:ext cx="8686800" cy="4525963"/>
          </a:xfrm>
        </p:spPr>
        <p:txBody>
          <a:bodyPr>
            <a:normAutofit fontScale="92500" lnSpcReduction="20000"/>
          </a:bodyPr>
          <a:lstStyle/>
          <a:p>
            <a:pPr>
              <a:buFont typeface="Wingdings" pitchFamily="2" charset="2"/>
              <a:buNone/>
            </a:pPr>
            <a:r>
              <a:rPr lang="en-US" altLang="zh-CN" sz="4000" b="1" u="sng">
                <a:solidFill>
                  <a:srgbClr val="0000CC"/>
                </a:solidFill>
                <a:latin typeface="Times New Roman" pitchFamily="18" charset="0"/>
              </a:rPr>
              <a:t>20.nationality    </a:t>
            </a:r>
            <a:r>
              <a:rPr lang="zh-CN" altLang="en-US" sz="4000" b="1" u="sng">
                <a:solidFill>
                  <a:srgbClr val="0000CC"/>
                </a:solidFill>
                <a:latin typeface="Times New Roman" pitchFamily="18" charset="0"/>
              </a:rPr>
              <a:t>国籍</a:t>
            </a:r>
          </a:p>
          <a:p>
            <a:pPr>
              <a:buFont typeface="Wingdings" pitchFamily="2" charset="2"/>
              <a:buNone/>
            </a:pPr>
            <a:r>
              <a:rPr lang="zh-CN" altLang="en-US" sz="4000" b="1">
                <a:solidFill>
                  <a:srgbClr val="0000CC"/>
                </a:solidFill>
                <a:latin typeface="Times New Roman" pitchFamily="18" charset="0"/>
              </a:rPr>
              <a:t> </a:t>
            </a:r>
            <a:r>
              <a:rPr lang="en-US" altLang="zh-CN" sz="4000" b="1">
                <a:solidFill>
                  <a:srgbClr val="0000CC"/>
                </a:solidFill>
                <a:latin typeface="Times New Roman" pitchFamily="18" charset="0"/>
              </a:rPr>
              <a:t>1). </a:t>
            </a:r>
            <a:r>
              <a:rPr lang="zh-CN" altLang="en-US" sz="4000" b="1">
                <a:solidFill>
                  <a:srgbClr val="0000CC"/>
                </a:solidFill>
                <a:latin typeface="Times New Roman" pitchFamily="18" charset="0"/>
              </a:rPr>
              <a:t>她是美国国籍但住在中国。</a:t>
            </a:r>
          </a:p>
          <a:p>
            <a:pPr>
              <a:buFont typeface="Wingdings" pitchFamily="2" charset="2"/>
              <a:buNone/>
            </a:pPr>
            <a:r>
              <a:rPr lang="zh-CN" altLang="en-US" sz="4000" b="1">
                <a:latin typeface="Times New Roman" pitchFamily="18" charset="0"/>
              </a:rPr>
              <a:t>   </a:t>
            </a:r>
            <a:r>
              <a:rPr lang="en-US" altLang="zh-CN" sz="4000" b="1">
                <a:latin typeface="Times New Roman" pitchFamily="18" charset="0"/>
              </a:rPr>
              <a:t>She has American </a:t>
            </a:r>
            <a:r>
              <a:rPr lang="en-US" altLang="zh-CN" sz="4000" b="1">
                <a:solidFill>
                  <a:srgbClr val="0000CC"/>
                </a:solidFill>
                <a:latin typeface="Times New Roman" pitchFamily="18" charset="0"/>
              </a:rPr>
              <a:t>nationality</a:t>
            </a:r>
            <a:r>
              <a:rPr lang="en-US" altLang="zh-CN" sz="4000" b="1">
                <a:latin typeface="Times New Roman" pitchFamily="18" charset="0"/>
              </a:rPr>
              <a:t> but lives in China.</a:t>
            </a:r>
          </a:p>
          <a:p>
            <a:pPr>
              <a:buFont typeface="Wingdings" pitchFamily="2" charset="2"/>
              <a:buNone/>
            </a:pPr>
            <a:r>
              <a:rPr lang="en-US" altLang="zh-CN" sz="4000" b="1">
                <a:latin typeface="Times New Roman" pitchFamily="18" charset="0"/>
              </a:rPr>
              <a:t>  2). -</a:t>
            </a:r>
            <a:r>
              <a:rPr lang="zh-CN" altLang="en-US" sz="4000" b="1">
                <a:latin typeface="Times New Roman" pitchFamily="18" charset="0"/>
              </a:rPr>
              <a:t>你是哪国人？</a:t>
            </a:r>
          </a:p>
          <a:p>
            <a:pPr>
              <a:buFont typeface="Wingdings" pitchFamily="2" charset="2"/>
              <a:buNone/>
            </a:pPr>
            <a:r>
              <a:rPr lang="zh-CN" altLang="en-US" sz="4000" b="1">
                <a:latin typeface="Times New Roman" pitchFamily="18" charset="0"/>
              </a:rPr>
              <a:t>       </a:t>
            </a:r>
            <a:r>
              <a:rPr lang="en-US" altLang="zh-CN" sz="4000" b="1">
                <a:latin typeface="Times New Roman" pitchFamily="18" charset="0"/>
              </a:rPr>
              <a:t>- </a:t>
            </a:r>
            <a:r>
              <a:rPr lang="zh-CN" altLang="en-US" sz="4000" b="1">
                <a:latin typeface="Times New Roman" pitchFamily="18" charset="0"/>
              </a:rPr>
              <a:t>中国人</a:t>
            </a:r>
          </a:p>
          <a:p>
            <a:pPr>
              <a:buFont typeface="Wingdings" pitchFamily="2" charset="2"/>
              <a:buNone/>
            </a:pPr>
            <a:r>
              <a:rPr lang="zh-CN" altLang="en-US" sz="4000" b="1">
                <a:latin typeface="Times New Roman" pitchFamily="18" charset="0"/>
              </a:rPr>
              <a:t>   </a:t>
            </a:r>
            <a:r>
              <a:rPr lang="en-US" altLang="zh-CN" sz="4000" b="1" u="sng">
                <a:latin typeface="Times New Roman" pitchFamily="18" charset="0"/>
              </a:rPr>
              <a:t>--What’s your </a:t>
            </a:r>
            <a:r>
              <a:rPr lang="en-US" altLang="zh-CN" sz="4000" b="1" u="sng">
                <a:solidFill>
                  <a:srgbClr val="0000CC"/>
                </a:solidFill>
                <a:latin typeface="Times New Roman" pitchFamily="18" charset="0"/>
              </a:rPr>
              <a:t>nationality</a:t>
            </a:r>
            <a:r>
              <a:rPr lang="en-US" altLang="zh-CN" sz="4000" b="1">
                <a:latin typeface="Times New Roman" pitchFamily="18" charset="0"/>
              </a:rPr>
              <a:t>?</a:t>
            </a:r>
          </a:p>
          <a:p>
            <a:pPr>
              <a:buFont typeface="Wingdings" pitchFamily="2" charset="2"/>
              <a:buNone/>
            </a:pPr>
            <a:r>
              <a:rPr lang="en-US" altLang="zh-CN" sz="4000" b="1">
                <a:solidFill>
                  <a:srgbClr val="0000CC"/>
                </a:solidFill>
                <a:latin typeface="Times New Roman" pitchFamily="18" charset="0"/>
              </a:rPr>
              <a:t>   --Chinese</a:t>
            </a:r>
          </a:p>
          <a:p>
            <a:pPr>
              <a:buFont typeface="Wingdings" pitchFamily="2" charset="2"/>
              <a:buNone/>
            </a:pPr>
            <a:endParaRPr lang="en-US" altLang="zh-CN" sz="4000" b="1">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5">
                                            <p:txEl>
                                              <p:pRg st="1" end="1"/>
                                            </p:txEl>
                                          </p:spTgt>
                                        </p:tgtEl>
                                        <p:attrNameLst>
                                          <p:attrName>style.visibility</p:attrName>
                                        </p:attrNameLst>
                                      </p:cBhvr>
                                      <p:to>
                                        <p:strVal val="visible"/>
                                      </p:to>
                                    </p:set>
                                    <p:animEffect transition="in" filter="blinds(horizontal)">
                                      <p:cBhvr>
                                        <p:cTn id="7" dur="500"/>
                                        <p:tgtEl>
                                          <p:spTgt spid="4915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5">
                                            <p:txEl>
                                              <p:pRg st="2" end="2"/>
                                            </p:txEl>
                                          </p:spTgt>
                                        </p:tgtEl>
                                        <p:attrNameLst>
                                          <p:attrName>style.visibility</p:attrName>
                                        </p:attrNameLst>
                                      </p:cBhvr>
                                      <p:to>
                                        <p:strVal val="visible"/>
                                      </p:to>
                                    </p:set>
                                    <p:animEffect transition="in" filter="blinds(horizontal)">
                                      <p:cBhvr>
                                        <p:cTn id="12" dur="500"/>
                                        <p:tgtEl>
                                          <p:spTgt spid="4915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9155">
                                            <p:txEl>
                                              <p:pRg st="3" end="3"/>
                                            </p:txEl>
                                          </p:spTgt>
                                        </p:tgtEl>
                                        <p:attrNameLst>
                                          <p:attrName>style.visibility</p:attrName>
                                        </p:attrNameLst>
                                      </p:cBhvr>
                                      <p:to>
                                        <p:strVal val="visible"/>
                                      </p:to>
                                    </p:set>
                                    <p:animEffect transition="in" filter="blinds(horizontal)">
                                      <p:cBhvr>
                                        <p:cTn id="17" dur="500"/>
                                        <p:tgtEl>
                                          <p:spTgt spid="49155">
                                            <p:txEl>
                                              <p:pRg st="3" end="3"/>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49155">
                                            <p:txEl>
                                              <p:pRg st="4" end="4"/>
                                            </p:txEl>
                                          </p:spTgt>
                                        </p:tgtEl>
                                        <p:attrNameLst>
                                          <p:attrName>style.visibility</p:attrName>
                                        </p:attrNameLst>
                                      </p:cBhvr>
                                      <p:to>
                                        <p:strVal val="visible"/>
                                      </p:to>
                                    </p:set>
                                    <p:animEffect transition="in" filter="blinds(horizontal)">
                                      <p:cBhvr>
                                        <p:cTn id="20" dur="500"/>
                                        <p:tgtEl>
                                          <p:spTgt spid="49155">
                                            <p:txEl>
                                              <p:pRg st="4" end="4"/>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49155">
                                            <p:txEl>
                                              <p:pRg st="5" end="5"/>
                                            </p:txEl>
                                          </p:spTgt>
                                        </p:tgtEl>
                                        <p:attrNameLst>
                                          <p:attrName>style.visibility</p:attrName>
                                        </p:attrNameLst>
                                      </p:cBhvr>
                                      <p:to>
                                        <p:strVal val="visible"/>
                                      </p:to>
                                    </p:set>
                                    <p:animEffect transition="in" filter="blinds(horizontal)">
                                      <p:cBhvr>
                                        <p:cTn id="25" dur="500"/>
                                        <p:tgtEl>
                                          <p:spTgt spid="49155">
                                            <p:txEl>
                                              <p:pRg st="5" end="5"/>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49155">
                                            <p:txEl>
                                              <p:pRg st="6" end="6"/>
                                            </p:txEl>
                                          </p:spTgt>
                                        </p:tgtEl>
                                        <p:attrNameLst>
                                          <p:attrName>style.visibility</p:attrName>
                                        </p:attrNameLst>
                                      </p:cBhvr>
                                      <p:to>
                                        <p:strVal val="visible"/>
                                      </p:to>
                                    </p:set>
                                    <p:animEffect transition="in" filter="blinds(horizontal)">
                                      <p:cBhvr>
                                        <p:cTn id="28" dur="500"/>
                                        <p:tgtEl>
                                          <p:spTgt spid="491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rrowheads="1"/>
          </p:cNvSpPr>
          <p:nvPr>
            <p:ph idx="1"/>
          </p:nvPr>
        </p:nvSpPr>
        <p:spPr>
          <a:xfrm>
            <a:off x="76200" y="228600"/>
            <a:ext cx="9144000" cy="6858000"/>
          </a:xfrm>
        </p:spPr>
        <p:txBody>
          <a:bodyPr/>
          <a:lstStyle/>
          <a:p>
            <a:pPr>
              <a:lnSpc>
                <a:spcPct val="90000"/>
              </a:lnSpc>
              <a:buFont typeface="Wingdings" pitchFamily="2" charset="2"/>
              <a:buNone/>
            </a:pPr>
            <a:r>
              <a:rPr lang="en-US" altLang="zh-CN" b="1">
                <a:latin typeface="Times New Roman" pitchFamily="18" charset="0"/>
              </a:rPr>
              <a:t>She’s on attachment to the </a:t>
            </a:r>
            <a:r>
              <a:rPr lang="en-US" altLang="zh-CN" b="1">
                <a:solidFill>
                  <a:srgbClr val="003399"/>
                </a:solidFill>
                <a:latin typeface="Times New Roman" pitchFamily="18" charset="0"/>
              </a:rPr>
              <a:t>Ministry</a:t>
            </a:r>
            <a:r>
              <a:rPr lang="en-US" altLang="zh-CN" b="1">
                <a:latin typeface="Times New Roman" pitchFamily="18" charset="0"/>
              </a:rPr>
              <a:t> of Defense.  </a:t>
            </a:r>
            <a:r>
              <a:rPr lang="zh-CN" altLang="en-US" b="1">
                <a:latin typeface="Times New Roman" pitchFamily="18" charset="0"/>
              </a:rPr>
              <a:t>她现在隶属于国防部。</a:t>
            </a:r>
          </a:p>
          <a:p>
            <a:pPr>
              <a:lnSpc>
                <a:spcPct val="90000"/>
              </a:lnSpc>
              <a:buFont typeface="Wingdings" pitchFamily="2" charset="2"/>
              <a:buNone/>
            </a:pPr>
            <a:r>
              <a:rPr lang="en-US" altLang="zh-CN" b="1">
                <a:latin typeface="Times New Roman" pitchFamily="18" charset="0"/>
              </a:rPr>
              <a:t>He is training for the </a:t>
            </a:r>
            <a:r>
              <a:rPr lang="en-US" altLang="zh-CN" b="1">
                <a:solidFill>
                  <a:srgbClr val="003399"/>
                </a:solidFill>
                <a:latin typeface="Times New Roman" pitchFamily="18" charset="0"/>
              </a:rPr>
              <a:t>ministry</a:t>
            </a:r>
            <a:r>
              <a:rPr lang="en-US" altLang="zh-CN" b="1">
                <a:latin typeface="Times New Roman" pitchFamily="18" charset="0"/>
              </a:rPr>
              <a:t>.</a:t>
            </a:r>
          </a:p>
          <a:p>
            <a:pPr>
              <a:lnSpc>
                <a:spcPct val="90000"/>
              </a:lnSpc>
              <a:buFont typeface="Wingdings" pitchFamily="2" charset="2"/>
              <a:buNone/>
            </a:pPr>
            <a:r>
              <a:rPr lang="zh-CN" altLang="en-US" b="1">
                <a:latin typeface="Times New Roman" pitchFamily="18" charset="0"/>
              </a:rPr>
              <a:t>他正在接受培训，准备做牧师。</a:t>
            </a:r>
          </a:p>
          <a:p>
            <a:pPr>
              <a:lnSpc>
                <a:spcPct val="90000"/>
              </a:lnSpc>
              <a:buFont typeface="Wingdings" pitchFamily="2" charset="2"/>
              <a:buNone/>
            </a:pPr>
            <a:r>
              <a:rPr lang="en-US" altLang="zh-CN" b="1">
                <a:latin typeface="Times New Roman" pitchFamily="18" charset="0"/>
              </a:rPr>
              <a:t>We are ready to face any </a:t>
            </a:r>
            <a:r>
              <a:rPr lang="en-US" altLang="zh-CN" b="1">
                <a:solidFill>
                  <a:srgbClr val="003399"/>
                </a:solidFill>
                <a:latin typeface="Times New Roman" pitchFamily="18" charset="0"/>
              </a:rPr>
              <a:t>hardship</a:t>
            </a:r>
            <a:r>
              <a:rPr lang="en-US" altLang="zh-CN" b="1">
                <a:latin typeface="Times New Roman" pitchFamily="18" charset="0"/>
              </a:rPr>
              <a:t>.</a:t>
            </a:r>
          </a:p>
          <a:p>
            <a:pPr>
              <a:lnSpc>
                <a:spcPct val="90000"/>
              </a:lnSpc>
              <a:buFont typeface="Wingdings" pitchFamily="2" charset="2"/>
              <a:buNone/>
            </a:pPr>
            <a:r>
              <a:rPr lang="zh-CN" altLang="en-US" b="1">
                <a:latin typeface="Times New Roman" pitchFamily="18" charset="0"/>
              </a:rPr>
              <a:t>我们准备好了面对任何艰难。</a:t>
            </a:r>
          </a:p>
          <a:p>
            <a:pPr>
              <a:lnSpc>
                <a:spcPct val="90000"/>
              </a:lnSpc>
              <a:buFont typeface="Wingdings" pitchFamily="2" charset="2"/>
              <a:buNone/>
            </a:pPr>
            <a:r>
              <a:rPr lang="en-US" altLang="zh-CN" b="1">
                <a:latin typeface="Times New Roman" pitchFamily="18" charset="0"/>
              </a:rPr>
              <a:t>They </a:t>
            </a:r>
            <a:r>
              <a:rPr lang="en-US" altLang="zh-CN" b="1">
                <a:solidFill>
                  <a:srgbClr val="003399"/>
                </a:solidFill>
                <a:latin typeface="Times New Roman" pitchFamily="18" charset="0"/>
              </a:rPr>
              <a:t>elected</a:t>
            </a:r>
            <a:r>
              <a:rPr lang="en-US" altLang="zh-CN" b="1">
                <a:latin typeface="Times New Roman" pitchFamily="18" charset="0"/>
              </a:rPr>
              <a:t> him chairman. </a:t>
            </a:r>
          </a:p>
          <a:p>
            <a:pPr>
              <a:lnSpc>
                <a:spcPct val="90000"/>
              </a:lnSpc>
              <a:buFont typeface="Wingdings" pitchFamily="2" charset="2"/>
              <a:buNone/>
            </a:pPr>
            <a:r>
              <a:rPr lang="zh-CN" altLang="en-US" b="1">
                <a:latin typeface="Times New Roman" pitchFamily="18" charset="0"/>
              </a:rPr>
              <a:t>他们选他做主席。</a:t>
            </a:r>
          </a:p>
          <a:p>
            <a:pPr>
              <a:lnSpc>
                <a:spcPct val="90000"/>
              </a:lnSpc>
              <a:buFont typeface="Wingdings" pitchFamily="2" charset="2"/>
              <a:buNone/>
            </a:pPr>
            <a:r>
              <a:rPr lang="en-US" altLang="zh-CN" b="1">
                <a:latin typeface="Times New Roman" pitchFamily="18" charset="0"/>
              </a:rPr>
              <a:t>It's a </a:t>
            </a:r>
            <a:r>
              <a:rPr lang="en-US" altLang="zh-CN" b="1">
                <a:solidFill>
                  <a:srgbClr val="003399"/>
                </a:solidFill>
                <a:latin typeface="Times New Roman" pitchFamily="18" charset="0"/>
              </a:rPr>
              <a:t>boom</a:t>
            </a:r>
            <a:r>
              <a:rPr lang="en-US" altLang="zh-CN" b="1">
                <a:latin typeface="Times New Roman" pitchFamily="18" charset="0"/>
              </a:rPr>
              <a:t> year this year. </a:t>
            </a:r>
          </a:p>
          <a:p>
            <a:pPr>
              <a:lnSpc>
                <a:spcPct val="90000"/>
              </a:lnSpc>
              <a:buFont typeface="Wingdings" pitchFamily="2" charset="2"/>
              <a:buNone/>
            </a:pPr>
            <a:r>
              <a:rPr lang="zh-CN" altLang="en-US" b="1">
                <a:latin typeface="Times New Roman" pitchFamily="18" charset="0"/>
              </a:rPr>
              <a:t>今年是繁荣昌盛的一年。</a:t>
            </a:r>
          </a:p>
          <a:p>
            <a:pPr>
              <a:lnSpc>
                <a:spcPct val="90000"/>
              </a:lnSpc>
              <a:buFont typeface="Wingdings" pitchFamily="2" charset="2"/>
              <a:buNone/>
            </a:pPr>
            <a:r>
              <a:rPr lang="en-US" altLang="zh-CN" b="1">
                <a:latin typeface="Times New Roman" pitchFamily="18" charset="0"/>
              </a:rPr>
              <a:t>We should not have </a:t>
            </a:r>
            <a:r>
              <a:rPr lang="en-US" altLang="zh-CN" b="1">
                <a:solidFill>
                  <a:srgbClr val="003399"/>
                </a:solidFill>
                <a:latin typeface="Times New Roman" pitchFamily="18" charset="0"/>
              </a:rPr>
              <a:t>racial</a:t>
            </a:r>
            <a:r>
              <a:rPr lang="en-US" altLang="zh-CN" b="1">
                <a:latin typeface="Times New Roman" pitchFamily="18" charset="0"/>
              </a:rPr>
              <a:t> discrimination. </a:t>
            </a:r>
          </a:p>
          <a:p>
            <a:pPr>
              <a:lnSpc>
                <a:spcPct val="90000"/>
              </a:lnSpc>
              <a:buFont typeface="Wingdings" pitchFamily="2" charset="2"/>
              <a:buNone/>
            </a:pPr>
            <a:r>
              <a:rPr lang="zh-CN" altLang="en-US" b="1">
                <a:latin typeface="Times New Roman" pitchFamily="18" charset="0"/>
              </a:rPr>
              <a:t>我们不该有种族歧视。</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1692275" y="260350"/>
            <a:ext cx="62118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altLang="zh-CN" sz="3600" b="1">
                <a:solidFill>
                  <a:schemeClr val="accent2"/>
                </a:solidFill>
                <a:latin typeface="Times New Roman" pitchFamily="18" charset="0"/>
              </a:rPr>
              <a:t>Useful phrases</a:t>
            </a:r>
          </a:p>
        </p:txBody>
      </p:sp>
      <p:sp>
        <p:nvSpPr>
          <p:cNvPr id="75779" name="Text Box 3"/>
          <p:cNvSpPr txBox="1">
            <a:spLocks noChangeArrowheads="1"/>
          </p:cNvSpPr>
          <p:nvPr/>
        </p:nvSpPr>
        <p:spPr bwMode="auto">
          <a:xfrm>
            <a:off x="0" y="1052513"/>
            <a:ext cx="5292725" cy="4037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700" b="1">
                <a:solidFill>
                  <a:srgbClr val="006600"/>
                </a:solidFill>
                <a:latin typeface="Times New Roman" pitchFamily="18" charset="0"/>
              </a:rPr>
              <a:t>live on</a:t>
            </a:r>
          </a:p>
          <a:p>
            <a:r>
              <a:rPr kumimoji="1" lang="en-US" altLang="zh-CN" sz="3700" b="1">
                <a:solidFill>
                  <a:srgbClr val="006600"/>
                </a:solidFill>
                <a:latin typeface="Times New Roman" pitchFamily="18" charset="0"/>
              </a:rPr>
              <a:t>by means of </a:t>
            </a:r>
          </a:p>
          <a:p>
            <a:r>
              <a:rPr kumimoji="1" lang="en-US" altLang="zh-CN" sz="3700" b="1">
                <a:solidFill>
                  <a:srgbClr val="006600"/>
                </a:solidFill>
                <a:latin typeface="Times New Roman" pitchFamily="18" charset="0"/>
              </a:rPr>
              <a:t>in prehistoric times</a:t>
            </a:r>
          </a:p>
          <a:p>
            <a:r>
              <a:rPr kumimoji="1" lang="en-US" altLang="zh-CN" sz="3700" b="1">
                <a:solidFill>
                  <a:srgbClr val="006600"/>
                </a:solidFill>
                <a:latin typeface="Times New Roman" pitchFamily="18" charset="0"/>
              </a:rPr>
              <a:t>in addition</a:t>
            </a:r>
          </a:p>
          <a:p>
            <a:r>
              <a:rPr kumimoji="1" lang="en-US" altLang="zh-CN" sz="3700" b="1">
                <a:solidFill>
                  <a:srgbClr val="006600"/>
                </a:solidFill>
                <a:latin typeface="Times New Roman" pitchFamily="18" charset="0"/>
              </a:rPr>
              <a:t>die from a disease </a:t>
            </a:r>
          </a:p>
          <a:p>
            <a:r>
              <a:rPr kumimoji="1" lang="en-US" altLang="zh-CN" sz="3700" b="1">
                <a:solidFill>
                  <a:srgbClr val="006600"/>
                </a:solidFill>
                <a:latin typeface="Times New Roman" pitchFamily="18" charset="0"/>
              </a:rPr>
              <a:t>fight against</a:t>
            </a:r>
          </a:p>
          <a:p>
            <a:r>
              <a:rPr kumimoji="1" lang="en-US" altLang="zh-CN" sz="3700" b="1">
                <a:solidFill>
                  <a:srgbClr val="006600"/>
                </a:solidFill>
                <a:latin typeface="Times New Roman" pitchFamily="18" charset="0"/>
              </a:rPr>
              <a:t>gain one’s independence</a:t>
            </a:r>
          </a:p>
        </p:txBody>
      </p:sp>
      <p:sp>
        <p:nvSpPr>
          <p:cNvPr id="75780" name="Text Box 4"/>
          <p:cNvSpPr txBox="1">
            <a:spLocks noChangeArrowheads="1"/>
          </p:cNvSpPr>
          <p:nvPr/>
        </p:nvSpPr>
        <p:spPr bwMode="auto">
          <a:xfrm>
            <a:off x="3635375" y="1196975"/>
            <a:ext cx="4752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Times New Roman" pitchFamily="18" charset="0"/>
              </a:rPr>
              <a:t>继续存在；继续生存</a:t>
            </a:r>
          </a:p>
        </p:txBody>
      </p:sp>
      <p:sp>
        <p:nvSpPr>
          <p:cNvPr id="75781" name="Text Box 5"/>
          <p:cNvSpPr txBox="1">
            <a:spLocks noChangeArrowheads="1"/>
          </p:cNvSpPr>
          <p:nvPr/>
        </p:nvSpPr>
        <p:spPr bwMode="auto">
          <a:xfrm>
            <a:off x="4140200" y="1700213"/>
            <a:ext cx="16557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借助</a:t>
            </a:r>
            <a:r>
              <a:rPr kumimoji="1" lang="en-US" altLang="zh-CN" sz="3600" b="1">
                <a:latin typeface="Arial Narrow" pitchFamily="34" charset="0"/>
              </a:rPr>
              <a:t>…</a:t>
            </a:r>
          </a:p>
        </p:txBody>
      </p:sp>
      <p:sp>
        <p:nvSpPr>
          <p:cNvPr id="75782" name="Text Box 6"/>
          <p:cNvSpPr txBox="1">
            <a:spLocks noChangeArrowheads="1"/>
          </p:cNvSpPr>
          <p:nvPr/>
        </p:nvSpPr>
        <p:spPr bwMode="auto">
          <a:xfrm>
            <a:off x="4572000" y="2133600"/>
            <a:ext cx="36210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在史前时期 </a:t>
            </a:r>
          </a:p>
        </p:txBody>
      </p:sp>
      <p:sp>
        <p:nvSpPr>
          <p:cNvPr id="75783" name="Text Box 7"/>
          <p:cNvSpPr txBox="1">
            <a:spLocks noChangeArrowheads="1"/>
          </p:cNvSpPr>
          <p:nvPr/>
        </p:nvSpPr>
        <p:spPr bwMode="auto">
          <a:xfrm>
            <a:off x="4211638" y="2781300"/>
            <a:ext cx="29003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此外，另外</a:t>
            </a:r>
          </a:p>
        </p:txBody>
      </p:sp>
      <p:sp>
        <p:nvSpPr>
          <p:cNvPr id="75784" name="Text Box 8"/>
          <p:cNvSpPr txBox="1">
            <a:spLocks noChangeArrowheads="1"/>
          </p:cNvSpPr>
          <p:nvPr/>
        </p:nvSpPr>
        <p:spPr bwMode="auto">
          <a:xfrm>
            <a:off x="4500563" y="3357563"/>
            <a:ext cx="2971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死于疾病</a:t>
            </a:r>
          </a:p>
        </p:txBody>
      </p:sp>
      <p:sp>
        <p:nvSpPr>
          <p:cNvPr id="75785" name="Text Box 9"/>
          <p:cNvSpPr txBox="1">
            <a:spLocks noChangeArrowheads="1"/>
          </p:cNvSpPr>
          <p:nvPr/>
        </p:nvSpPr>
        <p:spPr bwMode="auto">
          <a:xfrm>
            <a:off x="4427538" y="3933825"/>
            <a:ext cx="27559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对抗</a:t>
            </a:r>
            <a:r>
              <a:rPr kumimoji="1" lang="en-US" altLang="zh-CN" sz="3600" b="1">
                <a:latin typeface="Arial Narrow" pitchFamily="34" charset="0"/>
              </a:rPr>
              <a:t>...</a:t>
            </a:r>
          </a:p>
        </p:txBody>
      </p:sp>
      <p:sp>
        <p:nvSpPr>
          <p:cNvPr id="75786" name="Text Box 10"/>
          <p:cNvSpPr txBox="1">
            <a:spLocks noChangeArrowheads="1"/>
          </p:cNvSpPr>
          <p:nvPr/>
        </p:nvSpPr>
        <p:spPr bwMode="auto">
          <a:xfrm>
            <a:off x="5292725" y="4437063"/>
            <a:ext cx="2973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Times New Roman" pitchFamily="18" charset="0"/>
              </a:rPr>
              <a:t>获得独立</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79"/>
                                        </p:tgtEl>
                                        <p:attrNameLst>
                                          <p:attrName>style.visibility</p:attrName>
                                        </p:attrNameLst>
                                      </p:cBhvr>
                                      <p:to>
                                        <p:strVal val="visible"/>
                                      </p:to>
                                    </p:set>
                                    <p:animEffect transition="in" filter="blinds(horizontal)">
                                      <p:cBhvr>
                                        <p:cTn id="7" dur="500"/>
                                        <p:tgtEl>
                                          <p:spTgt spid="757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5780"/>
                                        </p:tgtEl>
                                        <p:attrNameLst>
                                          <p:attrName>style.visibility</p:attrName>
                                        </p:attrNameLst>
                                      </p:cBhvr>
                                      <p:to>
                                        <p:strVal val="visible"/>
                                      </p:to>
                                    </p:set>
                                    <p:anim calcmode="lin" valueType="num">
                                      <p:cBhvr additive="base">
                                        <p:cTn id="12" dur="500" fill="hold"/>
                                        <p:tgtEl>
                                          <p:spTgt spid="75780"/>
                                        </p:tgtEl>
                                        <p:attrNameLst>
                                          <p:attrName>ppt_x</p:attrName>
                                        </p:attrNameLst>
                                      </p:cBhvr>
                                      <p:tavLst>
                                        <p:tav tm="0">
                                          <p:val>
                                            <p:strVal val="#ppt_x"/>
                                          </p:val>
                                        </p:tav>
                                        <p:tav tm="100000">
                                          <p:val>
                                            <p:strVal val="#ppt_x"/>
                                          </p:val>
                                        </p:tav>
                                      </p:tavLst>
                                    </p:anim>
                                    <p:anim calcmode="lin" valueType="num">
                                      <p:cBhvr additive="base">
                                        <p:cTn id="13" dur="500" fill="hold"/>
                                        <p:tgtEl>
                                          <p:spTgt spid="7578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5781"/>
                                        </p:tgtEl>
                                        <p:attrNameLst>
                                          <p:attrName>style.visibility</p:attrName>
                                        </p:attrNameLst>
                                      </p:cBhvr>
                                      <p:to>
                                        <p:strVal val="visible"/>
                                      </p:to>
                                    </p:set>
                                    <p:anim calcmode="lin" valueType="num">
                                      <p:cBhvr additive="base">
                                        <p:cTn id="18" dur="500" fill="hold"/>
                                        <p:tgtEl>
                                          <p:spTgt spid="75781"/>
                                        </p:tgtEl>
                                        <p:attrNameLst>
                                          <p:attrName>ppt_x</p:attrName>
                                        </p:attrNameLst>
                                      </p:cBhvr>
                                      <p:tavLst>
                                        <p:tav tm="0">
                                          <p:val>
                                            <p:strVal val="#ppt_x"/>
                                          </p:val>
                                        </p:tav>
                                        <p:tav tm="100000">
                                          <p:val>
                                            <p:strVal val="#ppt_x"/>
                                          </p:val>
                                        </p:tav>
                                      </p:tavLst>
                                    </p:anim>
                                    <p:anim calcmode="lin" valueType="num">
                                      <p:cBhvr additive="base">
                                        <p:cTn id="19" dur="500" fill="hold"/>
                                        <p:tgtEl>
                                          <p:spTgt spid="7578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5782"/>
                                        </p:tgtEl>
                                        <p:attrNameLst>
                                          <p:attrName>style.visibility</p:attrName>
                                        </p:attrNameLst>
                                      </p:cBhvr>
                                      <p:to>
                                        <p:strVal val="visible"/>
                                      </p:to>
                                    </p:set>
                                    <p:anim calcmode="lin" valueType="num">
                                      <p:cBhvr additive="base">
                                        <p:cTn id="24" dur="500" fill="hold"/>
                                        <p:tgtEl>
                                          <p:spTgt spid="75782"/>
                                        </p:tgtEl>
                                        <p:attrNameLst>
                                          <p:attrName>ppt_x</p:attrName>
                                        </p:attrNameLst>
                                      </p:cBhvr>
                                      <p:tavLst>
                                        <p:tav tm="0">
                                          <p:val>
                                            <p:strVal val="#ppt_x"/>
                                          </p:val>
                                        </p:tav>
                                        <p:tav tm="100000">
                                          <p:val>
                                            <p:strVal val="#ppt_x"/>
                                          </p:val>
                                        </p:tav>
                                      </p:tavLst>
                                    </p:anim>
                                    <p:anim calcmode="lin" valueType="num">
                                      <p:cBhvr additive="base">
                                        <p:cTn id="25" dur="500" fill="hold"/>
                                        <p:tgtEl>
                                          <p:spTgt spid="7578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5783"/>
                                        </p:tgtEl>
                                        <p:attrNameLst>
                                          <p:attrName>style.visibility</p:attrName>
                                        </p:attrNameLst>
                                      </p:cBhvr>
                                      <p:to>
                                        <p:strVal val="visible"/>
                                      </p:to>
                                    </p:set>
                                    <p:anim calcmode="lin" valueType="num">
                                      <p:cBhvr additive="base">
                                        <p:cTn id="30" dur="500" fill="hold"/>
                                        <p:tgtEl>
                                          <p:spTgt spid="75783"/>
                                        </p:tgtEl>
                                        <p:attrNameLst>
                                          <p:attrName>ppt_x</p:attrName>
                                        </p:attrNameLst>
                                      </p:cBhvr>
                                      <p:tavLst>
                                        <p:tav tm="0">
                                          <p:val>
                                            <p:strVal val="#ppt_x"/>
                                          </p:val>
                                        </p:tav>
                                        <p:tav tm="100000">
                                          <p:val>
                                            <p:strVal val="#ppt_x"/>
                                          </p:val>
                                        </p:tav>
                                      </p:tavLst>
                                    </p:anim>
                                    <p:anim calcmode="lin" valueType="num">
                                      <p:cBhvr additive="base">
                                        <p:cTn id="31" dur="500" fill="hold"/>
                                        <p:tgtEl>
                                          <p:spTgt spid="7578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5784"/>
                                        </p:tgtEl>
                                        <p:attrNameLst>
                                          <p:attrName>style.visibility</p:attrName>
                                        </p:attrNameLst>
                                      </p:cBhvr>
                                      <p:to>
                                        <p:strVal val="visible"/>
                                      </p:to>
                                    </p:set>
                                    <p:anim calcmode="lin" valueType="num">
                                      <p:cBhvr additive="base">
                                        <p:cTn id="36" dur="500" fill="hold"/>
                                        <p:tgtEl>
                                          <p:spTgt spid="75784"/>
                                        </p:tgtEl>
                                        <p:attrNameLst>
                                          <p:attrName>ppt_x</p:attrName>
                                        </p:attrNameLst>
                                      </p:cBhvr>
                                      <p:tavLst>
                                        <p:tav tm="0">
                                          <p:val>
                                            <p:strVal val="#ppt_x"/>
                                          </p:val>
                                        </p:tav>
                                        <p:tav tm="100000">
                                          <p:val>
                                            <p:strVal val="#ppt_x"/>
                                          </p:val>
                                        </p:tav>
                                      </p:tavLst>
                                    </p:anim>
                                    <p:anim calcmode="lin" valueType="num">
                                      <p:cBhvr additive="base">
                                        <p:cTn id="37" dur="500" fill="hold"/>
                                        <p:tgtEl>
                                          <p:spTgt spid="75784"/>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75785"/>
                                        </p:tgtEl>
                                        <p:attrNameLst>
                                          <p:attrName>style.visibility</p:attrName>
                                        </p:attrNameLst>
                                      </p:cBhvr>
                                      <p:to>
                                        <p:strVal val="visible"/>
                                      </p:to>
                                    </p:set>
                                    <p:anim calcmode="lin" valueType="num">
                                      <p:cBhvr additive="base">
                                        <p:cTn id="42" dur="500" fill="hold"/>
                                        <p:tgtEl>
                                          <p:spTgt spid="75785"/>
                                        </p:tgtEl>
                                        <p:attrNameLst>
                                          <p:attrName>ppt_x</p:attrName>
                                        </p:attrNameLst>
                                      </p:cBhvr>
                                      <p:tavLst>
                                        <p:tav tm="0">
                                          <p:val>
                                            <p:strVal val="#ppt_x"/>
                                          </p:val>
                                        </p:tav>
                                        <p:tav tm="100000">
                                          <p:val>
                                            <p:strVal val="#ppt_x"/>
                                          </p:val>
                                        </p:tav>
                                      </p:tavLst>
                                    </p:anim>
                                    <p:anim calcmode="lin" valueType="num">
                                      <p:cBhvr additive="base">
                                        <p:cTn id="43" dur="500" fill="hold"/>
                                        <p:tgtEl>
                                          <p:spTgt spid="75785"/>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75786"/>
                                        </p:tgtEl>
                                        <p:attrNameLst>
                                          <p:attrName>style.visibility</p:attrName>
                                        </p:attrNameLst>
                                      </p:cBhvr>
                                      <p:to>
                                        <p:strVal val="visible"/>
                                      </p:to>
                                    </p:set>
                                    <p:anim calcmode="lin" valueType="num">
                                      <p:cBhvr additive="base">
                                        <p:cTn id="48" dur="500" fill="hold"/>
                                        <p:tgtEl>
                                          <p:spTgt spid="75786"/>
                                        </p:tgtEl>
                                        <p:attrNameLst>
                                          <p:attrName>ppt_x</p:attrName>
                                        </p:attrNameLst>
                                      </p:cBhvr>
                                      <p:tavLst>
                                        <p:tav tm="0">
                                          <p:val>
                                            <p:strVal val="#ppt_x"/>
                                          </p:val>
                                        </p:tav>
                                        <p:tav tm="100000">
                                          <p:val>
                                            <p:strVal val="#ppt_x"/>
                                          </p:val>
                                        </p:tav>
                                      </p:tavLst>
                                    </p:anim>
                                    <p:anim calcmode="lin" valueType="num">
                                      <p:cBhvr additive="base">
                                        <p:cTn id="49" dur="500" fill="hold"/>
                                        <p:tgtEl>
                                          <p:spTgt spid="757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p:bldP spid="75780" grpId="0"/>
      <p:bldP spid="75781" grpId="0"/>
      <p:bldP spid="75782" grpId="0"/>
      <p:bldP spid="75783" grpId="0"/>
      <p:bldP spid="75784" grpId="0"/>
      <p:bldP spid="75785" grpId="0"/>
      <p:bldP spid="7578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0" y="0"/>
            <a:ext cx="5292725"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700" b="1">
                <a:solidFill>
                  <a:srgbClr val="006600"/>
                </a:solidFill>
                <a:latin typeface="Times New Roman" pitchFamily="18" charset="0"/>
              </a:rPr>
              <a:t>declare war on</a:t>
            </a:r>
          </a:p>
          <a:p>
            <a:r>
              <a:rPr kumimoji="1" lang="en-US" altLang="zh-CN" sz="3700" b="1">
                <a:solidFill>
                  <a:srgbClr val="006600"/>
                </a:solidFill>
                <a:latin typeface="Times New Roman" pitchFamily="18" charset="0"/>
              </a:rPr>
              <a:t>achieve one’s dream</a:t>
            </a:r>
          </a:p>
          <a:p>
            <a:r>
              <a:rPr kumimoji="1" lang="en-US" altLang="zh-CN" sz="3700" b="1">
                <a:solidFill>
                  <a:srgbClr val="006600"/>
                </a:solidFill>
                <a:latin typeface="Times New Roman" pitchFamily="18" charset="0"/>
              </a:rPr>
              <a:t>make a life</a:t>
            </a:r>
          </a:p>
          <a:p>
            <a:r>
              <a:rPr kumimoji="1" lang="en-US" altLang="zh-CN" sz="3700" b="1">
                <a:solidFill>
                  <a:srgbClr val="006600"/>
                </a:solidFill>
                <a:latin typeface="Times New Roman" pitchFamily="18" charset="0"/>
              </a:rPr>
              <a:t>keep up</a:t>
            </a:r>
          </a:p>
        </p:txBody>
      </p:sp>
      <p:sp>
        <p:nvSpPr>
          <p:cNvPr id="76803" name="Text Box 3"/>
          <p:cNvSpPr txBox="1">
            <a:spLocks noChangeArrowheads="1"/>
          </p:cNvSpPr>
          <p:nvPr/>
        </p:nvSpPr>
        <p:spPr bwMode="auto">
          <a:xfrm>
            <a:off x="5003800" y="0"/>
            <a:ext cx="26114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Times New Roman" pitchFamily="18" charset="0"/>
              </a:rPr>
              <a:t>向</a:t>
            </a:r>
            <a:r>
              <a:rPr kumimoji="1" lang="en-US" altLang="zh-CN" sz="3600" b="1">
                <a:latin typeface="Times New Roman" pitchFamily="18" charset="0"/>
              </a:rPr>
              <a:t>…</a:t>
            </a:r>
            <a:r>
              <a:rPr kumimoji="1" lang="zh-CN" altLang="en-US" sz="3600" b="1">
                <a:latin typeface="Times New Roman" pitchFamily="18" charset="0"/>
              </a:rPr>
              <a:t>宣战</a:t>
            </a:r>
            <a:r>
              <a:rPr kumimoji="1" lang="zh-CN" altLang="en-US" sz="3600" b="1">
                <a:latin typeface="Arial Narrow" pitchFamily="34" charset="0"/>
              </a:rPr>
              <a:t> </a:t>
            </a:r>
          </a:p>
        </p:txBody>
      </p:sp>
      <p:sp>
        <p:nvSpPr>
          <p:cNvPr id="76804" name="Text Box 4"/>
          <p:cNvSpPr txBox="1">
            <a:spLocks noChangeArrowheads="1"/>
          </p:cNvSpPr>
          <p:nvPr/>
        </p:nvSpPr>
        <p:spPr bwMode="auto">
          <a:xfrm>
            <a:off x="5003800" y="620713"/>
            <a:ext cx="32607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实现梦想</a:t>
            </a:r>
          </a:p>
        </p:txBody>
      </p:sp>
      <p:sp>
        <p:nvSpPr>
          <p:cNvPr id="76805" name="Text Box 5"/>
          <p:cNvSpPr txBox="1">
            <a:spLocks noChangeArrowheads="1"/>
          </p:cNvSpPr>
          <p:nvPr/>
        </p:nvSpPr>
        <p:spPr bwMode="auto">
          <a:xfrm>
            <a:off x="2916238" y="1125538"/>
            <a:ext cx="6227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习惯于新的生活方式、工作等 </a:t>
            </a:r>
          </a:p>
        </p:txBody>
      </p:sp>
      <p:sp>
        <p:nvSpPr>
          <p:cNvPr id="76806" name="Text Box 6"/>
          <p:cNvSpPr txBox="1">
            <a:spLocks noChangeArrowheads="1"/>
          </p:cNvSpPr>
          <p:nvPr/>
        </p:nvSpPr>
        <p:spPr bwMode="auto">
          <a:xfrm>
            <a:off x="3348038" y="1844675"/>
            <a:ext cx="41767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坚持；维持；沿袭</a:t>
            </a:r>
          </a:p>
        </p:txBody>
      </p:sp>
      <p:sp>
        <p:nvSpPr>
          <p:cNvPr id="76807" name="Rectangle 7"/>
          <p:cNvSpPr>
            <a:spLocks noChangeArrowheads="1"/>
          </p:cNvSpPr>
          <p:nvPr/>
        </p:nvSpPr>
        <p:spPr bwMode="auto">
          <a:xfrm>
            <a:off x="4284663" y="2276475"/>
            <a:ext cx="4679950"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60000"/>
              </a:lnSpc>
              <a:buClr>
                <a:schemeClr val="hlink"/>
              </a:buClr>
              <a:buSzPct val="75000"/>
              <a:buFont typeface="Wingdings" pitchFamily="2" charset="2"/>
              <a:buNone/>
            </a:pPr>
            <a:r>
              <a:rPr lang="zh-CN" altLang="en-US" sz="3600" b="1"/>
              <a:t>成为</a:t>
            </a:r>
            <a:r>
              <a:rPr lang="en-US" altLang="zh-CN" sz="3600" b="1"/>
              <a:t>…</a:t>
            </a:r>
            <a:r>
              <a:rPr lang="zh-CN" altLang="en-US" sz="3600" b="1"/>
              <a:t>的家园</a:t>
            </a:r>
          </a:p>
          <a:p>
            <a:pPr marL="342900" indent="-342900">
              <a:lnSpc>
                <a:spcPct val="160000"/>
              </a:lnSpc>
              <a:buClr>
                <a:schemeClr val="hlink"/>
              </a:buClr>
              <a:buSzPct val="75000"/>
              <a:buFont typeface="Wingdings" pitchFamily="2" charset="2"/>
              <a:buNone/>
            </a:pPr>
            <a:r>
              <a:rPr lang="zh-CN" altLang="en-US" sz="3600" b="1"/>
              <a:t>到</a:t>
            </a:r>
            <a:r>
              <a:rPr lang="en-US" altLang="zh-CN" sz="3600" b="1"/>
              <a:t>…</a:t>
            </a:r>
            <a:r>
              <a:rPr lang="zh-CN" altLang="en-US" sz="3600" b="1"/>
              <a:t>的时候</a:t>
            </a:r>
          </a:p>
          <a:p>
            <a:pPr marL="342900" indent="-342900">
              <a:lnSpc>
                <a:spcPct val="160000"/>
              </a:lnSpc>
              <a:buClr>
                <a:schemeClr val="hlink"/>
              </a:buClr>
              <a:buSzPct val="75000"/>
              <a:buFont typeface="Wingdings" pitchFamily="2" charset="2"/>
              <a:buNone/>
            </a:pPr>
            <a:r>
              <a:rPr lang="zh-CN" altLang="en-US" sz="3600" b="1"/>
              <a:t>选择</a:t>
            </a:r>
            <a:r>
              <a:rPr lang="en-US" altLang="zh-CN" sz="3600" b="1"/>
              <a:t>/</a:t>
            </a:r>
            <a:r>
              <a:rPr lang="zh-CN" altLang="en-US" sz="3600" b="1"/>
              <a:t>决定做某事</a:t>
            </a:r>
          </a:p>
          <a:p>
            <a:pPr marL="342900" indent="-342900">
              <a:lnSpc>
                <a:spcPct val="160000"/>
              </a:lnSpc>
              <a:buClr>
                <a:schemeClr val="hlink"/>
              </a:buClr>
              <a:buSzPct val="75000"/>
              <a:buFont typeface="Wingdings" pitchFamily="2" charset="2"/>
              <a:buNone/>
            </a:pPr>
            <a:r>
              <a:rPr lang="zh-CN" altLang="en-US" sz="3600" b="1"/>
              <a:t>不久以后</a:t>
            </a:r>
          </a:p>
        </p:txBody>
      </p:sp>
      <p:sp>
        <p:nvSpPr>
          <p:cNvPr id="76808" name="Rectangle 8"/>
          <p:cNvSpPr>
            <a:spLocks noChangeArrowheads="1"/>
          </p:cNvSpPr>
          <p:nvPr/>
        </p:nvSpPr>
        <p:spPr bwMode="auto">
          <a:xfrm>
            <a:off x="0" y="2349500"/>
            <a:ext cx="4535488" cy="415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60000"/>
              </a:lnSpc>
            </a:pPr>
            <a:r>
              <a:rPr lang="en-US" altLang="zh-CN" sz="3600" b="1">
                <a:solidFill>
                  <a:srgbClr val="006600"/>
                </a:solidFill>
                <a:latin typeface="Times New Roman" pitchFamily="18" charset="0"/>
              </a:rPr>
              <a:t>become home to</a:t>
            </a:r>
          </a:p>
          <a:p>
            <a:pPr>
              <a:lnSpc>
                <a:spcPct val="160000"/>
              </a:lnSpc>
            </a:pPr>
            <a:r>
              <a:rPr lang="en-US" altLang="zh-CN" sz="3600" b="1">
                <a:solidFill>
                  <a:srgbClr val="006600"/>
                </a:solidFill>
                <a:latin typeface="Times New Roman" pitchFamily="18" charset="0"/>
              </a:rPr>
              <a:t>by the time…</a:t>
            </a:r>
          </a:p>
          <a:p>
            <a:pPr>
              <a:lnSpc>
                <a:spcPct val="160000"/>
              </a:lnSpc>
            </a:pPr>
            <a:r>
              <a:rPr lang="en-US" altLang="zh-CN" sz="3600" b="1">
                <a:solidFill>
                  <a:srgbClr val="006600"/>
                </a:solidFill>
                <a:latin typeface="Times New Roman" pitchFamily="18" charset="0"/>
              </a:rPr>
              <a:t>elect to do…</a:t>
            </a:r>
          </a:p>
          <a:p>
            <a:pPr>
              <a:lnSpc>
                <a:spcPct val="160000"/>
              </a:lnSpc>
            </a:pPr>
            <a:r>
              <a:rPr lang="en-US" altLang="zh-CN" sz="3600" b="1">
                <a:solidFill>
                  <a:srgbClr val="006600"/>
                </a:solidFill>
                <a:latin typeface="Times New Roman" pitchFamily="18" charset="0"/>
              </a:rPr>
              <a:t>before long</a:t>
            </a:r>
          </a:p>
          <a:p>
            <a:endParaRPr lang="en-US" altLang="zh-CN" sz="3600" b="1">
              <a:solidFill>
                <a:srgbClr val="006600"/>
              </a:solidFill>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blinds(horizontal)">
                                      <p:cBhvr>
                                        <p:cTn id="7" dur="500"/>
                                        <p:tgtEl>
                                          <p:spTgt spid="768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6803"/>
                                        </p:tgtEl>
                                        <p:attrNameLst>
                                          <p:attrName>style.visibility</p:attrName>
                                        </p:attrNameLst>
                                      </p:cBhvr>
                                      <p:to>
                                        <p:strVal val="visible"/>
                                      </p:to>
                                    </p:set>
                                    <p:anim calcmode="lin" valueType="num">
                                      <p:cBhvr additive="base">
                                        <p:cTn id="12" dur="500" fill="hold"/>
                                        <p:tgtEl>
                                          <p:spTgt spid="76803"/>
                                        </p:tgtEl>
                                        <p:attrNameLst>
                                          <p:attrName>ppt_x</p:attrName>
                                        </p:attrNameLst>
                                      </p:cBhvr>
                                      <p:tavLst>
                                        <p:tav tm="0">
                                          <p:val>
                                            <p:strVal val="#ppt_x"/>
                                          </p:val>
                                        </p:tav>
                                        <p:tav tm="100000">
                                          <p:val>
                                            <p:strVal val="#ppt_x"/>
                                          </p:val>
                                        </p:tav>
                                      </p:tavLst>
                                    </p:anim>
                                    <p:anim calcmode="lin" valueType="num">
                                      <p:cBhvr additive="base">
                                        <p:cTn id="13" dur="500" fill="hold"/>
                                        <p:tgtEl>
                                          <p:spTgt spid="7680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6804"/>
                                        </p:tgtEl>
                                        <p:attrNameLst>
                                          <p:attrName>style.visibility</p:attrName>
                                        </p:attrNameLst>
                                      </p:cBhvr>
                                      <p:to>
                                        <p:strVal val="visible"/>
                                      </p:to>
                                    </p:set>
                                    <p:anim calcmode="lin" valueType="num">
                                      <p:cBhvr additive="base">
                                        <p:cTn id="18" dur="500" fill="hold"/>
                                        <p:tgtEl>
                                          <p:spTgt spid="76804"/>
                                        </p:tgtEl>
                                        <p:attrNameLst>
                                          <p:attrName>ppt_x</p:attrName>
                                        </p:attrNameLst>
                                      </p:cBhvr>
                                      <p:tavLst>
                                        <p:tav tm="0">
                                          <p:val>
                                            <p:strVal val="#ppt_x"/>
                                          </p:val>
                                        </p:tav>
                                        <p:tav tm="100000">
                                          <p:val>
                                            <p:strVal val="#ppt_x"/>
                                          </p:val>
                                        </p:tav>
                                      </p:tavLst>
                                    </p:anim>
                                    <p:anim calcmode="lin" valueType="num">
                                      <p:cBhvr additive="base">
                                        <p:cTn id="19" dur="500" fill="hold"/>
                                        <p:tgtEl>
                                          <p:spTgt spid="7680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6805"/>
                                        </p:tgtEl>
                                        <p:attrNameLst>
                                          <p:attrName>style.visibility</p:attrName>
                                        </p:attrNameLst>
                                      </p:cBhvr>
                                      <p:to>
                                        <p:strVal val="visible"/>
                                      </p:to>
                                    </p:set>
                                    <p:anim calcmode="lin" valueType="num">
                                      <p:cBhvr additive="base">
                                        <p:cTn id="24" dur="500" fill="hold"/>
                                        <p:tgtEl>
                                          <p:spTgt spid="76805"/>
                                        </p:tgtEl>
                                        <p:attrNameLst>
                                          <p:attrName>ppt_x</p:attrName>
                                        </p:attrNameLst>
                                      </p:cBhvr>
                                      <p:tavLst>
                                        <p:tav tm="0">
                                          <p:val>
                                            <p:strVal val="#ppt_x"/>
                                          </p:val>
                                        </p:tav>
                                        <p:tav tm="100000">
                                          <p:val>
                                            <p:strVal val="#ppt_x"/>
                                          </p:val>
                                        </p:tav>
                                      </p:tavLst>
                                    </p:anim>
                                    <p:anim calcmode="lin" valueType="num">
                                      <p:cBhvr additive="base">
                                        <p:cTn id="25" dur="500" fill="hold"/>
                                        <p:tgtEl>
                                          <p:spTgt spid="76805"/>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6806"/>
                                        </p:tgtEl>
                                        <p:attrNameLst>
                                          <p:attrName>style.visibility</p:attrName>
                                        </p:attrNameLst>
                                      </p:cBhvr>
                                      <p:to>
                                        <p:strVal val="visible"/>
                                      </p:to>
                                    </p:set>
                                    <p:anim calcmode="lin" valueType="num">
                                      <p:cBhvr additive="base">
                                        <p:cTn id="30" dur="500" fill="hold"/>
                                        <p:tgtEl>
                                          <p:spTgt spid="76806"/>
                                        </p:tgtEl>
                                        <p:attrNameLst>
                                          <p:attrName>ppt_x</p:attrName>
                                        </p:attrNameLst>
                                      </p:cBhvr>
                                      <p:tavLst>
                                        <p:tav tm="0">
                                          <p:val>
                                            <p:strVal val="#ppt_x"/>
                                          </p:val>
                                        </p:tav>
                                        <p:tav tm="100000">
                                          <p:val>
                                            <p:strVal val="#ppt_x"/>
                                          </p:val>
                                        </p:tav>
                                      </p:tavLst>
                                    </p:anim>
                                    <p:anim calcmode="lin" valueType="num">
                                      <p:cBhvr additive="base">
                                        <p:cTn id="31" dur="500" fill="hold"/>
                                        <p:tgtEl>
                                          <p:spTgt spid="76806"/>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 presetClass="entr" presetSubtype="16" fill="hold" nodeType="clickEffect">
                                  <p:stCondLst>
                                    <p:cond delay="0"/>
                                  </p:stCondLst>
                                  <p:childTnLst>
                                    <p:set>
                                      <p:cBhvr>
                                        <p:cTn id="35" dur="1" fill="hold">
                                          <p:stCondLst>
                                            <p:cond delay="0"/>
                                          </p:stCondLst>
                                        </p:cTn>
                                        <p:tgtEl>
                                          <p:spTgt spid="76808">
                                            <p:txEl>
                                              <p:pRg st="0" end="0"/>
                                            </p:txEl>
                                          </p:spTgt>
                                        </p:tgtEl>
                                        <p:attrNameLst>
                                          <p:attrName>style.visibility</p:attrName>
                                        </p:attrNameLst>
                                      </p:cBhvr>
                                      <p:to>
                                        <p:strVal val="visible"/>
                                      </p:to>
                                    </p:set>
                                    <p:animEffect transition="in" filter="box(in)">
                                      <p:cBhvr>
                                        <p:cTn id="36" dur="500"/>
                                        <p:tgtEl>
                                          <p:spTgt spid="76808">
                                            <p:txEl>
                                              <p:pRg st="0" end="0"/>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 presetClass="entr" presetSubtype="10" fill="hold" nodeType="clickEffect">
                                  <p:stCondLst>
                                    <p:cond delay="0"/>
                                  </p:stCondLst>
                                  <p:childTnLst>
                                    <p:set>
                                      <p:cBhvr>
                                        <p:cTn id="40" dur="1" fill="hold">
                                          <p:stCondLst>
                                            <p:cond delay="0"/>
                                          </p:stCondLst>
                                        </p:cTn>
                                        <p:tgtEl>
                                          <p:spTgt spid="76808">
                                            <p:txEl>
                                              <p:pRg st="1" end="1"/>
                                            </p:txEl>
                                          </p:spTgt>
                                        </p:tgtEl>
                                        <p:attrNameLst>
                                          <p:attrName>style.visibility</p:attrName>
                                        </p:attrNameLst>
                                      </p:cBhvr>
                                      <p:to>
                                        <p:strVal val="visible"/>
                                      </p:to>
                                    </p:set>
                                    <p:animEffect transition="in" filter="checkerboard(across)">
                                      <p:cBhvr>
                                        <p:cTn id="41" dur="500"/>
                                        <p:tgtEl>
                                          <p:spTgt spid="76808">
                                            <p:txEl>
                                              <p:pRg st="1" end="1"/>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8" presetClass="entr" presetSubtype="16" fill="hold" nodeType="clickEffect">
                                  <p:stCondLst>
                                    <p:cond delay="0"/>
                                  </p:stCondLst>
                                  <p:childTnLst>
                                    <p:set>
                                      <p:cBhvr>
                                        <p:cTn id="45" dur="1" fill="hold">
                                          <p:stCondLst>
                                            <p:cond delay="0"/>
                                          </p:stCondLst>
                                        </p:cTn>
                                        <p:tgtEl>
                                          <p:spTgt spid="76808">
                                            <p:txEl>
                                              <p:pRg st="2" end="2"/>
                                            </p:txEl>
                                          </p:spTgt>
                                        </p:tgtEl>
                                        <p:attrNameLst>
                                          <p:attrName>style.visibility</p:attrName>
                                        </p:attrNameLst>
                                      </p:cBhvr>
                                      <p:to>
                                        <p:strVal val="visible"/>
                                      </p:to>
                                    </p:set>
                                    <p:animEffect transition="in" filter="diamond(in)">
                                      <p:cBhvr>
                                        <p:cTn id="46" dur="1000"/>
                                        <p:tgtEl>
                                          <p:spTgt spid="76808">
                                            <p:txEl>
                                              <p:pRg st="2" end="2"/>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76808">
                                            <p:txEl>
                                              <p:pRg st="3" end="3"/>
                                            </p:txEl>
                                          </p:spTgt>
                                        </p:tgtEl>
                                        <p:attrNameLst>
                                          <p:attrName>style.visibility</p:attrName>
                                        </p:attrNameLst>
                                      </p:cBhvr>
                                      <p:to>
                                        <p:strVal val="visible"/>
                                      </p:to>
                                    </p:set>
                                    <p:animEffect transition="in" filter="blinds(horizontal)">
                                      <p:cBhvr>
                                        <p:cTn id="51" dur="500"/>
                                        <p:tgtEl>
                                          <p:spTgt spid="7680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p:bldP spid="76803" grpId="0"/>
      <p:bldP spid="76804" grpId="0"/>
      <p:bldP spid="76805" grpId="0"/>
      <p:bldP spid="76806"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369</TotalTime>
  <Words>2878</Words>
  <Application>Microsoft Office PowerPoint</Application>
  <PresentationFormat>全屏显示(4:3)</PresentationFormat>
  <Paragraphs>453</Paragraphs>
  <Slides>59</Slides>
  <Notes>0</Notes>
  <HiddenSlides>0</HiddenSlides>
  <MMClips>0</MMClips>
  <ScaleCrop>false</ScaleCrop>
  <HeadingPairs>
    <vt:vector size="4" baseType="variant">
      <vt:variant>
        <vt:lpstr>主题</vt:lpstr>
      </vt:variant>
      <vt:variant>
        <vt:i4>2</vt:i4>
      </vt:variant>
      <vt:variant>
        <vt:lpstr>幻灯片标题</vt:lpstr>
      </vt:variant>
      <vt:variant>
        <vt:i4>59</vt:i4>
      </vt:variant>
    </vt:vector>
  </HeadingPairs>
  <TitlesOfParts>
    <vt:vector size="61" baseType="lpstr">
      <vt:lpstr>Office 主题​​</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Pre-reading</vt:lpstr>
      <vt:lpstr>PowerPoint 演示文稿</vt:lpstr>
      <vt:lpstr>California: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cp:lastModifiedBy>
  <cp:revision>25</cp:revision>
  <cp:lastPrinted>1601-01-01T00:00:00Z</cp:lastPrinted>
  <dcterms:created xsi:type="dcterms:W3CDTF">1601-01-01T00:00:00Z</dcterms:created>
  <dcterms:modified xsi:type="dcterms:W3CDTF">2018-06-20T11:15:47Z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